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369" r:id="rId2"/>
    <p:sldId id="408" r:id="rId3"/>
    <p:sldId id="275" r:id="rId4"/>
    <p:sldId id="357" r:id="rId5"/>
    <p:sldId id="365" r:id="rId6"/>
    <p:sldId id="328" r:id="rId7"/>
    <p:sldId id="370" r:id="rId8"/>
    <p:sldId id="377" r:id="rId9"/>
    <p:sldId id="372" r:id="rId10"/>
    <p:sldId id="373" r:id="rId11"/>
    <p:sldId id="374" r:id="rId12"/>
    <p:sldId id="375" r:id="rId13"/>
    <p:sldId id="433" r:id="rId14"/>
    <p:sldId id="397" r:id="rId15"/>
    <p:sldId id="376" r:id="rId16"/>
    <p:sldId id="381" r:id="rId17"/>
    <p:sldId id="617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432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6" r:id="rId34"/>
    <p:sldId id="405" r:id="rId35"/>
    <p:sldId id="418" r:id="rId36"/>
    <p:sldId id="427" r:id="rId37"/>
    <p:sldId id="425" r:id="rId38"/>
    <p:sldId id="266" r:id="rId39"/>
    <p:sldId id="300" r:id="rId40"/>
    <p:sldId id="594" r:id="rId41"/>
    <p:sldId id="595" r:id="rId42"/>
    <p:sldId id="597" r:id="rId43"/>
    <p:sldId id="281" r:id="rId44"/>
    <p:sldId id="592" r:id="rId45"/>
    <p:sldId id="265" r:id="rId46"/>
    <p:sldId id="257" r:id="rId47"/>
    <p:sldId id="258" r:id="rId48"/>
    <p:sldId id="259" r:id="rId49"/>
    <p:sldId id="262" r:id="rId50"/>
    <p:sldId id="272" r:id="rId51"/>
    <p:sldId id="274" r:id="rId52"/>
    <p:sldId id="323" r:id="rId53"/>
    <p:sldId id="271" r:id="rId54"/>
    <p:sldId id="286" r:id="rId55"/>
    <p:sldId id="313" r:id="rId56"/>
    <p:sldId id="596" r:id="rId57"/>
    <p:sldId id="287" r:id="rId58"/>
    <p:sldId id="283" r:id="rId59"/>
    <p:sldId id="598" r:id="rId60"/>
    <p:sldId id="407" r:id="rId61"/>
    <p:sldId id="256" r:id="rId62"/>
    <p:sldId id="599" r:id="rId63"/>
    <p:sldId id="600" r:id="rId64"/>
    <p:sldId id="601" r:id="rId65"/>
    <p:sldId id="602" r:id="rId66"/>
    <p:sldId id="604" r:id="rId67"/>
    <p:sldId id="606" r:id="rId68"/>
    <p:sldId id="270" r:id="rId69"/>
    <p:sldId id="609" r:id="rId70"/>
    <p:sldId id="610" r:id="rId71"/>
    <p:sldId id="611" r:id="rId72"/>
    <p:sldId id="612" r:id="rId73"/>
    <p:sldId id="355" r:id="rId74"/>
    <p:sldId id="356" r:id="rId75"/>
    <p:sldId id="614" r:id="rId76"/>
    <p:sldId id="358" r:id="rId77"/>
    <p:sldId id="360" r:id="rId78"/>
    <p:sldId id="615" r:id="rId79"/>
    <p:sldId id="366" r:id="rId80"/>
    <p:sldId id="591" r:id="rId81"/>
    <p:sldId id="613" r:id="rId82"/>
    <p:sldId id="308" r:id="rId83"/>
    <p:sldId id="267" r:id="rId84"/>
    <p:sldId id="332" r:id="rId85"/>
    <p:sldId id="344" r:id="rId86"/>
    <p:sldId id="342" r:id="rId87"/>
    <p:sldId id="299" r:id="rId88"/>
    <p:sldId id="304" r:id="rId89"/>
    <p:sldId id="312" r:id="rId90"/>
    <p:sldId id="329" r:id="rId91"/>
    <p:sldId id="330" r:id="rId92"/>
    <p:sldId id="607" r:id="rId93"/>
    <p:sldId id="608" r:id="rId94"/>
    <p:sldId id="430" r:id="rId95"/>
    <p:sldId id="420" r:id="rId96"/>
    <p:sldId id="419" r:id="rId97"/>
    <p:sldId id="422" r:id="rId98"/>
    <p:sldId id="429" r:id="rId99"/>
    <p:sldId id="264" r:id="rId100"/>
    <p:sldId id="268" r:id="rId101"/>
    <p:sldId id="421" r:id="rId102"/>
    <p:sldId id="423" r:id="rId103"/>
    <p:sldId id="603" r:id="rId104"/>
    <p:sldId id="341" r:id="rId105"/>
    <p:sldId id="260" r:id="rId106"/>
    <p:sldId id="261" r:id="rId107"/>
    <p:sldId id="263" r:id="rId108"/>
    <p:sldId id="273" r:id="rId109"/>
    <p:sldId id="292" r:id="rId110"/>
    <p:sldId id="616" r:id="rId111"/>
    <p:sldId id="387" r:id="rId112"/>
    <p:sldId id="431" r:id="rId113"/>
    <p:sldId id="618" r:id="rId114"/>
    <p:sldId id="605" r:id="rId1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Matter composition of the Universe</a:t>
            </a:r>
          </a:p>
        </c:rich>
      </c:tx>
      <c:layout>
        <c:manualLayout>
          <c:xMode val="edge"/>
          <c:yMode val="edge"/>
          <c:x val="0.15133617920591699"/>
          <c:y val="3.970594455852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>
                  <a:alpha val="90000"/>
                </a:srgb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1A7-D34E-B3C0-116C70683346}"/>
              </c:ext>
            </c:extLst>
          </c:dPt>
          <c:dPt>
            <c:idx val="1"/>
            <c:bubble3D val="0"/>
            <c:spPr>
              <a:solidFill>
                <a:srgbClr val="0070C0">
                  <a:alpha val="90000"/>
                </a:srgb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1A7-D34E-B3C0-116C70683346}"/>
              </c:ext>
            </c:extLst>
          </c:dPt>
          <c:dPt>
            <c:idx val="2"/>
            <c:bubble3D val="0"/>
            <c:spPr>
              <a:solidFill>
                <a:srgbClr val="FF0000">
                  <a:alpha val="90000"/>
                </a:srgb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1A7-D34E-B3C0-116C70683346}"/>
              </c:ext>
            </c:extLst>
          </c:dPt>
          <c:dLbls>
            <c:dLbl>
              <c:idx val="0"/>
              <c:layout>
                <c:manualLayout>
                  <c:x val="-9.4671643941713707E-2"/>
                  <c:y val="0.11230277718141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>
                      <a:lumMod val="7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10865949794999"/>
                      <c:h val="0.19010767294432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1A7-D34E-B3C0-116C70683346}"/>
                </c:ext>
              </c:extLst>
            </c:dLbl>
            <c:dLbl>
              <c:idx val="1"/>
              <c:layout>
                <c:manualLayout>
                  <c:x val="-0.24247879424520399"/>
                  <c:y val="-0.15329975295967099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rgbClr val="00206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A7-D34E-B3C0-116C70683346}"/>
                </c:ext>
              </c:extLst>
            </c:dLbl>
            <c:dLbl>
              <c:idx val="2"/>
              <c:layout>
                <c:manualLayout>
                  <c:x val="0.18818575403023799"/>
                  <c:y val="-5.5096976067850197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rgbClr val="FF000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50900004234098"/>
                      <c:h val="0.247781260792681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1A7-D34E-B3C0-116C70683346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Visible matter 20%</c:v>
                </c:pt>
                <c:pt idx="1">
                  <c:v>Quark Nuggets 30%</c:v>
                </c:pt>
                <c:pt idx="2">
                  <c:v>Antiquark nuggets 50%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0.3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A7-D34E-B3C0-116C7068334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80590-2592-D845-B081-BD1D2DBC3F54}" type="datetimeFigureOut">
              <a:rPr lang="en-US" smtClean="0"/>
              <a:t>8/27/24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BCA52-1474-9341-A339-644E9E215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People use big colliders to search for new particles, but what if we could see some effects luring in this spectroscopy tool?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only particle we can see this way is one that couples to electrons and neutrons. (because their number change in isotope shift, and protons remain the same)</a:t>
            </a:r>
          </a:p>
          <a:p>
            <a:endParaRPr lang="en-US" dirty="0"/>
          </a:p>
          <a:p>
            <a:r>
              <a:rPr lang="en-US" dirty="0"/>
              <a:t>So we cannot see particles which…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7B86-AA49-4233-80D7-B5B3734DF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52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922B5A29-68EF-5448-B68C-F6C3ECD0DCA9}" type="slidenum">
              <a:rPr lang="en-AU" altLang="en-US" sz="1200" b="0"/>
              <a:pPr algn="r" eaLnBrk="1" hangingPunct="1"/>
              <a:t>22</a:t>
            </a:fld>
            <a:endParaRPr lang="en-AU" altLang="en-US" sz="1200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209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523916-D97F-FA4F-AFE0-2BDBB31991BF}" type="slidenum">
              <a:rPr lang="en-AU" altLang="en-US" b="0"/>
              <a:pPr algn="r" eaLnBrk="1" hangingPunct="1">
                <a:spcBef>
                  <a:spcPct val="0"/>
                </a:spcBef>
              </a:pPr>
              <a:t>23</a:t>
            </a:fld>
            <a:endParaRPr lang="en-AU" altLang="en-US" b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19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DDDCD9-5D19-2E47-8443-C76495587296}" type="slidenum">
              <a:rPr lang="en-AU" altLang="en-US" b="0"/>
              <a:pPr algn="r" eaLnBrk="1" hangingPunct="1">
                <a:spcBef>
                  <a:spcPct val="0"/>
                </a:spcBef>
              </a:pPr>
              <a:t>24</a:t>
            </a:fld>
            <a:endParaRPr lang="en-AU" altLang="en-US" b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Need high-quality graphs!!! Better explanations!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RA: Less talk – just strongest limits</a:t>
            </a:r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44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CB4CC9BE-8093-F547-B58A-3BA20F715065}" type="slidenum">
              <a:rPr lang="en-AU" altLang="en-US" sz="1200" b="0"/>
              <a:pPr algn="r" eaLnBrk="1" hangingPunct="1"/>
              <a:t>25</a:t>
            </a:fld>
            <a:endParaRPr lang="en-AU" altLang="en-US" sz="1200" b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14 billion years is the current age of the Universe</a:t>
            </a:r>
            <a:endParaRPr lang="en-AU" altLang="en-US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5997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7CD685F-B16A-054C-B9EF-B9129B797B21}" type="slidenum">
              <a:rPr lang="en-AU" altLang="en-US" sz="1200" b="0"/>
              <a:pPr algn="r" eaLnBrk="1" hangingPunct="1"/>
              <a:t>26</a:t>
            </a:fld>
            <a:endParaRPr lang="en-AU" altLang="en-US" sz="1200" b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Emphasise 15 orders of magnitude improvement for the lightest masses! – Mention also constraints on other interactions (photon, electron, light quarks (u,d), massive vector bosons (W+/-,Z)</a:t>
            </a: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57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4683103F-928B-ED45-8E48-2250E5D0AC0B}" type="slidenum">
              <a:rPr lang="en-AU" altLang="en-US" sz="1200" b="0"/>
              <a:pPr algn="r" eaLnBrk="1" hangingPunct="1"/>
              <a:t>27</a:t>
            </a:fld>
            <a:endParaRPr lang="en-AU" altLang="en-US" sz="1200" b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Emphasise 15 orders of magnitude improvement for the lightest masses! – Mention also constraints on other interactions (photon, electron, light quarks (u,d), massive vector bosons (W+/-,Z)</a:t>
            </a: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207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50DFB8EB-3E0D-5946-8B5C-10990099BA1D}" type="slidenum">
              <a:rPr lang="en-AU" altLang="en-US" sz="1200" b="0"/>
              <a:pPr algn="r" eaLnBrk="1" hangingPunct="1"/>
              <a:t>28</a:t>
            </a:fld>
            <a:endParaRPr lang="en-AU" altLang="en-US" sz="1200" b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Emphasise 15 orders of magnitude improvement for the lightest masses! – Mention also constraints on other interactions (photon, electron, light quarks (u,d), massive vector bosons (W+/-,Z)</a:t>
            </a: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3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607C1611-14C2-4442-9B5B-E6BED153FEC9}" type="slidenum">
              <a:rPr lang="en-AU" altLang="en-US" sz="1200" b="0"/>
              <a:pPr algn="r" eaLnBrk="1" hangingPunct="1"/>
              <a:t>29</a:t>
            </a:fld>
            <a:endParaRPr lang="en-AU" altLang="en-US" sz="1200" b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Emphasise 15 orders of magnitude improvement for the lightest masses! – Mention also constraints on other interactions (photon, electron, light quarks (u,d), massive vector bosons (W+/-,Z)</a:t>
            </a: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287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1B54AB0F-7ACB-754C-9A45-F12E91467E6F}" type="slidenum">
              <a:rPr lang="en-AU" altLang="en-US" sz="1200" b="0"/>
              <a:pPr algn="r" eaLnBrk="1" hangingPunct="1"/>
              <a:t>30</a:t>
            </a:fld>
            <a:endParaRPr lang="en-AU" altLang="en-US" sz="1200" b="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533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A75A5256-303C-4B43-9618-90244A75D669}" type="slidenum">
              <a:rPr lang="en-AU" altLang="en-US" sz="1200" b="0"/>
              <a:pPr algn="r" eaLnBrk="1" hangingPunct="1"/>
              <a:t>31</a:t>
            </a:fld>
            <a:endParaRPr lang="en-AU" altLang="en-US" sz="1200" b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11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67B86-AA49-4233-80D7-B5B3734DF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20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EE4ECD1A-60CC-4847-AA77-8ACD0802C34F}" type="slidenum">
              <a:rPr lang="en-AU" altLang="en-US" sz="1200" b="0"/>
              <a:pPr algn="r" eaLnBrk="1" hangingPunct="1"/>
              <a:t>32</a:t>
            </a:fld>
            <a:endParaRPr lang="en-AU" altLang="en-US" sz="1200" b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67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C47FA193-9C1F-EA45-B461-233543B0A72A}" type="slidenum">
              <a:rPr lang="en-AU" altLang="en-US" sz="1200" b="0"/>
              <a:pPr algn="r" eaLnBrk="1" hangingPunct="1"/>
              <a:t>33</a:t>
            </a:fld>
            <a:endParaRPr lang="en-AU" altLang="en-US" sz="1200" b="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037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F53168F8-2A08-5948-B182-4F6D0B2BEBB9}" type="slidenum">
              <a:rPr lang="en-AU" altLang="en-US" sz="1200" b="0"/>
              <a:pPr algn="r" eaLnBrk="1" hangingPunct="1"/>
              <a:t>34</a:t>
            </a:fld>
            <a:endParaRPr lang="en-AU" altLang="en-US" sz="1200" b="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834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54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1FC2C617-94CF-764D-8D6C-03CF14A30F2C}" type="slidenum">
              <a:rPr lang="en-AU" altLang="en-US" sz="1200" b="0"/>
              <a:pPr algn="r" eaLnBrk="1" hangingPunct="1"/>
              <a:t>39</a:t>
            </a:fld>
            <a:endParaRPr lang="en-AU" altLang="en-US" sz="1200" b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743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eaLnBrk="1" hangingPunct="1"/>
            <a:fld id="{3689C14B-930F-E34E-821F-F89AC15E7FC5}" type="slidenum">
              <a:rPr lang="en-AU" sz="1200">
                <a:latin typeface="Arial" charset="0"/>
              </a:rPr>
              <a:pPr algn="r" eaLnBrk="1" hangingPunct="1"/>
              <a:t>40</a:t>
            </a:fld>
            <a:endParaRPr lang="en-AU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19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eaLnBrk="1" hangingPunct="1"/>
            <a:fld id="{58D205AE-99F0-C247-8E5C-4950F5D037C6}" type="slidenum">
              <a:rPr lang="en-AU" sz="1200">
                <a:latin typeface="Arial" charset="0"/>
              </a:rPr>
              <a:pPr algn="r" eaLnBrk="1" hangingPunct="1"/>
              <a:t>41</a:t>
            </a:fld>
            <a:endParaRPr lang="en-AU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39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eaLnBrk="1" hangingPunct="1"/>
            <a:fld id="{0B3B0B8B-A87A-F640-A7B7-75EE13A91F6C}" type="slidenum">
              <a:rPr lang="en-AU" sz="1200">
                <a:latin typeface="Arial" charset="0"/>
              </a:rPr>
              <a:pPr algn="r" eaLnBrk="1" hangingPunct="1"/>
              <a:t>42</a:t>
            </a:fld>
            <a:endParaRPr lang="en-AU" sz="12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Chiral-log enhancement in soft pion limit.</a:t>
            </a:r>
            <a:endParaRPr lang="en-AU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0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 eaLnBrk="1" hangingPunct="1"/>
            <a:fld id="{157BB233-9239-6242-8014-DFFC29D279B4}" type="slidenum">
              <a:rPr lang="en-AU" sz="1200">
                <a:latin typeface="Arial" charset="0"/>
              </a:rPr>
              <a:pPr algn="r" eaLnBrk="1" hangingPunct="1"/>
              <a:t>43</a:t>
            </a:fld>
            <a:endParaRPr lang="en-AU" sz="120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AutoNum type="arabicParenBoth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-induced P,T-odd forces due arise at tree level, while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-induced intrinsic nucleon EDMs arise at 1-loop level -&gt; avoid ~4*pi (or 8*pi^2 – check) loop suppression factor! (Which far outweighs the chiral log enhancement factor for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instrinic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nucleon EDM: ln(m_N^2/m_\pi^2) \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approx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4 numerically).</a:t>
            </a:r>
          </a:p>
          <a:p>
            <a:pPr marL="228600" indent="-228600" eaLnBrk="1" hangingPunct="1">
              <a:buFontTx/>
              <a:buAutoNum type="arabicParenBoth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Nuclear enhancement factor: for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d_nucleus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c.f.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d_nucleons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! [Read up more!]</a:t>
            </a:r>
          </a:p>
          <a:p>
            <a:pPr marL="228600" indent="-228600" eaLnBrk="1" hangingPunct="1">
              <a:buFontTx/>
              <a:buAutoNum type="arabicParenBoth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Closely-spaced energy spacing enhancement and collective enhancement are possible in deformed nuclei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 (Is this only for P,T-odd forces??!)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68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fld id="{FCA7F6C6-C9D5-114D-A0E6-D3E6F0BA81C6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7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F9C6431-2D3F-D844-83A0-B833213407EE}" type="slidenum">
              <a:rPr lang="en-US" altLang="en-US" sz="1200" b="0"/>
              <a:pPr/>
              <a:t>7</a:t>
            </a:fld>
            <a:endParaRPr lang="en-US" altLang="en-US" sz="1200" b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1198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7">
            <a:extLst>
              <a:ext uri="{FF2B5EF4-FFF2-40B4-BE49-F238E27FC236}">
                <a16:creationId xmlns:a16="http://schemas.microsoft.com/office/drawing/2014/main" id="{6659F90F-2828-4E2B-BF54-E3B7D33CE62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97AF8E9-CBCF-43DE-B09C-A9E48E33B9C7}" type="slidenum">
              <a:rPr lang="en-AU" altLang="en-US" sz="1200" b="0"/>
              <a:pPr algn="r" eaLnBrk="1" hangingPunct="1"/>
              <a:t>57</a:t>
            </a:fld>
            <a:endParaRPr lang="en-AU" altLang="en-US" sz="1200" b="0"/>
          </a:p>
        </p:txBody>
      </p:sp>
      <p:sp>
        <p:nvSpPr>
          <p:cNvPr id="927747" name="Rectangle 2">
            <a:extLst>
              <a:ext uri="{FF2B5EF4-FFF2-40B4-BE49-F238E27FC236}">
                <a16:creationId xmlns:a16="http://schemas.microsoft.com/office/drawing/2014/main" id="{17015617-E441-4B5B-A1D5-62B8962D9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8" name="Rectangle 3">
            <a:extLst>
              <a:ext uri="{FF2B5EF4-FFF2-40B4-BE49-F238E27FC236}">
                <a16:creationId xmlns:a16="http://schemas.microsoft.com/office/drawing/2014/main" id="{D7FE5A1E-55CD-4062-9089-9890E45DD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Point out the Planck scale for comparison --- Note that the CASPEr-Electric phase I projections “weakened” by a factor of a few thousand in going from Fig. 2 of 1306.6089 to Fig. 3 of 1711.08999 … </a:t>
            </a:r>
          </a:p>
        </p:txBody>
      </p:sp>
    </p:spTree>
    <p:extLst>
      <p:ext uri="{BB962C8B-B14F-4D97-AF65-F5344CB8AC3E}">
        <p14:creationId xmlns:p14="http://schemas.microsoft.com/office/powerpoint/2010/main" val="17296322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fld id="{295A8206-C53B-6F42-ABD8-6CE5B2383B0A}" type="slidenum">
              <a:rPr lang="en-AU" sz="1200">
                <a:solidFill>
                  <a:srgbClr val="000000"/>
                </a:solidFill>
                <a:latin typeface="Arial" charset="0"/>
              </a:rPr>
              <a:pPr/>
              <a:t>58</a:t>
            </a:fld>
            <a:endParaRPr lang="en-A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7">
            <a:extLst>
              <a:ext uri="{FF2B5EF4-FFF2-40B4-BE49-F238E27FC236}">
                <a16:creationId xmlns:a16="http://schemas.microsoft.com/office/drawing/2014/main" id="{53A3DF55-DA88-1F47-86F5-7FDABFAD89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A278771-5C6F-0646-9DB7-53833761DBB2}" type="slidenum">
              <a:rPr lang="en-AU" altLang="en-US" sz="1200" b="0">
                <a:cs typeface="Arial" panose="020B0604020202020204" pitchFamily="34" charset="0"/>
              </a:rPr>
              <a:pPr algn="r" eaLnBrk="1" hangingPunct="1"/>
              <a:t>59</a:t>
            </a:fld>
            <a:endParaRPr lang="en-AU" altLang="en-US" sz="1200" b="0">
              <a:cs typeface="Arial" panose="020B0604020202020204" pitchFamily="34" charset="0"/>
            </a:endParaRPr>
          </a:p>
        </p:txBody>
      </p:sp>
      <p:sp>
        <p:nvSpPr>
          <p:cNvPr id="544771" name="Rectangle 2">
            <a:extLst>
              <a:ext uri="{FF2B5EF4-FFF2-40B4-BE49-F238E27FC236}">
                <a16:creationId xmlns:a16="http://schemas.microsoft.com/office/drawing/2014/main" id="{02EB7ABE-EA57-BDC6-CC73-DEFFECD796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2" name="Rectangle 3">
            <a:extLst>
              <a:ext uri="{FF2B5EF4-FFF2-40B4-BE49-F238E27FC236}">
                <a16:creationId xmlns:a16="http://schemas.microsoft.com/office/drawing/2014/main" id="{CB441537-BAF3-BE44-0789-899311616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Reinsert references!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RA: Less talk! Don’t discuss equations, but say that spins in Earth laboratory precess about the direction of Earth’s motion through Galaxy. </a:t>
            </a:r>
            <a:endParaRPr lang="en-AU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A579E2A4-7323-F745-962B-CA587B32DB2A}" type="slidenum">
              <a:rPr lang="en-AU" altLang="en-US" sz="1200" b="0"/>
              <a:pPr algn="r" eaLnBrk="1" hangingPunct="1"/>
              <a:t>60</a:t>
            </a:fld>
            <a:endParaRPr lang="en-AU" altLang="en-US" sz="1200" b="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Update formula to have: obs \propto (1/\Lambda)^n !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 summary slide with all effects and systems (pseudoscalar ~ spin-dep.) versus (scalar ~ VFCs) would be nice --- can also use for the conclusions…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And also mention that for scalars, these are new possibilities for VFCs… (some methods are modification of existing methods, while others are new)</a:t>
            </a:r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4861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092E13B-7FB4-BD40-A0B0-7F432C1CDB9E}" type="slidenum">
              <a:rPr lang="en-AU" altLang="x-none" b="0"/>
              <a:pPr algn="r" eaLnBrk="1" hangingPunct="1">
                <a:spcBef>
                  <a:spcPct val="0"/>
                </a:spcBef>
              </a:pPr>
              <a:t>66</a:t>
            </a:fld>
            <a:endParaRPr lang="en-AU" altLang="x-none" b="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x-none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altLang="x-none">
                <a:ea typeface="ＭＳ Ｐゴシック" charset="-128"/>
                <a:cs typeface="ＭＳ Ｐゴシック" charset="-128"/>
              </a:rPr>
              <a:t>Update formula to have: obs \propto (1/\Lambda)^n !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ＭＳ Ｐゴシック" charset="-128"/>
              </a:rPr>
              <a:t>A summary slide with all effects and systems (pseudoscalar ~ spin-dep.) versus (scalar ~ VFCs) would be nice --- can also use for the conclusions…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ＭＳ Ｐゴシック" charset="-128"/>
              </a:rPr>
              <a:t>And also mention that for scalars, these are new possibilities for VFCs… (some methods are modification of existing methods, while others are new)</a:t>
            </a:r>
            <a:endParaRPr lang="en-AU" altLang="x-non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989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1212D731-6A6F-EC4F-824A-2083E1201831}" type="slidenum">
              <a:rPr lang="en-AU" b="0"/>
              <a:pPr algn="r" eaLnBrk="1" hangingPunct="1"/>
              <a:t>67</a:t>
            </a:fld>
            <a:endParaRPr lang="en-AU" b="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Note: these q scalings are for both scintillation and ionisation! And the </a:t>
            </a:r>
            <a:r>
              <a:rPr lang="el-GR"/>
              <a:t>ψ</a:t>
            </a:r>
            <a:r>
              <a:rPr lang="en-US"/>
              <a:t> asymptotic forms are the same for both discrete and continuum states (non-relativistic and relativistic)!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2262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0486490C-902E-FA4B-BFD6-3E80A3B9579E}" type="slidenum">
              <a:rPr lang="en-AU" altLang="en-US" sz="1200" b="0"/>
              <a:pPr algn="r" eaLnBrk="1" hangingPunct="1"/>
              <a:t>68</a:t>
            </a:fld>
            <a:endParaRPr lang="en-AU" altLang="en-US" sz="1200" b="0"/>
          </a:p>
        </p:txBody>
      </p:sp>
      <p:sp>
        <p:nvSpPr>
          <p:cNvPr id="361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1" hangingPunct="1"/>
            <a:r>
              <a:rPr lang="en-US" altLang="en-US" sz="1000"/>
              <a:t>DAMA (scintillation, </a:t>
            </a:r>
            <a:r>
              <a:rPr lang="el-GR" altLang="en-US" sz="1000"/>
              <a:t>Δ</a:t>
            </a:r>
            <a:r>
              <a:rPr lang="en-US" altLang="en-US" sz="1000" i="1"/>
              <a:t>E</a:t>
            </a:r>
            <a:r>
              <a:rPr lang="en-US" altLang="en-US" sz="1000"/>
              <a:t> ~ 2 – 6 keV)</a:t>
            </a:r>
          </a:p>
          <a:p>
            <a:pPr marL="742950" lvl="1" indent="-285750" eaLnBrk="1" hangingPunct="1"/>
            <a:r>
              <a:rPr lang="en-US" altLang="en-US" sz="1000"/>
              <a:t>XENON10 (ionisation, arbitrary energy deposition, 1+ electrons)</a:t>
            </a:r>
          </a:p>
          <a:p>
            <a:pPr marL="742950" lvl="1" indent="-285750" eaLnBrk="1" hangingPunct="1"/>
            <a:r>
              <a:rPr lang="en-US" altLang="en-US" sz="1000"/>
              <a:t>XENON100 (scintillation, </a:t>
            </a:r>
            <a:r>
              <a:rPr lang="el-GR" altLang="en-US" sz="1000"/>
              <a:t>Δ</a:t>
            </a:r>
            <a:r>
              <a:rPr lang="en-US" altLang="en-US" sz="1000" i="1"/>
              <a:t>E</a:t>
            </a:r>
            <a:r>
              <a:rPr lang="en-US" altLang="en-US" sz="1000"/>
              <a:t> ~ 2 – 6 keV, 3 – 14 photoelectrons)</a:t>
            </a:r>
            <a:endParaRPr lang="en-US" altLang="en-US"/>
          </a:p>
          <a:p>
            <a:pPr eaLnBrk="1" hangingPunct="1"/>
            <a:r>
              <a:rPr lang="en-US" altLang="en-US"/>
              <a:t>What is low-energy cutoff in Xe100 experiment?  </a:t>
            </a:r>
          </a:p>
          <a:p>
            <a:pPr eaLnBrk="1" hangingPunct="1"/>
            <a:r>
              <a:rPr lang="en-US" altLang="en-US"/>
              <a:t>DAMA looks for events in 2-6 keV interval; XENON10 looks for ionisation with an arbitrary energy deposition; XENON100 looks for electron recoil with Delta(E) &gt; 1 keV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297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4EDF0183-7EB2-2446-A79B-BDCD5D48650A}" type="slidenum">
              <a:rPr lang="en-AU" b="0"/>
              <a:pPr algn="r" eaLnBrk="1" hangingPunct="1"/>
              <a:t>69</a:t>
            </a:fld>
            <a:endParaRPr lang="en-AU" b="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Strictly, this is only true for the scalar and vector portals which we examined; but probably also true for other portals!!!</a:t>
            </a:r>
          </a:p>
          <a:p>
            <a:pPr eaLnBrk="1" hangingPunct="1"/>
            <a:r>
              <a:rPr lang="en-US"/>
              <a:t>Read up on constraints on alpha_xhi and m_V!!!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8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8A1C-9F0B-486A-ACBE-921BC68A08E3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8346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4E79A-277F-8B4A-9214-0434C92E9FC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7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2762258-4F1E-8B40-AC18-32B9F6240299}" type="slidenum">
              <a:rPr lang="en-US" altLang="en-US" sz="1200" b="0"/>
              <a:pPr/>
              <a:t>8</a:t>
            </a:fld>
            <a:endParaRPr lang="en-US" altLang="en-US" sz="1200" b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970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4E79A-277F-8B4A-9214-0434C92E9FC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14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4E79A-277F-8B4A-9214-0434C92E9FC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80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message I want to convey is that this model has many astrophysical and astronomical manifestations. If you find an anomaly in astronomical data, you have a good chance to explain it within the quark nugget dark matter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4E79A-277F-8B4A-9214-0434C92E9FC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82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4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In recent years, the axion-quark nugget model of DM develops intensively. This model has many attractive features, such as a resolution of matter-antimatter asymmetry.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E02419A-F5E0-7544-A40E-C163AEFFBE81}" type="slidenum">
              <a:rPr lang="en-US" altLang="en-US" b="0"/>
              <a:pPr/>
              <a:t>81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37051513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2FEE3D3-285D-C442-964C-2086B8B7FE50}" type="slidenum">
              <a:rPr lang="en-AU" altLang="en-US" sz="1200" b="0"/>
              <a:pPr algn="r" eaLnBrk="1" hangingPunct="1"/>
              <a:t>82</a:t>
            </a:fld>
            <a:endParaRPr lang="en-AU" altLang="en-US" sz="1200" b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Circle the states!?</a:t>
            </a:r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92587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4C0DCD64-033D-7849-99B5-DE5ABE976215}" type="slidenum">
              <a:rPr lang="en-AU" altLang="en-US" sz="1200" b="0"/>
              <a:pPr algn="r" eaLnBrk="1" hangingPunct="1"/>
              <a:t>88</a:t>
            </a:fld>
            <a:endParaRPr lang="en-AU" altLang="en-US" sz="1200" b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Update formula to have: obs \propto (1/\Lambda)^n !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 summary slide with all effects and systems (pseudoscalar ~ spin-dep.) versus (scalar ~ VFCs) would be nice --- can also use for the conclusions…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And also mention that for scalars, these are new possibilities for VFCs… (some methods are modification of existing methods, while others are new)</a:t>
            </a:r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89737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People use big colliders to search for new particles, but what if we could see some effects luring in this spectroscopy tool?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only particle we can see this way is one that couples to electrons and neutrons. (because their number change in isotope shift, and protons remain the same)</a:t>
            </a:r>
          </a:p>
          <a:p>
            <a:endParaRPr lang="en-US" dirty="0"/>
          </a:p>
          <a:p>
            <a:r>
              <a:rPr lang="en-US" dirty="0"/>
              <a:t>So we cannot see particles which…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7B86-AA49-4233-80D7-B5B3734DF5C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1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contemplate this plot: it places limits on the strengths of couplings according to the hypothetical particle’s mass. Don’t pay much attention to the background,</a:t>
            </a:r>
          </a:p>
          <a:p>
            <a:r>
              <a:rPr lang="en-US" dirty="0"/>
              <a:t>Important are these lines. They represent the constraints from spectroscopy experiments on the linearity of king plot.</a:t>
            </a:r>
          </a:p>
          <a:p>
            <a:r>
              <a:rPr lang="en-US" dirty="0"/>
              <a:t>The solid red line – existing data. Linearity was constrained up to 0.1 MHz, so above would be excluded.</a:t>
            </a:r>
          </a:p>
          <a:p>
            <a:r>
              <a:rPr lang="en-US" dirty="0"/>
              <a:t>The dashed lines if in future linearity is measured to 1 Hz.</a:t>
            </a:r>
          </a:p>
          <a:p>
            <a:endParaRPr lang="en-US" dirty="0"/>
          </a:p>
          <a:p>
            <a:r>
              <a:rPr lang="en-US" dirty="0"/>
              <a:t>But what if our additional terms come from boring next order SM effects?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7B86-AA49-4233-80D7-B5B3734DF5C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09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D75CAFC5-5877-2849-B118-6ED7D62ECD28}" type="slidenum">
              <a:rPr lang="en-AU" altLang="en-US" sz="1200" b="0"/>
              <a:pPr algn="r" eaLnBrk="1" hangingPunct="1"/>
              <a:t>92</a:t>
            </a:fld>
            <a:endParaRPr lang="en-AU" altLang="en-US" sz="1200" b="0"/>
          </a:p>
        </p:txBody>
      </p:sp>
      <p:sp>
        <p:nvSpPr>
          <p:cNvPr id="360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Scalar and vector portals here!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2084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73194B14-D70B-974E-8F07-36715C6E0E08}" type="slidenum">
              <a:rPr lang="en-AU" altLang="en-US" sz="1200" b="0"/>
              <a:pPr algn="r" eaLnBrk="1" hangingPunct="1"/>
              <a:t>15</a:t>
            </a:fld>
            <a:endParaRPr lang="en-AU" altLang="en-US" sz="1200" b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0701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160F1F0-7279-B24A-A3BF-961CD694F678}" type="slidenum">
              <a:rPr lang="en-AU" altLang="en-US" sz="1200" b="0"/>
              <a:pPr algn="r" eaLnBrk="1" hangingPunct="1"/>
              <a:t>93</a:t>
            </a:fld>
            <a:endParaRPr lang="en-AU" altLang="en-US" sz="1200" b="0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DAMA -&gt; Main contribution comes from I (there is larger effect per atom from Tl, but the relative abundance of Tl atoms is much smaller)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699088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365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608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54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53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76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99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60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EE234-DD0D-0140-B3CF-E4A5593F96E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966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9C4-1C83-2E42-B6BA-0991E1F8887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24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46227998-D0A2-9F46-9038-7F020406CB48}" type="slidenum">
              <a:rPr lang="en-AU" altLang="en-US" sz="1200" b="0"/>
              <a:pPr algn="r" eaLnBrk="1" hangingPunct="1"/>
              <a:t>18</a:t>
            </a:fld>
            <a:endParaRPr lang="en-AU" altLang="en-US" sz="1200" b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1 parsec = 3.26 light years; R_{dwarf galaxy} ~ 1 kpc.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Energy scales: Hubble scale ~ 10^{-33} eV; Planck scale ~ 10^{28} eV. i.e. ~ 61 orders of magnitude in range.</a:t>
            </a:r>
          </a:p>
        </p:txBody>
      </p:sp>
    </p:spTree>
    <p:extLst>
      <p:ext uri="{BB962C8B-B14F-4D97-AF65-F5344CB8AC3E}">
        <p14:creationId xmlns:p14="http://schemas.microsoft.com/office/powerpoint/2010/main" val="11602061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58C64B0-A638-5341-8411-D7F275BD6189}" type="slidenum">
              <a:rPr lang="en-AU" altLang="en-US" b="0"/>
              <a:pPr/>
              <a:t>113</a:t>
            </a:fld>
            <a:endParaRPr lang="en-AU" altLang="en-US" b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336896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211D1D73-1429-D641-910D-E9882A62C8DE}" type="slidenum">
              <a:rPr lang="en-AU" b="0"/>
              <a:pPr algn="r" eaLnBrk="1" hangingPunct="1"/>
              <a:t>114</a:t>
            </a:fld>
            <a:endParaRPr lang="en-AU" b="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392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1B7A6FE5-0646-E94F-B9D7-4A8EBEA23C48}" type="slidenum">
              <a:rPr lang="en-AU" altLang="en-US" sz="1200" b="0"/>
              <a:pPr algn="r" eaLnBrk="1" hangingPunct="1"/>
              <a:t>19</a:t>
            </a:fld>
            <a:endParaRPr lang="en-AU" altLang="en-US" sz="1200" b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98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5592763" y="6513513"/>
            <a:ext cx="427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122676CD-EC11-3747-9E68-02EE5B69C758}" type="slidenum">
              <a:rPr lang="en-AU" altLang="en-US" sz="1200" b="0"/>
              <a:pPr algn="r" eaLnBrk="1" hangingPunct="1"/>
              <a:t>20</a:t>
            </a:fld>
            <a:endParaRPr lang="en-AU" altLang="en-US" sz="1200" b="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173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414C3B6-4721-3B45-A435-2AF2E593A19C}" type="slidenum">
              <a:rPr lang="en-AU" altLang="en-US" sz="1200" b="0"/>
              <a:pPr algn="r" eaLnBrk="1" hangingPunct="1"/>
              <a:t>21</a:t>
            </a:fld>
            <a:endParaRPr lang="en-AU" altLang="en-US" sz="1200" b="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Update references… Explain that electromagnetic fine-structure constant governs the strength of all electromagnetic processes in Nature and interactions.</a:t>
            </a:r>
          </a:p>
          <a:p>
            <a:pPr eaLnBrk="1" hangingPunct="1"/>
            <a:r>
              <a:rPr lang="en-US" altLang="en-US">
                <a:ea typeface="ＭＳ Ｐゴシック" charset="-128"/>
                <a:cs typeface="ＭＳ Ｐゴシック" charset="-128"/>
              </a:rPr>
              <a:t>RA: less talk --- only explain cos()^2 part…</a:t>
            </a:r>
            <a:endParaRPr lang="en-AU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911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0299F-182F-483F-BD5E-A3DB1D78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1845B-BC2F-4A5E-8CDE-7EC0EFAA1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22CD9-7024-4C2D-A3D6-9D400F0C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A09F5-F20E-4C25-8339-88667948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43A9B-81E8-4718-9656-FC51BC8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935C-1B93-4569-B1A8-F3F51462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0BBAA-F639-4577-9DA8-A81F4C365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0069A-A6AC-490B-9AE5-5D2C25FD2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FD4BE-7FA1-4739-9596-598B8E9E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3C677-5FB8-4956-B668-09D87BF2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2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C84FE-30C4-41E6-8F9D-5148309A9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85612-493D-463B-BD24-810123276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5F550-DFC0-4F96-BFAC-797CA5222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256B0-0E9F-47BD-BC7C-2AE21F9F7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E460A-EE28-4400-84B4-6C2B619D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01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B9C8D-5DC1-A149-8FAD-DDE28172B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00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09600" y="6324600"/>
            <a:ext cx="10261600" cy="381000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Futura MdCn BT" pitchFamily="34" charset="0"/>
                <a:cs typeface="Aharoni" pitchFamily="2" charset="-79"/>
              </a:defRPr>
            </a:lvl1pPr>
            <a:lvl2pPr marL="457200" indent="0">
              <a:buNone/>
              <a:defRPr sz="1200">
                <a:latin typeface="Bauhaus 93" pitchFamily="82" charset="0"/>
                <a:cs typeface="Aharoni" pitchFamily="2" charset="-79"/>
              </a:defRPr>
            </a:lvl2pPr>
            <a:lvl3pPr marL="914400" indent="0">
              <a:buNone/>
              <a:defRPr sz="1200">
                <a:latin typeface="Bauhaus 93" pitchFamily="82" charset="0"/>
                <a:cs typeface="Aharoni" pitchFamily="2" charset="-79"/>
              </a:defRPr>
            </a:lvl3pPr>
            <a:lvl4pPr marL="1371600" indent="0">
              <a:buNone/>
              <a:defRPr sz="1200">
                <a:latin typeface="Bauhaus 93" pitchFamily="82" charset="0"/>
                <a:cs typeface="Aharoni" pitchFamily="2" charset="-79"/>
              </a:defRPr>
            </a:lvl4pPr>
            <a:lvl5pPr marL="1828800" indent="0">
              <a:buNone/>
              <a:defRPr sz="1200">
                <a:latin typeface="Bauhaus 93" pitchFamily="82" charset="0"/>
                <a:cs typeface="Aharoni" pitchFamily="2" charset="-79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972800" y="6324600"/>
            <a:ext cx="618067" cy="381000"/>
          </a:xfrm>
        </p:spPr>
        <p:txBody>
          <a:bodyPr anchor="ctr"/>
          <a:lstStyle>
            <a:lvl1pPr>
              <a:defRPr sz="1600" i="1">
                <a:solidFill>
                  <a:schemeClr val="bg1"/>
                </a:solidFill>
                <a:latin typeface="Futura MdCn BT" charset="0"/>
              </a:defRPr>
            </a:lvl1pPr>
          </a:lstStyle>
          <a:p>
            <a:pPr>
              <a:defRPr/>
            </a:pPr>
            <a:fld id="{9AB41BF6-EE0D-6341-8A8C-D923762A905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29182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D8EE3-86DE-BF43-ABE5-B2B69E6FC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8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2DD8B-22F5-7D42-96B3-A0A5328AB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E689-4884-4755-B351-6CEC9453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A6870-D411-4CE7-A04B-4569C0BCD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38DC2-1C56-4BBB-9ED6-349AFAB3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F3486-9608-45B2-9547-8757E105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DF9F-D994-4445-8064-F3BF2FCD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0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6604-3E44-4D85-8925-6AFECA18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D206A-7799-4B3A-927E-DBEB628E1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6DA0A-EE9B-429D-BB7F-E84DF188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564CF-3D05-424F-9911-E020034D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FD283-2D03-49B3-B227-44775164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AABCB-8ED5-4263-BAF0-916874AE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59D23-122E-40BE-BF9A-AEC1E2B2D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699DB-F1FA-404F-A6EE-3BD627C87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E556A-7149-460A-BBA9-662DF6A6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2DE3A-2DAF-4407-BB7B-BAA1EBD0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E9803-EA34-46A9-B30F-750839FDA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3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5C01-9806-40A4-AED5-419A911D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3C127-0699-4BB5-9AC8-FC8606214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5EC94-C5A7-461D-A60F-4A95BB9D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D0A2A-D589-45AE-84C1-58E718A91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EDF32-C0CB-4378-BDD7-43B8AFC0A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F85BEE-135B-4F46-AA55-CA2AE47F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C199C-774B-43D6-A692-568C0E30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D87B4F-13B6-4081-86F6-0238DC43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84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CD77-795E-48C8-A5CB-3BCB2766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7C2C0-A922-4CEB-B57B-4A9FAE32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D1B88-4A66-4A7C-9565-DE6C86470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52C8F-3769-4259-92E6-B0C8B5FC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2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7DCFC-92FC-4F05-9BA7-2BABDF1E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B12301-2B26-4A34-A9C4-69795A1F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6C554-F156-452A-8491-F9C92861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3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A138-AB57-43C7-A337-6DC69A34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BD541-5C86-414F-B5D3-5C8DBF8D5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C87C8-DA23-4589-AB1D-6708AF4E6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68910-CB15-42D0-8CC9-BA81BDBD4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A85C9-7320-45E5-8EFE-4398F39B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C7139-2144-4811-93FE-646134BF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95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D24AF-346A-4880-96F0-B0DDD020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AC0904-3590-4B51-B895-C6B8008C7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F160F-CBC9-4401-BF0B-C72AB9261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C3EB-44E1-40DF-89DD-E9BDF61F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08042-DEB6-43EB-8421-36A17CA9F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944F9-C82A-4470-B221-FD410C443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B64C5-6474-4BCA-9BE3-C501B8BA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48FA9-A75A-4DF0-8D10-488031C24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00A95-49C2-4A6F-B95B-B01A69384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B0530-4BCB-4EA0-9511-14079E222491}" type="datetimeFigureOut">
              <a:rPr lang="en-US" smtClean="0"/>
              <a:t>8/27/24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9E8C-0D68-4066-849F-FC84D5EC7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2DE2A-85E5-48E9-BA53-A7BC3A1D3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20C3F-124A-49E8-BD9E-76BA18B55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7" Type="http://schemas.openxmlformats.org/officeDocument/2006/relationships/image" Target="../media/image13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18.bin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44.wmf"/><Relationship Id="rId3" Type="http://schemas.openxmlformats.org/officeDocument/2006/relationships/image" Target="../media/image139.wmf"/><Relationship Id="rId7" Type="http://schemas.openxmlformats.org/officeDocument/2006/relationships/image" Target="../media/image141.emf"/><Relationship Id="rId12" Type="http://schemas.openxmlformats.org/officeDocument/2006/relationships/oleObject" Target="../embeddings/oleObject25.bin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43.emf"/><Relationship Id="rId5" Type="http://schemas.openxmlformats.org/officeDocument/2006/relationships/image" Target="../media/image140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42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6.emf"/><Relationship Id="rId7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6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63.wmf"/><Relationship Id="rId7" Type="http://schemas.openxmlformats.org/officeDocument/2006/relationships/image" Target="../media/image65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66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70.png"/><Relationship Id="rId3" Type="http://schemas.openxmlformats.org/officeDocument/2006/relationships/image" Target="../media/image8.png"/><Relationship Id="rId7" Type="http://schemas.openxmlformats.org/officeDocument/2006/relationships/image" Target="../media/image311.png"/><Relationship Id="rId12" Type="http://schemas.openxmlformats.org/officeDocument/2006/relationships/image" Target="../media/image360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350.png"/><Relationship Id="rId5" Type="http://schemas.openxmlformats.org/officeDocument/2006/relationships/image" Target="../media/image10.png"/><Relationship Id="rId15" Type="http://schemas.openxmlformats.org/officeDocument/2006/relationships/image" Target="../media/image390.png"/><Relationship Id="rId10" Type="http://schemas.openxmlformats.org/officeDocument/2006/relationships/image" Target="../media/image340.png"/><Relationship Id="rId4" Type="http://schemas.openxmlformats.org/officeDocument/2006/relationships/image" Target="../media/image9.png"/><Relationship Id="rId9" Type="http://schemas.openxmlformats.org/officeDocument/2006/relationships/image" Target="../media/image330.png"/><Relationship Id="rId14" Type="http://schemas.openxmlformats.org/officeDocument/2006/relationships/image" Target="../media/image38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7" Type="http://schemas.openxmlformats.org/officeDocument/2006/relationships/image" Target="../media/image122.em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14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6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9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2170042" y="1530626"/>
            <a:ext cx="9366115" cy="1447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charset="-128"/>
              </a:rPr>
              <a:t>Effects of new physics in atoms and nuclei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Part 1: spectroscopy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</p:txBody>
      </p:sp>
      <p:sp>
        <p:nvSpPr>
          <p:cNvPr id="20482" name="Subtitle 2"/>
          <p:cNvSpPr>
            <a:spLocks noGrp="1"/>
          </p:cNvSpPr>
          <p:nvPr>
            <p:ph type="subTitle" idx="1"/>
          </p:nvPr>
        </p:nvSpPr>
        <p:spPr>
          <a:xfrm>
            <a:off x="1860273" y="2365513"/>
            <a:ext cx="8605631" cy="3756991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sz="43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New particles and interactions </a:t>
            </a:r>
          </a:p>
          <a:p>
            <a:r>
              <a:rPr lang="en-US" altLang="en-US" sz="43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Extra space dimensions </a:t>
            </a:r>
          </a:p>
          <a:p>
            <a:r>
              <a:rPr lang="en-US" altLang="en-US" sz="43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Space-time variation of fundamental constants and </a:t>
            </a:r>
          </a:p>
          <a:p>
            <a:r>
              <a:rPr lang="en-US" altLang="en-US" sz="43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violation of fundamental symmetries</a:t>
            </a:r>
          </a:p>
          <a:p>
            <a:r>
              <a:rPr lang="en-US" altLang="en-US" sz="43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due to interaction with </a:t>
            </a:r>
            <a:r>
              <a:rPr lang="en-US" altLang="en-US" sz="43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Dark matter</a:t>
            </a:r>
          </a:p>
          <a:p>
            <a:endParaRPr lang="en-US" altLang="en-US" sz="43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endParaRPr lang="en-US" altLang="en-US" sz="43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altLang="en-US" sz="4300" dirty="0">
                <a:ea typeface="ＭＳ Ｐゴシック" charset="-128"/>
                <a:cs typeface="ＭＳ Ｐゴシック" charset="-128"/>
              </a:rPr>
              <a:t>Part 2: dark matter in underground laboratories</a:t>
            </a:r>
          </a:p>
          <a:p>
            <a:r>
              <a:rPr lang="en-US" altLang="en-US" sz="4300" dirty="0">
                <a:ea typeface="ＭＳ Ｐゴシック" charset="-128"/>
                <a:cs typeface="ＭＳ Ｐゴシック" charset="-128"/>
              </a:rPr>
              <a:t>Part 3: composite dark matter, (anti)quark nuggets</a:t>
            </a:r>
          </a:p>
        </p:txBody>
      </p:sp>
    </p:spTree>
    <p:extLst>
      <p:ext uri="{BB962C8B-B14F-4D97-AF65-F5344CB8AC3E}">
        <p14:creationId xmlns:p14="http://schemas.microsoft.com/office/powerpoint/2010/main" val="901945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524000" y="229395"/>
            <a:ext cx="4864100" cy="808037"/>
          </a:xfrm>
          <a:solidFill>
            <a:schemeClr val="tx2"/>
          </a:solidFill>
        </p:spPr>
        <p:txBody>
          <a:bodyPr anchor="ctr"/>
          <a:lstStyle/>
          <a:p>
            <a:pPr algn="ctr" eaLnBrk="1" hangingPunct="1">
              <a:buFontTx/>
              <a:buNone/>
            </a:pPr>
            <a:r>
              <a:rPr lang="en-AU" altLang="en-US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Distance dependence</a:t>
            </a:r>
          </a:p>
        </p:txBody>
      </p:sp>
      <p:pic>
        <p:nvPicPr>
          <p:cNvPr id="43010" name="Picture 6" descr="fig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633414"/>
            <a:ext cx="7265987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8"/>
          <p:cNvSpPr txBox="1">
            <a:spLocks noChangeArrowheads="1"/>
          </p:cNvSpPr>
          <p:nvPr/>
        </p:nvSpPr>
        <p:spPr bwMode="auto">
          <a:xfrm>
            <a:off x="1868488" y="5653089"/>
            <a:ext cx="84883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latin typeface="Calibri" charset="0"/>
              </a:rPr>
              <a:t>∆α/α vs BrcosΘ for the model ∆α/α=BrcosΘ+m showing the gradient in α along the best-fit dipole. The best- fit direction is at right ascension 17.4 ± 0.6 hours, declination −62 ± 6 degrees, for which B = (1.1 ± 0.2) × 10</a:t>
            </a:r>
            <a:r>
              <a:rPr lang="en-US" altLang="en-US" sz="1400" baseline="30000">
                <a:latin typeface="Calibri" charset="0"/>
              </a:rPr>
              <a:t>−6</a:t>
            </a:r>
            <a:r>
              <a:rPr lang="en-US" altLang="en-US" sz="1400">
                <a:latin typeface="Calibri" charset="0"/>
              </a:rPr>
              <a:t> GLyr</a:t>
            </a:r>
            <a:r>
              <a:rPr lang="en-US" altLang="en-US" sz="1400" baseline="30000">
                <a:latin typeface="Calibri" charset="0"/>
              </a:rPr>
              <a:t>−1</a:t>
            </a:r>
            <a:r>
              <a:rPr lang="en-US" altLang="en-US" sz="1400">
                <a:latin typeface="Calibri" charset="0"/>
              </a:rPr>
              <a:t> and m = (−1.9 ± 0.8) × 10−6. This dipole+monopole model is statistically preferred over a monopole-only model also at the 4.1σ level. A cosmology with parameters (H</a:t>
            </a:r>
            <a:r>
              <a:rPr lang="en-US" altLang="en-US" sz="1400" baseline="-25000">
                <a:latin typeface="Calibri" charset="0"/>
              </a:rPr>
              <a:t>0</a:t>
            </a:r>
            <a:r>
              <a:rPr lang="en-US" altLang="en-US" sz="1400">
                <a:latin typeface="Calibri" charset="0"/>
              </a:rPr>
              <a:t> , Ω</a:t>
            </a:r>
            <a:r>
              <a:rPr lang="en-US" altLang="en-US" sz="1400" baseline="-25000">
                <a:latin typeface="Calibri" charset="0"/>
              </a:rPr>
              <a:t>M</a:t>
            </a:r>
            <a:r>
              <a:rPr lang="en-US" altLang="en-US" sz="1400">
                <a:latin typeface="Calibri" charset="0"/>
              </a:rPr>
              <a:t> , Ω</a:t>
            </a:r>
            <a:r>
              <a:rPr lang="en-US" altLang="en-US" sz="1400" baseline="-25000">
                <a:latin typeface="Calibri" charset="0"/>
              </a:rPr>
              <a:t>Λ</a:t>
            </a:r>
            <a:r>
              <a:rPr lang="en-US" altLang="en-US" sz="1400">
                <a:latin typeface="Calibri" charset="0"/>
              </a:rPr>
              <a:t> ) = (70.5, 0.2736, 0.726).</a:t>
            </a:r>
          </a:p>
        </p:txBody>
      </p:sp>
    </p:spTree>
    <p:extLst>
      <p:ext uri="{BB962C8B-B14F-4D97-AF65-F5344CB8AC3E}">
        <p14:creationId xmlns:p14="http://schemas.microsoft.com/office/powerpoint/2010/main" val="794968677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6F6E89-67B5-DC14-7FBC-C4AEDAB3E8C7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1BECE-D308-5981-C31A-127B53C1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4458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Correlation function and coherence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45CB5-5BD6-819A-A3AE-6D593079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100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A89E0-9E7D-385E-3601-BD623A1C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91" y="1017633"/>
            <a:ext cx="6129618" cy="4177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47A5E-872A-E7F3-1BFF-7C32A53E020D}"/>
                  </a:ext>
                </a:extLst>
              </p:cNvPr>
              <p:cNvSpPr txBox="1"/>
              <p:nvPr/>
            </p:nvSpPr>
            <p:spPr>
              <a:xfrm>
                <a:off x="4169511" y="5559504"/>
                <a:ext cx="3852978" cy="912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47A5E-872A-E7F3-1BFF-7C32A53E0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511" y="5559504"/>
                <a:ext cx="3852978" cy="912173"/>
              </a:xfrm>
              <a:prstGeom prst="rect">
                <a:avLst/>
              </a:prstGeom>
              <a:blipFill>
                <a:blip r:embed="rId4"/>
                <a:stretch>
                  <a:fillRect t="-89041" b="-138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1911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A5E817-839B-865F-80D1-01BD20CA57DC}"/>
              </a:ext>
            </a:extLst>
          </p:cNvPr>
          <p:cNvSpPr/>
          <p:nvPr/>
        </p:nvSpPr>
        <p:spPr>
          <a:xfrm>
            <a:off x="0" y="1"/>
            <a:ext cx="12192000" cy="8688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0D221-A0FF-7CED-1D18-FA942DC4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18256"/>
            <a:ext cx="11643919" cy="8688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Coherence time: definition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BAAB-A04B-D003-6FA6-28492778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101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C08444-28C2-88A3-511B-2E9921501A57}"/>
                  </a:ext>
                </a:extLst>
              </p:cNvPr>
              <p:cNvSpPr txBox="1"/>
              <p:nvPr/>
            </p:nvSpPr>
            <p:spPr>
              <a:xfrm>
                <a:off x="1310898" y="2032979"/>
                <a:ext cx="9570203" cy="3481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begChr m:val="⟨"/>
                        <m:endChr m:val="⟩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AU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be the atomic energy level shift measured as a function of time,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be the average energy shift.</a:t>
                </a: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chemeClr val="accent1"/>
                    </a:solidFill>
                  </a:rPr>
                  <a:t>time correlation function </a:t>
                </a:r>
                <a:r>
                  <a:rPr lang="en-US" dirty="0"/>
                  <a:t>may be defined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)∆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′)</m:t>
                              </m:r>
                            </m:e>
                          </m:d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  <m:e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A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err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 is a sufficiently large averaging window time interval</a:t>
                </a:r>
                <a:endParaRPr lang="el-GR" dirty="0"/>
              </a:p>
              <a:p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The coherence time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is defined as a time interval needed for the correlation function to fall to half its original value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C08444-28C2-88A3-511B-2E9921501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898" y="2032979"/>
                <a:ext cx="9570203" cy="3481722"/>
              </a:xfrm>
              <a:prstGeom prst="rect">
                <a:avLst/>
              </a:prstGeom>
              <a:blipFill>
                <a:blip r:embed="rId3"/>
                <a:stretch>
                  <a:fillRect l="-531" t="-725" b="-76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307574-A61F-9705-21A5-B7BF788DFF38}"/>
                  </a:ext>
                </a:extLst>
              </p:cNvPr>
              <p:cNvSpPr/>
              <p:nvPr/>
            </p:nvSpPr>
            <p:spPr>
              <a:xfrm>
                <a:off x="5174677" y="5396250"/>
                <a:ext cx="1842643" cy="67111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D307574-A61F-9705-21A5-B7BF788DF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677" y="5396250"/>
                <a:ext cx="1842643" cy="6711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7104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810A1D-5B8A-C4EA-FCAD-F2173D9DB040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2B733-9C6B-077B-0EFD-6C14C224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64428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New limits on the axion parameter space</a:t>
            </a:r>
            <a:endParaRPr lang="en-US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14125-17EF-DCF7-8096-C3A4F9648C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6796"/>
                <a:ext cx="10515600" cy="468555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/>
                  <a:t>Conservative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limits on axion interaction strength constant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 baseline="-25000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may be obtained even without full experimental data sets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It is sufficient to know the the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integration time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full experiment time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, and total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standard deviation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sz="2000" dirty="0"/>
                  <a:t> </a:t>
                </a:r>
                <a:r>
                  <a:rPr lang="en-AU" sz="2000" dirty="0"/>
                  <a:t>for the energy level shift measurements in atomic clock experiments (or similar).</a:t>
                </a:r>
                <a:r>
                  <a:rPr lang="en-US" sz="2000" dirty="0"/>
                  <a:t> It is sufficient to use the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constraint</a:t>
                </a:r>
                <a:r>
                  <a:rPr lang="en-US" sz="2000" dirty="0"/>
                  <a:t>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000" dirty="0"/>
              </a:p>
              <a:p>
                <a:pPr marL="266700" indent="0">
                  <a:lnSpc>
                    <a:spcPct val="120000"/>
                  </a:lnSpc>
                  <a:buNone/>
                </a:pPr>
                <a:r>
                  <a:rPr lang="en-US" sz="2000" dirty="0"/>
                  <a:t>for theoretically estimated energy level shift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A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due to axion DM and experimentally found standard deviation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This constraint applies to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axion DM with mass in the range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20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begChr m:val="{"/>
                          <m:endChr m:val="}"/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A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14125-17EF-DCF7-8096-C3A4F9648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6796"/>
                <a:ext cx="10515600" cy="4685554"/>
              </a:xfrm>
              <a:blipFill>
                <a:blip r:embed="rId2"/>
                <a:stretch>
                  <a:fillRect l="-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46E7B-446B-29CF-EA80-386B73C8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64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E882-BDDB-4078-B978-3BC46F695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Comparison with astrophysical bounds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0D26E-5DE9-4108-B642-236E7B04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77" y="1525892"/>
            <a:ext cx="3554115" cy="4351338"/>
          </a:xfrm>
        </p:spPr>
        <p:txBody>
          <a:bodyPr>
            <a:normAutofit/>
          </a:bodyPr>
          <a:lstStyle/>
          <a:p>
            <a:r>
              <a:rPr lang="en-US" sz="2600" dirty="0"/>
              <a:t>Direct limits well inside naturalness region.</a:t>
            </a:r>
          </a:p>
          <a:p>
            <a:r>
              <a:rPr lang="en-US" sz="2600" dirty="0"/>
              <a:t>Always better than fifth-force &amp; comparable to HB star cooling.</a:t>
            </a:r>
          </a:p>
          <a:p>
            <a:r>
              <a:rPr lang="en-US" sz="2600" dirty="0"/>
              <a:t>An order of magnitude less stringent than RG star cooling </a:t>
            </a:r>
            <a:r>
              <a:rPr lang="en-US" sz="2600" dirty="0">
                <a:sym typeface="Wingdings" panose="05000000000000000000" pitchFamily="2" charset="2"/>
              </a:rPr>
              <a:t> similar to Xenon1T axion limit.</a:t>
            </a:r>
            <a:endParaRPr lang="en-US" sz="2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8C5CB03-5B81-4F6A-AF01-3FD467854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49" y="1525892"/>
            <a:ext cx="6824213" cy="43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314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Lorentz Invariance Violation in Coulomb Interaction </a:t>
            </a:r>
            <a:br>
              <a:rPr lang="en-US">
                <a:latin typeface="Arial" charset="0"/>
              </a:rPr>
            </a:br>
            <a:endParaRPr lang="en-US">
              <a:latin typeface="Arial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15824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BC"/>
                </a:solidFill>
                <a:latin typeface="Arial" charset="0"/>
              </a:rPr>
              <a:t>Anisotropy in the speed of light, that has been constrained by Michelson-Morley-type experiments, also generates anisotropy in the Coulomb interaction mediated by photon.</a:t>
            </a:r>
            <a:r>
              <a:rPr lang="en-US" dirty="0">
                <a:latin typeface="Arial" charset="0"/>
              </a:rPr>
              <a:t> </a:t>
            </a:r>
            <a:r>
              <a:rPr lang="sk-SK" sz="1500" dirty="0"/>
              <a:t>Q. G. </a:t>
            </a:r>
            <a:r>
              <a:rPr lang="sk-SK" sz="1500" dirty="0" err="1"/>
              <a:t>Bailey</a:t>
            </a:r>
            <a:r>
              <a:rPr lang="sk-SK" sz="1500" dirty="0"/>
              <a:t> and V. A. </a:t>
            </a:r>
            <a:r>
              <a:rPr lang="sk-SK" sz="1500" dirty="0" err="1"/>
              <a:t>Kostelecký</a:t>
            </a:r>
            <a:r>
              <a:rPr lang="sk-SK" sz="1500" dirty="0"/>
              <a:t>, </a:t>
            </a:r>
            <a:r>
              <a:rPr lang="sk-SK" sz="1500" dirty="0" err="1"/>
              <a:t>Phys</a:t>
            </a:r>
            <a:r>
              <a:rPr lang="sk-SK" sz="1500" dirty="0"/>
              <a:t>. Rev. D 70, 076006 (2004)</a:t>
            </a:r>
            <a:endParaRPr lang="en-US" sz="1500" dirty="0">
              <a:latin typeface="Futura MdCn BT" charset="0"/>
              <a:cs typeface="ＭＳ Ｐゴシック" charset="0"/>
            </a:endParaRPr>
          </a:p>
          <a:p>
            <a:pPr marL="0" indent="0">
              <a:buNone/>
            </a:pPr>
            <a:endParaRPr lang="en-US" baseline="30000" dirty="0">
              <a:latin typeface="Arial" charset="0"/>
            </a:endParaRPr>
          </a:p>
          <a:p>
            <a:pPr marL="0" indent="0">
              <a:buNone/>
            </a:pPr>
            <a:r>
              <a:rPr lang="en-US" baseline="30000" dirty="0">
                <a:latin typeface="Arial" charset="0"/>
              </a:rPr>
              <a:t>21</a:t>
            </a:r>
            <a:r>
              <a:rPr lang="en-US" dirty="0">
                <a:latin typeface="Arial" charset="0"/>
              </a:rPr>
              <a:t>Ne data: Improvement by 7 orders of magnitude in comparison with previous experiments: the speed of light is isotropic to a part in 10</a:t>
            </a:r>
            <a:r>
              <a:rPr lang="en-US" baseline="30000" dirty="0">
                <a:latin typeface="Arial" charset="0"/>
              </a:rPr>
              <a:t>28</a:t>
            </a:r>
            <a:r>
              <a:rPr lang="en-US" dirty="0">
                <a:latin typeface="Arial" charset="0"/>
              </a:rPr>
              <a:t>. </a:t>
            </a:r>
          </a:p>
          <a:p>
            <a:pPr marL="0" indent="0">
              <a:buNone/>
            </a:pPr>
            <a:r>
              <a:rPr lang="en-US" sz="1500" dirty="0">
                <a:latin typeface="Arial" charset="0"/>
              </a:rPr>
              <a:t>V.F. and Romalis.PRL</a:t>
            </a:r>
            <a:r>
              <a:rPr lang="en-US" sz="1500" b="1" dirty="0">
                <a:latin typeface="Arial" charset="0"/>
              </a:rPr>
              <a:t>118</a:t>
            </a:r>
            <a:r>
              <a:rPr lang="en-US" sz="1500" dirty="0">
                <a:latin typeface="Arial" charset="0"/>
              </a:rPr>
              <a:t>,14250,2017</a:t>
            </a:r>
          </a:p>
          <a:p>
            <a:pPr marL="0" indent="0">
              <a:buNone/>
            </a:pPr>
            <a:endParaRPr lang="en-US" sz="15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600" dirty="0">
                <a:solidFill>
                  <a:srgbClr val="00206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3000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Violation of fundamental symmetries (parity, time reversal (EDM), Lorentz invariance, Einstein equivalence principle) may be due to cosmic fields.</a:t>
            </a:r>
            <a:endParaRPr lang="en-US" sz="3000" dirty="0">
              <a:latin typeface="Arial" charset="0"/>
            </a:endParaRPr>
          </a:p>
          <a:p>
            <a:pPr marL="0" indent="0">
              <a:buNone/>
            </a:pPr>
            <a:endParaRPr lang="en-US" sz="1500" dirty="0">
              <a:latin typeface="Arial" charset="0"/>
            </a:endParaRPr>
          </a:p>
          <a:p>
            <a:pPr marL="0" indent="0">
              <a:buNone/>
            </a:pPr>
            <a:endParaRPr lang="en-US" sz="15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38915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Futura MdCn BT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14705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95289"/>
            <a:ext cx="7772400" cy="6683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Nuclear enhancement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Auerbach,   Flambaum, 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Spevak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1996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39951" y="1163638"/>
            <a:ext cx="8264525" cy="9207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The strongest enhancement is due to octupole deformation (Rn,Ra,Fr,…)</a:t>
            </a:r>
          </a:p>
        </p:txBody>
      </p:sp>
      <p:graphicFrame>
        <p:nvGraphicFramePr>
          <p:cNvPr id="36867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96001" y="2890839"/>
          <a:ext cx="265112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227" imgH="418918" progId="Equation.3">
                  <p:embed/>
                </p:oleObj>
              </mc:Choice>
              <mc:Fallback>
                <p:oleObj name="Equation" r:id="rId2" imgW="1320227" imgH="418918" progId="Equation.3">
                  <p:embed/>
                  <p:pic>
                    <p:nvPicPr>
                      <p:cNvPr id="368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2890839"/>
                        <a:ext cx="2651125" cy="8413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2409826" y="2546351"/>
            <a:ext cx="1458913" cy="1458913"/>
          </a:xfrm>
          <a:prstGeom prst="ellipse">
            <a:avLst/>
          </a:prstGeom>
          <a:solidFill>
            <a:srgbClr val="FF9933"/>
          </a:solidFill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3254375" y="2776539"/>
            <a:ext cx="920750" cy="960437"/>
          </a:xfrm>
          <a:prstGeom prst="ellipse">
            <a:avLst/>
          </a:prstGeom>
          <a:solidFill>
            <a:srgbClr val="FF9933"/>
          </a:solidFill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 flipV="1">
            <a:off x="3600450" y="3698875"/>
            <a:ext cx="230188" cy="1524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>
            <a:off x="3484564" y="2660650"/>
            <a:ext cx="346075" cy="153988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6872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70525" y="3987801"/>
          <a:ext cx="8128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626" imgH="215713" progId="Equation.3">
                  <p:embed/>
                </p:oleObj>
              </mc:Choice>
              <mc:Fallback>
                <p:oleObj name="Equation" r:id="rId4" imgW="545626" imgH="215713" progId="Equation.3">
                  <p:embed/>
                  <p:pic>
                    <p:nvPicPr>
                      <p:cNvPr id="3687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525" y="3987801"/>
                        <a:ext cx="812800" cy="3206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4"/>
          <p:cNvGraphicFramePr>
            <a:graphicFrameLocks noChangeAspect="1"/>
          </p:cNvGraphicFramePr>
          <p:nvPr/>
        </p:nvGraphicFramePr>
        <p:xfrm>
          <a:off x="5481638" y="4389439"/>
          <a:ext cx="8128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33169" imgH="228501" progId="Equation.3">
                  <p:embed/>
                </p:oleObj>
              </mc:Choice>
              <mc:Fallback>
                <p:oleObj name="Equation" r:id="rId6" imgW="533169" imgH="228501" progId="Equation.3">
                  <p:embed/>
                  <p:pic>
                    <p:nvPicPr>
                      <p:cNvPr id="3687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638" y="4389439"/>
                        <a:ext cx="812800" cy="3841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6364288" y="4351338"/>
            <a:ext cx="245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- octupole deformation</a:t>
            </a:r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6354763" y="3967163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- quadrupole deformation</a:t>
            </a:r>
          </a:p>
        </p:txBody>
      </p:sp>
      <p:sp>
        <p:nvSpPr>
          <p:cNvPr id="36876" name="Oval 13"/>
          <p:cNvSpPr>
            <a:spLocks noChangeArrowheads="1"/>
          </p:cNvSpPr>
          <p:nvPr/>
        </p:nvSpPr>
        <p:spPr bwMode="auto">
          <a:xfrm>
            <a:off x="9475788" y="4005264"/>
            <a:ext cx="730250" cy="269875"/>
          </a:xfrm>
          <a:prstGeom prst="ellipse">
            <a:avLst/>
          </a:prstGeom>
          <a:solidFill>
            <a:srgbClr val="FF9933"/>
          </a:solidFill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877" name="Oval 14"/>
          <p:cNvSpPr>
            <a:spLocks noChangeArrowheads="1"/>
          </p:cNvSpPr>
          <p:nvPr/>
        </p:nvSpPr>
        <p:spPr bwMode="auto">
          <a:xfrm>
            <a:off x="9782176" y="4505325"/>
            <a:ext cx="231775" cy="230188"/>
          </a:xfrm>
          <a:prstGeom prst="ellipse">
            <a:avLst/>
          </a:prstGeom>
          <a:solidFill>
            <a:srgbClr val="FF9933"/>
          </a:solidFill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9475788" y="4427539"/>
            <a:ext cx="423862" cy="422275"/>
          </a:xfrm>
          <a:prstGeom prst="ellipse">
            <a:avLst/>
          </a:prstGeom>
          <a:solidFill>
            <a:srgbClr val="FF9933"/>
          </a:solidFill>
          <a:ln w="38100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5980113" y="2354263"/>
            <a:ext cx="335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Arial" charset="0"/>
              </a:rPr>
              <a:t>Intrinsic Schiff moment:</a:t>
            </a:r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2293939" y="5226051"/>
            <a:ext cx="8474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No T,P-odd forces are needed for the Schiff moment  and EDM in intrinsic</a:t>
            </a:r>
          </a:p>
          <a:p>
            <a:r>
              <a:rPr lang="en-US" sz="2000">
                <a:latin typeface="Arial" charset="0"/>
              </a:rPr>
              <a:t>reference frame</a:t>
            </a:r>
          </a:p>
          <a:p>
            <a:r>
              <a:rPr lang="en-US" sz="2000">
                <a:latin typeface="Arial" charset="0"/>
              </a:rPr>
              <a:t>However, in laboratory frame S=d=0 due to rotation</a:t>
            </a:r>
          </a:p>
        </p:txBody>
      </p:sp>
    </p:spTree>
    <p:extLst>
      <p:ext uri="{BB962C8B-B14F-4D97-AF65-F5344CB8AC3E}">
        <p14:creationId xmlns:p14="http://schemas.microsoft.com/office/powerpoint/2010/main" val="1548668622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Oval 2"/>
          <p:cNvSpPr>
            <a:spLocks noChangeArrowheads="1"/>
          </p:cNvSpPr>
          <p:nvPr/>
        </p:nvSpPr>
        <p:spPr bwMode="auto">
          <a:xfrm>
            <a:off x="2409826" y="2238376"/>
            <a:ext cx="1458913" cy="1458913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890" name="Oval 3"/>
          <p:cNvSpPr>
            <a:spLocks noChangeArrowheads="1"/>
          </p:cNvSpPr>
          <p:nvPr/>
        </p:nvSpPr>
        <p:spPr bwMode="auto">
          <a:xfrm>
            <a:off x="3254375" y="2468564"/>
            <a:ext cx="920750" cy="960437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 flipV="1">
            <a:off x="3600450" y="3390900"/>
            <a:ext cx="230188" cy="1524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3484564" y="2352675"/>
            <a:ext cx="346075" cy="153988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Oval 6"/>
          <p:cNvSpPr>
            <a:spLocks noChangeArrowheads="1"/>
          </p:cNvSpPr>
          <p:nvPr/>
        </p:nvSpPr>
        <p:spPr bwMode="auto">
          <a:xfrm>
            <a:off x="5521326" y="2200276"/>
            <a:ext cx="1458913" cy="1458913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894" name="Oval 7"/>
          <p:cNvSpPr>
            <a:spLocks noChangeArrowheads="1"/>
          </p:cNvSpPr>
          <p:nvPr/>
        </p:nvSpPr>
        <p:spPr bwMode="auto">
          <a:xfrm>
            <a:off x="5251450" y="2430464"/>
            <a:ext cx="920750" cy="960437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7895" name="Line 8"/>
          <p:cNvSpPr>
            <a:spLocks noChangeShapeType="1"/>
          </p:cNvSpPr>
          <p:nvPr/>
        </p:nvSpPr>
        <p:spPr bwMode="auto">
          <a:xfrm flipV="1">
            <a:off x="5635625" y="2314575"/>
            <a:ext cx="230188" cy="1524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9"/>
          <p:cNvSpPr>
            <a:spLocks noChangeShapeType="1"/>
          </p:cNvSpPr>
          <p:nvPr/>
        </p:nvSpPr>
        <p:spPr bwMode="auto">
          <a:xfrm>
            <a:off x="5521326" y="3351214"/>
            <a:ext cx="346075" cy="153987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Line 10"/>
          <p:cNvSpPr>
            <a:spLocks noChangeShapeType="1"/>
          </p:cNvSpPr>
          <p:nvPr/>
        </p:nvSpPr>
        <p:spPr bwMode="auto">
          <a:xfrm>
            <a:off x="3101976" y="2968625"/>
            <a:ext cx="1382713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Line 11"/>
          <p:cNvSpPr>
            <a:spLocks noChangeShapeType="1"/>
          </p:cNvSpPr>
          <p:nvPr/>
        </p:nvSpPr>
        <p:spPr bwMode="auto">
          <a:xfrm>
            <a:off x="3101975" y="2968625"/>
            <a:ext cx="882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2"/>
          <p:cNvSpPr>
            <a:spLocks noChangeShapeType="1"/>
          </p:cNvSpPr>
          <p:nvPr/>
        </p:nvSpPr>
        <p:spPr bwMode="auto">
          <a:xfrm flipH="1">
            <a:off x="4945063" y="2928938"/>
            <a:ext cx="138271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Line 13"/>
          <p:cNvSpPr>
            <a:spLocks noChangeShapeType="1"/>
          </p:cNvSpPr>
          <p:nvPr/>
        </p:nvSpPr>
        <p:spPr bwMode="auto">
          <a:xfrm>
            <a:off x="6327775" y="2928938"/>
            <a:ext cx="920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901" name="Object 2"/>
          <p:cNvGraphicFramePr>
            <a:graphicFrameLocks noChangeAspect="1"/>
          </p:cNvGraphicFramePr>
          <p:nvPr/>
        </p:nvGraphicFramePr>
        <p:xfrm>
          <a:off x="2409826" y="1085851"/>
          <a:ext cx="346392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7200" imgH="419100" progId="Equation.3">
                  <p:embed/>
                </p:oleObj>
              </mc:Choice>
              <mc:Fallback>
                <p:oleObj name="Equation" r:id="rId2" imgW="1727200" imgH="419100" progId="Equation.3">
                  <p:embed/>
                  <p:pic>
                    <p:nvPicPr>
                      <p:cNvPr id="3790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6" y="1085851"/>
                        <a:ext cx="3463925" cy="8413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2" name="Object 3"/>
          <p:cNvGraphicFramePr>
            <a:graphicFrameLocks noChangeAspect="1"/>
          </p:cNvGraphicFramePr>
          <p:nvPr/>
        </p:nvGraphicFramePr>
        <p:xfrm>
          <a:off x="2409825" y="4657725"/>
          <a:ext cx="5018088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01900" imgH="419100" progId="Equation.3">
                  <p:embed/>
                </p:oleObj>
              </mc:Choice>
              <mc:Fallback>
                <p:oleObj name="Equation" r:id="rId4" imgW="2501900" imgH="419100" progId="Equation.3">
                  <p:embed/>
                  <p:pic>
                    <p:nvPicPr>
                      <p:cNvPr id="379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4657725"/>
                        <a:ext cx="5018088" cy="83978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3" name="Text Box 16"/>
          <p:cNvSpPr txBox="1">
            <a:spLocks noChangeArrowheads="1"/>
          </p:cNvSpPr>
          <p:nvPr/>
        </p:nvSpPr>
        <p:spPr bwMode="auto">
          <a:xfrm>
            <a:off x="3446464" y="2546350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0000"/>
                </a:solidFill>
                <a:latin typeface="Comic Sans MS" charset="0"/>
              </a:rPr>
              <a:t>I</a:t>
            </a:r>
          </a:p>
        </p:txBody>
      </p:sp>
      <p:sp>
        <p:nvSpPr>
          <p:cNvPr id="37904" name="Text Box 17"/>
          <p:cNvSpPr txBox="1">
            <a:spLocks noChangeArrowheads="1"/>
          </p:cNvSpPr>
          <p:nvPr/>
        </p:nvSpPr>
        <p:spPr bwMode="auto">
          <a:xfrm>
            <a:off x="6481764" y="2506663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0000"/>
                </a:solidFill>
                <a:latin typeface="Comic Sans MS" charset="0"/>
              </a:rPr>
              <a:t>I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191000" y="2430463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FF00"/>
                </a:solidFill>
                <a:latin typeface="Arial" charset="0"/>
              </a:rPr>
              <a:t>n</a:t>
            </a:r>
          </a:p>
        </p:txBody>
      </p:sp>
      <p:sp>
        <p:nvSpPr>
          <p:cNvPr id="37906" name="Text Box 19"/>
          <p:cNvSpPr txBox="1">
            <a:spLocks noChangeArrowheads="1"/>
          </p:cNvSpPr>
          <p:nvPr/>
        </p:nvSpPr>
        <p:spPr bwMode="auto">
          <a:xfrm>
            <a:off x="4829175" y="2430463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00FF00"/>
                </a:solidFill>
                <a:latin typeface="Arial" charset="0"/>
              </a:rPr>
              <a:t>n</a:t>
            </a:r>
          </a:p>
        </p:txBody>
      </p:sp>
      <p:sp>
        <p:nvSpPr>
          <p:cNvPr id="37907" name="Text Box 20"/>
          <p:cNvSpPr txBox="1">
            <a:spLocks noChangeArrowheads="1"/>
          </p:cNvSpPr>
          <p:nvPr/>
        </p:nvSpPr>
        <p:spPr bwMode="auto">
          <a:xfrm>
            <a:off x="2255839" y="509588"/>
            <a:ext cx="722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In the absence of T,P-odd forces: doublet (+) and (-)</a:t>
            </a:r>
          </a:p>
        </p:txBody>
      </p:sp>
      <p:sp>
        <p:nvSpPr>
          <p:cNvPr id="37908" name="Text Box 21"/>
          <p:cNvSpPr txBox="1">
            <a:spLocks noChangeArrowheads="1"/>
          </p:cNvSpPr>
          <p:nvPr/>
        </p:nvSpPr>
        <p:spPr bwMode="auto">
          <a:xfrm>
            <a:off x="7018338" y="1343025"/>
            <a:ext cx="2227262" cy="400110"/>
          </a:xfrm>
          <a:prstGeom prst="rect">
            <a:avLst/>
          </a:prstGeom>
          <a:solidFill>
            <a:srgbClr val="6CAAC1"/>
          </a:solidFill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and </a:t>
            </a:r>
          </a:p>
        </p:txBody>
      </p:sp>
      <p:graphicFrame>
        <p:nvGraphicFramePr>
          <p:cNvPr id="37909" name="Object 4"/>
          <p:cNvGraphicFramePr>
            <a:graphicFrameLocks noChangeAspect="1"/>
          </p:cNvGraphicFramePr>
          <p:nvPr/>
        </p:nvGraphicFramePr>
        <p:xfrm>
          <a:off x="8054976" y="1303338"/>
          <a:ext cx="923925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400" imgH="139700" progId="Equation.3">
                  <p:embed/>
                </p:oleObj>
              </mc:Choice>
              <mc:Fallback>
                <p:oleObj name="Equation" r:id="rId6" imgW="406400" imgH="139700" progId="Equation.3">
                  <p:embed/>
                  <p:pic>
                    <p:nvPicPr>
                      <p:cNvPr id="3790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4976" y="1303338"/>
                        <a:ext cx="923925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0" name="Object 5"/>
          <p:cNvGraphicFramePr>
            <a:graphicFrameLocks noChangeAspect="1"/>
          </p:cNvGraphicFramePr>
          <p:nvPr/>
        </p:nvGraphicFramePr>
        <p:xfrm>
          <a:off x="8439151" y="2671763"/>
          <a:ext cx="138906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200" imgH="63500" progId="Equation.3">
                  <p:embed/>
                </p:oleObj>
              </mc:Choice>
              <mc:Fallback>
                <p:oleObj name="Equation" r:id="rId8" imgW="711200" imgH="63500" progId="Equation.3">
                  <p:embed/>
                  <p:pic>
                    <p:nvPicPr>
                      <p:cNvPr id="3791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9151" y="2671763"/>
                        <a:ext cx="1389063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1" name="Text Box 24"/>
          <p:cNvSpPr txBox="1">
            <a:spLocks noChangeArrowheads="1"/>
          </p:cNvSpPr>
          <p:nvPr/>
        </p:nvSpPr>
        <p:spPr bwMode="auto">
          <a:xfrm>
            <a:off x="2070100" y="3927475"/>
            <a:ext cx="802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Arial" charset="0"/>
              </a:rPr>
              <a:t>T,P-odd mixing (</a:t>
            </a:r>
            <a:r>
              <a:rPr lang="en-US"/>
              <a:t>b</a:t>
            </a:r>
            <a:r>
              <a:rPr lang="en-US">
                <a:latin typeface="Arial" charset="0"/>
              </a:rPr>
              <a:t>) with opposite parity state (-) of doublet:</a:t>
            </a:r>
          </a:p>
        </p:txBody>
      </p:sp>
      <p:sp>
        <p:nvSpPr>
          <p:cNvPr id="37912" name="Text Box 25"/>
          <p:cNvSpPr txBox="1">
            <a:spLocks noChangeArrowheads="1"/>
          </p:cNvSpPr>
          <p:nvPr/>
        </p:nvSpPr>
        <p:spPr bwMode="auto">
          <a:xfrm>
            <a:off x="7670801" y="4837113"/>
            <a:ext cx="2227263" cy="400110"/>
          </a:xfrm>
          <a:prstGeom prst="rect">
            <a:avLst/>
          </a:prstGeom>
          <a:solidFill>
            <a:srgbClr val="6CAAC1"/>
          </a:solidFill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and </a:t>
            </a:r>
          </a:p>
        </p:txBody>
      </p:sp>
      <p:graphicFrame>
        <p:nvGraphicFramePr>
          <p:cNvPr id="37913" name="Object 6"/>
          <p:cNvGraphicFramePr>
            <a:graphicFrameLocks noChangeAspect="1"/>
          </p:cNvGraphicFramePr>
          <p:nvPr/>
        </p:nvGraphicFramePr>
        <p:xfrm>
          <a:off x="8323263" y="4799014"/>
          <a:ext cx="15732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6100" imgH="139700" progId="Equation.3">
                  <p:embed/>
                </p:oleObj>
              </mc:Choice>
              <mc:Fallback>
                <p:oleObj name="Equation" r:id="rId10" imgW="546100" imgH="139700" progId="Equation.3">
                  <p:embed/>
                  <p:pic>
                    <p:nvPicPr>
                      <p:cNvPr id="379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3263" y="4799014"/>
                        <a:ext cx="1573212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14" name="Object 7"/>
          <p:cNvGraphicFramePr>
            <a:graphicFrameLocks noChangeAspect="1"/>
          </p:cNvGraphicFramePr>
          <p:nvPr/>
        </p:nvGraphicFramePr>
        <p:xfrm>
          <a:off x="5638800" y="6057901"/>
          <a:ext cx="32766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18671" imgH="253890" progId="Equation.3">
                  <p:embed/>
                </p:oleObj>
              </mc:Choice>
              <mc:Fallback>
                <p:oleObj name="Equation" r:id="rId12" imgW="1218671" imgH="253890" progId="Equation.3">
                  <p:embed/>
                  <p:pic>
                    <p:nvPicPr>
                      <p:cNvPr id="379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6057901"/>
                        <a:ext cx="3276600" cy="5127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5" name="Text Box 28"/>
          <p:cNvSpPr txBox="1">
            <a:spLocks noChangeArrowheads="1"/>
          </p:cNvSpPr>
          <p:nvPr/>
        </p:nvSpPr>
        <p:spPr bwMode="auto">
          <a:xfrm>
            <a:off x="1620839" y="5886450"/>
            <a:ext cx="348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Arial" charset="0"/>
              </a:rPr>
              <a:t>EDM and Schiff moment</a:t>
            </a:r>
          </a:p>
        </p:txBody>
      </p:sp>
    </p:spTree>
    <p:extLst>
      <p:ext uri="{BB962C8B-B14F-4D97-AF65-F5344CB8AC3E}">
        <p14:creationId xmlns:p14="http://schemas.microsoft.com/office/powerpoint/2010/main" val="912713820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23322"/>
            <a:ext cx="8229600" cy="147058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Octupole</a:t>
            </a:r>
            <a:r>
              <a:rPr lang="en-US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deformation and enhanced Schiff moments in long-lifetime nuclei</a:t>
            </a:r>
            <a:br>
              <a:rPr lang="en-US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1981200"/>
            <a:ext cx="8686800" cy="4791936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V.F. and 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Feldmeier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2019;      V.F. and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Dzuba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2019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 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lifetime15 days </a:t>
            </a:r>
            <a:r>
              <a:rPr lang="mr-IN" dirty="0"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experiment in Argonne laboratory</a:t>
            </a:r>
          </a:p>
          <a:p>
            <a:pPr eaLnBrk="1" hangingPunct="1">
              <a:buFontTx/>
              <a:buNone/>
            </a:pP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227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 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22 years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atomic  EDM 6 times larger than in Ra</a:t>
            </a:r>
          </a:p>
          <a:p>
            <a:pPr eaLnBrk="1" hangingPunct="1">
              <a:buFontTx/>
              <a:buNone/>
            </a:pP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237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Np 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2 million years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EDM 4 times larger than in Ra</a:t>
            </a:r>
          </a:p>
          <a:p>
            <a:pPr eaLnBrk="1" hangingPunct="1">
              <a:buFontTx/>
              <a:buNone/>
            </a:pP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153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Eu 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stable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EDM comparable to Ra ?</a:t>
            </a:r>
          </a:p>
          <a:p>
            <a:pPr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Other candidates: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233,235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 (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0.7 billion years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161,163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Dy,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155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Gd (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stable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229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 (</a:t>
            </a:r>
            <a:r>
              <a:rPr lang="en-US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8 thousand years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</a:p>
          <a:p>
            <a:pPr eaLnBrk="1" hangingPunct="1">
              <a:buFontTx/>
              <a:buNone/>
            </a:pP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229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 (unstable but possibly huge SM due to very close nuclear level</a:t>
            </a:r>
            <a:r>
              <a:rPr lang="mr-IN" dirty="0">
                <a:latin typeface="Arial" charset="0"/>
                <a:ea typeface="ＭＳ Ｐゴシック" charset="0"/>
                <a:cs typeface="ＭＳ Ｐゴシック" charset="0"/>
              </a:rPr>
              <a:t>–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eV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?,  </a:t>
            </a:r>
          </a:p>
          <a:p>
            <a:pPr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Close levels enhancement of EDM in </a:t>
            </a:r>
            <a:r>
              <a:rPr lang="en-US" sz="2200" baseline="30000" dirty="0">
                <a:latin typeface="Arial" charset="0"/>
                <a:ea typeface="ＭＳ Ｐゴシック" charset="0"/>
                <a:cs typeface="ＭＳ Ｐゴシック" charset="0"/>
              </a:rPr>
              <a:t>229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Pa noted  in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Haxton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Henly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1983</a:t>
            </a: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1809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Effects of Schiff moment in  molecules and solids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1"/>
            <a:ext cx="8229600" cy="5149921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Enhancement due to strong internal electric field in polar molecules  </a:t>
            </a:r>
            <a:r>
              <a:rPr lang="en-US" sz="1900" dirty="0" err="1">
                <a:latin typeface="Arial" charset="0"/>
                <a:ea typeface="ＭＳ Ｐゴシック" charset="0"/>
                <a:cs typeface="ＭＳ Ｐゴシック" charset="0"/>
              </a:rPr>
              <a:t>Sandars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 1967</a:t>
            </a:r>
          </a:p>
          <a:p>
            <a:pPr>
              <a:buNone/>
            </a:pP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TlF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experiments: 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Hinds et al, </a:t>
            </a:r>
            <a:r>
              <a:rPr lang="en-US" sz="1900" dirty="0" err="1">
                <a:latin typeface="Arial" charset="0"/>
                <a:ea typeface="ＭＳ Ｐゴシック" charset="0"/>
                <a:cs typeface="ＭＳ Ｐゴシック" charset="0"/>
              </a:rPr>
              <a:t>DeMille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, T. </a:t>
            </a:r>
            <a:r>
              <a:rPr lang="en-US" sz="1900" dirty="0" err="1">
                <a:latin typeface="Arial" charset="0"/>
                <a:ea typeface="ＭＳ Ｐゴシック" charset="0"/>
                <a:cs typeface="ＭＳ Ｐゴシック" charset="0"/>
              </a:rPr>
              <a:t>Zelevinsky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 et al  </a:t>
            </a:r>
          </a:p>
          <a:p>
            <a:pPr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Enhancement factors in Ra, Ac,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Np,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Eu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mr-IN" dirty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molecules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Biggest Schiff moment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Highest nuclear charge                                                          Largest T,P-odd nuclear spin-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molecuar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axis interaction 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(I n)</a:t>
            </a:r>
          </a:p>
          <a:p>
            <a:pPr eaLnBrk="1" hangingPunct="1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225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RaO= 200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TlF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700" dirty="0">
                <a:latin typeface="+mj-lt"/>
                <a:ea typeface="ＭＳ Ｐゴシック" charset="0"/>
                <a:cs typeface="ＭＳ Ｐゴシック" charset="0"/>
              </a:rPr>
              <a:t>V.F.  2008; </a:t>
            </a:r>
            <a:r>
              <a:rPr lang="en-US" sz="1700" dirty="0" err="1">
                <a:latin typeface="+mj-lt"/>
                <a:ea typeface="ＭＳ Ｐゴシック" charset="0"/>
                <a:cs typeface="ＭＳ Ｐゴシック" charset="0"/>
              </a:rPr>
              <a:t>Kudashov,Petrov,Skripnikov,Mosyagin</a:t>
            </a:r>
            <a:r>
              <a:rPr lang="en-US" sz="1700" dirty="0">
                <a:latin typeface="+mj-lt"/>
                <a:ea typeface="ＭＳ Ｐゴシック" charset="0"/>
                <a:cs typeface="ＭＳ Ｐゴシック" charset="0"/>
              </a:rPr>
              <a:t>, </a:t>
            </a:r>
            <a:r>
              <a:rPr lang="en-US" sz="1700" dirty="0" err="1">
                <a:latin typeface="+mj-lt"/>
                <a:ea typeface="ＭＳ Ｐゴシック" charset="0"/>
                <a:cs typeface="ＭＳ Ｐゴシック" charset="0"/>
              </a:rPr>
              <a:t>Titov</a:t>
            </a:r>
            <a:r>
              <a:rPr lang="en-US" sz="1700" dirty="0">
                <a:latin typeface="+mj-lt"/>
                <a:ea typeface="ＭＳ Ｐゴシック" charset="0"/>
                <a:cs typeface="ＭＳ Ｐゴシック" charset="0"/>
              </a:rPr>
              <a:t>, V.F. 2013,</a:t>
            </a:r>
          </a:p>
          <a:p>
            <a:pPr>
              <a:buFontTx/>
              <a:buNone/>
            </a:pPr>
            <a:endParaRPr lang="is-IS" sz="1700" baseline="30000" dirty="0">
              <a:latin typeface="+mj-lt"/>
            </a:endParaRPr>
          </a:p>
          <a:p>
            <a:pPr>
              <a:buFontTx/>
              <a:buNone/>
            </a:pPr>
            <a:r>
              <a:rPr lang="is-IS" baseline="30000" dirty="0">
                <a:latin typeface="+mj-lt"/>
              </a:rPr>
              <a:t>227</a:t>
            </a:r>
            <a:r>
              <a:rPr lang="is-IS" dirty="0">
                <a:latin typeface="+mj-lt"/>
              </a:rPr>
              <a:t>AcF, </a:t>
            </a:r>
            <a:r>
              <a:rPr lang="is-IS" baseline="30000" dirty="0">
                <a:latin typeface="+mj-lt"/>
              </a:rPr>
              <a:t>227</a:t>
            </a:r>
            <a:r>
              <a:rPr lang="is-IS" dirty="0">
                <a:latin typeface="+mj-lt"/>
              </a:rPr>
              <a:t>AcN, </a:t>
            </a:r>
            <a:r>
              <a:rPr lang="is-IS" baseline="30000" dirty="0">
                <a:latin typeface="+mj-lt"/>
              </a:rPr>
              <a:t>227</a:t>
            </a:r>
            <a:r>
              <a:rPr lang="is-IS" dirty="0">
                <a:latin typeface="+mj-lt"/>
              </a:rPr>
              <a:t>AcO</a:t>
            </a:r>
            <a:r>
              <a:rPr lang="is-IS" baseline="30000" dirty="0">
                <a:latin typeface="+mj-lt"/>
              </a:rPr>
              <a:t>+</a:t>
            </a:r>
            <a:r>
              <a:rPr lang="is-IS" dirty="0">
                <a:latin typeface="+mj-lt"/>
              </a:rPr>
              <a:t>, </a:t>
            </a:r>
            <a:r>
              <a:rPr lang="is-IS" baseline="30000" dirty="0">
                <a:latin typeface="+mj-lt"/>
              </a:rPr>
              <a:t>229</a:t>
            </a:r>
            <a:r>
              <a:rPr lang="is-IS" dirty="0">
                <a:latin typeface="+mj-lt"/>
              </a:rPr>
              <a:t>ThO, </a:t>
            </a:r>
            <a:r>
              <a:rPr lang="is-IS" baseline="30000" dirty="0">
                <a:latin typeface="+mj-lt"/>
              </a:rPr>
              <a:t>153</a:t>
            </a:r>
            <a:r>
              <a:rPr lang="is-IS" dirty="0">
                <a:latin typeface="+mj-lt"/>
              </a:rPr>
              <a:t>EuO</a:t>
            </a:r>
            <a:r>
              <a:rPr lang="is-IS" baseline="30000" dirty="0">
                <a:latin typeface="+mj-lt"/>
              </a:rPr>
              <a:t>+</a:t>
            </a:r>
            <a:r>
              <a:rPr lang="is-IS" dirty="0">
                <a:latin typeface="+mj-lt"/>
              </a:rPr>
              <a:t> and </a:t>
            </a:r>
            <a:r>
              <a:rPr lang="is-IS" baseline="30000" dirty="0">
                <a:latin typeface="+mj-lt"/>
              </a:rPr>
              <a:t>153</a:t>
            </a:r>
            <a:r>
              <a:rPr lang="is-IS" dirty="0">
                <a:latin typeface="+mj-lt"/>
              </a:rPr>
              <a:t>EuN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Tx/>
              <a:buNone/>
            </a:pP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V.F., 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Feldmeier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2019;      V.F. ,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Dzuba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2019</a:t>
            </a:r>
          </a:p>
          <a:p>
            <a:pPr>
              <a:buNone/>
            </a:pP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227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AcN=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227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AcO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=400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TlF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Skripnikov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Mosyagin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 err="1">
                <a:latin typeface="Arial" charset="0"/>
                <a:ea typeface="ＭＳ Ｐゴシック" charset="0"/>
                <a:cs typeface="ＭＳ Ｐゴシック" charset="0"/>
              </a:rPr>
              <a:t>Titov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, V. F.  2020</a:t>
            </a:r>
          </a:p>
          <a:p>
            <a:pPr>
              <a:buNone/>
            </a:pP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None/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Recent suggestions of  experiments with solids to search for oscillating Schiff moment produced by </a:t>
            </a:r>
            <a:r>
              <a:rPr lang="en-US" sz="2600" dirty="0" err="1">
                <a:latin typeface="Arial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dark matter: </a:t>
            </a:r>
            <a:r>
              <a:rPr lang="en-US" sz="2600" dirty="0" err="1">
                <a:latin typeface="Arial" charset="0"/>
                <a:ea typeface="ＭＳ Ｐゴシック" charset="0"/>
                <a:cs typeface="ＭＳ Ｐゴシック" charset="0"/>
              </a:rPr>
              <a:t>CASPEr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Budker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et al 2014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600" dirty="0" err="1">
                <a:latin typeface="Arial" charset="0"/>
                <a:ea typeface="ＭＳ Ｐゴシック" charset="0"/>
                <a:cs typeface="ＭＳ Ｐゴシック" charset="0"/>
              </a:rPr>
              <a:t>Piezoaxionic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effect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Arvanitaki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et al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2021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Polarization </a:t>
            </a:r>
            <a:r>
              <a:rPr lang="en-US" sz="2600" dirty="0" err="1">
                <a:latin typeface="Arial" charset="0"/>
                <a:ea typeface="ＭＳ Ｐゴシック" charset="0"/>
                <a:cs typeface="ＭＳ Ｐゴシック" charset="0"/>
              </a:rPr>
              <a:t>haloscope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Berlin, Zhou 2022</a:t>
            </a:r>
          </a:p>
          <a:p>
            <a:pPr>
              <a:buFontTx/>
              <a:buNone/>
            </a:pPr>
            <a:endParaRPr lang="en-US" sz="35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66869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00" y="2135754"/>
            <a:ext cx="5728733" cy="1163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3410" y="3150704"/>
            <a:ext cx="92956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Ways to get large sensitivity to variation of 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  <a:t>a</a:t>
            </a:r>
            <a:r>
              <a:rPr lang="en-US" sz="2800" dirty="0"/>
              <a:t> ( </a:t>
            </a:r>
            <a:r>
              <a:rPr lang="en-US" sz="2800" i="1" dirty="0" err="1">
                <a:latin typeface="Symbol"/>
              </a:rPr>
              <a:t>D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a</a:t>
            </a:r>
            <a:r>
              <a:rPr lang="en-US" sz="2800" i="1" dirty="0"/>
              <a:t> </a:t>
            </a:r>
            <a:r>
              <a:rPr lang="mr-IN" sz="2800" i="1" dirty="0"/>
              <a:t>–</a:t>
            </a:r>
            <a:r>
              <a:rPr lang="en-US" sz="2800" i="1" dirty="0"/>
              <a:t> </a:t>
            </a:r>
            <a:r>
              <a:rPr lang="en-US" sz="2800" i="1" dirty="0" err="1">
                <a:latin typeface="Symbol"/>
              </a:rPr>
              <a:t>D</a:t>
            </a:r>
            <a:r>
              <a:rPr lang="en-US" sz="2800" i="1" dirty="0" err="1"/>
              <a:t>E</a:t>
            </a:r>
            <a:r>
              <a:rPr lang="en-US" sz="2800" i="1" baseline="-25000" dirty="0" err="1"/>
              <a:t>b</a:t>
            </a:r>
            <a:r>
              <a:rPr lang="en-US" sz="2800" dirty="0"/>
              <a:t>):</a:t>
            </a:r>
          </a:p>
          <a:p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Large  binding energy |E|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Large </a:t>
            </a:r>
            <a:r>
              <a:rPr lang="en-US" sz="2800" i="1" dirty="0"/>
              <a:t>Z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Large </a:t>
            </a:r>
            <a:r>
              <a:rPr lang="en-US" sz="2800" i="1" dirty="0" err="1">
                <a:latin typeface="Symbol"/>
              </a:rPr>
              <a:t>D</a:t>
            </a:r>
            <a:r>
              <a:rPr lang="en-US" sz="2800" i="1" dirty="0" err="1"/>
              <a:t>j</a:t>
            </a:r>
            <a:r>
              <a:rPr lang="en-US" sz="2800" i="1" dirty="0"/>
              <a:t> </a:t>
            </a:r>
            <a:r>
              <a:rPr lang="en-US" sz="2800" dirty="0"/>
              <a:t>(i.e. </a:t>
            </a:r>
            <a:r>
              <a:rPr lang="en-US" sz="2800" i="1" dirty="0">
                <a:solidFill>
                  <a:srgbClr val="0000FF"/>
                </a:solidFill>
              </a:rPr>
              <a:t>s</a:t>
            </a:r>
            <a:r>
              <a:rPr lang="en-US" sz="2800" i="1" baseline="-25000" dirty="0">
                <a:solidFill>
                  <a:srgbClr val="0000FF"/>
                </a:solidFill>
              </a:rPr>
              <a:t>1/2</a:t>
            </a:r>
            <a:r>
              <a:rPr lang="en-US" sz="2800" i="1" dirty="0">
                <a:solidFill>
                  <a:srgbClr val="0000FF"/>
                </a:solidFill>
              </a:rPr>
              <a:t>- f</a:t>
            </a:r>
            <a:r>
              <a:rPr lang="en-US" sz="2800" i="1" baseline="-25000" dirty="0">
                <a:solidFill>
                  <a:srgbClr val="0000FF"/>
                </a:solidFill>
              </a:rPr>
              <a:t>7/2</a:t>
            </a:r>
            <a:r>
              <a:rPr lang="en-US" sz="2800" i="1" dirty="0">
                <a:solidFill>
                  <a:srgbClr val="0000FF"/>
                </a:solidFill>
              </a:rPr>
              <a:t>, p</a:t>
            </a:r>
            <a:r>
              <a:rPr lang="en-US" sz="2800" i="1" baseline="-25000" dirty="0">
                <a:solidFill>
                  <a:srgbClr val="0000FF"/>
                </a:solidFill>
              </a:rPr>
              <a:t>1/2</a:t>
            </a:r>
            <a:r>
              <a:rPr lang="en-US" sz="2800" i="1" dirty="0">
                <a:solidFill>
                  <a:srgbClr val="0000FF"/>
                </a:solidFill>
              </a:rPr>
              <a:t>-f</a:t>
            </a:r>
            <a:r>
              <a:rPr lang="en-US" sz="2800" i="1" baseline="-25000" dirty="0">
                <a:solidFill>
                  <a:srgbClr val="0000FF"/>
                </a:solidFill>
              </a:rPr>
              <a:t>7/2</a:t>
            </a:r>
            <a:r>
              <a:rPr lang="en-US" sz="2800" dirty="0"/>
              <a:t> transitions).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800" dirty="0" err="1">
                <a:solidFill>
                  <a:schemeClr val="accent2"/>
                </a:solidFill>
                <a:latin typeface="Symbol" charset="2"/>
              </a:rPr>
              <a:t>Dw</a:t>
            </a:r>
            <a:r>
              <a:rPr lang="en-US" altLang="en-US" sz="2800" dirty="0">
                <a:solidFill>
                  <a:schemeClr val="accent2"/>
                </a:solidFill>
                <a:latin typeface="Symbol" charset="2"/>
              </a:rPr>
              <a:t>/w</a:t>
            </a:r>
            <a:r>
              <a:rPr lang="en-US" altLang="en-US" sz="2800" baseline="-25000" dirty="0">
                <a:solidFill>
                  <a:schemeClr val="accent2"/>
                </a:solidFill>
                <a:latin typeface="Symbol" charset="2"/>
              </a:rPr>
              <a:t>0  </a:t>
            </a:r>
            <a:r>
              <a:rPr lang="en-US" altLang="en-US" sz="2800" dirty="0">
                <a:solidFill>
                  <a:schemeClr val="accent2"/>
                </a:solidFill>
                <a:latin typeface="Symbol" charset="2"/>
              </a:rPr>
              <a:t>=</a:t>
            </a:r>
            <a:r>
              <a:rPr lang="en-US" altLang="en-US" sz="2800" dirty="0">
                <a:solidFill>
                  <a:srgbClr val="003399"/>
                </a:solidFill>
              </a:rPr>
              <a:t> K</a:t>
            </a:r>
            <a:r>
              <a:rPr lang="en-US" altLang="en-US" sz="2800" baseline="30000" dirty="0">
                <a:solidFill>
                  <a:srgbClr val="FF0000"/>
                </a:solidFill>
              </a:rPr>
              <a:t> 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accent2"/>
                </a:solidFill>
                <a:latin typeface="Symbol" charset="2"/>
              </a:rPr>
              <a:t>Da/a   </a:t>
            </a:r>
            <a:r>
              <a:rPr lang="en-US" altLang="en-US" sz="2800" dirty="0"/>
              <a:t> </a:t>
            </a:r>
            <a:r>
              <a:rPr lang="en-US" sz="2800" dirty="0"/>
              <a:t>small transition frequency </a:t>
            </a:r>
            <a:r>
              <a:rPr lang="en-US" altLang="en-US" sz="2800" dirty="0">
                <a:solidFill>
                  <a:schemeClr val="accent2"/>
                </a:solidFill>
                <a:latin typeface="Symbol" charset="2"/>
              </a:rPr>
              <a:t>w</a:t>
            </a:r>
            <a:r>
              <a:rPr lang="en-US" altLang="en-US" sz="2800" baseline="-25000" dirty="0">
                <a:solidFill>
                  <a:schemeClr val="accent2"/>
                </a:solidFill>
                <a:latin typeface="Symbol" charset="2"/>
              </a:rPr>
              <a:t>0</a:t>
            </a:r>
            <a:r>
              <a:rPr lang="en-US" sz="2800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sz="2800" i="1" dirty="0"/>
          </a:p>
          <a:p>
            <a:r>
              <a:rPr lang="en-US" sz="2800" dirty="0"/>
              <a:t>1,2,3,4 in highly charged  ions and nuclear clock,  4 in Dy atom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9596" y="563044"/>
            <a:ext cx="52395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How to get large sensitivity to 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  <a:t>a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  <a:p>
            <a:endParaRPr lang="en-US" sz="2800" dirty="0"/>
          </a:p>
          <a:p>
            <a:r>
              <a:rPr lang="en-US" sz="2800" dirty="0"/>
              <a:t>Relativistic corrections to energy:</a:t>
            </a:r>
          </a:p>
        </p:txBody>
      </p:sp>
    </p:spTree>
    <p:extLst>
      <p:ext uri="{BB962C8B-B14F-4D97-AF65-F5344CB8AC3E}">
        <p14:creationId xmlns:p14="http://schemas.microsoft.com/office/powerpoint/2010/main" val="251517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676526" y="141289"/>
            <a:ext cx="7991475" cy="839787"/>
          </a:xfrm>
          <a:solidFill>
            <a:schemeClr val="tx2"/>
          </a:solidFill>
        </p:spPr>
        <p:txBody>
          <a:bodyPr anchor="ctr"/>
          <a:lstStyle/>
          <a:p>
            <a:pPr algn="ctr" eaLnBrk="1" hangingPunct="1">
              <a:buFontTx/>
              <a:buNone/>
            </a:pPr>
            <a:r>
              <a:rPr lang="en-AU" altLang="en-US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Keck &amp; VLT dipoles independently agree, p=4%</a:t>
            </a:r>
          </a:p>
        </p:txBody>
      </p:sp>
      <p:grpSp>
        <p:nvGrpSpPr>
          <p:cNvPr id="44034" name="Group 13"/>
          <p:cNvGrpSpPr>
            <a:grpSpLocks/>
          </p:cNvGrpSpPr>
          <p:nvPr/>
        </p:nvGrpSpPr>
        <p:grpSpPr bwMode="auto">
          <a:xfrm>
            <a:off x="2674939" y="6226175"/>
            <a:ext cx="6842125" cy="450850"/>
            <a:chOff x="971520" y="5229240"/>
            <a:chExt cx="6840912" cy="450060"/>
          </a:xfrm>
        </p:grpSpPr>
        <p:sp>
          <p:nvSpPr>
            <p:cNvPr id="4" name="Rectangle 3"/>
            <p:cNvSpPr/>
            <p:nvPr/>
          </p:nvSpPr>
          <p:spPr>
            <a:xfrm>
              <a:off x="971520" y="5229240"/>
              <a:ext cx="6840912" cy="450060"/>
            </a:xfrm>
            <a:prstGeom prst="rect">
              <a:avLst/>
            </a:prstGeom>
            <a:noFill/>
            <a:ln>
              <a:solidFill>
                <a:srgbClr val="0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AU"/>
            </a:p>
          </p:txBody>
        </p:sp>
        <p:grpSp>
          <p:nvGrpSpPr>
            <p:cNvPr id="44038" name="Group 10"/>
            <p:cNvGrpSpPr>
              <a:grpSpLocks/>
            </p:cNvGrpSpPr>
            <p:nvPr/>
          </p:nvGrpSpPr>
          <p:grpSpPr bwMode="auto">
            <a:xfrm>
              <a:off x="1241556" y="5319252"/>
              <a:ext cx="2070060" cy="270036"/>
              <a:chOff x="1241556" y="5319252"/>
              <a:chExt cx="2070060" cy="27003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241347" y="5319569"/>
                <a:ext cx="360298" cy="26940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AU"/>
              </a:p>
            </p:txBody>
          </p:sp>
          <p:sp>
            <p:nvSpPr>
              <p:cNvPr id="44046" name="TextBox 5"/>
              <p:cNvSpPr txBox="1">
                <a:spLocks noChangeArrowheads="1"/>
              </p:cNvSpPr>
              <p:nvPr/>
            </p:nvSpPr>
            <p:spPr bwMode="auto">
              <a:xfrm>
                <a:off x="1691616" y="5319252"/>
                <a:ext cx="1620000" cy="27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AU" altLang="en-US" sz="1800">
                    <a:latin typeface="Calibri" charset="0"/>
                  </a:rPr>
                  <a:t>VLT</a:t>
                </a:r>
              </a:p>
            </p:txBody>
          </p:sp>
        </p:grpSp>
        <p:grpSp>
          <p:nvGrpSpPr>
            <p:cNvPr id="44039" name="Group 11"/>
            <p:cNvGrpSpPr>
              <a:grpSpLocks/>
            </p:cNvGrpSpPr>
            <p:nvPr/>
          </p:nvGrpSpPr>
          <p:grpSpPr bwMode="auto">
            <a:xfrm>
              <a:off x="3581868" y="5319252"/>
              <a:ext cx="1980048" cy="270036"/>
              <a:chOff x="3581868" y="5319252"/>
              <a:chExt cx="1980048" cy="27003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582494" y="5319569"/>
                <a:ext cx="360299" cy="269402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AU"/>
              </a:p>
            </p:txBody>
          </p:sp>
          <p:sp>
            <p:nvSpPr>
              <p:cNvPr id="44044" name="TextBox 7"/>
              <p:cNvSpPr txBox="1">
                <a:spLocks noChangeArrowheads="1"/>
              </p:cNvSpPr>
              <p:nvPr/>
            </p:nvSpPr>
            <p:spPr bwMode="auto">
              <a:xfrm>
                <a:off x="3941916" y="5319252"/>
                <a:ext cx="1620000" cy="27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AU" altLang="en-US" sz="1800">
                    <a:latin typeface="Calibri" charset="0"/>
                  </a:rPr>
                  <a:t>Keck</a:t>
                </a:r>
              </a:p>
            </p:txBody>
          </p:sp>
        </p:grpSp>
        <p:grpSp>
          <p:nvGrpSpPr>
            <p:cNvPr id="44040" name="Group 12"/>
            <p:cNvGrpSpPr>
              <a:grpSpLocks/>
            </p:cNvGrpSpPr>
            <p:nvPr/>
          </p:nvGrpSpPr>
          <p:grpSpPr bwMode="auto">
            <a:xfrm>
              <a:off x="5652144" y="5319252"/>
              <a:ext cx="1980048" cy="270036"/>
              <a:chOff x="5652144" y="5319252"/>
              <a:chExt cx="1980048" cy="27003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652227" y="5319569"/>
                <a:ext cx="360299" cy="26940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AU"/>
              </a:p>
            </p:txBody>
          </p:sp>
          <p:sp>
            <p:nvSpPr>
              <p:cNvPr id="44042" name="TextBox 9"/>
              <p:cNvSpPr txBox="1">
                <a:spLocks noChangeArrowheads="1"/>
              </p:cNvSpPr>
              <p:nvPr/>
            </p:nvSpPr>
            <p:spPr bwMode="auto">
              <a:xfrm>
                <a:off x="6012192" y="5319252"/>
                <a:ext cx="1620000" cy="270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defTabSz="4572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AU" altLang="en-US" sz="1800">
                    <a:latin typeface="Calibri" charset="0"/>
                  </a:rPr>
                  <a:t>Combined</a:t>
                </a:r>
              </a:p>
            </p:txBody>
          </p:sp>
        </p:grpSp>
      </p:grpSp>
      <p:cxnSp>
        <p:nvCxnSpPr>
          <p:cNvPr id="19" name="Straight Arrow Connector 18"/>
          <p:cNvCxnSpPr/>
          <p:nvPr/>
        </p:nvCxnSpPr>
        <p:spPr>
          <a:xfrm rot="16200000" flipV="1">
            <a:off x="7311232" y="4283870"/>
            <a:ext cx="360363" cy="26987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6" name="Picture 16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1289050"/>
            <a:ext cx="82423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549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775252" y="89453"/>
            <a:ext cx="9750287" cy="1850986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AU" altLang="en-US" sz="1100" dirty="0">
                <a:latin typeface="Calibri" charset="0"/>
                <a:ea typeface="ＭＳ Ｐゴシック" charset="-128"/>
              </a:rPr>
            </a:br>
            <a:r>
              <a:rPr lang="en-AU" altLang="en-US" sz="3300" dirty="0">
                <a:solidFill>
                  <a:srgbClr val="FF0000"/>
                </a:solidFill>
                <a:latin typeface="Calibri" charset="0"/>
                <a:ea typeface="ＭＳ Ｐゴシック" charset="-128"/>
              </a:rPr>
              <a:t>Level crossing in highly charged ions and clocks with enhanced sensitivity to </a:t>
            </a:r>
            <a:r>
              <a:rPr lang="en-AU" altLang="en-US" sz="3300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  <a:t>a</a:t>
            </a:r>
            <a:br>
              <a:rPr lang="en-AU" altLang="en-US" sz="3300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</a:br>
            <a:r>
              <a:rPr lang="en-US" altLang="en-US" sz="2000" dirty="0">
                <a:latin typeface="Times" charset="0"/>
                <a:ea typeface="ＭＳ Ｐゴシック" charset="-128"/>
              </a:rPr>
              <a:t>Flambaum, </a:t>
            </a:r>
            <a:r>
              <a:rPr lang="en-US" altLang="en-US" sz="2000" dirty="0" err="1">
                <a:latin typeface="Times" charset="0"/>
                <a:ea typeface="ＭＳ Ｐゴシック" charset="-128"/>
              </a:rPr>
              <a:t>Porsev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 PRA 2009, </a:t>
            </a: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r>
              <a:rPr lang="en-US" altLang="en-US" sz="2000" dirty="0" err="1">
                <a:latin typeface="Times" charset="0"/>
                <a:ea typeface="ＭＳ Ｐゴシック" charset="-128"/>
              </a:rPr>
              <a:t>Berengut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</a:t>
            </a:r>
            <a:r>
              <a:rPr lang="en-US" altLang="en-US" sz="2000" dirty="0" err="1">
                <a:latin typeface="Times" charset="0"/>
                <a:ea typeface="ＭＳ Ｐゴシック" charset="-128"/>
              </a:rPr>
              <a:t>Dzuba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Flambaum PRL (2010); </a:t>
            </a: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r>
              <a:rPr lang="en-US" altLang="en-US" sz="2000" dirty="0" err="1">
                <a:latin typeface="Times" charset="0"/>
                <a:ea typeface="ＭＳ Ｐゴシック" charset="-128"/>
              </a:rPr>
              <a:t>Berengut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</a:t>
            </a:r>
            <a:r>
              <a:rPr lang="en-US" altLang="en-US" sz="2000" dirty="0" err="1">
                <a:latin typeface="Times" charset="0"/>
                <a:ea typeface="ＭＳ Ｐゴシック" charset="-128"/>
              </a:rPr>
              <a:t>Dzuba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Flambaum, Ong PRL (2011, 2012)</a:t>
            </a: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br>
              <a:rPr lang="en-AU" altLang="en-US" sz="2000" dirty="0">
                <a:latin typeface="Times" charset="0"/>
                <a:ea typeface="ＭＳ Ｐゴシック" charset="-128"/>
              </a:rPr>
            </a:br>
            <a:br>
              <a:rPr lang="en-AU" altLang="en-US" sz="1100" dirty="0">
                <a:latin typeface="Calibri" charset="0"/>
                <a:ea typeface="ＭＳ Ｐゴシック" charset="-128"/>
              </a:rPr>
            </a:br>
            <a:endParaRPr lang="en-AU" altLang="en-US" sz="1100" dirty="0">
              <a:latin typeface="Symbol" charset="2"/>
              <a:ea typeface="ＭＳ Ｐゴシック" charset="-128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713218" y="1719471"/>
            <a:ext cx="5916182" cy="443938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In ions relativistic effects and sensitivity to  </a:t>
            </a:r>
            <a:r>
              <a:rPr lang="en-AU" altLang="en-US" sz="2000" dirty="0">
                <a:solidFill>
                  <a:srgbClr val="0070C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 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are larger (E</a:t>
            </a:r>
            <a:r>
              <a:rPr lang="en-US" altLang="en-US" sz="2000" baseline="30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3/2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), but transition  frequencies are too large for laser spectroscopy.  Solution </a:t>
            </a:r>
            <a:r>
              <a:rPr lang="mr-IN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 level crossing.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0070C0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Example: in neutral Th atom 5f level is higher than 7p and 7s. In one-electron Th ion E</a:t>
            </a:r>
            <a:r>
              <a:rPr lang="en-US" altLang="en-US" sz="2000" baseline="-25000" dirty="0">
                <a:latin typeface="Times" charset="0"/>
                <a:ea typeface="ＭＳ Ｐゴシック" charset="-128"/>
                <a:cs typeface="ＭＳ Ｐゴシック" charset="-128"/>
              </a:rPr>
              <a:t>5f</a:t>
            </a:r>
            <a:r>
              <a:rPr lang="en-US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=E</a:t>
            </a:r>
            <a:r>
              <a:rPr lang="en-US" altLang="en-US" sz="2000" baseline="-25000" dirty="0">
                <a:latin typeface="Times" charset="0"/>
                <a:ea typeface="ＭＳ Ｐゴシック" charset="-128"/>
                <a:cs typeface="ＭＳ Ｐゴシック" charset="-128"/>
              </a:rPr>
              <a:t>5p</a:t>
            </a:r>
            <a:r>
              <a:rPr lang="en-US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=E</a:t>
            </a:r>
            <a:r>
              <a:rPr lang="en-US" altLang="en-US" sz="2000" baseline="-25000" dirty="0">
                <a:latin typeface="Times" charset="0"/>
                <a:ea typeface="ＭＳ Ｐゴシック" charset="-128"/>
                <a:cs typeface="ＭＳ Ｐゴシック" charset="-128"/>
              </a:rPr>
              <a:t>5s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Start to remove electrons from Th: 7f crosses 7p, 7s, 6d, 6p, 6s.   Near crossing points frequencies are in laser range. </a:t>
            </a:r>
          </a:p>
          <a:p>
            <a:pPr eaLnBrk="1" hangingPunct="1">
              <a:buFontTx/>
              <a:buNone/>
            </a:pPr>
            <a:endParaRPr lang="en-AU" altLang="en-US" sz="200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AU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We identified all electron  orbital  crossing areas in ions.  </a:t>
            </a:r>
          </a:p>
          <a:p>
            <a:pPr eaLnBrk="1" hangingPunct="1">
              <a:buFontTx/>
              <a:buNone/>
            </a:pPr>
            <a:r>
              <a:rPr lang="en-AU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Experiments in Heidelberg MPK, RIKEN, …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51F4347-4008-0BCC-2B33-F607E6A9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456" y="2184914"/>
            <a:ext cx="4730326" cy="37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98808"/>
      </p:ext>
    </p:extLst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Why enhancement is so large?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1"/>
            <a:ext cx="8229600" cy="4983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Total Coulomb energy E</a:t>
            </a:r>
            <a:r>
              <a:rPr lang="en-US" baseline="-25000" dirty="0"/>
              <a:t>C</a:t>
            </a:r>
            <a:r>
              <a:rPr lang="en-US" dirty="0"/>
              <a:t>=10</a:t>
            </a:r>
            <a:r>
              <a:rPr lang="en-US" baseline="30000" dirty="0"/>
              <a:t>9 </a:t>
            </a:r>
            <a:r>
              <a:rPr lang="en-US" dirty="0"/>
              <a:t> eV  in </a:t>
            </a:r>
            <a:r>
              <a:rPr lang="en-US" baseline="30000" dirty="0"/>
              <a:t>229 </a:t>
            </a:r>
            <a:r>
              <a:rPr lang="en-US" dirty="0" err="1"/>
              <a:t>Th</a:t>
            </a: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Using the measured </a:t>
            </a:r>
            <a:r>
              <a:rPr lang="en-US" b="1" dirty="0">
                <a:latin typeface="Symbol" charset="0"/>
              </a:rPr>
              <a:t>D</a:t>
            </a:r>
            <a:r>
              <a:rPr lang="en-US" dirty="0"/>
              <a:t>&lt;r</a:t>
            </a:r>
            <a:r>
              <a:rPr lang="en-US" baseline="30000" dirty="0"/>
              <a:t>2</a:t>
            </a:r>
            <a:r>
              <a:rPr lang="en-US" dirty="0"/>
              <a:t>&gt; and Q</a:t>
            </a:r>
            <a:r>
              <a:rPr lang="en-US" baseline="-25000" dirty="0"/>
              <a:t>2 </a:t>
            </a:r>
            <a:r>
              <a:rPr lang="en-US" dirty="0"/>
              <a:t>, we found difference of the Coulomb energies between the excited and ground states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rgbClr val="FF6600"/>
                </a:solidFill>
                <a:latin typeface="Symbol" charset="0"/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=70 keV          </a:t>
            </a:r>
            <a:r>
              <a:rPr lang="en-US" dirty="0"/>
              <a:t>( = 10</a:t>
            </a:r>
            <a:r>
              <a:rPr lang="en-US" baseline="30000" dirty="0"/>
              <a:t>-4 </a:t>
            </a:r>
            <a:r>
              <a:rPr lang="en-US" dirty="0"/>
              <a:t>E</a:t>
            </a:r>
            <a:r>
              <a:rPr lang="en-US" baseline="-25000" dirty="0"/>
              <a:t>C</a:t>
            </a:r>
            <a:r>
              <a:rPr lang="en-US" dirty="0"/>
              <a:t>)</a:t>
            </a:r>
          </a:p>
          <a:p>
            <a:pPr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0"/>
              </a:rPr>
              <a:t>Dw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/w</a:t>
            </a:r>
            <a:r>
              <a:rPr lang="en-US" b="1" baseline="-25000" dirty="0">
                <a:solidFill>
                  <a:schemeClr val="accent2"/>
                </a:solidFill>
                <a:latin typeface="Symbol" charset="0"/>
              </a:rPr>
              <a:t>0 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=</a:t>
            </a:r>
            <a:r>
              <a:rPr lang="en-US" b="1" dirty="0">
                <a:solidFill>
                  <a:schemeClr val="accent2"/>
                </a:solidFill>
              </a:rPr>
              <a:t> (</a:t>
            </a:r>
            <a:r>
              <a:rPr lang="en-US" b="1" dirty="0">
                <a:solidFill>
                  <a:srgbClr val="FF6600"/>
                </a:solidFill>
                <a:latin typeface="Symbol" charset="0"/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C</a:t>
            </a:r>
            <a:r>
              <a:rPr lang="en-US" dirty="0"/>
              <a:t>/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w</a:t>
            </a:r>
            <a:r>
              <a:rPr lang="en-US" b="1" baseline="-25000" dirty="0">
                <a:solidFill>
                  <a:schemeClr val="accent2"/>
                </a:solidFill>
                <a:latin typeface="Symbol" charset="0"/>
              </a:rPr>
              <a:t>0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)Da/a</a:t>
            </a:r>
            <a:r>
              <a:rPr lang="en-US" dirty="0"/>
              <a:t> =( </a:t>
            </a:r>
            <a:r>
              <a:rPr lang="en-US" dirty="0">
                <a:solidFill>
                  <a:srgbClr val="FF0000"/>
                </a:solidFill>
              </a:rPr>
              <a:t>7. 10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 eV</a:t>
            </a:r>
            <a:r>
              <a:rPr lang="en-US" dirty="0"/>
              <a:t> / </a:t>
            </a:r>
            <a:r>
              <a:rPr lang="en-US" dirty="0">
                <a:solidFill>
                  <a:srgbClr val="003399"/>
                </a:solidFill>
              </a:rPr>
              <a:t>8 eV)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Da/a</a:t>
            </a:r>
            <a:r>
              <a:rPr lang="en-US" dirty="0"/>
              <a:t> =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0.8 10</a:t>
            </a:r>
            <a:r>
              <a:rPr lang="en-US" baseline="30000" dirty="0">
                <a:solidFill>
                  <a:srgbClr val="FF0000"/>
                </a:solidFill>
              </a:rPr>
              <a:t>4 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Da/a</a:t>
            </a:r>
          </a:p>
          <a:p>
            <a:pPr>
              <a:buFontTx/>
              <a:buNone/>
              <a:defRPr/>
            </a:pPr>
            <a:endParaRPr lang="en-US" b="1" dirty="0">
              <a:solidFill>
                <a:schemeClr val="accent2"/>
              </a:solidFill>
              <a:latin typeface="Symbol" charset="0"/>
            </a:endParaRPr>
          </a:p>
          <a:p>
            <a:pPr>
              <a:buFontTx/>
              <a:buNone/>
              <a:defRPr/>
            </a:pPr>
            <a:r>
              <a:rPr lang="en-US" dirty="0"/>
              <a:t>Strong interaction  </a:t>
            </a:r>
            <a:r>
              <a:rPr lang="en-US" b="1" dirty="0" err="1">
                <a:solidFill>
                  <a:schemeClr val="accent2"/>
                </a:solidFill>
                <a:latin typeface="Symbol" charset="0"/>
              </a:rPr>
              <a:t>Dw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/w</a:t>
            </a:r>
            <a:r>
              <a:rPr lang="en-US" b="1" baseline="-25000" dirty="0">
                <a:solidFill>
                  <a:schemeClr val="accent2"/>
                </a:solidFill>
                <a:latin typeface="Symbol" charset="0"/>
              </a:rPr>
              <a:t>0 </a:t>
            </a:r>
            <a:r>
              <a:rPr lang="en-US" dirty="0"/>
              <a:t>=</a:t>
            </a:r>
            <a:r>
              <a:rPr lang="en-US" dirty="0">
                <a:solidFill>
                  <a:srgbClr val="FF0000"/>
                </a:solidFill>
              </a:rPr>
              <a:t> 1.2 10</a:t>
            </a:r>
            <a:r>
              <a:rPr lang="en-US" baseline="30000" dirty="0">
                <a:solidFill>
                  <a:srgbClr val="FF0000"/>
                </a:solidFill>
              </a:rPr>
              <a:t>4   </a:t>
            </a:r>
            <a:r>
              <a:rPr lang="en-US" altLang="en-US" b="1" dirty="0" err="1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baseline="-250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altLang="en-US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baseline="-250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Similar enhancement of Lorentz invariance and Einstein equivalence principle violation </a:t>
            </a:r>
            <a:r>
              <a:rPr lang="en-US" sz="1600" dirty="0"/>
              <a:t>V.F. </a:t>
            </a:r>
            <a:r>
              <a:rPr lang="pt-BR" sz="1600" dirty="0" err="1"/>
              <a:t>Phys</a:t>
            </a:r>
            <a:r>
              <a:rPr lang="pt-BR" sz="1600" dirty="0"/>
              <a:t>. Rev. </a:t>
            </a:r>
            <a:r>
              <a:rPr lang="pt-BR" sz="1600" dirty="0" err="1"/>
              <a:t>Lett</a:t>
            </a:r>
            <a:r>
              <a:rPr lang="pt-BR" sz="1600" dirty="0"/>
              <a:t>. 117, 072501 (2016)</a:t>
            </a:r>
            <a:endParaRPr lang="en-US" altLang="en-US" sz="1600" b="1" dirty="0">
              <a:solidFill>
                <a:schemeClr val="accent2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b="1" dirty="0">
              <a:solidFill>
                <a:schemeClr val="accent2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040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C00000"/>
                </a:solidFill>
                <a:ea typeface="ＭＳ Ｐゴシック" charset="-128"/>
              </a:rPr>
              <a:t>Enhanced sensitivity to variation of fundamental constants in nuclear clocks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6774" y="1752601"/>
            <a:ext cx="9684026" cy="452596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200" dirty="0">
                <a:ea typeface="ＭＳ Ｐゴシック" charset="-128"/>
                <a:cs typeface="ＭＳ Ｐゴシック" charset="-128"/>
              </a:rPr>
              <a:t>Peik, Tamm 2003: UV transition between first excited and ground state in  </a:t>
            </a:r>
            <a:r>
              <a:rPr lang="en-US" altLang="en-US" sz="9200" baseline="30000" dirty="0">
                <a:ea typeface="ＭＳ Ｐゴシック" charset="-128"/>
                <a:cs typeface="ＭＳ Ｐゴシック" charset="-128"/>
              </a:rPr>
              <a:t>229</a:t>
            </a:r>
            <a:r>
              <a:rPr lang="en-US" altLang="en-US" sz="9200" dirty="0">
                <a:ea typeface="ＭＳ Ｐゴシック" charset="-128"/>
                <a:cs typeface="ＭＳ Ｐゴシック" charset="-128"/>
              </a:rPr>
              <a:t>Th nucleus.    Energy 8 eV, width 10</a:t>
            </a:r>
            <a:r>
              <a:rPr lang="en-US" altLang="en-US" sz="9200" baseline="30000" dirty="0">
                <a:ea typeface="ＭＳ Ｐゴシック" charset="-128"/>
                <a:cs typeface="ＭＳ Ｐゴシック" charset="-128"/>
              </a:rPr>
              <a:t>-3</a:t>
            </a:r>
            <a:r>
              <a:rPr lang="en-US" altLang="en-US" sz="9200" dirty="0">
                <a:ea typeface="ＭＳ Ｐゴシック" charset="-128"/>
                <a:cs typeface="ＭＳ Ｐゴシック" charset="-128"/>
              </a:rPr>
              <a:t>   Hz, small systematics. Perfect clock!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2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2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V.F.  PRL 2006:  </a:t>
            </a:r>
            <a:r>
              <a:rPr lang="en-US" altLang="en-US" sz="92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Nuclear/QCD estimate- Enhancement of variation </a:t>
            </a:r>
            <a:r>
              <a:rPr lang="en-US" altLang="en-US" sz="92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10</a:t>
            </a:r>
            <a:r>
              <a:rPr lang="en-US" altLang="en-US" sz="9200" b="1" baseline="30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4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200" b="1" baseline="300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Calculations  </a:t>
            </a:r>
            <a:r>
              <a:rPr lang="en-US" altLang="en-US" sz="6000" dirty="0" err="1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He,Re</a:t>
            </a:r>
            <a:r>
              <a:rPr lang="en-US" altLang="en-US" sz="60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;  V.F. and </a:t>
            </a:r>
            <a:r>
              <a:rPr lang="en-US" altLang="en-US" sz="6000" dirty="0" err="1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Wiringa</a:t>
            </a:r>
            <a:r>
              <a:rPr lang="en-US" altLang="en-US" sz="60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;    V.F., </a:t>
            </a:r>
            <a:r>
              <a:rPr lang="en-US" altLang="en-US" sz="6000" dirty="0" err="1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Auerbach,Dmitriev</a:t>
            </a:r>
            <a:r>
              <a:rPr lang="en-US" altLang="en-US" sz="60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;  </a:t>
            </a:r>
            <a:r>
              <a:rPr lang="en-US" altLang="en-US" sz="6000" dirty="0" err="1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Hayes,Friar,Moller</a:t>
            </a:r>
            <a:r>
              <a:rPr lang="en-US" altLang="en-US" sz="60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;   </a:t>
            </a:r>
            <a:r>
              <a:rPr lang="en-US" altLang="en-US" sz="6000" dirty="0" err="1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Litvinova,Felmeier,Dobaczewski</a:t>
            </a:r>
            <a:r>
              <a:rPr lang="en-US" altLang="en-US" sz="60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, V.F.; </a:t>
            </a:r>
          </a:p>
          <a:p>
            <a:pPr>
              <a:lnSpc>
                <a:spcPct val="80000"/>
              </a:lnSpc>
              <a:buNone/>
            </a:pPr>
            <a:endParaRPr lang="en-US" altLang="en-US" sz="6000" dirty="0">
              <a:solidFill>
                <a:srgbClr val="FF0000"/>
              </a:solidFill>
              <a:ea typeface="ＭＳ Ｐゴシック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altLang="en-US" sz="6000" dirty="0">
                <a:solidFill>
                  <a:srgbClr val="FF0000"/>
                </a:solidFill>
                <a:ea typeface="ＭＳ Ｐゴシック" charset="-128"/>
              </a:rPr>
              <a:t>Semiempirical method </a:t>
            </a:r>
            <a:r>
              <a:rPr lang="en-US" altLang="en-US" sz="6000" dirty="0" err="1">
                <a:ea typeface="ＭＳ Ｐゴシック" charset="-128"/>
                <a:cs typeface="ＭＳ Ｐゴシック" charset="-128"/>
              </a:rPr>
              <a:t>Berengut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altLang="en-US" sz="6000" dirty="0" err="1">
                <a:ea typeface="ＭＳ Ｐゴシック" charset="-128"/>
                <a:cs typeface="ＭＳ Ｐゴシック" charset="-128"/>
              </a:rPr>
              <a:t>Dzuba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, V.F., </a:t>
            </a:r>
            <a:r>
              <a:rPr lang="en-US" altLang="en-US" sz="6000" dirty="0" err="1">
                <a:ea typeface="ＭＳ Ｐゴシック" charset="-128"/>
                <a:cs typeface="ＭＳ Ｐゴシック" charset="-128"/>
              </a:rPr>
              <a:t>Porsev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 PRL 2009: </a:t>
            </a:r>
            <a:r>
              <a:rPr lang="en-US" altLang="en-US" sz="6000" dirty="0" err="1">
                <a:ea typeface="ＭＳ Ｐゴシック" charset="-128"/>
                <a:cs typeface="ＭＳ Ｐゴシック" charset="-128"/>
              </a:rPr>
              <a:t>Fadeev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altLang="en-US" sz="6000" dirty="0" err="1">
                <a:ea typeface="ＭＳ Ｐゴシック" charset="-128"/>
                <a:cs typeface="ＭＳ Ｐゴシック" charset="-128"/>
              </a:rPr>
              <a:t>Berengut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, V.F. 2020, 2022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Sensitivity to </a:t>
            </a:r>
            <a:r>
              <a:rPr lang="en-US" altLang="en-US" sz="6000" b="1" dirty="0">
                <a:latin typeface="Symbol" charset="2"/>
                <a:ea typeface="ＭＳ Ｐゴシック" charset="-128"/>
                <a:cs typeface="ＭＳ Ｐゴシック" charset="-128"/>
              </a:rPr>
              <a:t>Da/a 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 is expressed via difference of &lt;r</a:t>
            </a:r>
            <a:r>
              <a:rPr lang="en-US" altLang="en-US" sz="6000" baseline="30000" dirty="0">
                <a:ea typeface="ＭＳ Ｐゴシック" charset="-128"/>
                <a:cs typeface="ＭＳ Ｐゴシック" charset="-128"/>
              </a:rPr>
              <a:t>2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&gt;  and difference of electric quadrupole moments Q</a:t>
            </a:r>
            <a:r>
              <a:rPr lang="en-US" altLang="en-US" sz="6000" baseline="-25000" dirty="0">
                <a:ea typeface="ＭＳ Ｐゴシック" charset="-128"/>
                <a:cs typeface="ＭＳ Ｐゴシック" charset="-128"/>
              </a:rPr>
              <a:t>2 </a:t>
            </a:r>
            <a:r>
              <a:rPr lang="en-US" altLang="en-US" sz="6000" dirty="0">
                <a:ea typeface="ＭＳ Ｐゴシック" charset="-128"/>
                <a:cs typeface="ＭＳ Ｐゴシック" charset="-128"/>
              </a:rPr>
              <a:t>between ground excited nuclear states.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60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Measurements J. </a:t>
            </a:r>
            <a:r>
              <a:rPr lang="en-US" altLang="en-US" sz="6000" dirty="0" err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Thielking</a:t>
            </a:r>
            <a:r>
              <a:rPr lang="en-US" altLang="en-US" sz="60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et al, Nature 556, 321, 2017;   2018-2023  experiments,     Beeks et al  </a:t>
            </a:r>
            <a:r>
              <a:rPr lang="en-US" altLang="en-US" sz="6000" dirty="0" err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arxiv</a:t>
            </a:r>
            <a:r>
              <a:rPr lang="en-US" altLang="en-US" sz="60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:</a:t>
            </a:r>
            <a:r>
              <a:rPr lang="en-AU" sz="60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2406.18719.   </a:t>
            </a:r>
          </a:p>
          <a:p>
            <a:pPr eaLnBrk="1" hangingPunct="1">
              <a:lnSpc>
                <a:spcPct val="80000"/>
              </a:lnSpc>
              <a:buFont typeface="Symbol" charset="2"/>
              <a:buChar char=" "/>
            </a:pPr>
            <a:endParaRPr lang="en-US" altLang="en-US" sz="9200" b="1" dirty="0">
              <a:solidFill>
                <a:schemeClr val="accent2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 typeface="Symbol" charset="2"/>
              <a:buChar char=" "/>
            </a:pPr>
            <a:r>
              <a:rPr lang="en-US" altLang="en-US" sz="9200" b="1" dirty="0" err="1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Dw</a:t>
            </a:r>
            <a:r>
              <a:rPr lang="en-US" altLang="en-US" sz="92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/w</a:t>
            </a:r>
            <a:r>
              <a:rPr lang="en-US" altLang="en-US" sz="9200" b="1" baseline="-25000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0  </a:t>
            </a:r>
            <a:r>
              <a:rPr lang="en-US" altLang="en-US" sz="92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= -</a:t>
            </a:r>
            <a:r>
              <a:rPr lang="en-US" altLang="en-US" sz="92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92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0.8 10</a:t>
            </a:r>
            <a:r>
              <a:rPr lang="en-US" altLang="en-US" sz="9200" baseline="30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4 </a:t>
            </a:r>
            <a:r>
              <a:rPr lang="en-US" altLang="en-US" sz="92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92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Da/a  - </a:t>
            </a:r>
            <a:r>
              <a:rPr lang="en-US" altLang="en-US" sz="9200" dirty="0">
                <a:solidFill>
                  <a:srgbClr val="0033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92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1.2 10</a:t>
            </a:r>
            <a:r>
              <a:rPr lang="en-US" altLang="en-US" sz="9200" baseline="30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4</a:t>
            </a:r>
            <a:r>
              <a:rPr lang="en-US" altLang="en-US" sz="92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9200" b="1" dirty="0" err="1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sz="92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sz="9200" baseline="-250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sz="92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altLang="en-US" sz="92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sz="9200" baseline="-250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sz="9200" baseline="-250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altLang="en-US" sz="9200" b="1" dirty="0">
              <a:solidFill>
                <a:schemeClr val="accent2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 typeface="Symbol" charset="2"/>
              <a:buChar char=" "/>
            </a:pPr>
            <a:endParaRPr lang="en-US" altLang="en-US" sz="9200" b="1" dirty="0">
              <a:solidFill>
                <a:schemeClr val="accent2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 typeface="Symbol" charset="2"/>
              <a:buChar char=" "/>
            </a:pPr>
            <a:r>
              <a:rPr lang="en-US" altLang="en-US" sz="8000" b="1" dirty="0">
                <a:ea typeface="ＭＳ Ｐゴシック" charset="-128"/>
                <a:cs typeface="ＭＳ Ｐゴシック" charset="-128"/>
              </a:rPr>
              <a:t>We also calculated sensitivity of Mossbauer  transitions to  </a:t>
            </a:r>
            <a:r>
              <a:rPr lang="en-US" altLang="en-US" sz="80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Da/a </a:t>
            </a:r>
            <a:r>
              <a:rPr lang="en-US" altLang="en-US" sz="8000" b="1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, </a:t>
            </a:r>
            <a:r>
              <a:rPr lang="en-US" altLang="en-US" sz="8000" b="1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sz="80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sz="8000" baseline="-250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sz="8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altLang="en-US" sz="80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sz="8000" baseline="-25000" dirty="0" err="1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sz="8000" baseline="-250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,</a:t>
            </a:r>
            <a:r>
              <a:rPr lang="en-US" altLang="en-US" sz="80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       </a:t>
            </a:r>
          </a:p>
          <a:p>
            <a:pPr eaLnBrk="1" hangingPunct="1">
              <a:lnSpc>
                <a:spcPct val="80000"/>
              </a:lnSpc>
              <a:buFont typeface="Symbol" charset="2"/>
              <a:buChar char=" "/>
            </a:pPr>
            <a:r>
              <a:rPr lang="en-US" altLang="en-US" sz="8000" b="1" dirty="0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8000" dirty="0" err="1">
                <a:ea typeface="ＭＳ Ｐゴシック" charset="-128"/>
                <a:cs typeface="ＭＳ Ｐゴシック" charset="-128"/>
              </a:rPr>
              <a:t>X</a:t>
            </a:r>
            <a:r>
              <a:rPr lang="en-US" altLang="en-US" sz="8000" baseline="-25000" dirty="0" err="1"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sz="8000" dirty="0">
                <a:ea typeface="ＭＳ Ｐゴシック" charset="-128"/>
                <a:cs typeface="ＭＳ Ｐゴシック" charset="-128"/>
              </a:rPr>
              <a:t>=</a:t>
            </a:r>
            <a:r>
              <a:rPr lang="en-US" altLang="en-US" sz="8000" dirty="0" err="1"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sz="8000" baseline="-25000" dirty="0" err="1"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sz="8000" dirty="0">
                <a:ea typeface="ＭＳ Ｐゴシック" charset="-128"/>
                <a:cs typeface="ＭＳ Ｐゴシック" charset="-128"/>
              </a:rPr>
              <a:t>/</a:t>
            </a:r>
            <a:r>
              <a:rPr lang="en-US" altLang="en-US" sz="8000" dirty="0">
                <a:latin typeface="Symbol" charset="2"/>
                <a:ea typeface="ＭＳ Ｐゴシック" charset="-128"/>
                <a:cs typeface="ＭＳ Ｐゴシック" charset="-128"/>
              </a:rPr>
              <a:t>L</a:t>
            </a:r>
            <a:r>
              <a:rPr lang="en-US" altLang="en-US" sz="8000" baseline="-25000" dirty="0">
                <a:ea typeface="ＭＳ Ｐゴシック" charset="-128"/>
                <a:cs typeface="ＭＳ Ｐゴシック" charset="-128"/>
              </a:rPr>
              <a:t>QCD </a:t>
            </a:r>
            <a:r>
              <a:rPr lang="en-US" altLang="en-US" sz="8000" dirty="0">
                <a:ea typeface="ＭＳ Ｐゴシック" charset="-128"/>
                <a:cs typeface="ＭＳ Ｐゴシック" charset="-128"/>
              </a:rPr>
              <a:t>-strong interaction </a:t>
            </a:r>
            <a:endParaRPr lang="en-US" altLang="en-US" sz="8000" b="1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0" dirty="0">
              <a:solidFill>
                <a:srgbClr val="0070C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3600" b="1" dirty="0">
              <a:solidFill>
                <a:schemeClr val="accent2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en-US" altLang="en-US" sz="3600" dirty="0">
                <a:ea typeface="ＭＳ Ｐゴシック" charset="-128"/>
                <a:cs typeface="ＭＳ Ｐゴシック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300" dirty="0">
              <a:solidFill>
                <a:srgbClr val="003399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800" dirty="0">
              <a:solidFill>
                <a:schemeClr val="accent2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altLang="en-US" sz="1800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5422794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905000"/>
            <a:ext cx="91440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charset="-128"/>
                <a:cs typeface="ＭＳ Ｐゴシック" charset="-128"/>
              </a:rPr>
              <a:t>Y. Stadnik, </a:t>
            </a:r>
            <a:r>
              <a:rPr lang="en-US" altLang="en-US" u="sng">
                <a:ea typeface="ＭＳ Ｐゴシック" charset="-128"/>
                <a:cs typeface="ＭＳ Ｐゴシック" charset="-128"/>
              </a:rPr>
              <a:t>V. Flambaum</a:t>
            </a:r>
            <a:r>
              <a:rPr lang="en-US" altLang="en-US">
                <a:ea typeface="ＭＳ Ｐゴシック" charset="-128"/>
                <a:cs typeface="ＭＳ Ｐゴシック" charset="-128"/>
              </a:rPr>
              <a:t>, et al.</a:t>
            </a:r>
            <a:endParaRPr lang="en-AU" altLang="en-US" u="sng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727200" y="228600"/>
            <a:ext cx="8763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E60000"/>
                </a:solidFill>
              </a:rPr>
              <a:t>Variation of masses and interaction constants due to dark matter</a:t>
            </a:r>
            <a:endParaRPr lang="en-AU" altLang="en-US" sz="3600" dirty="0">
              <a:solidFill>
                <a:srgbClr val="E60000"/>
              </a:solidFill>
            </a:endParaRPr>
          </a:p>
        </p:txBody>
      </p:sp>
      <p:pic>
        <p:nvPicPr>
          <p:cNvPr id="1843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2051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612900" y="6324600"/>
            <a:ext cx="8991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/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4191000" y="2286000"/>
            <a:ext cx="60198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i="1">
                <a:solidFill>
                  <a:srgbClr val="0000BC"/>
                </a:solidFill>
              </a:rPr>
              <a:t>Physical Review Letters</a:t>
            </a:r>
            <a:r>
              <a:rPr lang="en-US" altLang="en-US" sz="2200">
                <a:solidFill>
                  <a:srgbClr val="0000BC"/>
                </a:solidFill>
              </a:rPr>
              <a:t>  120, 0132024 (2018)</a:t>
            </a:r>
            <a:endParaRPr lang="en-US" altLang="en-US" sz="2200" i="1">
              <a:solidFill>
                <a:srgbClr val="0000BC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i="1">
                <a:solidFill>
                  <a:srgbClr val="0000BC"/>
                </a:solidFill>
              </a:rPr>
              <a:t>Physical Review Letters</a:t>
            </a:r>
            <a:r>
              <a:rPr lang="en-US" altLang="en-US" sz="2200">
                <a:solidFill>
                  <a:srgbClr val="0000BC"/>
                </a:solidFill>
              </a:rPr>
              <a:t> 119, 223201 (2017)</a:t>
            </a:r>
            <a:endParaRPr lang="en-US" altLang="en-US" sz="2200" i="1">
              <a:solidFill>
                <a:srgbClr val="0000BC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i="1">
                <a:solidFill>
                  <a:srgbClr val="0000BC"/>
                </a:solidFill>
              </a:rPr>
              <a:t>Physical Review Letters</a:t>
            </a:r>
            <a:r>
              <a:rPr lang="en-US" altLang="en-US" sz="2200">
                <a:solidFill>
                  <a:srgbClr val="0000BC"/>
                </a:solidFill>
              </a:rPr>
              <a:t> 118, 142501 (2017)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i="1">
                <a:solidFill>
                  <a:srgbClr val="0000BC"/>
                </a:solidFill>
              </a:rPr>
              <a:t>Physical Review Letters</a:t>
            </a:r>
            <a:r>
              <a:rPr lang="en-US" altLang="en-US" sz="2200">
                <a:solidFill>
                  <a:srgbClr val="0000BC"/>
                </a:solidFill>
              </a:rPr>
              <a:t> 116, 023201 (2016) Physical Review Letters 117, 271601(2016)</a:t>
            </a:r>
            <a:r>
              <a:rPr lang="en-US" altLang="en-US" sz="2200" i="1">
                <a:solidFill>
                  <a:srgbClr val="0000BC"/>
                </a:solidFill>
              </a:rPr>
              <a:t>                             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i="1">
                <a:solidFill>
                  <a:srgbClr val="0000BC"/>
                </a:solidFill>
              </a:rPr>
              <a:t>Physical Review Letters</a:t>
            </a:r>
            <a:r>
              <a:rPr lang="en-US" altLang="en-US" sz="2200">
                <a:solidFill>
                  <a:srgbClr val="0000BC"/>
                </a:solidFill>
              </a:rPr>
              <a:t> 115, 201301 (2015)         </a:t>
            </a:r>
            <a:r>
              <a:rPr lang="en-US" altLang="en-US" sz="2200" i="1">
                <a:solidFill>
                  <a:srgbClr val="0000BC"/>
                </a:solidFill>
              </a:rPr>
              <a:t>Physical Review Letters</a:t>
            </a:r>
            <a:r>
              <a:rPr lang="en-US" altLang="en-US" sz="2200">
                <a:solidFill>
                  <a:srgbClr val="0000BC"/>
                </a:solidFill>
              </a:rPr>
              <a:t> 114, 161301 (2015)           </a:t>
            </a:r>
            <a:r>
              <a:rPr lang="en-AU" altLang="en-US" sz="2200" i="1">
                <a:solidFill>
                  <a:srgbClr val="0000BC"/>
                </a:solidFill>
              </a:rPr>
              <a:t>Phys</a:t>
            </a:r>
            <a:r>
              <a:rPr lang="en-US" altLang="en-US" sz="2200" i="1">
                <a:solidFill>
                  <a:srgbClr val="0000BC"/>
                </a:solidFill>
              </a:rPr>
              <a:t>ical</a:t>
            </a:r>
            <a:r>
              <a:rPr lang="en-AU" altLang="en-US" sz="2200" i="1">
                <a:solidFill>
                  <a:srgbClr val="0000BC"/>
                </a:solidFill>
              </a:rPr>
              <a:t> Rev</a:t>
            </a:r>
            <a:r>
              <a:rPr lang="en-US" altLang="en-US" sz="2200" i="1">
                <a:solidFill>
                  <a:srgbClr val="0000BC"/>
                </a:solidFill>
              </a:rPr>
              <a:t>iew</a:t>
            </a:r>
            <a:r>
              <a:rPr lang="en-AU" altLang="en-US" sz="2200" i="1">
                <a:solidFill>
                  <a:srgbClr val="0000BC"/>
                </a:solidFill>
              </a:rPr>
              <a:t> Lett</a:t>
            </a:r>
            <a:r>
              <a:rPr lang="en-US" altLang="en-US" sz="2200" i="1">
                <a:solidFill>
                  <a:srgbClr val="0000BC"/>
                </a:solidFill>
              </a:rPr>
              <a:t>ers</a:t>
            </a:r>
            <a:r>
              <a:rPr lang="en-US" altLang="en-US" sz="2200">
                <a:solidFill>
                  <a:srgbClr val="0000BC"/>
                </a:solidFill>
              </a:rPr>
              <a:t> 113, 151301 (2014)               </a:t>
            </a:r>
            <a:r>
              <a:rPr lang="en-AU" altLang="en-US" sz="2200" i="1">
                <a:solidFill>
                  <a:srgbClr val="0000BC"/>
                </a:solidFill>
              </a:rPr>
              <a:t>Phys</a:t>
            </a:r>
            <a:r>
              <a:rPr lang="en-US" altLang="en-US" sz="2200" i="1">
                <a:solidFill>
                  <a:srgbClr val="0000BC"/>
                </a:solidFill>
              </a:rPr>
              <a:t>ical</a:t>
            </a:r>
            <a:r>
              <a:rPr lang="en-AU" altLang="en-US" sz="2200" i="1">
                <a:solidFill>
                  <a:srgbClr val="0000BC"/>
                </a:solidFill>
              </a:rPr>
              <a:t> Rev</a:t>
            </a:r>
            <a:r>
              <a:rPr lang="en-US" altLang="en-US" sz="2200" i="1">
                <a:solidFill>
                  <a:srgbClr val="0000BC"/>
                </a:solidFill>
              </a:rPr>
              <a:t>iew</a:t>
            </a:r>
            <a:r>
              <a:rPr lang="en-AU" altLang="en-US" sz="2200" i="1">
                <a:solidFill>
                  <a:srgbClr val="0000BC"/>
                </a:solidFill>
              </a:rPr>
              <a:t> Lett</a:t>
            </a:r>
            <a:r>
              <a:rPr lang="en-US" altLang="en-US" sz="2200" i="1">
                <a:solidFill>
                  <a:srgbClr val="0000BC"/>
                </a:solidFill>
              </a:rPr>
              <a:t>ers</a:t>
            </a:r>
            <a:r>
              <a:rPr lang="en-US" altLang="en-US" sz="2200">
                <a:solidFill>
                  <a:srgbClr val="0000BC"/>
                </a:solidFill>
              </a:rPr>
              <a:t> 113, 081601 (2014)                </a:t>
            </a:r>
            <a:r>
              <a:rPr lang="en-US" altLang="en-US" sz="2200" i="1">
                <a:solidFill>
                  <a:srgbClr val="0000BC"/>
                </a:solidFill>
              </a:rPr>
              <a:t>Physical Review D</a:t>
            </a:r>
            <a:r>
              <a:rPr lang="en-US" altLang="en-US" sz="2200">
                <a:solidFill>
                  <a:srgbClr val="0000BC"/>
                </a:solidFill>
              </a:rPr>
              <a:t> 89, 043522 (2014)                         </a:t>
            </a:r>
            <a:r>
              <a:rPr lang="en-US" altLang="en-US" sz="2200" i="1">
                <a:solidFill>
                  <a:srgbClr val="0000BC"/>
                </a:solidFill>
              </a:rPr>
              <a:t>Physical Review D</a:t>
            </a:r>
            <a:r>
              <a:rPr lang="en-US" altLang="en-US" sz="2200">
                <a:solidFill>
                  <a:srgbClr val="0000BC"/>
                </a:solidFill>
              </a:rPr>
              <a:t> 90, 096005 (2014)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BC"/>
                </a:solidFill>
              </a:rPr>
              <a:t>Nature Physics 12, 465 (2016)</a:t>
            </a:r>
          </a:p>
        </p:txBody>
      </p:sp>
    </p:spTree>
    <p:extLst>
      <p:ext uri="{BB962C8B-B14F-4D97-AF65-F5344CB8AC3E}">
        <p14:creationId xmlns:p14="http://schemas.microsoft.com/office/powerpoint/2010/main" val="2575924519"/>
      </p:ext>
    </p:extLst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6038"/>
            <a:ext cx="10972800" cy="868362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E60000"/>
                </a:solidFill>
                <a:latin typeface="Arial" charset="0"/>
              </a:rPr>
              <a:t>WIMP-Electron Ionising Scattering</a:t>
            </a:r>
            <a:endParaRPr lang="en-AU" sz="4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63842" name="Rectangle 3"/>
          <p:cNvSpPr>
            <a:spLocks noChangeArrowheads="1"/>
          </p:cNvSpPr>
          <p:nvPr/>
        </p:nvSpPr>
        <p:spPr bwMode="auto">
          <a:xfrm>
            <a:off x="203200" y="762000"/>
            <a:ext cx="11785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600" b="0"/>
              <a:t>Search for annual modulation in </a:t>
            </a:r>
            <a:r>
              <a:rPr lang="el-GR" sz="2600" b="0" i="1"/>
              <a:t>σ</a:t>
            </a:r>
            <a:r>
              <a:rPr lang="el-GR" sz="2600" b="0" i="1" baseline="-25000"/>
              <a:t>χ</a:t>
            </a:r>
            <a:r>
              <a:rPr lang="en-US" sz="2600" b="0" i="1" baseline="-25000"/>
              <a:t>e</a:t>
            </a:r>
            <a:r>
              <a:rPr lang="en-US" sz="2600" b="0"/>
              <a:t> (velocity dependent)</a:t>
            </a:r>
            <a:endParaRPr lang="el-GR" sz="2600" b="0" i="1" baseline="-25000"/>
          </a:p>
        </p:txBody>
      </p:sp>
      <p:pic>
        <p:nvPicPr>
          <p:cNvPr id="163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447800"/>
            <a:ext cx="50800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Rectangle 3"/>
          <p:cNvSpPr>
            <a:spLocks noChangeArrowheads="1"/>
          </p:cNvSpPr>
          <p:nvPr/>
        </p:nvSpPr>
        <p:spPr bwMode="auto">
          <a:xfrm>
            <a:off x="203200" y="3429000"/>
            <a:ext cx="1178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600" b="0" dirty="0"/>
              <a:t>Previous analyses treated atomic electrons </a:t>
            </a:r>
            <a:r>
              <a:rPr lang="en-US" sz="2600" b="0" i="1" dirty="0"/>
              <a:t>non-</a:t>
            </a:r>
            <a:r>
              <a:rPr lang="en-US" sz="2600" b="0" i="1" dirty="0" err="1"/>
              <a:t>relativistically</a:t>
            </a:r>
            <a:r>
              <a:rPr lang="en-US" sz="2600" i="1" dirty="0"/>
              <a:t>.</a:t>
            </a:r>
            <a:r>
              <a:rPr lang="en-US" sz="2600" b="0" i="1" dirty="0"/>
              <a:t> Plane wave for outgoing electron, </a:t>
            </a:r>
            <a:r>
              <a:rPr lang="en-US" sz="2600" b="0" i="1" dirty="0" err="1"/>
              <a:t>Z</a:t>
            </a:r>
            <a:r>
              <a:rPr lang="en-US" sz="2600" b="0" i="1" baseline="-25000" dirty="0" err="1"/>
              <a:t>effective</a:t>
            </a:r>
            <a:r>
              <a:rPr lang="en-US" sz="2600" b="0" i="1" dirty="0"/>
              <a:t>  for bound electrons.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600" b="0" dirty="0"/>
              <a:t>Non-relativistic treatment of atomic electrons </a:t>
            </a:r>
            <a:r>
              <a:rPr lang="en-US" sz="2600" dirty="0">
                <a:solidFill>
                  <a:srgbClr val="E60000"/>
                </a:solidFill>
              </a:rPr>
              <a:t>inadequate</a:t>
            </a:r>
            <a:r>
              <a:rPr lang="en-US" sz="2600" b="0" dirty="0"/>
              <a:t> for </a:t>
            </a:r>
            <a:r>
              <a:rPr lang="en-US" sz="2600" b="0" i="1" dirty="0"/>
              <a:t>m</a:t>
            </a:r>
            <a:r>
              <a:rPr lang="el-GR" sz="2600" b="0" i="1" baseline="-25000" dirty="0"/>
              <a:t>χ</a:t>
            </a:r>
            <a:r>
              <a:rPr lang="en-US" sz="2600" b="0" dirty="0"/>
              <a:t> &gt; 1 </a:t>
            </a:r>
            <a:r>
              <a:rPr lang="en-US" sz="2600" b="0" dirty="0" err="1"/>
              <a:t>GeV</a:t>
            </a:r>
            <a:r>
              <a:rPr lang="en-US" sz="2600" dirty="0"/>
              <a:t>.</a:t>
            </a:r>
            <a:r>
              <a:rPr lang="en-US" sz="2600" b="0" dirty="0"/>
              <a:t> Coulomb interaction is important for outgoing electron.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600" b="0" dirty="0"/>
          </a:p>
        </p:txBody>
      </p:sp>
    </p:spTree>
    <p:extLst>
      <p:ext uri="{BB962C8B-B14F-4D97-AF65-F5344CB8AC3E}">
        <p14:creationId xmlns:p14="http://schemas.microsoft.com/office/powerpoint/2010/main" val="100528541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612843" y="274638"/>
            <a:ext cx="9823383" cy="94456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pitchFamily="52" charset="-128"/>
                <a:cs typeface="+mj-cs"/>
              </a:rPr>
              <a:t>Consequences of quasar result, variation  of  </a:t>
            </a:r>
            <a:r>
              <a:rPr lang="en-US" dirty="0">
                <a:solidFill>
                  <a:srgbClr val="FF0000"/>
                </a:solidFill>
                <a:latin typeface="Symbol" charset="0"/>
              </a:rPr>
              <a:t>a </a:t>
            </a:r>
            <a:r>
              <a:rPr lang="en-US" dirty="0">
                <a:ea typeface="ＭＳ Ｐゴシック" pitchFamily="52" charset="-128"/>
                <a:cs typeface="+mj-cs"/>
              </a:rPr>
              <a:t>in space</a:t>
            </a:r>
            <a:r>
              <a:rPr lang="en-US">
                <a:ea typeface="ＭＳ Ｐゴシック" pitchFamily="52" charset="-128"/>
                <a:cs typeface="+mj-cs"/>
              </a:rPr>
              <a:t>, for </a:t>
            </a:r>
            <a:r>
              <a:rPr lang="en-US" dirty="0">
                <a:ea typeface="ＭＳ Ｐゴシック" pitchFamily="52" charset="-128"/>
                <a:cs typeface="+mj-cs"/>
              </a:rPr>
              <a:t>atomic clocks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  <a:cs typeface="ＭＳ Ｐゴシック" charset="-128"/>
              </a:rPr>
              <a:t>Sun moves 369 km/s relative to CMB  cos(</a:t>
            </a:r>
            <a:r>
              <a:rPr lang="en-US" altLang="en-US" dirty="0">
                <a:latin typeface="Symbol" charset="2"/>
                <a:ea typeface="ＭＳ Ｐゴシック" charset="-128"/>
                <a:cs typeface="ＭＳ Ｐゴシック" charset="-128"/>
              </a:rPr>
              <a:t>f)=0.1</a:t>
            </a: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Symbol" charset="2"/>
              <a:buChar char=" "/>
            </a:pPr>
            <a:r>
              <a:rPr lang="en-US" altLang="en-US" dirty="0">
                <a:ea typeface="ＭＳ Ｐゴシック" charset="-128"/>
                <a:cs typeface="ＭＳ Ｐゴシック" charset="-128"/>
              </a:rPr>
              <a:t>This gives average laboratory variation</a:t>
            </a:r>
          </a:p>
          <a:p>
            <a:pPr eaLnBrk="1" hangingPunct="1">
              <a:buFont typeface="Symbol" charset="2"/>
              <a:buChar char=" "/>
            </a:pP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Da/a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=1.5 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10 </a:t>
            </a:r>
            <a:r>
              <a:rPr lang="en-US" altLang="en-US" baseline="30000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-18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 </a:t>
            </a:r>
            <a:r>
              <a:rPr lang="en-US" altLang="en-US" baseline="30000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cos(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f)</a:t>
            </a:r>
            <a:r>
              <a:rPr lang="en-US" altLang="en-US" dirty="0"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~ 10</a:t>
            </a:r>
            <a:r>
              <a:rPr lang="en-US" altLang="en-US" baseline="30000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-19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per year</a:t>
            </a:r>
          </a:p>
          <a:p>
            <a:pPr eaLnBrk="1" hangingPunct="1">
              <a:buFont typeface="Symbol" charset="2"/>
              <a:buChar char=" "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altLang="en-US" dirty="0">
                <a:ea typeface="ＭＳ Ｐゴシック" charset="-128"/>
                <a:cs typeface="ＭＳ Ｐゴシック" charset="-128"/>
              </a:rPr>
              <a:t>Earth moves 30 km/s relative to Sun-</a:t>
            </a:r>
          </a:p>
          <a:p>
            <a:pPr eaLnBrk="1" hangingPunct="1">
              <a:buFont typeface="Symbol" charset="2"/>
              <a:buChar char=" "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1.6 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10 </a:t>
            </a:r>
            <a:r>
              <a:rPr lang="en-US" altLang="en-US" baseline="30000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-20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cos(</a:t>
            </a:r>
            <a:r>
              <a:rPr lang="en-US" altLang="en-US" dirty="0" err="1">
                <a:latin typeface="Symbol" charset="2"/>
                <a:ea typeface="ＭＳ Ｐゴシック" charset="-128"/>
                <a:cs typeface="ＭＳ Ｐゴシック" charset="-128"/>
              </a:rPr>
              <a:t>w</a:t>
            </a:r>
            <a:r>
              <a:rPr lang="en-US" altLang="en-US" dirty="0" err="1">
                <a:ea typeface="ＭＳ Ｐゴシック" charset="-128"/>
                <a:cs typeface="ＭＳ Ｐゴシック" charset="-128"/>
              </a:rPr>
              <a:t>t</a:t>
            </a:r>
            <a:r>
              <a:rPr lang="en-US" altLang="en-US" dirty="0">
                <a:latin typeface="Symbol" charset="2"/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annual modulation</a:t>
            </a:r>
          </a:p>
          <a:p>
            <a:pPr eaLnBrk="1" hangingPunct="1">
              <a:buFont typeface="Symbol" charset="2"/>
              <a:buChar char=" "/>
            </a:pPr>
            <a:r>
              <a:rPr lang="en-US" altLang="en-US" dirty="0">
                <a:ea typeface="ＭＳ Ｐゴシック" charset="-128"/>
                <a:cs typeface="ＭＳ Ｐゴシック" charset="-128"/>
              </a:rPr>
              <a:t>[</a:t>
            </a:r>
            <a:r>
              <a:rPr lang="en-US" altLang="en-US" dirty="0" err="1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Berengut</a:t>
            </a:r>
            <a:r>
              <a:rPr lang="en-US" altLang="en-US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 and V.F. (2012)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]</a:t>
            </a:r>
            <a:endParaRPr lang="en-US" altLang="en-US" sz="44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111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Gradient  </a:t>
            </a:r>
            <a:r>
              <a:rPr lang="en-US" altLang="en-US">
                <a:solidFill>
                  <a:schemeClr val="accent2"/>
                </a:solidFill>
                <a:latin typeface="Symbol" charset="2"/>
                <a:ea typeface="ＭＳ Ｐゴシック" charset="-128"/>
              </a:rPr>
              <a:t>a</a:t>
            </a:r>
            <a:r>
              <a:rPr lang="en-US" altLang="en-US">
                <a:latin typeface="Calibri" charset="0"/>
                <a:ea typeface="ＭＳ Ｐゴシック" charset="-128"/>
              </a:rPr>
              <a:t> points down</a:t>
            </a:r>
          </a:p>
        </p:txBody>
      </p:sp>
      <p:pic>
        <p:nvPicPr>
          <p:cNvPr id="40962" name="Content Placeholder 3" descr="PictureOnlySmal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524000" y="1431925"/>
            <a:ext cx="9112250" cy="5011738"/>
          </a:xfrm>
        </p:spPr>
      </p:pic>
    </p:spTree>
    <p:extLst>
      <p:ext uri="{BB962C8B-B14F-4D97-AF65-F5344CB8AC3E}">
        <p14:creationId xmlns:p14="http://schemas.microsoft.com/office/powerpoint/2010/main" val="50905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3"/>
          <p:cNvGraphicFramePr>
            <a:graphicFrameLocks noChangeAspect="1"/>
          </p:cNvGraphicFramePr>
          <p:nvPr/>
        </p:nvGraphicFramePr>
        <p:xfrm>
          <a:off x="2276476" y="2608264"/>
          <a:ext cx="336232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900" imgH="393700" progId="Equation.3">
                  <p:embed/>
                </p:oleObj>
              </mc:Choice>
              <mc:Fallback>
                <p:oleObj name="Equation" r:id="rId2" imgW="1866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6" y="2608264"/>
                        <a:ext cx="3362325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0" name="TextBox 6"/>
          <p:cNvSpPr txBox="1">
            <a:spLocks noChangeArrowheads="1"/>
          </p:cNvSpPr>
          <p:nvPr/>
        </p:nvSpPr>
        <p:spPr bwMode="auto">
          <a:xfrm>
            <a:off x="5986463" y="2341563"/>
            <a:ext cx="4405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Leefer </a:t>
            </a:r>
            <a:r>
              <a:rPr lang="en-US" altLang="en-US" sz="2400" i="1"/>
              <a:t>et al,</a:t>
            </a:r>
            <a:r>
              <a:rPr lang="en-US" altLang="en-US" sz="2400"/>
              <a:t>PRL 111, 060801 (2013) (</a:t>
            </a:r>
            <a:r>
              <a:rPr lang="en-US" altLang="en-US" sz="2400">
                <a:solidFill>
                  <a:srgbClr val="FF0000"/>
                </a:solidFill>
              </a:rPr>
              <a:t>Dy</a:t>
            </a:r>
            <a:r>
              <a:rPr lang="en-US" altLang="en-US" sz="2400"/>
              <a:t>/</a:t>
            </a:r>
            <a:r>
              <a:rPr lang="en-US" altLang="en-US" sz="2400">
                <a:solidFill>
                  <a:srgbClr val="FF0000"/>
                </a:solidFill>
              </a:rPr>
              <a:t>Cs</a:t>
            </a:r>
            <a:r>
              <a:rPr lang="en-US" altLang="en-US" sz="2400"/>
              <a:t>)</a:t>
            </a:r>
          </a:p>
        </p:txBody>
      </p:sp>
      <p:graphicFrame>
        <p:nvGraphicFramePr>
          <p:cNvPr id="58371" name="Object 7"/>
          <p:cNvGraphicFramePr>
            <a:graphicFrameLocks noChangeAspect="1"/>
          </p:cNvGraphicFramePr>
          <p:nvPr/>
        </p:nvGraphicFramePr>
        <p:xfrm>
          <a:off x="2287589" y="3300414"/>
          <a:ext cx="360203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66900" imgH="393700" progId="Equation.3">
                  <p:embed/>
                </p:oleObj>
              </mc:Choice>
              <mc:Fallback>
                <p:oleObj name="Equation" r:id="rId4" imgW="1866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7589" y="3300414"/>
                        <a:ext cx="3602037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5924551" y="3092451"/>
            <a:ext cx="4506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Rosenband </a:t>
            </a:r>
            <a:r>
              <a:rPr lang="en-US" altLang="en-US" sz="2400" i="1"/>
              <a:t>et al,</a:t>
            </a:r>
            <a:r>
              <a:rPr lang="en-US" altLang="en-US" sz="2400"/>
              <a:t>Science 319,1808 (2008) (</a:t>
            </a:r>
            <a:r>
              <a:rPr lang="en-US" altLang="en-US" sz="2400">
                <a:solidFill>
                  <a:srgbClr val="FF0000"/>
                </a:solidFill>
              </a:rPr>
              <a:t>Al</a:t>
            </a:r>
            <a:r>
              <a:rPr lang="en-US" altLang="en-US" sz="2400" baseline="30000">
                <a:solidFill>
                  <a:srgbClr val="FF0000"/>
                </a:solidFill>
              </a:rPr>
              <a:t>+</a:t>
            </a:r>
            <a:r>
              <a:rPr lang="en-US" altLang="en-US" sz="2400"/>
              <a:t>/</a:t>
            </a:r>
            <a:r>
              <a:rPr lang="en-US" altLang="en-US" sz="2400">
                <a:solidFill>
                  <a:srgbClr val="FF0000"/>
                </a:solidFill>
              </a:rPr>
              <a:t>Hg</a:t>
            </a:r>
            <a:r>
              <a:rPr lang="en-US" altLang="en-US" sz="2400" baseline="30000">
                <a:solidFill>
                  <a:srgbClr val="FF0000"/>
                </a:solidFill>
              </a:rPr>
              <a:t>+</a:t>
            </a:r>
            <a:r>
              <a:rPr lang="en-US" altLang="en-US" sz="2400"/>
              <a:t>)</a:t>
            </a:r>
          </a:p>
        </p:txBody>
      </p:sp>
      <p:graphicFrame>
        <p:nvGraphicFramePr>
          <p:cNvPr id="58373" name="Object 9"/>
          <p:cNvGraphicFramePr>
            <a:graphicFrameLocks noChangeAspect="1"/>
          </p:cNvGraphicFramePr>
          <p:nvPr/>
        </p:nvGraphicFramePr>
        <p:xfrm>
          <a:off x="2300289" y="4216401"/>
          <a:ext cx="357822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54200" imgH="393700" progId="Equation.3">
                  <p:embed/>
                </p:oleObj>
              </mc:Choice>
              <mc:Fallback>
                <p:oleObj name="Equation" r:id="rId6" imgW="1854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0289" y="4216401"/>
                        <a:ext cx="357822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TextBox 10"/>
          <p:cNvSpPr txBox="1">
            <a:spLocks noChangeArrowheads="1"/>
          </p:cNvSpPr>
          <p:nvPr/>
        </p:nvSpPr>
        <p:spPr bwMode="auto">
          <a:xfrm>
            <a:off x="6578600" y="3868738"/>
            <a:ext cx="373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Godun </a:t>
            </a:r>
            <a:r>
              <a:rPr lang="en-US" altLang="en-US" sz="2400" i="1"/>
              <a:t>et al,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PRL 113, 210801 (2014)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(</a:t>
            </a:r>
            <a:r>
              <a:rPr lang="en-US" altLang="en-US" sz="2400">
                <a:solidFill>
                  <a:srgbClr val="FF0000"/>
                </a:solidFill>
              </a:rPr>
              <a:t>Yb</a:t>
            </a:r>
            <a:r>
              <a:rPr lang="en-US" altLang="en-US" sz="2400" baseline="30000">
                <a:solidFill>
                  <a:srgbClr val="FF0000"/>
                </a:solidFill>
              </a:rPr>
              <a:t>+</a:t>
            </a:r>
            <a:r>
              <a:rPr lang="en-US" altLang="en-US" sz="2400"/>
              <a:t>/</a:t>
            </a:r>
            <a:r>
              <a:rPr lang="en-US" altLang="en-US" sz="2400">
                <a:solidFill>
                  <a:srgbClr val="FF0000"/>
                </a:solidFill>
              </a:rPr>
              <a:t>Yb</a:t>
            </a:r>
            <a:r>
              <a:rPr lang="en-US" altLang="en-US" sz="2400" baseline="30000">
                <a:solidFill>
                  <a:srgbClr val="FF0000"/>
                </a:solidFill>
              </a:rPr>
              <a:t>+</a:t>
            </a:r>
            <a:r>
              <a:rPr lang="en-US" altLang="en-US" sz="2400"/>
              <a:t>)</a:t>
            </a:r>
          </a:p>
        </p:txBody>
      </p:sp>
      <p:sp>
        <p:nvSpPr>
          <p:cNvPr id="58376" name="TextBox 11"/>
          <p:cNvSpPr txBox="1">
            <a:spLocks noChangeArrowheads="1"/>
          </p:cNvSpPr>
          <p:nvPr/>
        </p:nvSpPr>
        <p:spPr bwMode="auto">
          <a:xfrm>
            <a:off x="6731000" y="5060950"/>
            <a:ext cx="373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Lange </a:t>
            </a:r>
            <a:r>
              <a:rPr lang="en-US" altLang="en-US" sz="2400" i="1"/>
              <a:t>et al,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PRL 126, 011102 (2021)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400"/>
              <a:t>(</a:t>
            </a:r>
            <a:r>
              <a:rPr lang="en-US" altLang="en-US" sz="2400">
                <a:solidFill>
                  <a:srgbClr val="FF0000"/>
                </a:solidFill>
              </a:rPr>
              <a:t>Yb</a:t>
            </a:r>
            <a:r>
              <a:rPr lang="en-US" altLang="en-US" sz="2400" baseline="30000">
                <a:solidFill>
                  <a:srgbClr val="FF0000"/>
                </a:solidFill>
              </a:rPr>
              <a:t>+</a:t>
            </a:r>
            <a:r>
              <a:rPr lang="en-US" altLang="en-US" sz="2400"/>
              <a:t>/</a:t>
            </a:r>
            <a:r>
              <a:rPr lang="en-US" altLang="en-US" sz="2400">
                <a:solidFill>
                  <a:srgbClr val="FF0000"/>
                </a:solidFill>
              </a:rPr>
              <a:t>Yb</a:t>
            </a:r>
            <a:r>
              <a:rPr lang="en-US" altLang="en-US" sz="2400" baseline="30000">
                <a:solidFill>
                  <a:srgbClr val="FF0000"/>
                </a:solidFill>
              </a:rPr>
              <a:t>+</a:t>
            </a:r>
            <a:r>
              <a:rPr lang="en-US" altLang="en-US" sz="2400"/>
              <a:t>)</a:t>
            </a:r>
          </a:p>
        </p:txBody>
      </p:sp>
      <p:pic>
        <p:nvPicPr>
          <p:cNvPr id="58377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4" y="4993484"/>
            <a:ext cx="4043363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TextBox 1"/>
          <p:cNvSpPr txBox="1">
            <a:spLocks noChangeArrowheads="1"/>
          </p:cNvSpPr>
          <p:nvPr/>
        </p:nvSpPr>
        <p:spPr bwMode="auto">
          <a:xfrm>
            <a:off x="226737" y="59292"/>
            <a:ext cx="115194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000" dirty="0"/>
              <a:t>Limits  on slow drift  of </a:t>
            </a:r>
            <a:r>
              <a:rPr lang="en-US" altLang="en-US" sz="3000" dirty="0">
                <a:latin typeface="Symbol" charset="2"/>
              </a:rPr>
              <a:t>a-</a:t>
            </a:r>
            <a:r>
              <a:rPr lang="en-US" altLang="en-US" sz="3000" dirty="0"/>
              <a:t> optical atomic clocks,</a:t>
            </a:r>
          </a:p>
          <a:p>
            <a:r>
              <a:rPr lang="en-US" altLang="en-US" sz="3000" dirty="0">
                <a:latin typeface="Symbol" charset="2"/>
              </a:rPr>
              <a:t> </a:t>
            </a:r>
            <a:r>
              <a:rPr lang="en-US" altLang="en-US" sz="3000" i="1" dirty="0" err="1"/>
              <a:t>m</a:t>
            </a:r>
            <a:r>
              <a:rPr lang="en-US" altLang="en-US" sz="3000" i="1" baseline="-25000" dirty="0" err="1"/>
              <a:t>q</a:t>
            </a:r>
            <a:r>
              <a:rPr lang="en-US" altLang="en-US" sz="3000" i="1" dirty="0"/>
              <a:t>/</a:t>
            </a:r>
            <a:r>
              <a:rPr lang="en-US" altLang="en-US" sz="3000" i="1" dirty="0">
                <a:latin typeface="Symbol" charset="2"/>
              </a:rPr>
              <a:t>L</a:t>
            </a:r>
            <a:r>
              <a:rPr lang="en-US" altLang="en-US" sz="3000" i="1" baseline="-25000" dirty="0"/>
              <a:t>QCD, </a:t>
            </a:r>
            <a:r>
              <a:rPr lang="en-US" altLang="en-US" sz="3000" dirty="0"/>
              <a:t>m</a:t>
            </a:r>
            <a:r>
              <a:rPr lang="en-US" altLang="en-US" sz="3000" baseline="-25000" dirty="0"/>
              <a:t>e  </a:t>
            </a:r>
            <a:r>
              <a:rPr lang="en-US" altLang="en-US" sz="3000" dirty="0"/>
              <a:t>/</a:t>
            </a:r>
            <a:r>
              <a:rPr lang="en-US" altLang="en-US" sz="3000" dirty="0" err="1"/>
              <a:t>M</a:t>
            </a:r>
            <a:r>
              <a:rPr lang="en-US" altLang="en-US" sz="3000" baseline="-25000" dirty="0" err="1"/>
              <a:t>p</a:t>
            </a:r>
            <a:r>
              <a:rPr lang="en-US" altLang="en-US" sz="3000" baseline="-25000" dirty="0"/>
              <a:t>   </a:t>
            </a:r>
            <a:r>
              <a:rPr lang="en-US" altLang="en-US" sz="3000" dirty="0"/>
              <a:t>or  m</a:t>
            </a:r>
            <a:r>
              <a:rPr lang="en-US" altLang="en-US" sz="3000" baseline="-25000" dirty="0"/>
              <a:t>e</a:t>
            </a:r>
            <a:r>
              <a:rPr lang="en-US" altLang="en-US" sz="3000" dirty="0"/>
              <a:t>/</a:t>
            </a:r>
            <a:r>
              <a:rPr lang="en-US" altLang="en-US" sz="3000" dirty="0">
                <a:latin typeface="Symbol" charset="2"/>
              </a:rPr>
              <a:t>L</a:t>
            </a:r>
            <a:r>
              <a:rPr lang="en-US" altLang="en-US" sz="3000" baseline="-25000" dirty="0"/>
              <a:t>QCD</a:t>
            </a:r>
            <a:r>
              <a:rPr lang="en-US" altLang="en-US" sz="3000" dirty="0"/>
              <a:t> -  Cs/Rb microwave clocks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4D296-5EC1-8568-4903-19A5ED204FA5}"/>
              </a:ext>
            </a:extLst>
          </p:cNvPr>
          <p:cNvSpPr txBox="1"/>
          <p:nvPr/>
        </p:nvSpPr>
        <p:spPr>
          <a:xfrm>
            <a:off x="298174" y="6102354"/>
            <a:ext cx="110721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500" dirty="0"/>
              <a:t>best limit       </a:t>
            </a:r>
            <a:r>
              <a:rPr lang="en-US" sz="2500" dirty="0">
                <a:solidFill>
                  <a:srgbClr val="FF0000"/>
                </a:solidFill>
              </a:rPr>
              <a:t>1.8(2.5) x 10</a:t>
            </a:r>
            <a:r>
              <a:rPr lang="en-US" sz="2500" baseline="30000" dirty="0">
                <a:solidFill>
                  <a:srgbClr val="FF0000"/>
                </a:solidFill>
              </a:rPr>
              <a:t>-19</a:t>
            </a:r>
            <a:r>
              <a:rPr lang="en-US" sz="2500" dirty="0">
                <a:solidFill>
                  <a:srgbClr val="FF0000"/>
                </a:solidFill>
              </a:rPr>
              <a:t>    yr</a:t>
            </a:r>
            <a:r>
              <a:rPr lang="en-US" sz="2500" baseline="30000" dirty="0">
                <a:solidFill>
                  <a:srgbClr val="FF0000"/>
                </a:solidFill>
              </a:rPr>
              <a:t>-1</a:t>
            </a:r>
            <a:r>
              <a:rPr lang="en-US" sz="2500" dirty="0">
                <a:solidFill>
                  <a:srgbClr val="FF0000"/>
                </a:solidFill>
              </a:rPr>
              <a:t>                </a:t>
            </a:r>
            <a:r>
              <a:rPr lang="en-US" sz="2500" dirty="0" err="1"/>
              <a:t>Filzinger</a:t>
            </a:r>
            <a:r>
              <a:rPr lang="en-US" sz="2500" dirty="0"/>
              <a:t> et al PRL 130, 252001, 2023</a:t>
            </a:r>
            <a:endParaRPr lang="en-US" sz="2500" baseline="30000" dirty="0"/>
          </a:p>
        </p:txBody>
      </p:sp>
    </p:spTree>
    <p:extLst>
      <p:ext uri="{BB962C8B-B14F-4D97-AF65-F5344CB8AC3E}">
        <p14:creationId xmlns:p14="http://schemas.microsoft.com/office/powerpoint/2010/main" val="548692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1524000" y="152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 b="0">
                <a:solidFill>
                  <a:srgbClr val="E60000"/>
                </a:solidFill>
              </a:rPr>
              <a:t>Enhanced Effects of Varying Fundamental Constants on Atomic Transitions</a:t>
            </a:r>
            <a:endParaRPr lang="en-AU" altLang="en-US" sz="3600" b="0">
              <a:solidFill>
                <a:srgbClr val="E60000"/>
              </a:solidFill>
            </a:endParaRPr>
          </a:p>
        </p:txBody>
      </p:sp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1676400" y="1676400"/>
            <a:ext cx="4267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3900"/>
              </a:lnSpc>
              <a:spcBef>
                <a:spcPct val="20000"/>
              </a:spcBef>
              <a:buFontTx/>
              <a:buChar char="•"/>
            </a:pPr>
            <a:r>
              <a:rPr lang="en-US" altLang="en-US" b="0" dirty="0"/>
              <a:t>Sensitivity coefficients may be greatly enhanced for transitions between nearly degenerate levels:</a:t>
            </a:r>
          </a:p>
          <a:p>
            <a:pPr lvl="1">
              <a:lnSpc>
                <a:spcPts val="3900"/>
              </a:lnSpc>
              <a:spcBef>
                <a:spcPct val="20000"/>
              </a:spcBef>
              <a:buFontTx/>
              <a:buChar char="-"/>
            </a:pPr>
            <a:r>
              <a:rPr lang="en-US" altLang="en-US" b="0" dirty="0"/>
              <a:t>Atoms (e.g.,          </a:t>
            </a:r>
            <a:r>
              <a:rPr lang="en-US" altLang="en-US" b="0" i="1" dirty="0"/>
              <a:t>K</a:t>
            </a:r>
            <a:r>
              <a:rPr lang="el-GR" altLang="en-US" b="0" i="1" baseline="-25000" dirty="0"/>
              <a:t>α</a:t>
            </a:r>
            <a:r>
              <a:rPr lang="en-US" altLang="en-US" b="0" dirty="0"/>
              <a:t>(</a:t>
            </a:r>
            <a:r>
              <a:rPr lang="en-AU" altLang="en-US" b="0" dirty="0" err="1"/>
              <a:t>Dy</a:t>
            </a:r>
            <a:r>
              <a:rPr lang="en-AU" altLang="en-US" b="0" dirty="0"/>
              <a:t>) ~ 10</a:t>
            </a:r>
            <a:r>
              <a:rPr lang="en-AU" altLang="en-US" b="0" baseline="30000" dirty="0"/>
              <a:t>6</a:t>
            </a:r>
            <a:r>
              <a:rPr lang="en-AU" altLang="en-US" b="0" dirty="0"/>
              <a:t> – 10</a:t>
            </a:r>
            <a:r>
              <a:rPr lang="en-AU" altLang="en-US" b="0" baseline="30000" dirty="0"/>
              <a:t>8</a:t>
            </a:r>
            <a:endParaRPr lang="en-AU" altLang="en-US" b="0" dirty="0"/>
          </a:p>
          <a:p>
            <a:pPr lvl="1">
              <a:lnSpc>
                <a:spcPts val="3900"/>
              </a:lnSpc>
              <a:spcBef>
                <a:spcPct val="20000"/>
              </a:spcBef>
              <a:buFontTx/>
              <a:buChar char="-"/>
            </a:pPr>
            <a:r>
              <a:rPr lang="en-AU" altLang="en-US" b="0" dirty="0"/>
              <a:t>Molecules</a:t>
            </a:r>
          </a:p>
          <a:p>
            <a:pPr lvl="1">
              <a:lnSpc>
                <a:spcPts val="3900"/>
              </a:lnSpc>
              <a:spcBef>
                <a:spcPct val="20000"/>
              </a:spcBef>
              <a:buFontTx/>
              <a:buChar char="-"/>
            </a:pPr>
            <a:r>
              <a:rPr lang="en-AU" altLang="en-US" b="0" dirty="0"/>
              <a:t>Highly-charged ions</a:t>
            </a:r>
          </a:p>
          <a:p>
            <a:pPr lvl="1">
              <a:lnSpc>
                <a:spcPts val="3900"/>
              </a:lnSpc>
              <a:spcBef>
                <a:spcPct val="20000"/>
              </a:spcBef>
              <a:buFontTx/>
              <a:buChar char="-"/>
            </a:pPr>
            <a:r>
              <a:rPr lang="en-AU" altLang="en-US" b="0" dirty="0"/>
              <a:t>Nuclei </a:t>
            </a:r>
            <a:r>
              <a:rPr lang="en-AU" altLang="en-US" b="0" baseline="30000" dirty="0"/>
              <a:t>229</a:t>
            </a:r>
            <a:r>
              <a:rPr lang="en-AU" altLang="en-US" b="0" dirty="0"/>
              <a:t>Th  K=10</a:t>
            </a:r>
            <a:r>
              <a:rPr lang="en-AU" altLang="en-US" b="0" baseline="30000" dirty="0"/>
              <a:t>4 </a:t>
            </a:r>
            <a:r>
              <a:rPr lang="en-AU" altLang="en-US" b="0" dirty="0"/>
              <a:t> Mossbauer transitions</a:t>
            </a:r>
            <a:endParaRPr lang="en-AU" altLang="en-US" b="0" baseline="30000" dirty="0"/>
          </a:p>
          <a:p>
            <a:pPr lvl="1">
              <a:lnSpc>
                <a:spcPts val="3900"/>
              </a:lnSpc>
              <a:spcBef>
                <a:spcPct val="20000"/>
              </a:spcBef>
              <a:buFontTx/>
              <a:buChar char="-"/>
            </a:pPr>
            <a:endParaRPr lang="en-AU" altLang="en-US" b="0" baseline="30000" dirty="0"/>
          </a:p>
          <a:p>
            <a:pPr lvl="1">
              <a:lnSpc>
                <a:spcPts val="3900"/>
              </a:lnSpc>
              <a:spcBef>
                <a:spcPct val="20000"/>
              </a:spcBef>
              <a:buFontTx/>
              <a:buChar char="-"/>
            </a:pPr>
            <a:endParaRPr lang="en-US" altLang="en-US" b="0" baseline="30000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1905000"/>
            <a:ext cx="46545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1392238" y="1295400"/>
            <a:ext cx="899160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b="0"/>
              <a:t>[</a:t>
            </a:r>
            <a:r>
              <a:rPr lang="en-US" altLang="en-US" sz="1800" b="0">
                <a:solidFill>
                  <a:srgbClr val="0000CC"/>
                </a:solidFill>
              </a:rPr>
              <a:t>Dzuba,Flambaum,Webb,</a:t>
            </a:r>
            <a:r>
              <a:rPr lang="en-US" altLang="en-US" sz="1800" b="0" i="1">
                <a:solidFill>
                  <a:srgbClr val="0000CC"/>
                </a:solidFill>
              </a:rPr>
              <a:t>PRL </a:t>
            </a:r>
            <a:r>
              <a:rPr lang="en-US" altLang="en-US" sz="1800">
                <a:solidFill>
                  <a:srgbClr val="0000CC"/>
                </a:solidFill>
              </a:rPr>
              <a:t>82</a:t>
            </a:r>
            <a:r>
              <a:rPr lang="en-US" altLang="en-US" sz="1800" b="0">
                <a:solidFill>
                  <a:srgbClr val="0000CC"/>
                </a:solidFill>
              </a:rPr>
              <a:t>,888(1999); Flambaum PRL </a:t>
            </a:r>
            <a:r>
              <a:rPr lang="is-IS" altLang="en-US" sz="1800" b="0">
                <a:solidFill>
                  <a:srgbClr val="0000CC"/>
                </a:solidFill>
              </a:rPr>
              <a:t>97,092502(2006)</a:t>
            </a:r>
            <a:r>
              <a:rPr lang="en-US" altLang="en-US" sz="1800" b="0">
                <a:solidFill>
                  <a:srgbClr val="0000CC"/>
                </a:solidFill>
              </a:rPr>
              <a:t>; </a:t>
            </a:r>
            <a:r>
              <a:rPr lang="is-IS" altLang="en-US" sz="1800" b="0">
                <a:solidFill>
                  <a:srgbClr val="0000CC"/>
                </a:solidFill>
              </a:rPr>
              <a:t>PRA73,034101(2006); </a:t>
            </a:r>
            <a:r>
              <a:rPr lang="en-US" altLang="en-US" sz="1800" b="0">
                <a:solidFill>
                  <a:srgbClr val="0000CC"/>
                </a:solidFill>
              </a:rPr>
              <a:t>Berengut,Dzuba,Flambaum PRL105,120801 (2010) </a:t>
            </a:r>
            <a:r>
              <a:rPr lang="en-US" altLang="en-US" sz="1800" b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406887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6" name="Rectangle 471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17" name="Freeform: Shape 471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775252" y="89453"/>
            <a:ext cx="9750287" cy="1850986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AU" altLang="en-US" sz="1100" dirty="0">
                <a:latin typeface="Calibri" charset="0"/>
                <a:ea typeface="ＭＳ Ｐゴシック" charset="-128"/>
              </a:rPr>
            </a:br>
            <a:r>
              <a:rPr lang="en-AU" altLang="en-US" sz="3300" dirty="0">
                <a:solidFill>
                  <a:srgbClr val="FF0000"/>
                </a:solidFill>
                <a:latin typeface="Calibri" charset="0"/>
                <a:ea typeface="ＭＳ Ｐゴシック" charset="-128"/>
              </a:rPr>
              <a:t>Level crossing in highly charged ions and clocks with enhanced sensitivity to </a:t>
            </a:r>
            <a:r>
              <a:rPr lang="en-AU" altLang="en-US" sz="3300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  <a:t>a</a:t>
            </a:r>
            <a:br>
              <a:rPr lang="en-AU" altLang="en-US" sz="3300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</a:br>
            <a:r>
              <a:rPr lang="en-US" altLang="en-US" sz="2000" dirty="0">
                <a:latin typeface="Times" charset="0"/>
                <a:ea typeface="ＭＳ Ｐゴシック" charset="-128"/>
              </a:rPr>
              <a:t>Flambaum, </a:t>
            </a:r>
            <a:r>
              <a:rPr lang="en-US" altLang="en-US" sz="2000" dirty="0" err="1">
                <a:latin typeface="Times" charset="0"/>
                <a:ea typeface="ＭＳ Ｐゴシック" charset="-128"/>
              </a:rPr>
              <a:t>Porsev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 PRA 2009, </a:t>
            </a: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r>
              <a:rPr lang="en-US" altLang="en-US" sz="2000" dirty="0" err="1">
                <a:latin typeface="Times" charset="0"/>
                <a:ea typeface="ＭＳ Ｐゴシック" charset="-128"/>
              </a:rPr>
              <a:t>Berengut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</a:t>
            </a:r>
            <a:r>
              <a:rPr lang="en-US" altLang="en-US" sz="2000" dirty="0" err="1">
                <a:latin typeface="Times" charset="0"/>
                <a:ea typeface="ＭＳ Ｐゴシック" charset="-128"/>
              </a:rPr>
              <a:t>Dzuba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Flambaum PRL (2010); </a:t>
            </a: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r>
              <a:rPr lang="en-US" altLang="en-US" sz="2000" dirty="0" err="1">
                <a:latin typeface="Times" charset="0"/>
                <a:ea typeface="ＭＳ Ｐゴシック" charset="-128"/>
              </a:rPr>
              <a:t>Berengut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</a:t>
            </a:r>
            <a:r>
              <a:rPr lang="en-US" altLang="en-US" sz="2000" dirty="0" err="1">
                <a:latin typeface="Times" charset="0"/>
                <a:ea typeface="ＭＳ Ｐゴシック" charset="-128"/>
              </a:rPr>
              <a:t>Dzuba</a:t>
            </a:r>
            <a:r>
              <a:rPr lang="en-US" altLang="en-US" sz="2000" dirty="0">
                <a:latin typeface="Times" charset="0"/>
                <a:ea typeface="ＭＳ Ｐゴシック" charset="-128"/>
              </a:rPr>
              <a:t>, Flambaum, Ong PRL (2011, 2012)</a:t>
            </a: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br>
              <a:rPr lang="en-US" altLang="en-US" sz="2000" dirty="0">
                <a:latin typeface="Times" charset="0"/>
                <a:ea typeface="ＭＳ Ｐゴシック" charset="-128"/>
              </a:rPr>
            </a:br>
            <a:br>
              <a:rPr lang="en-AU" altLang="en-US" sz="2000" dirty="0">
                <a:latin typeface="Times" charset="0"/>
                <a:ea typeface="ＭＳ Ｐゴシック" charset="-128"/>
              </a:rPr>
            </a:br>
            <a:br>
              <a:rPr lang="en-AU" altLang="en-US" sz="1100" dirty="0">
                <a:latin typeface="Calibri" charset="0"/>
                <a:ea typeface="ＭＳ Ｐゴシック" charset="-128"/>
              </a:rPr>
            </a:br>
            <a:endParaRPr lang="en-AU" altLang="en-US" sz="1100" dirty="0">
              <a:latin typeface="Symbol" charset="2"/>
              <a:ea typeface="ＭＳ Ｐゴシック" charset="-128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713218" y="1719471"/>
            <a:ext cx="5916182" cy="443938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In ions relativistic effects and sensitivity to  </a:t>
            </a:r>
            <a:r>
              <a:rPr lang="en-AU" altLang="en-US" sz="2000" dirty="0">
                <a:solidFill>
                  <a:srgbClr val="0070C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 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are larger (~Z</a:t>
            </a:r>
            <a:r>
              <a:rPr lang="en-US" altLang="en-US" sz="2000" baseline="30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Z</a:t>
            </a:r>
            <a:r>
              <a:rPr lang="en-US" altLang="en-US" sz="2000" baseline="-25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sz="2000" baseline="30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2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), but transition  frequencies are too large for laser spectroscopy.  Solution </a:t>
            </a:r>
            <a:r>
              <a:rPr lang="mr-IN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–</a:t>
            </a:r>
            <a:r>
              <a:rPr lang="en-US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 level crossing.</a:t>
            </a:r>
          </a:p>
          <a:p>
            <a:pPr eaLnBrk="1" hangingPunct="1">
              <a:buFontTx/>
              <a:buNone/>
            </a:pPr>
            <a:endParaRPr lang="en-US" altLang="en-US" sz="2000" dirty="0">
              <a:solidFill>
                <a:srgbClr val="0070C0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Near crossing points frequencies are in laser range. </a:t>
            </a:r>
          </a:p>
          <a:p>
            <a:pPr eaLnBrk="1" hangingPunct="1">
              <a:buFontTx/>
              <a:buNone/>
            </a:pPr>
            <a:endParaRPr lang="en-AU" altLang="en-US" sz="2000" dirty="0">
              <a:latin typeface="Times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AU" altLang="en-US" sz="2000" dirty="0">
                <a:solidFill>
                  <a:srgbClr val="0070C0"/>
                </a:solidFill>
                <a:latin typeface="Times" charset="0"/>
                <a:ea typeface="ＭＳ Ｐゴシック" charset="-128"/>
                <a:cs typeface="ＭＳ Ｐゴシック" charset="-128"/>
              </a:rPr>
              <a:t>We identified all electron  orbital  crossing areas in ions.  </a:t>
            </a:r>
          </a:p>
          <a:p>
            <a:pPr eaLnBrk="1" hangingPunct="1">
              <a:buFontTx/>
              <a:buNone/>
            </a:pPr>
            <a:r>
              <a:rPr lang="en-AU" altLang="en-US" sz="2000" dirty="0">
                <a:latin typeface="Times" charset="0"/>
                <a:ea typeface="ＭＳ Ｐゴシック" charset="-128"/>
                <a:cs typeface="ＭＳ Ｐゴシック" charset="-128"/>
              </a:rPr>
              <a:t>Experiments in Heidelberg MPK, RIKEN, … 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51F4347-4008-0BCC-2B33-F607E6A9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456" y="2184914"/>
            <a:ext cx="4730326" cy="37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Freeform: Shape 471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0126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51182" y="385003"/>
            <a:ext cx="10919792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</a:rPr>
              <a:t>Enhancement  </a:t>
            </a:r>
            <a:r>
              <a:rPr lang="en-US" dirty="0"/>
              <a:t>in </a:t>
            </a:r>
            <a:r>
              <a:rPr lang="en-US" baseline="30000" dirty="0"/>
              <a:t>229 </a:t>
            </a:r>
            <a:r>
              <a:rPr lang="en-US" dirty="0"/>
              <a:t>Th </a:t>
            </a:r>
            <a:r>
              <a:rPr lang="en-US" altLang="en-US" dirty="0">
                <a:ea typeface="ＭＳ Ｐゴシック" charset="-128"/>
              </a:rPr>
              <a:t>nuclear clock. Transition energy 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w</a:t>
            </a:r>
            <a:r>
              <a:rPr lang="en-US" b="1" baseline="-25000" dirty="0">
                <a:solidFill>
                  <a:schemeClr val="accent2"/>
                </a:solidFill>
                <a:latin typeface="Symbol" charset="0"/>
              </a:rPr>
              <a:t>0 </a:t>
            </a:r>
            <a:r>
              <a:rPr lang="en-US" altLang="en-US" dirty="0">
                <a:ea typeface="ＭＳ Ｐゴシック" charset="-128"/>
              </a:rPr>
              <a:t>=8 eV (instead of typical energy MeV) 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28800"/>
            <a:ext cx="8229600" cy="429736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0"/>
              </a:rPr>
              <a:t>Dw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/w</a:t>
            </a:r>
            <a:r>
              <a:rPr lang="en-US" b="1" baseline="-25000" dirty="0">
                <a:solidFill>
                  <a:schemeClr val="accent2"/>
                </a:solidFill>
                <a:latin typeface="Symbol" charset="0"/>
              </a:rPr>
              <a:t>0</a:t>
            </a:r>
            <a:r>
              <a:rPr lang="en-US" dirty="0"/>
              <a:t> =</a:t>
            </a:r>
            <a:r>
              <a:rPr lang="en-US" dirty="0">
                <a:solidFill>
                  <a:srgbClr val="FF0000"/>
                </a:solidFill>
              </a:rPr>
              <a:t> 0.8 10</a:t>
            </a:r>
            <a:r>
              <a:rPr lang="en-US" baseline="30000" dirty="0">
                <a:solidFill>
                  <a:srgbClr val="FF0000"/>
                </a:solidFill>
              </a:rPr>
              <a:t>4 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Da/a</a:t>
            </a:r>
          </a:p>
          <a:p>
            <a:pPr>
              <a:buFontTx/>
              <a:buNone/>
              <a:defRPr/>
            </a:pPr>
            <a:r>
              <a:rPr lang="en-US" dirty="0"/>
              <a:t>Strong interaction  </a:t>
            </a:r>
            <a:r>
              <a:rPr lang="en-US" b="1" dirty="0" err="1">
                <a:solidFill>
                  <a:schemeClr val="accent2"/>
                </a:solidFill>
                <a:latin typeface="Symbol" charset="0"/>
              </a:rPr>
              <a:t>Dw</a:t>
            </a:r>
            <a:r>
              <a:rPr lang="en-US" b="1" dirty="0">
                <a:solidFill>
                  <a:schemeClr val="accent2"/>
                </a:solidFill>
                <a:latin typeface="Symbol" charset="0"/>
              </a:rPr>
              <a:t>/w</a:t>
            </a:r>
            <a:r>
              <a:rPr lang="en-US" b="1" baseline="-25000" dirty="0">
                <a:solidFill>
                  <a:schemeClr val="accent2"/>
                </a:solidFill>
                <a:latin typeface="Symbol" charset="0"/>
              </a:rPr>
              <a:t>0 </a:t>
            </a:r>
            <a:r>
              <a:rPr lang="en-US" dirty="0"/>
              <a:t>=</a:t>
            </a:r>
            <a:r>
              <a:rPr lang="en-US" dirty="0">
                <a:solidFill>
                  <a:srgbClr val="FF0000"/>
                </a:solidFill>
              </a:rPr>
              <a:t> 1.2 10</a:t>
            </a:r>
            <a:r>
              <a:rPr lang="en-US" baseline="30000" dirty="0">
                <a:solidFill>
                  <a:srgbClr val="FF0000"/>
                </a:solidFill>
              </a:rPr>
              <a:t>4   </a:t>
            </a:r>
            <a:r>
              <a:rPr lang="en-US" altLang="en-US" b="1" dirty="0" err="1">
                <a:solidFill>
                  <a:schemeClr val="accent2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baseline="-250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altLang="en-US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altLang="en-US" baseline="-25000" dirty="0" err="1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q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buFontTx/>
              <a:buNone/>
              <a:defRPr/>
            </a:pPr>
            <a:r>
              <a:rPr lang="en-US" sz="1600" dirty="0"/>
              <a:t>V.F.  PRL 2006, </a:t>
            </a:r>
            <a:r>
              <a:rPr lang="en-US" altLang="en-US" sz="1600" dirty="0" err="1">
                <a:ea typeface="ＭＳ Ｐゴシック" charset="-128"/>
                <a:cs typeface="ＭＳ Ｐゴシック" charset="-128"/>
              </a:rPr>
              <a:t>Berengut</a:t>
            </a:r>
            <a:r>
              <a:rPr lang="en-US" altLang="en-US" sz="1600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altLang="en-US" sz="1600" dirty="0" err="1">
                <a:ea typeface="ＭＳ Ｐゴシック" charset="-128"/>
                <a:cs typeface="ＭＳ Ｐゴシック" charset="-128"/>
              </a:rPr>
              <a:t>Dzuba</a:t>
            </a:r>
            <a:r>
              <a:rPr lang="en-US" altLang="en-US" sz="1600" dirty="0">
                <a:ea typeface="ＭＳ Ｐゴシック" charset="-128"/>
                <a:cs typeface="ＭＳ Ｐゴシック" charset="-128"/>
              </a:rPr>
              <a:t>, V.F. and  </a:t>
            </a:r>
            <a:r>
              <a:rPr lang="en-US" altLang="en-US" sz="1600" dirty="0" err="1">
                <a:ea typeface="ＭＳ Ｐゴシック" charset="-128"/>
                <a:cs typeface="ＭＳ Ｐゴシック" charset="-128"/>
              </a:rPr>
              <a:t>Porsev</a:t>
            </a:r>
            <a:r>
              <a:rPr lang="en-US" altLang="en-US" sz="1600" dirty="0">
                <a:ea typeface="ＭＳ Ｐゴシック" charset="-128"/>
                <a:cs typeface="ＭＳ Ｐゴシック" charset="-128"/>
              </a:rPr>
              <a:t> PRL 2009, </a:t>
            </a:r>
            <a:r>
              <a:rPr lang="en-US" altLang="en-US" sz="1600" dirty="0" err="1">
                <a:ea typeface="ＭＳ Ｐゴシック" charset="-128"/>
                <a:cs typeface="ＭＳ Ｐゴシック" charset="-128"/>
              </a:rPr>
              <a:t>Fadeev</a:t>
            </a:r>
            <a:r>
              <a:rPr lang="en-US" altLang="en-US" sz="1600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altLang="en-US" sz="1600" dirty="0" err="1">
                <a:ea typeface="ＭＳ Ｐゴシック" charset="-128"/>
                <a:cs typeface="ＭＳ Ｐゴシック" charset="-128"/>
              </a:rPr>
              <a:t>Berengut</a:t>
            </a:r>
            <a:r>
              <a:rPr lang="en-US" altLang="en-US" sz="1600" dirty="0">
                <a:ea typeface="ＭＳ Ｐゴシック" charset="-128"/>
                <a:cs typeface="ＭＳ Ｐゴシック" charset="-128"/>
              </a:rPr>
              <a:t> and  V.F.  PRC 2022</a:t>
            </a:r>
          </a:p>
          <a:p>
            <a:pPr>
              <a:buFontTx/>
              <a:buNone/>
              <a:defRPr/>
            </a:pPr>
            <a:endParaRPr lang="en-US" sz="2000" dirty="0"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n-US" sz="2000" dirty="0">
                <a:ea typeface="ＭＳ Ｐゴシック" charset="-128"/>
              </a:rPr>
              <a:t>Very extensive experimental activity starting from proposal of </a:t>
            </a:r>
            <a:r>
              <a:rPr lang="en-US" sz="2200" baseline="30000" dirty="0"/>
              <a:t>229 </a:t>
            </a:r>
            <a:r>
              <a:rPr lang="en-US" sz="2200" dirty="0"/>
              <a:t>Th </a:t>
            </a:r>
            <a:r>
              <a:rPr lang="en-US" altLang="en-US" sz="2200" dirty="0">
                <a:ea typeface="ＭＳ Ｐゴシック" charset="-128"/>
              </a:rPr>
              <a:t>nuclear clock  by </a:t>
            </a:r>
            <a:r>
              <a:rPr lang="en-US" sz="2000" dirty="0">
                <a:ea typeface="ＭＳ Ｐゴシック" charset="-128"/>
              </a:rPr>
              <a:t>Peik and Tamm 2003</a:t>
            </a:r>
            <a:r>
              <a:rPr lang="en-US" sz="1600" dirty="0">
                <a:ea typeface="ＭＳ Ｐゴシック" charset="-128"/>
              </a:rPr>
              <a:t>, </a:t>
            </a:r>
          </a:p>
          <a:p>
            <a:pPr>
              <a:buFontTx/>
              <a:buNone/>
              <a:defRPr/>
            </a:pPr>
            <a:r>
              <a:rPr lang="en-US" sz="1600" dirty="0">
                <a:ea typeface="ＭＳ Ｐゴシック" charset="-128"/>
              </a:rPr>
              <a:t>see </a:t>
            </a:r>
            <a:r>
              <a:rPr lang="en-US" sz="1600" dirty="0" err="1">
                <a:ea typeface="ＭＳ Ｐゴシック" charset="-128"/>
              </a:rPr>
              <a:t>e.g</a:t>
            </a:r>
            <a:r>
              <a:rPr lang="en-US" sz="1600" dirty="0">
                <a:ea typeface="ＭＳ Ｐゴシック" charset="-128"/>
              </a:rPr>
              <a:t>  </a:t>
            </a:r>
          </a:p>
          <a:p>
            <a:pPr>
              <a:buFontTx/>
              <a:buNone/>
              <a:defRPr/>
            </a:pPr>
            <a:r>
              <a:rPr lang="en-US" sz="1600" dirty="0">
                <a:ea typeface="ＭＳ Ｐゴシック" charset="-128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J. </a:t>
            </a:r>
            <a:r>
              <a:rPr lang="en-US" altLang="en-US" sz="1600" dirty="0" err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Thielking</a:t>
            </a:r>
            <a:r>
              <a:rPr lang="en-US" altLang="en-US" sz="16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et al, Nature 556, 321, 2017 and  2018-2023  experiments,  </a:t>
            </a:r>
          </a:p>
          <a:p>
            <a:pPr>
              <a:buFontTx/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Beeks et al  </a:t>
            </a:r>
            <a:r>
              <a:rPr lang="en-US" altLang="en-US" sz="1600" dirty="0" err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arxiv</a:t>
            </a:r>
            <a:r>
              <a:rPr lang="en-US" altLang="en-US" sz="16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AU" sz="1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2406.18719.</a:t>
            </a:r>
            <a:r>
              <a:rPr lang="en-US" sz="1600" dirty="0"/>
              <a:t> </a:t>
            </a:r>
            <a:endParaRPr lang="en-US" altLang="en-US" sz="1600" b="1" dirty="0">
              <a:solidFill>
                <a:schemeClr val="accent2"/>
              </a:solidFill>
              <a:latin typeface="Symbol" charset="2"/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  <a:defRPr/>
            </a:pPr>
            <a:endParaRPr lang="en-US" b="1" dirty="0">
              <a:solidFill>
                <a:schemeClr val="accent2"/>
              </a:solidFill>
              <a:latin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981200" y="76201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E60000"/>
                </a:solidFill>
              </a:rPr>
              <a:t>Low-mass Spin-0 Dark Matter</a:t>
            </a:r>
            <a:endParaRPr lang="en-AU" altLang="en-US" sz="4400">
              <a:solidFill>
                <a:srgbClr val="E60000"/>
              </a:solidFill>
            </a:endParaRPr>
          </a:p>
        </p:txBody>
      </p:sp>
      <p:sp>
        <p:nvSpPr>
          <p:cNvPr id="20482" name="Rectangle 3"/>
          <p:cNvSpPr txBox="1">
            <a:spLocks noChangeArrowheads="1"/>
          </p:cNvSpPr>
          <p:nvPr/>
        </p:nvSpPr>
        <p:spPr bwMode="auto">
          <a:xfrm>
            <a:off x="1752600" y="838200"/>
            <a:ext cx="8763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en-US" sz="2400" i="1"/>
              <a:t>Low-mass spin-0 particles</a:t>
            </a:r>
            <a:r>
              <a:rPr lang="en-US" altLang="en-US" sz="2400"/>
              <a:t> form a </a:t>
            </a:r>
            <a:r>
              <a:rPr lang="en-US" altLang="en-US" sz="2400" i="1"/>
              <a:t>coherently oscillating classical</a:t>
            </a:r>
            <a:r>
              <a:rPr lang="en-US" altLang="en-US" sz="1200" i="1"/>
              <a:t> </a:t>
            </a:r>
            <a:r>
              <a:rPr lang="en-US" altLang="en-US" sz="2000" i="1"/>
              <a:t> </a:t>
            </a:r>
            <a:r>
              <a:rPr lang="en-US" altLang="en-US" sz="2400"/>
              <a:t>field </a:t>
            </a:r>
            <a:r>
              <a:rPr lang="el-GR" altLang="en-US" sz="2400" i="1"/>
              <a:t>φ</a:t>
            </a:r>
            <a:r>
              <a:rPr lang="en-US" altLang="en-US" sz="2400"/>
              <a:t>(</a:t>
            </a:r>
            <a:r>
              <a:rPr lang="en-US" altLang="en-US" sz="2400" i="1"/>
              <a:t>t</a:t>
            </a:r>
            <a:r>
              <a:rPr lang="en-US" altLang="en-US" sz="2400"/>
              <a:t>) = </a:t>
            </a:r>
            <a:r>
              <a:rPr lang="el-GR" altLang="en-US" sz="2400" i="1"/>
              <a:t>φ</a:t>
            </a:r>
            <a:r>
              <a:rPr lang="en-US" altLang="en-US" sz="2400" baseline="-25000"/>
              <a:t>0 </a:t>
            </a:r>
            <a:r>
              <a:rPr lang="en-US" altLang="en-US" sz="2400"/>
              <a:t>cos(</a:t>
            </a:r>
            <a:r>
              <a:rPr lang="en-US" altLang="en-US" sz="2400" i="1"/>
              <a:t>m</a:t>
            </a:r>
            <a:r>
              <a:rPr lang="el-GR" altLang="en-US" sz="2400" i="1" baseline="-25000"/>
              <a:t>φ</a:t>
            </a:r>
            <a:r>
              <a:rPr lang="en-US" altLang="en-US" sz="2400" i="1"/>
              <a:t>c</a:t>
            </a:r>
            <a:r>
              <a:rPr lang="en-US" altLang="en-US" sz="2400" baseline="30000"/>
              <a:t>2</a:t>
            </a:r>
            <a:r>
              <a:rPr lang="en-US" altLang="en-US" sz="2400" i="1"/>
              <a:t>t</a:t>
            </a:r>
            <a:r>
              <a:rPr lang="en-US" altLang="en-US" sz="2400"/>
              <a:t>/</a:t>
            </a:r>
            <a:r>
              <a:rPr lang="en-US" altLang="en-US" sz="2400">
                <a:latin typeface="Arial Unicode MS" charset="0"/>
              </a:rPr>
              <a:t>ℏ</a:t>
            </a:r>
            <a:r>
              <a:rPr lang="en-US" altLang="en-US" sz="2400"/>
              <a:t>), with energy density   &lt;</a:t>
            </a:r>
            <a:r>
              <a:rPr lang="el-GR" altLang="en-US" sz="2400" i="1"/>
              <a:t>ρ</a:t>
            </a:r>
            <a:r>
              <a:rPr lang="el-GR" altLang="en-US" sz="2400" i="1" baseline="-25000"/>
              <a:t>φ</a:t>
            </a:r>
            <a:r>
              <a:rPr lang="en-US" altLang="en-US" sz="2400"/>
              <a:t>&gt;</a:t>
            </a:r>
            <a:r>
              <a:rPr lang="en-US" altLang="en-US" sz="2400" i="1" baseline="-25000"/>
              <a:t> </a:t>
            </a:r>
            <a:r>
              <a:rPr lang="en-US" altLang="en-US" sz="2400"/>
              <a:t>≈ </a:t>
            </a:r>
            <a:r>
              <a:rPr lang="en-US" altLang="en-US" sz="2400" i="1"/>
              <a:t>m</a:t>
            </a:r>
            <a:r>
              <a:rPr lang="el-GR" altLang="en-US" sz="2400" i="1" baseline="-25000"/>
              <a:t>φ</a:t>
            </a:r>
            <a:r>
              <a:rPr lang="en-US" altLang="en-US" sz="2400" baseline="30000"/>
              <a:t>2</a:t>
            </a:r>
            <a:r>
              <a:rPr lang="el-GR" altLang="en-US" sz="2400" i="1"/>
              <a:t>φ</a:t>
            </a:r>
            <a:r>
              <a:rPr lang="en-US" altLang="en-US" sz="2400" baseline="-25000"/>
              <a:t>0</a:t>
            </a:r>
            <a:r>
              <a:rPr lang="en-US" altLang="en-US" sz="2400" baseline="30000"/>
              <a:t>2</a:t>
            </a:r>
            <a:r>
              <a:rPr lang="en-US" altLang="en-US" sz="2400"/>
              <a:t>/2 (</a:t>
            </a:r>
            <a:r>
              <a:rPr lang="el-GR" altLang="en-US" sz="2400" i="1"/>
              <a:t>ρ</a:t>
            </a:r>
            <a:r>
              <a:rPr lang="en-AU" altLang="en-US" sz="2400" baseline="-25000"/>
              <a:t>DM,local</a:t>
            </a:r>
            <a:r>
              <a:rPr lang="en-US" altLang="en-US" sz="2400" i="1" baseline="-25000"/>
              <a:t> </a:t>
            </a:r>
            <a:r>
              <a:rPr lang="en-US" altLang="en-US" sz="2400"/>
              <a:t>≈ 0.4 GeV/cm</a:t>
            </a:r>
            <a:r>
              <a:rPr lang="en-US" altLang="en-US" sz="2400" baseline="30000"/>
              <a:t>3</a:t>
            </a:r>
            <a:r>
              <a:rPr lang="en-US" altLang="en-US" sz="2400"/>
              <a:t>)</a:t>
            </a:r>
          </a:p>
          <a:p>
            <a:pPr>
              <a:lnSpc>
                <a:spcPts val="4200"/>
              </a:lnSpc>
            </a:pPr>
            <a:r>
              <a:rPr lang="en-US" altLang="en-US" sz="2400"/>
              <a:t>Coherently oscillating field, since </a:t>
            </a:r>
            <a:r>
              <a:rPr lang="en-US" altLang="en-US" sz="2400" i="1"/>
              <a:t>cold</a:t>
            </a:r>
            <a:r>
              <a:rPr lang="en-US" altLang="en-US" sz="2400"/>
              <a:t> (</a:t>
            </a:r>
            <a:r>
              <a:rPr lang="en-US" altLang="en-US" sz="2400" i="1"/>
              <a:t>E</a:t>
            </a:r>
            <a:r>
              <a:rPr lang="el-GR" altLang="en-US" sz="2400" i="1" baseline="-25000"/>
              <a:t>φ</a:t>
            </a:r>
            <a:r>
              <a:rPr lang="en-US" altLang="en-US" sz="2400"/>
              <a:t> </a:t>
            </a:r>
            <a:r>
              <a:rPr lang="el-GR" altLang="en-US" sz="2400"/>
              <a:t>≈</a:t>
            </a:r>
            <a:r>
              <a:rPr lang="en-US" altLang="en-US" sz="2400"/>
              <a:t> </a:t>
            </a:r>
            <a:r>
              <a:rPr lang="en-US" altLang="en-US" sz="2400" i="1"/>
              <a:t>m</a:t>
            </a:r>
            <a:r>
              <a:rPr lang="el-GR" altLang="en-US" sz="2400" i="1" baseline="-25000"/>
              <a:t>φ</a:t>
            </a:r>
            <a:r>
              <a:rPr lang="en-US" altLang="en-US" sz="2400" i="1"/>
              <a:t>c</a:t>
            </a:r>
            <a:r>
              <a:rPr lang="en-US" altLang="en-US" sz="2400" baseline="30000"/>
              <a:t>2</a:t>
            </a:r>
            <a:r>
              <a:rPr lang="en-US" altLang="en-US" sz="2400"/>
              <a:t>)</a:t>
            </a:r>
            <a:endParaRPr lang="el-GR" altLang="en-US" sz="2400" baseline="30000"/>
          </a:p>
          <a:p>
            <a:pPr>
              <a:lnSpc>
                <a:spcPts val="4200"/>
              </a:lnSpc>
            </a:pPr>
            <a:r>
              <a:rPr lang="en-US" altLang="en-US" sz="2400"/>
              <a:t>Classical field for </a:t>
            </a:r>
            <a:r>
              <a:rPr lang="en-US" altLang="en-US" sz="2400" i="1"/>
              <a:t>m</a:t>
            </a:r>
            <a:r>
              <a:rPr lang="el-GR" altLang="en-US" sz="2400" i="1" baseline="-25000"/>
              <a:t>φ</a:t>
            </a:r>
            <a:r>
              <a:rPr lang="en-US" altLang="en-US" sz="2400"/>
              <a:t> ≤ 0.1 eV, since </a:t>
            </a:r>
            <a:r>
              <a:rPr lang="en-US" altLang="en-US" sz="2400" i="1"/>
              <a:t>n</a:t>
            </a:r>
            <a:r>
              <a:rPr lang="el-GR" altLang="en-US" sz="2400" i="1" baseline="-25000"/>
              <a:t>φ</a:t>
            </a:r>
            <a:r>
              <a:rPr lang="en-US" altLang="en-US" sz="2400"/>
              <a:t>(</a:t>
            </a:r>
            <a:r>
              <a:rPr lang="el-GR" altLang="en-US" sz="2400"/>
              <a:t>λ</a:t>
            </a:r>
            <a:r>
              <a:rPr lang="en-US" altLang="en-US" sz="2400" baseline="-25000"/>
              <a:t>dB,</a:t>
            </a:r>
            <a:r>
              <a:rPr lang="el-GR" altLang="en-US" sz="2400" i="1" baseline="-25000"/>
              <a:t>φ</a:t>
            </a:r>
            <a:r>
              <a:rPr lang="en-AU" altLang="en-US" sz="600" i="1" baseline="-25000"/>
              <a:t> </a:t>
            </a:r>
            <a:r>
              <a:rPr lang="en-US" altLang="en-US" sz="2400"/>
              <a:t>/2</a:t>
            </a:r>
            <a:r>
              <a:rPr lang="el-GR" altLang="en-US" sz="2400"/>
              <a:t>π</a:t>
            </a:r>
            <a:r>
              <a:rPr lang="en-US" altLang="en-US" sz="2400"/>
              <a:t>)</a:t>
            </a:r>
            <a:r>
              <a:rPr lang="en-US" altLang="en-US" sz="2400" baseline="30000"/>
              <a:t>3 </a:t>
            </a:r>
            <a:r>
              <a:rPr lang="en-US" altLang="en-US" sz="2400"/>
              <a:t> &gt;&gt; 1</a:t>
            </a:r>
          </a:p>
          <a:p>
            <a:pPr>
              <a:lnSpc>
                <a:spcPts val="4200"/>
              </a:lnSpc>
            </a:pPr>
            <a:r>
              <a:rPr lang="en-US" altLang="en-US" sz="2400"/>
              <a:t>Coherent + classical DM field = “Cosmic maser”</a:t>
            </a:r>
          </a:p>
          <a:p>
            <a:pPr>
              <a:lnSpc>
                <a:spcPts val="4200"/>
              </a:lnSpc>
            </a:pPr>
            <a:r>
              <a:rPr lang="en-US" altLang="en-US" sz="2400"/>
              <a:t>10</a:t>
            </a:r>
            <a:r>
              <a:rPr lang="en-US" altLang="en-US" sz="2400" baseline="30000"/>
              <a:t>-22</a:t>
            </a:r>
            <a:r>
              <a:rPr lang="en-US" altLang="en-US" sz="2400"/>
              <a:t> eV ≤ </a:t>
            </a:r>
            <a:r>
              <a:rPr lang="en-US" altLang="en-US" sz="2400" i="1"/>
              <a:t>m</a:t>
            </a:r>
            <a:r>
              <a:rPr lang="el-GR" altLang="en-US" sz="2400" i="1" baseline="-25000"/>
              <a:t>φ</a:t>
            </a:r>
            <a:r>
              <a:rPr lang="en-US" altLang="en-US" sz="2400"/>
              <a:t> ≤ 0.1 eV &lt;=&gt; 10</a:t>
            </a:r>
            <a:r>
              <a:rPr lang="en-US" altLang="en-US" sz="2400" baseline="30000"/>
              <a:t>-8</a:t>
            </a:r>
            <a:r>
              <a:rPr lang="en-US" altLang="en-US" sz="2400"/>
              <a:t> Hz ≤ </a:t>
            </a:r>
            <a:r>
              <a:rPr lang="en-US" altLang="en-US" sz="2400" i="1"/>
              <a:t>f</a:t>
            </a:r>
            <a:r>
              <a:rPr lang="en-US" altLang="en-US" sz="2400"/>
              <a:t> ≤ 10</a:t>
            </a:r>
            <a:r>
              <a:rPr lang="en-US" altLang="en-US" sz="2400" baseline="30000"/>
              <a:t>13</a:t>
            </a:r>
            <a:r>
              <a:rPr lang="en-US" altLang="en-US" sz="2400"/>
              <a:t> Hz</a:t>
            </a:r>
          </a:p>
          <a:p>
            <a:pPr>
              <a:lnSpc>
                <a:spcPts val="2875"/>
              </a:lnSpc>
            </a:pPr>
            <a:endParaRPr lang="en-US" altLang="en-US" sz="2400"/>
          </a:p>
          <a:p>
            <a:pPr>
              <a:lnSpc>
                <a:spcPts val="2875"/>
              </a:lnSpc>
            </a:pPr>
            <a:endParaRPr lang="en-US" altLang="en-US" sz="11500"/>
          </a:p>
          <a:p>
            <a:pPr>
              <a:lnSpc>
                <a:spcPts val="2875"/>
              </a:lnSpc>
            </a:pPr>
            <a:r>
              <a:rPr lang="en-US" altLang="en-US" sz="2400" i="1"/>
              <a:t>m</a:t>
            </a:r>
            <a:r>
              <a:rPr lang="el-GR" altLang="en-US" sz="2400" i="1" baseline="-25000"/>
              <a:t>φ</a:t>
            </a:r>
            <a:r>
              <a:rPr lang="en-US" altLang="en-US" sz="2400"/>
              <a:t> ~ 10</a:t>
            </a:r>
            <a:r>
              <a:rPr lang="en-US" altLang="en-US" sz="2400" baseline="30000"/>
              <a:t>-22</a:t>
            </a:r>
            <a:r>
              <a:rPr lang="en-US" altLang="en-US" sz="2400"/>
              <a:t> eV &lt;=&gt; </a:t>
            </a:r>
            <a:r>
              <a:rPr lang="en-US" altLang="en-US" sz="2400" i="1"/>
              <a:t>T</a:t>
            </a:r>
            <a:r>
              <a:rPr lang="en-US" altLang="en-US" sz="2400"/>
              <a:t> ~ 1 year</a:t>
            </a:r>
          </a:p>
        </p:txBody>
      </p:sp>
      <p:sp>
        <p:nvSpPr>
          <p:cNvPr id="20483" name="Line 9"/>
          <p:cNvSpPr>
            <a:spLocks noChangeShapeType="1"/>
          </p:cNvSpPr>
          <p:nvPr/>
        </p:nvSpPr>
        <p:spPr bwMode="auto">
          <a:xfrm rot="10800000">
            <a:off x="2743200" y="4953000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Line 9"/>
          <p:cNvSpPr>
            <a:spLocks noChangeShapeType="1"/>
          </p:cNvSpPr>
          <p:nvPr/>
        </p:nvSpPr>
        <p:spPr bwMode="auto">
          <a:xfrm rot="7800000">
            <a:off x="5094288" y="4819650"/>
            <a:ext cx="0" cy="755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568450" y="5486400"/>
            <a:ext cx="280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/>
              <a:t>λ</a:t>
            </a:r>
            <a:r>
              <a:rPr lang="en-US" altLang="en-US" sz="1800" baseline="-25000"/>
              <a:t>dB,</a:t>
            </a:r>
            <a:r>
              <a:rPr lang="el-GR" altLang="en-US" sz="1800" i="1" baseline="-25000"/>
              <a:t>φ</a:t>
            </a:r>
            <a:r>
              <a:rPr lang="en-US" altLang="en-US" sz="1800"/>
              <a:t> ≤ </a:t>
            </a:r>
            <a:r>
              <a:rPr lang="en-AU" altLang="en-US" sz="1800" i="1"/>
              <a:t>L</a:t>
            </a:r>
            <a:r>
              <a:rPr lang="en-AU" altLang="en-US" sz="600" i="1"/>
              <a:t> </a:t>
            </a:r>
            <a:r>
              <a:rPr lang="en-AU" altLang="en-US" sz="1800" baseline="-25000"/>
              <a:t>dwarf galaxy</a:t>
            </a:r>
            <a:r>
              <a:rPr lang="en-AU" altLang="en-US" sz="1800" i="1"/>
              <a:t> </a:t>
            </a:r>
            <a:r>
              <a:rPr lang="en-AU" altLang="en-US" sz="1800"/>
              <a:t>~ 1 kpc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648200" y="5497514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/>
              <a:t>Classical field</a:t>
            </a:r>
          </a:p>
        </p:txBody>
      </p:sp>
    </p:spTree>
    <p:extLst>
      <p:ext uri="{BB962C8B-B14F-4D97-AF65-F5344CB8AC3E}">
        <p14:creationId xmlns:p14="http://schemas.microsoft.com/office/powerpoint/2010/main" val="392971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1"/>
            <a:ext cx="11767930" cy="868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E60000"/>
                </a:solidFill>
                <a:ea typeface="ＭＳ Ｐゴシック" charset="-128"/>
              </a:rPr>
              <a:t>Variation of fundamental constants due to dark matter</a:t>
            </a:r>
            <a:endParaRPr lang="en-AU" altLang="en-US" dirty="0">
              <a:solidFill>
                <a:srgbClr val="E60000"/>
              </a:solidFill>
              <a:ea typeface="ＭＳ Ｐゴシック" charset="-128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6400" y="609600"/>
            <a:ext cx="8839200" cy="624840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buNone/>
            </a:pPr>
            <a:r>
              <a:rPr lang="en-US" altLang="en-US" dirty="0">
                <a:ea typeface="ＭＳ Ｐゴシック" charset="-128"/>
                <a:cs typeface="ＭＳ Ｐゴシック" charset="-128"/>
              </a:rPr>
              <a:t>	Traditional “scattering-off-nuclei” searches for dark matter           have not yet produced a strong positive result. </a:t>
            </a:r>
          </a:p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>
              <a:lnSpc>
                <a:spcPts val="4500"/>
              </a:lnSpc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en-US" b="1" u="sng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Problem:</a:t>
            </a:r>
            <a:r>
              <a:rPr lang="en-US" altLang="en-US" b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Observable is </a:t>
            </a:r>
            <a:r>
              <a:rPr lang="en-US" altLang="en-US" b="1" u="sng" dirty="0">
                <a:ea typeface="ＭＳ Ｐゴシック" charset="-128"/>
                <a:cs typeface="ＭＳ Ｐゴシック" charset="-128"/>
              </a:rPr>
              <a:t>quartic</a:t>
            </a:r>
            <a:r>
              <a:rPr lang="en-US" altLang="en-US" b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in the interaction constant </a:t>
            </a:r>
            <a:r>
              <a:rPr lang="en-US" altLang="en-US" i="1" dirty="0">
                <a:ea typeface="ＭＳ Ｐゴシック" charset="-128"/>
                <a:cs typeface="ＭＳ Ｐゴシック" charset="-128"/>
              </a:rPr>
              <a:t>e</a:t>
            </a:r>
            <a:r>
              <a:rPr lang="he-IL" altLang="en-US" i="1" dirty="0">
                <a:ea typeface="ＭＳ Ｐゴシック" charset="-128"/>
                <a:cs typeface="ＭＳ Ｐゴシック" charset="-128"/>
              </a:rPr>
              <a:t>י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, which is extremely small (</a:t>
            </a:r>
            <a:r>
              <a:rPr lang="en-US" altLang="en-US" i="1" dirty="0">
                <a:ea typeface="ＭＳ Ｐゴシック" charset="-128"/>
                <a:cs typeface="ＭＳ Ｐゴシック" charset="-128"/>
              </a:rPr>
              <a:t>e</a:t>
            </a:r>
            <a:r>
              <a:rPr lang="he-IL" altLang="en-US" i="1" dirty="0">
                <a:ea typeface="ＭＳ Ｐゴシック" charset="-128"/>
                <a:cs typeface="ＭＳ Ｐゴシック" charset="-128"/>
              </a:rPr>
              <a:t>י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&lt;&lt; 1)! We consider </a:t>
            </a:r>
            <a:r>
              <a:rPr lang="en-US" altLang="en-US" b="1" u="sng" dirty="0">
                <a:ea typeface="ＭＳ Ｐゴシック" charset="-128"/>
                <a:cs typeface="ＭＳ Ｐゴシック" charset="-128"/>
              </a:rPr>
              <a:t>linear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i="1" dirty="0">
                <a:ea typeface="ＭＳ Ｐゴシック" charset="-128"/>
                <a:cs typeface="ＭＳ Ｐゴシック" charset="-128"/>
              </a:rPr>
              <a:t> in e</a:t>
            </a:r>
            <a:r>
              <a:rPr lang="he-IL" altLang="en-US" i="1" dirty="0">
                <a:ea typeface="ＭＳ Ｐゴシック" charset="-128"/>
                <a:cs typeface="ＭＳ Ｐゴシック" charset="-128"/>
              </a:rPr>
              <a:t>י </a:t>
            </a:r>
            <a:r>
              <a:rPr lang="en-AU" altLang="en-US" i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effects. Enormous advantage!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65" y="1818482"/>
            <a:ext cx="33543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09" y="1931194"/>
            <a:ext cx="16764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35" y="2859882"/>
            <a:ext cx="34290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03487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846958-51A4-4809-8E53-EA83F3D03ADE}"/>
                  </a:ext>
                </a:extLst>
              </p:cNvPr>
              <p:cNvSpPr txBox="1"/>
              <p:nvPr/>
            </p:nvSpPr>
            <p:spPr>
              <a:xfrm>
                <a:off x="4768066" y="1884108"/>
                <a:ext cx="2724143" cy="870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846958-51A4-4809-8E53-EA83F3D03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066" y="1884108"/>
                <a:ext cx="2724143" cy="870751"/>
              </a:xfrm>
              <a:prstGeom prst="rect">
                <a:avLst/>
              </a:prstGeom>
              <a:blipFill>
                <a:blip r:embed="rId3"/>
                <a:stretch>
                  <a:fillRect l="-2326" r="-465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C2BD3D-C294-4300-A110-7249AA7FD37D}"/>
                  </a:ext>
                </a:extLst>
              </p:cNvPr>
              <p:cNvSpPr txBox="1"/>
              <p:nvPr/>
            </p:nvSpPr>
            <p:spPr>
              <a:xfrm>
                <a:off x="8438427" y="2278164"/>
                <a:ext cx="985783" cy="484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C2BD3D-C294-4300-A110-7249AA7FD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427" y="2278164"/>
                <a:ext cx="985783" cy="4846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B115D5-D407-4016-9FAB-68FB17E9CBD6}"/>
                  </a:ext>
                </a:extLst>
              </p:cNvPr>
              <p:cNvSpPr txBox="1"/>
              <p:nvPr/>
            </p:nvSpPr>
            <p:spPr>
              <a:xfrm>
                <a:off x="3919112" y="4720969"/>
                <a:ext cx="4586833" cy="1081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𝑘𝑟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B115D5-D407-4016-9FAB-68FB17E9C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112" y="4720969"/>
                <a:ext cx="4586833" cy="1081706"/>
              </a:xfrm>
              <a:prstGeom prst="rect">
                <a:avLst/>
              </a:prstGeom>
              <a:blipFill>
                <a:blip r:embed="rId5"/>
                <a:stretch>
                  <a:fillRect l="-1105" t="-130233" r="-1105" b="-19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DD5D561D-DE10-4763-9C97-B91A152B6A43}"/>
              </a:ext>
            </a:extLst>
          </p:cNvPr>
          <p:cNvSpPr txBox="1">
            <a:spLocks/>
          </p:cNvSpPr>
          <p:nvPr/>
        </p:nvSpPr>
        <p:spPr>
          <a:xfrm>
            <a:off x="467148" y="273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70C0"/>
                </a:solidFill>
                <a:latin typeface="Century Gothic" panose="020B0502020202020204" pitchFamily="34" charset="0"/>
              </a:rPr>
              <a:t>Limits on new interaction from spectra of hydrogen, muonium, positronium, deuterium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A6254-B682-4238-B59E-64F40B3F3722}"/>
              </a:ext>
            </a:extLst>
          </p:cNvPr>
          <p:cNvSpPr txBox="1"/>
          <p:nvPr/>
        </p:nvSpPr>
        <p:spPr>
          <a:xfrm flipH="1">
            <a:off x="2262334" y="3119286"/>
            <a:ext cx="795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Particle’s coupling </a:t>
            </a:r>
            <a:r>
              <a:rPr lang="en-US" sz="2400" b="1" dirty="0"/>
              <a:t>to electron        to  proton or muon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AC2F8-2CE4-4A54-BA42-2738DB362CEB}"/>
              </a:ext>
            </a:extLst>
          </p:cNvPr>
          <p:cNvSpPr txBox="1"/>
          <p:nvPr/>
        </p:nvSpPr>
        <p:spPr>
          <a:xfrm flipH="1">
            <a:off x="3252934" y="4232322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Energy shift: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4F9C-074A-4D72-8B70-D7E9D41B36F6}"/>
              </a:ext>
            </a:extLst>
          </p:cNvPr>
          <p:cNvSpPr txBox="1"/>
          <p:nvPr/>
        </p:nvSpPr>
        <p:spPr>
          <a:xfrm flipH="1">
            <a:off x="838197" y="1397441"/>
            <a:ext cx="903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/>
              <a:t>Munro-</a:t>
            </a:r>
            <a:r>
              <a:rPr lang="en-AU" sz="1200" dirty="0" err="1"/>
              <a:t>Laylim</a:t>
            </a:r>
            <a:r>
              <a:rPr lang="en-AU" sz="1200" dirty="0"/>
              <a:t>, </a:t>
            </a:r>
            <a:r>
              <a:rPr lang="en-AU" sz="1200" dirty="0" err="1"/>
              <a:t>Dzuba</a:t>
            </a:r>
            <a:r>
              <a:rPr lang="en-AU" sz="1200" dirty="0"/>
              <a:t>, Flambaum [arXiv:2207.07325] Molecular physics 2022,  and references therein </a:t>
            </a:r>
          </a:p>
          <a:p>
            <a:r>
              <a:rPr lang="en-US" sz="2400" dirty="0"/>
              <a:t>Effective potential produced by new scalar particle: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D1E421-6598-4E1E-96FC-A5FFCF8D64E6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5910961" y="2723004"/>
            <a:ext cx="328918" cy="396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9523AC-25B6-4D9F-893B-6220287AF306}"/>
              </a:ext>
            </a:extLst>
          </p:cNvPr>
          <p:cNvCxnSpPr>
            <a:cxnSpLocks/>
          </p:cNvCxnSpPr>
          <p:nvPr/>
        </p:nvCxnSpPr>
        <p:spPr>
          <a:xfrm flipH="1" flipV="1">
            <a:off x="6564086" y="2667000"/>
            <a:ext cx="376556" cy="45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A2BBA2-6973-40CF-AC12-810CB83C4CEB}"/>
              </a:ext>
            </a:extLst>
          </p:cNvPr>
          <p:cNvSpPr txBox="1"/>
          <p:nvPr/>
        </p:nvSpPr>
        <p:spPr>
          <a:xfrm flipH="1">
            <a:off x="6940642" y="5829657"/>
            <a:ext cx="4121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Electron wave function density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CA015A-EA75-4503-994F-C64A8DE9D90C}"/>
              </a:ext>
            </a:extLst>
          </p:cNvPr>
          <p:cNvCxnSpPr>
            <a:cxnSpLocks/>
          </p:cNvCxnSpPr>
          <p:nvPr/>
        </p:nvCxnSpPr>
        <p:spPr>
          <a:xfrm flipH="1" flipV="1">
            <a:off x="6940642" y="5531563"/>
            <a:ext cx="376556" cy="45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022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E60000"/>
                </a:solidFill>
                <a:ea typeface="ＭＳ Ｐゴシック" charset="-128"/>
              </a:rPr>
              <a:t>Low-mass Spin-0 Dark Matter</a:t>
            </a:r>
            <a:endParaRPr lang="en-AU" altLang="en-US">
              <a:solidFill>
                <a:srgbClr val="E60000"/>
              </a:solidFill>
              <a:ea typeface="ＭＳ Ｐゴシック" charset="-128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78375" y="1143000"/>
            <a:ext cx="2679700" cy="609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>
                <a:ea typeface="ＭＳ Ｐゴシック" charset="-128"/>
                <a:cs typeface="ＭＳ Ｐゴシック" charset="-128"/>
              </a:rPr>
              <a:t>Dark Matter</a:t>
            </a:r>
            <a:endParaRPr lang="en-US" altLang="en-US" sz="3600" b="1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7670800" y="1447800"/>
            <a:ext cx="762000" cy="609600"/>
            <a:chOff x="3784" y="760"/>
            <a:chExt cx="480" cy="384"/>
          </a:xfrm>
        </p:grpSpPr>
        <p:sp>
          <p:nvSpPr>
            <p:cNvPr id="24589" name="Line 5"/>
            <p:cNvSpPr>
              <a:spLocks noChangeShapeType="1"/>
            </p:cNvSpPr>
            <p:nvPr/>
          </p:nvSpPr>
          <p:spPr bwMode="auto">
            <a:xfrm>
              <a:off x="4264" y="760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6"/>
            <p:cNvSpPr>
              <a:spLocks noChangeShapeType="1"/>
            </p:cNvSpPr>
            <p:nvPr/>
          </p:nvSpPr>
          <p:spPr bwMode="auto">
            <a:xfrm flipH="1">
              <a:off x="3784" y="768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0" name="Group 7"/>
          <p:cNvGrpSpPr>
            <a:grpSpLocks/>
          </p:cNvGrpSpPr>
          <p:nvPr/>
        </p:nvGrpSpPr>
        <p:grpSpPr bwMode="auto">
          <a:xfrm>
            <a:off x="3797300" y="1447800"/>
            <a:ext cx="762000" cy="609600"/>
            <a:chOff x="1344" y="760"/>
            <a:chExt cx="480" cy="384"/>
          </a:xfrm>
        </p:grpSpPr>
        <p:sp>
          <p:nvSpPr>
            <p:cNvPr id="24587" name="Line 8"/>
            <p:cNvSpPr>
              <a:spLocks noChangeShapeType="1"/>
            </p:cNvSpPr>
            <p:nvPr/>
          </p:nvSpPr>
          <p:spPr bwMode="auto">
            <a:xfrm flipH="1">
              <a:off x="1344" y="768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9"/>
            <p:cNvSpPr>
              <a:spLocks noChangeShapeType="1"/>
            </p:cNvSpPr>
            <p:nvPr/>
          </p:nvSpPr>
          <p:spPr bwMode="auto">
            <a:xfrm>
              <a:off x="1344" y="760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2336800" y="2209800"/>
            <a:ext cx="2908300" cy="16002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Scalars</a:t>
            </a:r>
          </a:p>
          <a:p>
            <a:pPr algn="ctr" eaLnBrk="1" hangingPunct="1">
              <a:buFontTx/>
              <a:buNone/>
            </a:pPr>
            <a:r>
              <a:rPr lang="en-US" altLang="en-US" sz="2800"/>
              <a:t>(or axion </a:t>
            </a:r>
            <a:r>
              <a:rPr lang="el-GR" altLang="en-US" sz="2800" i="1"/>
              <a:t>φ</a:t>
            </a:r>
            <a:r>
              <a:rPr lang="en-US" altLang="en-US" sz="2800" baseline="30000"/>
              <a:t>2</a:t>
            </a:r>
            <a:r>
              <a:rPr lang="en-US" altLang="en-US" sz="2800"/>
              <a:t>): </a:t>
            </a:r>
          </a:p>
          <a:p>
            <a:pPr algn="ctr" eaLnBrk="1" hangingPunct="1">
              <a:buFontTx/>
              <a:buNone/>
            </a:pPr>
            <a:r>
              <a:rPr lang="el-GR" altLang="en-US" sz="2800" i="1"/>
              <a:t>φ</a:t>
            </a:r>
            <a:r>
              <a:rPr lang="en-AU" altLang="en-US" sz="2800"/>
              <a:t> → +</a:t>
            </a:r>
            <a:r>
              <a:rPr lang="el-GR" altLang="en-US" sz="2800" i="1"/>
              <a:t>φ</a:t>
            </a:r>
            <a:endParaRPr lang="en-AU" altLang="en-US" sz="2800"/>
          </a:p>
          <a:p>
            <a:pPr algn="ctr" eaLnBrk="1" hangingPunct="1">
              <a:buFontTx/>
              <a:buNone/>
            </a:pPr>
            <a:endParaRPr lang="en-US" altLang="en-US" sz="2800" i="1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6985000" y="2209800"/>
            <a:ext cx="2895600" cy="1600200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Pseudoscalars                       </a:t>
            </a:r>
          </a:p>
          <a:p>
            <a:pPr algn="ctr" eaLnBrk="1" hangingPunct="1">
              <a:buFontTx/>
              <a:buNone/>
            </a:pPr>
            <a:r>
              <a:rPr lang="en-US" altLang="en-US" sz="2800"/>
              <a:t>(Axions): </a:t>
            </a:r>
          </a:p>
          <a:p>
            <a:pPr algn="ctr" eaLnBrk="1" hangingPunct="1">
              <a:buFontTx/>
              <a:buNone/>
            </a:pPr>
            <a:r>
              <a:rPr lang="el-GR" altLang="en-US" sz="2800" i="1"/>
              <a:t>φ</a:t>
            </a:r>
            <a:r>
              <a:rPr lang="en-AU" altLang="en-US" sz="2800"/>
              <a:t> → -</a:t>
            </a:r>
            <a:r>
              <a:rPr lang="el-GR" altLang="en-US" sz="2800" i="1"/>
              <a:t>φ</a:t>
            </a:r>
            <a:endParaRPr lang="en-AU" altLang="en-US" sz="2800"/>
          </a:p>
        </p:txBody>
      </p:sp>
      <p:sp>
        <p:nvSpPr>
          <p:cNvPr id="24583" name="Rectangle 3"/>
          <p:cNvSpPr>
            <a:spLocks noChangeArrowheads="1"/>
          </p:cNvSpPr>
          <p:nvPr/>
        </p:nvSpPr>
        <p:spPr bwMode="auto">
          <a:xfrm>
            <a:off x="6096000" y="4191000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4600"/>
              </a:lnSpc>
              <a:buNone/>
            </a:pPr>
            <a:r>
              <a:rPr lang="en-AU" altLang="en-US" sz="3600" dirty="0"/>
              <a:t>→</a:t>
            </a:r>
            <a:r>
              <a:rPr lang="en-US" altLang="en-US" sz="2800" dirty="0"/>
              <a:t> Time-varying spin-dependent effects, EDM</a:t>
            </a:r>
          </a:p>
          <a:p>
            <a:pPr algn="ctr">
              <a:lnSpc>
                <a:spcPts val="4600"/>
              </a:lnSpc>
              <a:buNone/>
            </a:pPr>
            <a:r>
              <a:rPr lang="en-US" altLang="en-US" sz="2800" dirty="0"/>
              <a:t>10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improvement</a:t>
            </a:r>
          </a:p>
          <a:p>
            <a:pPr algn="ctr">
              <a:lnSpc>
                <a:spcPts val="4600"/>
              </a:lnSpc>
              <a:buNone/>
            </a:pPr>
            <a:endParaRPr lang="en-US" altLang="en-US" sz="2800" dirty="0"/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1295400" y="4178300"/>
            <a:ext cx="46482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4600"/>
              </a:lnSpc>
              <a:buNone/>
            </a:pPr>
            <a:r>
              <a:rPr lang="en-AU" altLang="en-US" sz="3600"/>
              <a:t>→</a:t>
            </a:r>
            <a:r>
              <a:rPr lang="en-AU" altLang="en-US" sz="2800"/>
              <a:t> Time-v</a:t>
            </a:r>
            <a:r>
              <a:rPr lang="en-US" altLang="en-US" sz="2800"/>
              <a:t>arying fundamental constants</a:t>
            </a:r>
          </a:p>
          <a:p>
            <a:pPr algn="ctr">
              <a:lnSpc>
                <a:spcPts val="4600"/>
              </a:lnSpc>
              <a:buNone/>
            </a:pPr>
            <a:r>
              <a:rPr lang="en-US" altLang="en-US" sz="2800"/>
              <a:t>10</a:t>
            </a:r>
            <a:r>
              <a:rPr lang="en-US" altLang="en-US" sz="2800" baseline="30000"/>
              <a:t>15</a:t>
            </a:r>
            <a:r>
              <a:rPr lang="en-US" altLang="en-US" sz="2800"/>
              <a:t> improvement</a:t>
            </a:r>
          </a:p>
          <a:p>
            <a:pPr algn="ctr">
              <a:lnSpc>
                <a:spcPts val="4600"/>
              </a:lnSpc>
              <a:buNone/>
            </a:pPr>
            <a:endParaRPr lang="en-US" altLang="en-US" sz="2800"/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3505200" y="3192463"/>
            <a:ext cx="33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i="1"/>
              <a:t>P</a:t>
            </a:r>
          </a:p>
        </p:txBody>
      </p: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8185151" y="3190875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i="1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7413790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1600200" y="152400"/>
            <a:ext cx="901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E60000"/>
                </a:solidFill>
              </a:rPr>
              <a:t>Dark Matter-Induced Cosmological Evolution of the Fundamental Constants</a:t>
            </a:r>
            <a:endParaRPr lang="en-AU" altLang="en-US" sz="3800">
              <a:solidFill>
                <a:srgbClr val="E60000"/>
              </a:solidFill>
            </a:endParaRP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2324100" y="1600200"/>
            <a:ext cx="853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dirty="0"/>
              <a:t>	Consider an oscillating classical </a:t>
            </a:r>
            <a:r>
              <a:rPr lang="en-US" altLang="en-US" sz="2600" i="1" dirty="0"/>
              <a:t>scalar</a:t>
            </a:r>
            <a:r>
              <a:rPr lang="en-US" altLang="en-US" sz="2600" dirty="0"/>
              <a:t> or axion field,                  </a:t>
            </a:r>
            <a:r>
              <a:rPr lang="el-GR" altLang="en-US" sz="2600" dirty="0"/>
              <a:t>φ</a:t>
            </a:r>
            <a:r>
              <a:rPr lang="en-US" altLang="en-US" sz="2600" dirty="0"/>
              <a:t>(</a:t>
            </a:r>
            <a:r>
              <a:rPr lang="en-US" altLang="en-US" sz="2600" i="1" dirty="0"/>
              <a:t>t</a:t>
            </a:r>
            <a:r>
              <a:rPr lang="en-US" altLang="en-US" sz="2600" dirty="0"/>
              <a:t>) = </a:t>
            </a:r>
            <a:r>
              <a:rPr lang="el-GR" altLang="en-US" sz="2600" dirty="0"/>
              <a:t>φ</a:t>
            </a:r>
            <a:r>
              <a:rPr lang="en-US" altLang="en-US" sz="2600" baseline="-25000" dirty="0"/>
              <a:t>0 </a:t>
            </a:r>
            <a:r>
              <a:rPr lang="en-US" altLang="en-US" sz="2600" dirty="0"/>
              <a:t>cos(</a:t>
            </a:r>
            <a:r>
              <a:rPr lang="en-US" altLang="en-US" sz="2600" i="1" dirty="0"/>
              <a:t>m</a:t>
            </a:r>
            <a:r>
              <a:rPr lang="el-GR" altLang="en-US" sz="2600" baseline="-25000" dirty="0"/>
              <a:t>φ</a:t>
            </a:r>
            <a:r>
              <a:rPr lang="en-US" altLang="en-US" sz="2600" i="1" dirty="0"/>
              <a:t>t</a:t>
            </a:r>
            <a:r>
              <a:rPr lang="en-US" altLang="en-US" sz="2600" dirty="0"/>
              <a:t>), that interacts with SM fields           (e.g. a fermion </a:t>
            </a:r>
            <a:r>
              <a:rPr lang="en-US" altLang="en-US" sz="2600" i="1" dirty="0"/>
              <a:t>f</a:t>
            </a:r>
            <a:r>
              <a:rPr lang="en-US" altLang="en-US" sz="2600" dirty="0"/>
              <a:t>) via </a:t>
            </a:r>
            <a:r>
              <a:rPr lang="en-US" altLang="en-US" sz="2600" i="1" dirty="0"/>
              <a:t>quadratic couplings</a:t>
            </a:r>
            <a:r>
              <a:rPr lang="en-US" altLang="en-US" sz="2600" dirty="0"/>
              <a:t> in </a:t>
            </a:r>
            <a:r>
              <a:rPr lang="el-GR" altLang="en-US" sz="2600" dirty="0"/>
              <a:t>φ</a:t>
            </a:r>
            <a:r>
              <a:rPr lang="en-US" altLang="en-US" sz="2600" dirty="0"/>
              <a:t>.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574800" y="12954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endParaRPr lang="en-US" altLang="en-US" sz="1800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371600" y="5791200"/>
            <a:ext cx="502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	‘Slow’ drifts</a:t>
            </a:r>
            <a:r>
              <a:rPr lang="en-US" altLang="en-US" sz="2600"/>
              <a:t> </a:t>
            </a:r>
            <a:r>
              <a:rPr lang="en-US" altLang="en-US" sz="2400"/>
              <a:t>[Astrophysics     (high </a:t>
            </a:r>
            <a:r>
              <a:rPr lang="el-GR" altLang="en-US" sz="2600"/>
              <a:t>ρ</a:t>
            </a:r>
            <a:r>
              <a:rPr lang="en-US" altLang="en-US" sz="2600" baseline="-25000"/>
              <a:t>DM</a:t>
            </a:r>
            <a:r>
              <a:rPr lang="en-US" altLang="en-US" sz="2400"/>
              <a:t>): BBN, CMB]</a:t>
            </a:r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5943600" y="5791200"/>
            <a:ext cx="464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	Oscillating variations</a:t>
            </a:r>
            <a:r>
              <a:rPr lang="en-US" altLang="en-US" sz="2600"/>
              <a:t>       </a:t>
            </a:r>
            <a:r>
              <a:rPr lang="en-US" altLang="en-US" sz="2400"/>
              <a:t>[Laboratory (high precision)]</a:t>
            </a:r>
            <a:endParaRPr lang="en-US" altLang="en-US" sz="2600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>
            <a:off x="6756400" y="4876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>
            <a:off x="9017000" y="4876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11"/>
          <p:cNvSpPr>
            <a:spLocks noChangeShapeType="1"/>
          </p:cNvSpPr>
          <p:nvPr/>
        </p:nvSpPr>
        <p:spPr bwMode="auto">
          <a:xfrm flipH="1">
            <a:off x="4203701" y="5321300"/>
            <a:ext cx="25511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12"/>
          <p:cNvSpPr>
            <a:spLocks noChangeShapeType="1"/>
          </p:cNvSpPr>
          <p:nvPr/>
        </p:nvSpPr>
        <p:spPr bwMode="auto">
          <a:xfrm>
            <a:off x="4216400" y="5334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3"/>
          <p:cNvSpPr>
            <a:spLocks noChangeShapeType="1"/>
          </p:cNvSpPr>
          <p:nvPr/>
        </p:nvSpPr>
        <p:spPr bwMode="auto">
          <a:xfrm flipH="1">
            <a:off x="8458200" y="5334000"/>
            <a:ext cx="5667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>
            <a:off x="8470900" y="5334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3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2840"/>
            <a:ext cx="89916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4764"/>
            <a:ext cx="84582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88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1752600" y="1828800"/>
            <a:ext cx="853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/>
              <a:t>	</a:t>
            </a:r>
            <a:r>
              <a:rPr lang="en-US" altLang="en-US" sz="2600" u="sng"/>
              <a:t>Fermions:</a:t>
            </a:r>
          </a:p>
          <a:p>
            <a:pPr eaLnBrk="1" hangingPunct="1">
              <a:buFontTx/>
              <a:buNone/>
            </a:pPr>
            <a:endParaRPr lang="en-US" altLang="en-US" sz="2600"/>
          </a:p>
          <a:p>
            <a:pPr eaLnBrk="1" hangingPunct="1">
              <a:buFontTx/>
              <a:buNone/>
            </a:pPr>
            <a:r>
              <a:rPr lang="en-US" altLang="en-US" sz="2600"/>
              <a:t>	</a:t>
            </a:r>
          </a:p>
          <a:p>
            <a:pPr eaLnBrk="1" hangingPunct="1">
              <a:buFontTx/>
              <a:buNone/>
            </a:pPr>
            <a:endParaRPr lang="en-US" altLang="en-US" sz="1000"/>
          </a:p>
          <a:p>
            <a:pPr eaLnBrk="1" hangingPunct="1">
              <a:buFontTx/>
              <a:buNone/>
            </a:pPr>
            <a:r>
              <a:rPr lang="en-US" altLang="en-US" sz="2600"/>
              <a:t>	</a:t>
            </a:r>
            <a:r>
              <a:rPr lang="en-US" altLang="en-US" sz="2600" u="sng"/>
              <a:t>Photon:</a:t>
            </a:r>
            <a:endParaRPr lang="en-US" altLang="en-US" sz="2600"/>
          </a:p>
          <a:p>
            <a:pPr eaLnBrk="1" hangingPunct="1">
              <a:buFontTx/>
              <a:buNone/>
            </a:pPr>
            <a:endParaRPr lang="en-US" altLang="en-US" sz="2600"/>
          </a:p>
          <a:p>
            <a:pPr eaLnBrk="1" hangingPunct="1">
              <a:buFontTx/>
              <a:buNone/>
            </a:pPr>
            <a:endParaRPr lang="en-US" altLang="en-US" sz="2600" u="sng"/>
          </a:p>
          <a:p>
            <a:pPr eaLnBrk="1" hangingPunct="1">
              <a:buFontTx/>
              <a:buNone/>
            </a:pPr>
            <a:endParaRPr lang="en-US" altLang="en-US" sz="1000" u="sng"/>
          </a:p>
          <a:p>
            <a:pPr eaLnBrk="1" hangingPunct="1">
              <a:buFontTx/>
              <a:buNone/>
            </a:pPr>
            <a:r>
              <a:rPr lang="en-US" altLang="en-US" sz="2600"/>
              <a:t>	</a:t>
            </a:r>
            <a:r>
              <a:rPr lang="en-US" altLang="en-US" sz="2600" i="1" u="sng"/>
              <a:t>W</a:t>
            </a:r>
            <a:r>
              <a:rPr lang="en-US" altLang="en-US" sz="2600" u="sng"/>
              <a:t> and </a:t>
            </a:r>
            <a:r>
              <a:rPr lang="en-US" altLang="en-US" sz="2600" i="1" u="sng"/>
              <a:t>Z</a:t>
            </a:r>
            <a:r>
              <a:rPr lang="en-US" altLang="en-US" sz="2600" u="sng"/>
              <a:t> Bosons:</a:t>
            </a:r>
            <a:endParaRPr lang="en-US" altLang="en-US" sz="2600"/>
          </a:p>
          <a:p>
            <a:pPr eaLnBrk="1" hangingPunct="1">
              <a:buFontTx/>
              <a:buNone/>
            </a:pPr>
            <a:endParaRPr lang="en-US" altLang="en-US" sz="2200"/>
          </a:p>
          <a:p>
            <a:pPr eaLnBrk="1" hangingPunct="1">
              <a:buFontTx/>
              <a:buNone/>
            </a:pPr>
            <a:endParaRPr lang="en-US" altLang="en-US" sz="2200" u="sng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78076"/>
            <a:ext cx="6324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1600200" y="152400"/>
            <a:ext cx="901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E60000"/>
                </a:solidFill>
              </a:rPr>
              <a:t>Dark Matter-Induced Cosmological Evolution of the Fundamental Constants</a:t>
            </a:r>
            <a:endParaRPr lang="en-AU" altLang="en-US" sz="3800">
              <a:solidFill>
                <a:srgbClr val="E60000"/>
              </a:solidFill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998914"/>
            <a:ext cx="80772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00714"/>
            <a:ext cx="72390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1574800" y="12954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/>
              <a:t>[</a:t>
            </a:r>
            <a:r>
              <a:rPr lang="en-US" altLang="en-US" sz="1800">
                <a:solidFill>
                  <a:srgbClr val="0000CC"/>
                </a:solidFill>
              </a:rPr>
              <a:t>Stadnik, and V.F. </a:t>
            </a:r>
            <a:r>
              <a:rPr lang="en-US" altLang="en-US" sz="1800" i="1">
                <a:solidFill>
                  <a:srgbClr val="0000CC"/>
                </a:solidFill>
              </a:rPr>
              <a:t>PRL</a:t>
            </a:r>
            <a:r>
              <a:rPr lang="en-US" altLang="en-US" sz="1800">
                <a:solidFill>
                  <a:srgbClr val="0000CC"/>
                </a:solidFill>
              </a:rPr>
              <a:t> 114, 161301 (2015)</a:t>
            </a:r>
            <a:r>
              <a:rPr lang="en-US" altLang="en-US" sz="1800"/>
              <a:t>;</a:t>
            </a:r>
            <a:r>
              <a:rPr lang="en-US" altLang="en-US" sz="1800">
                <a:solidFill>
                  <a:srgbClr val="0000CC"/>
                </a:solidFill>
              </a:rPr>
              <a:t> </a:t>
            </a:r>
            <a:r>
              <a:rPr lang="en-US" altLang="en-US" sz="1800" i="1">
                <a:solidFill>
                  <a:srgbClr val="0000CC"/>
                </a:solidFill>
              </a:rPr>
              <a:t>PRL</a:t>
            </a:r>
            <a:r>
              <a:rPr lang="en-US" altLang="en-US" sz="1800">
                <a:solidFill>
                  <a:srgbClr val="0000CC"/>
                </a:solidFill>
              </a:rPr>
              <a:t> 115, 201301 (2015)</a:t>
            </a:r>
            <a:r>
              <a:rPr lang="en-US" altLang="en-US" sz="180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3900093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1600200" y="22860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E60000"/>
                </a:solidFill>
              </a:rPr>
              <a:t>Astrophysical Constraints on ‘Slow’ Drifts in Fundamental Constants Induced by Scalar Dark Matter (BBN)</a:t>
            </a:r>
            <a:endParaRPr lang="en-AU" altLang="en-US" sz="2700">
              <a:solidFill>
                <a:srgbClr val="E60000"/>
              </a:solidFill>
            </a:endParaRP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1676400" y="1447800"/>
            <a:ext cx="8763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/>
              <a:t>Largest effects of scalar dark matter are in the early Universe (highest </a:t>
            </a:r>
            <a:r>
              <a:rPr lang="el-GR" altLang="en-US" sz="2600" i="1"/>
              <a:t>ρ</a:t>
            </a:r>
            <a:r>
              <a:rPr lang="en-US" altLang="en-US" sz="2600" baseline="-25000"/>
              <a:t>DM</a:t>
            </a:r>
            <a:r>
              <a:rPr lang="en-US" altLang="en-US" sz="2600"/>
              <a:t> =&gt; highest </a:t>
            </a:r>
            <a:r>
              <a:rPr lang="el-GR" altLang="en-US" sz="2600" i="1"/>
              <a:t>φ</a:t>
            </a:r>
            <a:r>
              <a:rPr lang="en-US" altLang="en-US" sz="2600" baseline="-25000"/>
              <a:t>0</a:t>
            </a:r>
            <a:r>
              <a:rPr lang="en-US" altLang="en-US" sz="2600" baseline="30000"/>
              <a:t>2</a:t>
            </a:r>
            <a:r>
              <a:rPr lang="en-US" altLang="en-US" sz="2600"/>
              <a:t>).</a:t>
            </a:r>
            <a:endParaRPr lang="en-US" altLang="en-US" sz="600"/>
          </a:p>
          <a:p>
            <a:pPr eaLnBrk="1" hangingPunct="1"/>
            <a:r>
              <a:rPr lang="en-US" altLang="en-US" sz="2600"/>
              <a:t>Earliest cosmological epoch that we can probe is Big Bang nucleosynthesis (from </a:t>
            </a:r>
            <a:r>
              <a:rPr lang="en-US" altLang="en-US" sz="2600" i="1"/>
              <a:t>t</a:t>
            </a:r>
            <a:r>
              <a:rPr lang="en-US" altLang="en-US" sz="2600" baseline="-25000"/>
              <a:t>weak</a:t>
            </a:r>
            <a:r>
              <a:rPr lang="en-US" altLang="en-US" sz="2600"/>
              <a:t> ≈ 1s until </a:t>
            </a:r>
            <a:r>
              <a:rPr lang="en-US" altLang="en-US" sz="2600" i="1"/>
              <a:t>t</a:t>
            </a:r>
            <a:r>
              <a:rPr lang="en-US" altLang="en-US" sz="2600" baseline="-25000"/>
              <a:t>BBN</a:t>
            </a:r>
            <a:r>
              <a:rPr lang="en-US" altLang="en-US" sz="2600"/>
              <a:t> ≈ 3 min).</a:t>
            </a:r>
          </a:p>
          <a:p>
            <a:pPr eaLnBrk="1" hangingPunct="1"/>
            <a:r>
              <a:rPr lang="en-US" altLang="en-US" sz="2600"/>
              <a:t>Primordial </a:t>
            </a:r>
            <a:r>
              <a:rPr lang="en-US" altLang="en-US" sz="2600" baseline="30000"/>
              <a:t>4</a:t>
            </a:r>
            <a:r>
              <a:rPr lang="en-US" altLang="en-US" sz="2600"/>
              <a:t>He abundance is sensitive to relative abundance of neutrons to protons (almost all neutrons are bound in </a:t>
            </a:r>
            <a:r>
              <a:rPr lang="en-US" altLang="en-US" sz="2600" baseline="30000"/>
              <a:t>4</a:t>
            </a:r>
            <a:r>
              <a:rPr lang="en-US" altLang="en-US" sz="2600"/>
              <a:t>He by the end of BBN).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600200" y="106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b="0"/>
              <a:t>[</a:t>
            </a:r>
            <a:r>
              <a:rPr lang="en-US" altLang="en-US" b="0">
                <a:solidFill>
                  <a:srgbClr val="0000CC"/>
                </a:solidFill>
              </a:rPr>
              <a:t>Stadnik, Flambaum, </a:t>
            </a:r>
            <a:r>
              <a:rPr lang="en-US" altLang="en-US" b="0" i="1">
                <a:solidFill>
                  <a:srgbClr val="0000CC"/>
                </a:solidFill>
              </a:rPr>
              <a:t>PRL</a:t>
            </a:r>
            <a:r>
              <a:rPr lang="en-US" altLang="en-US" b="0">
                <a:solidFill>
                  <a:srgbClr val="0000CC"/>
                </a:solidFill>
              </a:rPr>
              <a:t> </a:t>
            </a:r>
            <a:r>
              <a:rPr lang="en-US" altLang="en-US">
                <a:solidFill>
                  <a:srgbClr val="0000CC"/>
                </a:solidFill>
              </a:rPr>
              <a:t>115</a:t>
            </a:r>
            <a:r>
              <a:rPr lang="en-US" altLang="en-US" b="0">
                <a:solidFill>
                  <a:srgbClr val="0000CC"/>
                </a:solidFill>
              </a:rPr>
              <a:t>, 201301 (2015)</a:t>
            </a:r>
            <a:r>
              <a:rPr lang="en-US" altLang="en-US" b="0"/>
              <a:t>]</a:t>
            </a:r>
          </a:p>
        </p:txBody>
      </p:sp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1981200" y="4616451"/>
            <a:ext cx="8458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u="sng"/>
              <a:t>Weak interactions:</a:t>
            </a:r>
            <a:r>
              <a:rPr lang="en-US" altLang="en-US" sz="2600"/>
              <a:t> freeze-out of weak interactions occurs at </a:t>
            </a:r>
            <a:r>
              <a:rPr lang="en-US" altLang="en-US" sz="2600" i="1"/>
              <a:t>t</a:t>
            </a:r>
            <a:r>
              <a:rPr lang="en-US" altLang="en-US" sz="2600" baseline="-25000"/>
              <a:t>weak</a:t>
            </a:r>
            <a:r>
              <a:rPr lang="en-US" altLang="en-US" sz="2600"/>
              <a:t> </a:t>
            </a:r>
            <a:r>
              <a:rPr lang="en-US" altLang="en-US" sz="1800"/>
              <a:t>≈</a:t>
            </a:r>
            <a:r>
              <a:rPr lang="en-US" altLang="en-US" sz="2600"/>
              <a:t> 1s (</a:t>
            </a:r>
            <a:r>
              <a:rPr lang="en-US" altLang="en-US" sz="2600" i="1"/>
              <a:t>T</a:t>
            </a:r>
            <a:r>
              <a:rPr lang="en-US" altLang="en-US" sz="2600" baseline="-25000"/>
              <a:t>weak</a:t>
            </a:r>
            <a:r>
              <a:rPr lang="en-US" altLang="en-US" sz="2600"/>
              <a:t> </a:t>
            </a:r>
            <a:r>
              <a:rPr lang="en-US" altLang="en-US" sz="1800"/>
              <a:t>≈</a:t>
            </a:r>
            <a:r>
              <a:rPr lang="en-US" altLang="en-US" sz="2600"/>
              <a:t> 0.75 MeV).</a:t>
            </a:r>
            <a:endParaRPr lang="en-AU" altLang="en-US" sz="2600"/>
          </a:p>
        </p:txBody>
      </p:sp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689601"/>
            <a:ext cx="25908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49914"/>
            <a:ext cx="44196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1458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/>
        </p:nvSpPr>
        <p:spPr bwMode="auto">
          <a:xfrm>
            <a:off x="1600200" y="22860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E60000"/>
                </a:solidFill>
              </a:rPr>
              <a:t>Astrophysical Constraints on ‘Slow’ Drifts in Fundamental Constants Induced by Scalar Dark Matter (CMB)</a:t>
            </a:r>
            <a:endParaRPr lang="en-AU" altLang="en-US" sz="2700">
              <a:solidFill>
                <a:srgbClr val="E60000"/>
              </a:solidFill>
            </a:endParaRPr>
          </a:p>
        </p:txBody>
      </p:sp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676400" y="1447800"/>
            <a:ext cx="8763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/>
              <a:t>Weaker astrophysical constraints come from CMB measurements (lower </a:t>
            </a:r>
            <a:r>
              <a:rPr lang="el-GR" altLang="en-US" sz="2600" i="1"/>
              <a:t>ρ</a:t>
            </a:r>
            <a:r>
              <a:rPr lang="en-US" altLang="en-US" sz="2600" baseline="-25000"/>
              <a:t>DM</a:t>
            </a:r>
            <a:r>
              <a:rPr lang="en-US" altLang="en-US" sz="2600"/>
              <a:t>).</a:t>
            </a:r>
          </a:p>
          <a:p>
            <a:pPr eaLnBrk="1" hangingPunct="1"/>
            <a:r>
              <a:rPr lang="en-US" altLang="en-US" sz="2600"/>
              <a:t>Variations in </a:t>
            </a:r>
            <a:r>
              <a:rPr lang="el-GR" altLang="en-US" sz="2600" i="1"/>
              <a:t>α</a:t>
            </a:r>
            <a:r>
              <a:rPr lang="en-US" altLang="en-US" sz="2600"/>
              <a:t> and </a:t>
            </a:r>
            <a:r>
              <a:rPr lang="en-US" altLang="en-US" sz="2600" i="1"/>
              <a:t>m</a:t>
            </a:r>
            <a:r>
              <a:rPr lang="en-US" altLang="en-US" sz="2600" baseline="-25000"/>
              <a:t>e</a:t>
            </a:r>
            <a:r>
              <a:rPr lang="en-US" altLang="en-US" sz="2600"/>
              <a:t> at the time of electron-proton recombination affect the ionisation fraction and Thomson scattering cross section, </a:t>
            </a:r>
            <a:r>
              <a:rPr lang="el-GR" altLang="en-US" sz="2600" i="1"/>
              <a:t>σ</a:t>
            </a:r>
            <a:r>
              <a:rPr lang="en-US" altLang="en-US" sz="2600" baseline="-25000"/>
              <a:t>Thomson</a:t>
            </a:r>
            <a:r>
              <a:rPr lang="en-US" altLang="en-US" sz="2600"/>
              <a:t> = 8</a:t>
            </a:r>
            <a:r>
              <a:rPr lang="el-GR" altLang="en-US" sz="2600" i="1"/>
              <a:t>πα</a:t>
            </a:r>
            <a:r>
              <a:rPr lang="en-US" altLang="en-US" sz="2600" baseline="30000"/>
              <a:t>2</a:t>
            </a:r>
            <a:r>
              <a:rPr lang="en-US" altLang="en-US" sz="2600"/>
              <a:t>/3</a:t>
            </a:r>
            <a:r>
              <a:rPr lang="en-US" altLang="en-US" sz="2600" i="1"/>
              <a:t>m</a:t>
            </a:r>
            <a:r>
              <a:rPr lang="en-US" altLang="en-US" sz="2600" baseline="-25000"/>
              <a:t>e</a:t>
            </a:r>
            <a:r>
              <a:rPr lang="en-US" altLang="en-US" sz="2600" baseline="30000"/>
              <a:t>2</a:t>
            </a:r>
            <a:r>
              <a:rPr lang="en-US" altLang="en-US" sz="2600"/>
              <a:t>, changing the mean-free-path length of photons at recombination and leaving distinct signatures in the CMB angular power spectrum.</a:t>
            </a:r>
            <a:endParaRPr lang="el-GR" altLang="en-US" sz="2600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600200" y="106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b="0"/>
              <a:t>[</a:t>
            </a:r>
            <a:r>
              <a:rPr lang="en-US" altLang="en-US" b="0">
                <a:solidFill>
                  <a:srgbClr val="0000CC"/>
                </a:solidFill>
              </a:rPr>
              <a:t>Stadnik, Flambaum, </a:t>
            </a:r>
            <a:r>
              <a:rPr lang="en-US" altLang="en-US" b="0" i="1">
                <a:solidFill>
                  <a:srgbClr val="0000CC"/>
                </a:solidFill>
              </a:rPr>
              <a:t>PRL</a:t>
            </a:r>
            <a:r>
              <a:rPr lang="en-US" altLang="en-US" b="0">
                <a:solidFill>
                  <a:srgbClr val="0000CC"/>
                </a:solidFill>
              </a:rPr>
              <a:t> </a:t>
            </a:r>
            <a:r>
              <a:rPr lang="en-US" altLang="en-US">
                <a:solidFill>
                  <a:srgbClr val="0000CC"/>
                </a:solidFill>
              </a:rPr>
              <a:t>115</a:t>
            </a:r>
            <a:r>
              <a:rPr lang="en-US" altLang="en-US" b="0">
                <a:solidFill>
                  <a:srgbClr val="0000CC"/>
                </a:solidFill>
              </a:rPr>
              <a:t>, 201301 (2015)</a:t>
            </a:r>
            <a:r>
              <a:rPr lang="en-US" altLang="en-US" b="0"/>
              <a:t>]</a:t>
            </a:r>
          </a:p>
        </p:txBody>
      </p:sp>
      <p:pic>
        <p:nvPicPr>
          <p:cNvPr id="389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97488"/>
            <a:ext cx="38862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228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ChangeArrowheads="1"/>
          </p:cNvSpPr>
          <p:nvPr/>
        </p:nvSpPr>
        <p:spPr bwMode="auto">
          <a:xfrm>
            <a:off x="1714500" y="3810000"/>
            <a:ext cx="8801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4000"/>
              </a:lnSpc>
              <a:spcBef>
                <a:spcPct val="20000"/>
              </a:spcBef>
              <a:buFontTx/>
              <a:buChar char="•"/>
            </a:pPr>
            <a:r>
              <a:rPr lang="en-US" altLang="en-US" b="0" dirty="0"/>
              <a:t>Precision of optical clocks approaching ~10</a:t>
            </a:r>
            <a:r>
              <a:rPr lang="en-US" altLang="en-US" b="0" baseline="30000" dirty="0"/>
              <a:t>-19</a:t>
            </a:r>
            <a:r>
              <a:rPr lang="en-US" altLang="en-US" b="0" dirty="0"/>
              <a:t> fractional level</a:t>
            </a:r>
          </a:p>
          <a:p>
            <a:pPr>
              <a:lnSpc>
                <a:spcPts val="4000"/>
              </a:lnSpc>
              <a:spcBef>
                <a:spcPct val="20000"/>
              </a:spcBef>
              <a:buFontTx/>
              <a:buChar char="•"/>
            </a:pPr>
            <a:r>
              <a:rPr lang="en-US" altLang="en-US" b="0" dirty="0"/>
              <a:t>Sensitivity coefficients </a:t>
            </a:r>
            <a:r>
              <a:rPr lang="en-US" altLang="en-US" b="0" i="1" dirty="0"/>
              <a:t>K</a:t>
            </a:r>
            <a:r>
              <a:rPr lang="en-US" altLang="en-US" b="0" i="1" baseline="-25000" dirty="0"/>
              <a:t>X</a:t>
            </a:r>
            <a:r>
              <a:rPr lang="en-US" altLang="en-US" b="0" dirty="0"/>
              <a:t> calculated by our group  (1998 – present)</a:t>
            </a:r>
          </a:p>
        </p:txBody>
      </p:sp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30376"/>
            <a:ext cx="60198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74800" y="106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300" b="0" dirty="0"/>
              <a:t>[</a:t>
            </a:r>
            <a:r>
              <a:rPr lang="en-US" altLang="en-US" sz="1300" b="0" dirty="0" err="1">
                <a:solidFill>
                  <a:srgbClr val="0000CC"/>
                </a:solidFill>
              </a:rPr>
              <a:t>Arvanitaki</a:t>
            </a:r>
            <a:r>
              <a:rPr lang="en-US" altLang="en-US" sz="1300" b="0" dirty="0">
                <a:solidFill>
                  <a:srgbClr val="0000CC"/>
                </a:solidFill>
              </a:rPr>
              <a:t>, Huang, Van Tilburg, </a:t>
            </a:r>
            <a:r>
              <a:rPr lang="en-US" altLang="en-US" sz="1300" b="0" i="1" dirty="0">
                <a:solidFill>
                  <a:srgbClr val="0000CC"/>
                </a:solidFill>
              </a:rPr>
              <a:t>PRD</a:t>
            </a:r>
            <a:r>
              <a:rPr lang="en-US" altLang="en-US" sz="1300" b="0" dirty="0">
                <a:solidFill>
                  <a:srgbClr val="0000CC"/>
                </a:solidFill>
              </a:rPr>
              <a:t> </a:t>
            </a:r>
            <a:r>
              <a:rPr lang="en-US" altLang="en-US" sz="1300" dirty="0">
                <a:solidFill>
                  <a:srgbClr val="0000CC"/>
                </a:solidFill>
              </a:rPr>
              <a:t>91</a:t>
            </a:r>
            <a:r>
              <a:rPr lang="en-US" altLang="en-US" sz="1300" b="0" dirty="0">
                <a:solidFill>
                  <a:srgbClr val="0000CC"/>
                </a:solidFill>
              </a:rPr>
              <a:t>, 015015 (2015)</a:t>
            </a:r>
            <a:r>
              <a:rPr lang="en-US" altLang="en-US" sz="1300" b="0" dirty="0"/>
              <a:t>],</a:t>
            </a:r>
            <a:r>
              <a:rPr lang="en-US" altLang="en-US" sz="1300" b="0" dirty="0">
                <a:solidFill>
                  <a:srgbClr val="0000CC"/>
                </a:solidFill>
              </a:rPr>
              <a:t> </a:t>
            </a:r>
            <a:r>
              <a:rPr lang="en-US" altLang="en-US" sz="1300" b="0" dirty="0"/>
              <a:t>[</a:t>
            </a:r>
            <a:r>
              <a:rPr lang="en-US" altLang="en-US" sz="1300" b="0" dirty="0" err="1">
                <a:solidFill>
                  <a:srgbClr val="0000CC"/>
                </a:solidFill>
              </a:rPr>
              <a:t>Stadnik</a:t>
            </a:r>
            <a:r>
              <a:rPr lang="en-US" altLang="en-US" sz="1300" b="0" dirty="0">
                <a:solidFill>
                  <a:srgbClr val="0000CC"/>
                </a:solidFill>
              </a:rPr>
              <a:t>, </a:t>
            </a:r>
            <a:r>
              <a:rPr lang="en-US" altLang="en-US" sz="1300" b="0" dirty="0" err="1">
                <a:solidFill>
                  <a:srgbClr val="0000CC"/>
                </a:solidFill>
              </a:rPr>
              <a:t>Flambaum</a:t>
            </a:r>
            <a:r>
              <a:rPr lang="en-US" altLang="en-US" sz="1300" b="0" dirty="0">
                <a:solidFill>
                  <a:srgbClr val="0000CC"/>
                </a:solidFill>
              </a:rPr>
              <a:t>, </a:t>
            </a:r>
            <a:r>
              <a:rPr lang="en-US" altLang="en-US" sz="1300" b="0" i="1" dirty="0">
                <a:solidFill>
                  <a:srgbClr val="0000CC"/>
                </a:solidFill>
              </a:rPr>
              <a:t>PRL</a:t>
            </a:r>
            <a:r>
              <a:rPr lang="en-US" altLang="en-US" sz="1300" b="0" dirty="0">
                <a:solidFill>
                  <a:srgbClr val="0000CC"/>
                </a:solidFill>
              </a:rPr>
              <a:t> </a:t>
            </a:r>
            <a:r>
              <a:rPr lang="en-US" altLang="en-US" sz="1300" dirty="0">
                <a:solidFill>
                  <a:srgbClr val="0000CC"/>
                </a:solidFill>
              </a:rPr>
              <a:t>114</a:t>
            </a:r>
            <a:r>
              <a:rPr lang="en-US" altLang="en-US" sz="1300" b="0" dirty="0">
                <a:solidFill>
                  <a:srgbClr val="0000CC"/>
                </a:solidFill>
              </a:rPr>
              <a:t>, 161301 (2015)</a:t>
            </a:r>
            <a:r>
              <a:rPr lang="en-US" altLang="en-US" sz="1300" b="0" dirty="0"/>
              <a:t>]</a:t>
            </a: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2590800" y="2971801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l-GR" altLang="en-US" b="0" i="1"/>
              <a:t>ω</a:t>
            </a:r>
            <a:r>
              <a:rPr lang="en-US" altLang="en-US" b="0"/>
              <a:t> = </a:t>
            </a:r>
            <a:r>
              <a:rPr lang="en-US" altLang="en-US" b="0" i="1"/>
              <a:t>m</a:t>
            </a:r>
            <a:r>
              <a:rPr lang="el-GR" altLang="en-US" b="0" i="1" baseline="-25000"/>
              <a:t>φ</a:t>
            </a:r>
            <a:r>
              <a:rPr lang="en-US" altLang="en-US" b="0"/>
              <a:t> (linear portal) or </a:t>
            </a:r>
            <a:r>
              <a:rPr lang="el-GR" altLang="en-US" b="0" i="1"/>
              <a:t>ω</a:t>
            </a:r>
            <a:r>
              <a:rPr lang="en-US" altLang="en-US" b="0"/>
              <a:t> = 2</a:t>
            </a:r>
            <a:r>
              <a:rPr lang="en-US" altLang="en-US" b="0" i="1"/>
              <a:t>m</a:t>
            </a:r>
            <a:r>
              <a:rPr lang="el-GR" altLang="en-US" b="0" i="1" baseline="-25000"/>
              <a:t>φ</a:t>
            </a:r>
            <a:r>
              <a:rPr lang="en-US" altLang="en-US" b="0"/>
              <a:t> (quadratic portal)</a:t>
            </a:r>
            <a:endParaRPr lang="en-AU" altLang="en-US"/>
          </a:p>
        </p:txBody>
      </p:sp>
      <p:sp>
        <p:nvSpPr>
          <p:cNvPr id="48133" name="Rectangle 13"/>
          <p:cNvSpPr>
            <a:spLocks noChangeArrowheads="1"/>
          </p:cNvSpPr>
          <p:nvPr/>
        </p:nvSpPr>
        <p:spPr bwMode="auto">
          <a:xfrm>
            <a:off x="1498600" y="5735842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u="sng" dirty="0" err="1"/>
              <a:t>Dy</a:t>
            </a:r>
            <a:r>
              <a:rPr lang="en-US" altLang="en-US" sz="1800" u="sng" dirty="0"/>
              <a:t>/Cs:</a:t>
            </a:r>
            <a:r>
              <a:rPr lang="en-US" altLang="en-US" sz="1800" b="0" dirty="0">
                <a:solidFill>
                  <a:srgbClr val="0000CC"/>
                </a:solidFill>
              </a:rPr>
              <a:t> </a:t>
            </a:r>
            <a:r>
              <a:rPr lang="en-US" altLang="en-US" sz="1200" b="0" dirty="0"/>
              <a:t>[</a:t>
            </a:r>
            <a:r>
              <a:rPr lang="en-US" altLang="en-US" sz="1200" b="0" dirty="0">
                <a:solidFill>
                  <a:srgbClr val="0000CC"/>
                </a:solidFill>
              </a:rPr>
              <a:t>Van Tilburg </a:t>
            </a:r>
            <a:r>
              <a:rPr lang="en-US" altLang="en-US" sz="1200" b="0" i="1" dirty="0">
                <a:solidFill>
                  <a:srgbClr val="0000CC"/>
                </a:solidFill>
              </a:rPr>
              <a:t>et al.</a:t>
            </a:r>
            <a:r>
              <a:rPr lang="en-US" altLang="en-US" sz="1200" b="0" dirty="0">
                <a:solidFill>
                  <a:srgbClr val="0000CC"/>
                </a:solidFill>
              </a:rPr>
              <a:t>, </a:t>
            </a:r>
            <a:r>
              <a:rPr lang="en-US" altLang="en-US" sz="1200" b="0" i="1" dirty="0">
                <a:solidFill>
                  <a:srgbClr val="0000CC"/>
                </a:solidFill>
              </a:rPr>
              <a:t>PRL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dirty="0">
                <a:solidFill>
                  <a:srgbClr val="0000CC"/>
                </a:solidFill>
              </a:rPr>
              <a:t>115</a:t>
            </a:r>
            <a:r>
              <a:rPr lang="en-US" altLang="en-US" sz="1200" b="0" dirty="0">
                <a:solidFill>
                  <a:srgbClr val="0000CC"/>
                </a:solidFill>
              </a:rPr>
              <a:t>, 011802 (2015)</a:t>
            </a:r>
            <a:r>
              <a:rPr lang="en-US" altLang="en-US" sz="1200" b="0" dirty="0"/>
              <a:t>],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b="0" dirty="0"/>
              <a:t>[</a:t>
            </a:r>
            <a:r>
              <a:rPr lang="en-US" altLang="en-US" sz="1200" b="0" dirty="0" err="1">
                <a:solidFill>
                  <a:srgbClr val="0000CC"/>
                </a:solidFill>
              </a:rPr>
              <a:t>Stadnik</a:t>
            </a:r>
            <a:r>
              <a:rPr lang="en-US" altLang="en-US" sz="1200" b="0" dirty="0">
                <a:solidFill>
                  <a:srgbClr val="0000CC"/>
                </a:solidFill>
              </a:rPr>
              <a:t>, </a:t>
            </a:r>
            <a:r>
              <a:rPr lang="en-US" altLang="en-US" sz="1200" b="0" dirty="0" err="1">
                <a:solidFill>
                  <a:srgbClr val="0000CC"/>
                </a:solidFill>
              </a:rPr>
              <a:t>Flambaum</a:t>
            </a:r>
            <a:r>
              <a:rPr lang="en-US" altLang="en-US" sz="1200" b="0" dirty="0">
                <a:solidFill>
                  <a:srgbClr val="0000CC"/>
                </a:solidFill>
              </a:rPr>
              <a:t>, </a:t>
            </a:r>
            <a:r>
              <a:rPr lang="en-US" altLang="en-US" sz="1200" b="0" i="1" dirty="0">
                <a:solidFill>
                  <a:srgbClr val="0000CC"/>
                </a:solidFill>
              </a:rPr>
              <a:t>PRL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dirty="0">
                <a:solidFill>
                  <a:srgbClr val="0000CC"/>
                </a:solidFill>
              </a:rPr>
              <a:t>115</a:t>
            </a:r>
            <a:r>
              <a:rPr lang="en-US" altLang="en-US" sz="1200" b="0" dirty="0">
                <a:solidFill>
                  <a:srgbClr val="0000CC"/>
                </a:solidFill>
              </a:rPr>
              <a:t>, 201301 (2015)</a:t>
            </a:r>
            <a:r>
              <a:rPr lang="en-US" altLang="en-US" sz="1200" b="0" dirty="0"/>
              <a:t>]</a:t>
            </a:r>
            <a:endParaRPr lang="en-AU" altLang="en-US" sz="1200" dirty="0"/>
          </a:p>
        </p:txBody>
      </p:sp>
      <p:sp>
        <p:nvSpPr>
          <p:cNvPr id="48134" name="Rectangle 15"/>
          <p:cNvSpPr>
            <a:spLocks noChangeArrowheads="1"/>
          </p:cNvSpPr>
          <p:nvPr/>
        </p:nvSpPr>
        <p:spPr bwMode="auto">
          <a:xfrm>
            <a:off x="1676400" y="6259514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u="sng" dirty="0" err="1"/>
              <a:t>Rb</a:t>
            </a:r>
            <a:r>
              <a:rPr lang="en-US" altLang="en-US" sz="1800" u="sng" dirty="0"/>
              <a:t>/Cs:</a:t>
            </a:r>
            <a:r>
              <a:rPr lang="en-US" altLang="en-US" sz="1800" b="0" dirty="0">
                <a:solidFill>
                  <a:srgbClr val="0000CC"/>
                </a:solidFill>
              </a:rPr>
              <a:t> </a:t>
            </a:r>
            <a:r>
              <a:rPr lang="en-US" altLang="en-US" sz="1500" b="0" dirty="0"/>
              <a:t>[</a:t>
            </a:r>
            <a:r>
              <a:rPr lang="en-US" altLang="en-US" sz="1200" b="0" dirty="0" err="1">
                <a:solidFill>
                  <a:srgbClr val="0000CC"/>
                </a:solidFill>
              </a:rPr>
              <a:t>Hees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b="0" i="1" dirty="0">
                <a:solidFill>
                  <a:srgbClr val="0000CC"/>
                </a:solidFill>
              </a:rPr>
              <a:t>et al.</a:t>
            </a:r>
            <a:r>
              <a:rPr lang="en-US" altLang="en-US" sz="1200" b="0" dirty="0">
                <a:solidFill>
                  <a:srgbClr val="0000CC"/>
                </a:solidFill>
              </a:rPr>
              <a:t>, </a:t>
            </a:r>
            <a:r>
              <a:rPr lang="en-US" altLang="en-US" sz="1200" b="0" i="1" dirty="0">
                <a:solidFill>
                  <a:srgbClr val="0000CC"/>
                </a:solidFill>
              </a:rPr>
              <a:t>PRL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dirty="0">
                <a:solidFill>
                  <a:srgbClr val="0000CC"/>
                </a:solidFill>
              </a:rPr>
              <a:t>117</a:t>
            </a:r>
            <a:r>
              <a:rPr lang="en-US" altLang="en-US" sz="1200" b="0" dirty="0">
                <a:solidFill>
                  <a:srgbClr val="0000CC"/>
                </a:solidFill>
              </a:rPr>
              <a:t>, 061301 (2016)</a:t>
            </a:r>
            <a:r>
              <a:rPr lang="en-US" altLang="en-US" sz="1200" b="0" dirty="0"/>
              <a:t>],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b="0" dirty="0"/>
              <a:t>[</a:t>
            </a:r>
            <a:r>
              <a:rPr lang="en-US" altLang="en-US" sz="1200" b="0" dirty="0" err="1">
                <a:solidFill>
                  <a:srgbClr val="0000CC"/>
                </a:solidFill>
              </a:rPr>
              <a:t>Stadnik</a:t>
            </a:r>
            <a:r>
              <a:rPr lang="en-US" altLang="en-US" sz="1200" b="0" dirty="0">
                <a:solidFill>
                  <a:srgbClr val="0000CC"/>
                </a:solidFill>
              </a:rPr>
              <a:t>, </a:t>
            </a:r>
            <a:r>
              <a:rPr lang="en-US" altLang="en-US" sz="1200" b="0" dirty="0" err="1">
                <a:solidFill>
                  <a:srgbClr val="0000CC"/>
                </a:solidFill>
              </a:rPr>
              <a:t>Flambaum</a:t>
            </a:r>
            <a:r>
              <a:rPr lang="en-US" altLang="en-US" sz="1200" b="0" dirty="0">
                <a:solidFill>
                  <a:srgbClr val="0000CC"/>
                </a:solidFill>
              </a:rPr>
              <a:t>  </a:t>
            </a:r>
            <a:r>
              <a:rPr lang="en-US" altLang="en-US" sz="1200" b="0" i="1" dirty="0">
                <a:solidFill>
                  <a:srgbClr val="0000CC"/>
                </a:solidFill>
              </a:rPr>
              <a:t>PRA</a:t>
            </a:r>
            <a:r>
              <a:rPr lang="en-US" altLang="en-US" sz="1200" b="0" dirty="0">
                <a:solidFill>
                  <a:srgbClr val="0000CC"/>
                </a:solidFill>
              </a:rPr>
              <a:t> </a:t>
            </a:r>
            <a:r>
              <a:rPr lang="en-US" altLang="en-US" sz="1200" dirty="0">
                <a:solidFill>
                  <a:srgbClr val="0000CC"/>
                </a:solidFill>
              </a:rPr>
              <a:t>94</a:t>
            </a:r>
            <a:r>
              <a:rPr lang="en-US" altLang="en-US" sz="1200" b="0" dirty="0">
                <a:solidFill>
                  <a:srgbClr val="0000CC"/>
                </a:solidFill>
              </a:rPr>
              <a:t>, 022111 (2016)</a:t>
            </a:r>
            <a:r>
              <a:rPr lang="en-US" altLang="en-US" sz="1200" b="0" dirty="0"/>
              <a:t>]</a:t>
            </a:r>
            <a:endParaRPr lang="en-AU" altLang="en-US" sz="1200" b="0" dirty="0">
              <a:solidFill>
                <a:srgbClr val="0000CC"/>
              </a:solidFill>
            </a:endParaRPr>
          </a:p>
        </p:txBody>
      </p:sp>
      <p:sp>
        <p:nvSpPr>
          <p:cNvPr id="48135" name="Rectangle 2"/>
          <p:cNvSpPr>
            <a:spLocks noChangeArrowheads="1"/>
          </p:cNvSpPr>
          <p:nvPr/>
        </p:nvSpPr>
        <p:spPr bwMode="auto">
          <a:xfrm>
            <a:off x="1560513" y="76200"/>
            <a:ext cx="906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0">
                <a:solidFill>
                  <a:srgbClr val="E60000"/>
                </a:solidFill>
              </a:rPr>
              <a:t>Atomic Spectroscopy Searches for Oscillating Variations in Fundamental Constants due to Dark Matter</a:t>
            </a:r>
            <a:endParaRPr lang="en-AU" altLang="en-US" sz="2800" b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69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705678" y="152400"/>
            <a:ext cx="996232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800" b="0" dirty="0">
                <a:solidFill>
                  <a:srgbClr val="E60000"/>
                </a:solidFill>
              </a:rPr>
              <a:t>Constraints on quadratic interaction of axion or  scalar dark matter with the photon</a:t>
            </a:r>
            <a:endParaRPr lang="en-AU" altLang="en-US" sz="3800" b="0" dirty="0">
              <a:solidFill>
                <a:srgbClr val="E60000"/>
              </a:solidFill>
            </a:endParaRPr>
          </a:p>
        </p:txBody>
      </p:sp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079500" y="1295400"/>
            <a:ext cx="944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dirty="0"/>
              <a:t>	BBN, CMB, Dy and Rb/Cs constraints:</a:t>
            </a:r>
            <a:r>
              <a:rPr lang="en-US" altLang="en-US" sz="1800" b="0" dirty="0"/>
              <a:t>                                                                                              [</a:t>
            </a:r>
            <a:r>
              <a:rPr lang="en-US" altLang="en-US" sz="1800" b="0" dirty="0">
                <a:solidFill>
                  <a:srgbClr val="0000CC"/>
                </a:solidFill>
              </a:rPr>
              <a:t>Stadnik and V.F., </a:t>
            </a:r>
            <a:r>
              <a:rPr lang="en-US" altLang="en-US" sz="1800" b="0" i="1" dirty="0">
                <a:solidFill>
                  <a:srgbClr val="0000CC"/>
                </a:solidFill>
              </a:rPr>
              <a:t>PRL</a:t>
            </a:r>
            <a:r>
              <a:rPr lang="en-US" altLang="en-US" sz="1800" b="0" dirty="0">
                <a:solidFill>
                  <a:srgbClr val="0000CC"/>
                </a:solidFill>
              </a:rPr>
              <a:t> </a:t>
            </a:r>
            <a:r>
              <a:rPr lang="en-US" altLang="en-US" sz="1800" dirty="0">
                <a:solidFill>
                  <a:srgbClr val="0000CC"/>
                </a:solidFill>
              </a:rPr>
              <a:t>115</a:t>
            </a:r>
            <a:r>
              <a:rPr lang="en-US" altLang="en-US" sz="1800" b="0" dirty="0">
                <a:solidFill>
                  <a:srgbClr val="0000CC"/>
                </a:solidFill>
              </a:rPr>
              <a:t>, 201301 (2015) and  Phys. Rev. D 2016</a:t>
            </a:r>
            <a:r>
              <a:rPr lang="en-US" altLang="en-US" sz="1800" b="0" dirty="0"/>
              <a:t>]                                                                   </a:t>
            </a:r>
            <a:r>
              <a:rPr lang="en-US" altLang="en-US" sz="1800" dirty="0">
                <a:solidFill>
                  <a:srgbClr val="E60000"/>
                </a:solidFill>
              </a:rPr>
              <a:t>15 orders of magnitude improvement!</a:t>
            </a:r>
            <a:r>
              <a:rPr lang="en-US" altLang="en-US" sz="1800" b="0" dirty="0"/>
              <a:t> </a:t>
            </a:r>
          </a:p>
        </p:txBody>
      </p:sp>
      <p:pic>
        <p:nvPicPr>
          <p:cNvPr id="1044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78050"/>
            <a:ext cx="67818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617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152400"/>
            <a:ext cx="1202634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800" b="0" dirty="0">
                <a:solidFill>
                  <a:srgbClr val="E60000"/>
                </a:solidFill>
              </a:rPr>
              <a:t>Constraints on quadratic Interactions of scalar and axion dark matter with light quarks</a:t>
            </a:r>
            <a:endParaRPr lang="en-AU" altLang="en-US" sz="3800" b="0" dirty="0">
              <a:solidFill>
                <a:srgbClr val="E60000"/>
              </a:solidFill>
            </a:endParaRPr>
          </a:p>
        </p:txBody>
      </p:sp>
      <p:sp>
        <p:nvSpPr>
          <p:cNvPr id="106498" name="Rectangle 3"/>
          <p:cNvSpPr>
            <a:spLocks noChangeArrowheads="1"/>
          </p:cNvSpPr>
          <p:nvPr/>
        </p:nvSpPr>
        <p:spPr bwMode="auto">
          <a:xfrm>
            <a:off x="1600200" y="1295400"/>
            <a:ext cx="8978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/>
              <a:t>	BBN and Rb/Cs constraints:</a:t>
            </a:r>
            <a:r>
              <a:rPr lang="en-US" altLang="en-US" sz="1800" b="0"/>
              <a:t>                                                                              [</a:t>
            </a:r>
            <a:r>
              <a:rPr lang="en-US" altLang="en-US" sz="1800" b="0">
                <a:solidFill>
                  <a:srgbClr val="0000CC"/>
                </a:solidFill>
              </a:rPr>
              <a:t>Stadnik and V.F., </a:t>
            </a:r>
            <a:r>
              <a:rPr lang="en-US" altLang="en-US" sz="1800" b="0" i="1">
                <a:solidFill>
                  <a:srgbClr val="0000CC"/>
                </a:solidFill>
              </a:rPr>
              <a:t>PRL</a:t>
            </a:r>
            <a:r>
              <a:rPr lang="en-US" altLang="en-US" sz="1800" b="0">
                <a:solidFill>
                  <a:srgbClr val="0000CC"/>
                </a:solidFill>
              </a:rPr>
              <a:t> </a:t>
            </a:r>
            <a:r>
              <a:rPr lang="en-US" altLang="en-US" sz="1800">
                <a:solidFill>
                  <a:srgbClr val="0000CC"/>
                </a:solidFill>
              </a:rPr>
              <a:t>115</a:t>
            </a:r>
            <a:r>
              <a:rPr lang="en-US" altLang="en-US" sz="1800" b="0">
                <a:solidFill>
                  <a:srgbClr val="0000CC"/>
                </a:solidFill>
              </a:rPr>
              <a:t>, 201301 (2015) + Phys. Rev. D 2016</a:t>
            </a:r>
            <a:r>
              <a:rPr lang="en-US" altLang="en-US" sz="1800" b="0"/>
              <a:t>]     </a:t>
            </a:r>
          </a:p>
        </p:txBody>
      </p:sp>
      <p:pic>
        <p:nvPicPr>
          <p:cNvPr id="1064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39938"/>
            <a:ext cx="716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08110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318051" y="152400"/>
            <a:ext cx="11509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800" b="0" dirty="0">
                <a:solidFill>
                  <a:srgbClr val="E60000"/>
                </a:solidFill>
              </a:rPr>
              <a:t>Constraints on quadratic interaction of scalar and axion  dark matter with the electron</a:t>
            </a:r>
            <a:endParaRPr lang="en-AU" altLang="en-US" sz="3800" b="0" dirty="0">
              <a:solidFill>
                <a:srgbClr val="E60000"/>
              </a:solidFill>
            </a:endParaRPr>
          </a:p>
        </p:txBody>
      </p:sp>
      <p:sp>
        <p:nvSpPr>
          <p:cNvPr id="108546" name="Rectangle 3"/>
          <p:cNvSpPr>
            <a:spLocks noChangeArrowheads="1"/>
          </p:cNvSpPr>
          <p:nvPr/>
        </p:nvSpPr>
        <p:spPr bwMode="auto">
          <a:xfrm>
            <a:off x="1371600" y="1295400"/>
            <a:ext cx="8978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/>
              <a:t>	BBN and CMB constraints</a:t>
            </a:r>
            <a:r>
              <a:rPr lang="en-US" altLang="en-US" sz="1800" b="0"/>
              <a:t>:                                                                               [</a:t>
            </a:r>
            <a:r>
              <a:rPr lang="en-US" altLang="en-US" sz="1800" b="0">
                <a:solidFill>
                  <a:srgbClr val="0000CC"/>
                </a:solidFill>
              </a:rPr>
              <a:t>Stadnik and V.F., </a:t>
            </a:r>
            <a:r>
              <a:rPr lang="en-US" altLang="en-US" sz="1800" b="0" i="1">
                <a:solidFill>
                  <a:srgbClr val="0000CC"/>
                </a:solidFill>
              </a:rPr>
              <a:t>PRL</a:t>
            </a:r>
            <a:r>
              <a:rPr lang="en-US" altLang="en-US" sz="1800" b="0">
                <a:solidFill>
                  <a:srgbClr val="0000CC"/>
                </a:solidFill>
              </a:rPr>
              <a:t> </a:t>
            </a:r>
            <a:r>
              <a:rPr lang="en-US" altLang="en-US" sz="1800">
                <a:solidFill>
                  <a:srgbClr val="0000CC"/>
                </a:solidFill>
              </a:rPr>
              <a:t>115</a:t>
            </a:r>
            <a:r>
              <a:rPr lang="en-US" altLang="en-US" sz="1800" b="0">
                <a:solidFill>
                  <a:srgbClr val="0000CC"/>
                </a:solidFill>
              </a:rPr>
              <a:t>, 201301 (2015)</a:t>
            </a:r>
            <a:r>
              <a:rPr lang="en-US" altLang="en-US" sz="1800" b="0"/>
              <a:t>]             </a:t>
            </a:r>
          </a:p>
        </p:txBody>
      </p:sp>
      <p:pic>
        <p:nvPicPr>
          <p:cNvPr id="1085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38350"/>
            <a:ext cx="70104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84800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ChangeArrowheads="1"/>
          </p:cNvSpPr>
          <p:nvPr/>
        </p:nvSpPr>
        <p:spPr bwMode="auto">
          <a:xfrm>
            <a:off x="506896" y="152400"/>
            <a:ext cx="11539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800" b="0" dirty="0">
                <a:solidFill>
                  <a:srgbClr val="E60000"/>
                </a:solidFill>
              </a:rPr>
              <a:t>Constraints on quadratic interactions of axion and scalar dark matter with W and Z bosons</a:t>
            </a:r>
            <a:endParaRPr lang="en-AU" altLang="en-US" sz="3800" b="0" dirty="0">
              <a:solidFill>
                <a:srgbClr val="E60000"/>
              </a:solidFill>
            </a:endParaRPr>
          </a:p>
        </p:txBody>
      </p:sp>
      <p:sp>
        <p:nvSpPr>
          <p:cNvPr id="110594" name="Rectangle 3"/>
          <p:cNvSpPr>
            <a:spLocks noChangeArrowheads="1"/>
          </p:cNvSpPr>
          <p:nvPr/>
        </p:nvSpPr>
        <p:spPr bwMode="auto">
          <a:xfrm>
            <a:off x="1600200" y="1295400"/>
            <a:ext cx="8978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/>
              <a:t>	BBN constraints:</a:t>
            </a:r>
            <a:r>
              <a:rPr lang="en-US" altLang="en-US" sz="1800" b="0"/>
              <a:t>                                                                                              [</a:t>
            </a:r>
            <a:r>
              <a:rPr lang="en-US" altLang="en-US" sz="1800" b="0">
                <a:solidFill>
                  <a:srgbClr val="0000CC"/>
                </a:solidFill>
              </a:rPr>
              <a:t>Stadnik and V.F., </a:t>
            </a:r>
            <a:r>
              <a:rPr lang="en-US" altLang="en-US" sz="1800" b="0" i="1">
                <a:solidFill>
                  <a:srgbClr val="0000CC"/>
                </a:solidFill>
              </a:rPr>
              <a:t>PRL</a:t>
            </a:r>
            <a:r>
              <a:rPr lang="en-US" altLang="en-US" sz="1800" b="0">
                <a:solidFill>
                  <a:srgbClr val="0000CC"/>
                </a:solidFill>
              </a:rPr>
              <a:t> </a:t>
            </a:r>
            <a:r>
              <a:rPr lang="en-US" altLang="en-US" sz="1800">
                <a:solidFill>
                  <a:srgbClr val="0000CC"/>
                </a:solidFill>
              </a:rPr>
              <a:t>115</a:t>
            </a:r>
            <a:r>
              <a:rPr lang="en-US" altLang="en-US" sz="1800" b="0">
                <a:solidFill>
                  <a:srgbClr val="0000CC"/>
                </a:solidFill>
              </a:rPr>
              <a:t>, 201301 (2015)</a:t>
            </a:r>
            <a:r>
              <a:rPr lang="en-US" altLang="en-US" sz="1800" b="0"/>
              <a:t>]     </a:t>
            </a:r>
          </a:p>
        </p:txBody>
      </p:sp>
      <p:pic>
        <p:nvPicPr>
          <p:cNvPr id="11059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14538"/>
            <a:ext cx="71628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43478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0557" y="377559"/>
            <a:ext cx="7845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Effects of gravity in extra dimensions in atomic  spectra  </a:t>
            </a:r>
          </a:p>
          <a:p>
            <a:pPr algn="ctr"/>
            <a:r>
              <a:rPr lang="en-US" sz="2000" dirty="0"/>
              <a:t>V. A. Dzuba , V. V. </a:t>
            </a:r>
            <a:r>
              <a:rPr lang="en-US" sz="2000" dirty="0" err="1"/>
              <a:t>Flambaum</a:t>
            </a:r>
            <a:r>
              <a:rPr lang="en-US" sz="2000" dirty="0"/>
              <a:t> , and P. Munro-</a:t>
            </a:r>
            <a:r>
              <a:rPr lang="en-US" sz="2000" dirty="0" err="1"/>
              <a:t>Laylim</a:t>
            </a:r>
            <a:endParaRPr lang="en-US" sz="2000" dirty="0"/>
          </a:p>
          <a:p>
            <a:pPr algn="ctr"/>
            <a:r>
              <a:rPr lang="en-US" sz="2000" dirty="0"/>
              <a:t>PRA </a:t>
            </a:r>
            <a:r>
              <a:rPr lang="en-US" sz="2000" b="1" dirty="0"/>
              <a:t>106</a:t>
            </a:r>
            <a:r>
              <a:rPr lang="en-US" sz="2000" dirty="0"/>
              <a:t>, 052804 (2022) and references therein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60418"/>
              </p:ext>
            </p:extLst>
          </p:nvPr>
        </p:nvGraphicFramePr>
        <p:xfrm>
          <a:off x="1792109" y="4035776"/>
          <a:ext cx="428977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  <a:r>
                        <a:rPr lang="en-US" baseline="-25000" dirty="0"/>
                        <a:t>n</a:t>
                      </a:r>
                      <a:r>
                        <a:rPr lang="en-US" dirty="0"/>
                        <a:t>(GeV)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5.7[+01]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2.4[-05]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1.1[-08]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1.1[-10]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5.0[-12]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5.6[-13]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156" y="2578100"/>
            <a:ext cx="4653844" cy="1231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409" y="2102557"/>
            <a:ext cx="511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Arkani</a:t>
            </a:r>
            <a:r>
              <a:rPr lang="en-US" sz="2000" dirty="0"/>
              <a:t>-Hamed - </a:t>
            </a:r>
            <a:r>
              <a:rPr lang="en-US" sz="2000" dirty="0" err="1"/>
              <a:t>Dimopoulos-Dvali</a:t>
            </a:r>
            <a:r>
              <a:rPr lang="en-US" sz="2000" dirty="0"/>
              <a:t> model explains weakness of gravity via extra compactified dimensions.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5223" y="2102557"/>
            <a:ext cx="3993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 extra dimensions, from Gauss law: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3882" y="3541891"/>
            <a:ext cx="1896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H, 1s-2s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5555" y="4440881"/>
            <a:ext cx="4801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 is radius of extra dimensions, M is Plank mass in n+3  dimensions. Limits R&lt; R</a:t>
            </a:r>
            <a:r>
              <a:rPr lang="en-US" sz="2400" baseline="-25000" dirty="0"/>
              <a:t>n</a:t>
            </a:r>
            <a:r>
              <a:rPr lang="en-US" sz="2400" dirty="0"/>
              <a:t> ,  M &gt; M</a:t>
            </a:r>
            <a:r>
              <a:rPr lang="en-US" sz="2400" baseline="-25000" dirty="0"/>
              <a:t>n</a:t>
            </a:r>
          </a:p>
          <a:p>
            <a:r>
              <a:rPr lang="en-US" sz="2400" dirty="0"/>
              <a:t>We use the data on spectra of  hydrogen, muonium, positronium, and deuteron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18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ChangeArrowheads="1"/>
          </p:cNvSpPr>
          <p:nvPr/>
        </p:nvSpPr>
        <p:spPr bwMode="auto">
          <a:xfrm>
            <a:off x="1600200" y="152400"/>
            <a:ext cx="901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800" b="0">
                <a:solidFill>
                  <a:srgbClr val="E60000"/>
                </a:solidFill>
              </a:rPr>
              <a:t>Constraints on Linear Interaction of Scalar Dark Matter with the Higgs Boson</a:t>
            </a:r>
            <a:endParaRPr lang="en-AU" altLang="en-US" sz="3800" b="0">
              <a:solidFill>
                <a:srgbClr val="E60000"/>
              </a:solidFill>
            </a:endParaRPr>
          </a:p>
        </p:txBody>
      </p:sp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1524000" y="1295400"/>
            <a:ext cx="8978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2500"/>
              </a:lnSpc>
              <a:spcBef>
                <a:spcPct val="20000"/>
              </a:spcBef>
            </a:pPr>
            <a:r>
              <a:rPr lang="en-US" altLang="en-US" sz="1800"/>
              <a:t>	Rb/Cs constraints:</a:t>
            </a:r>
            <a:r>
              <a:rPr lang="en-US" altLang="en-US" sz="1800" b="0"/>
              <a:t>                                                                                              [</a:t>
            </a:r>
            <a:r>
              <a:rPr lang="en-US" altLang="en-US" sz="1800" b="0">
                <a:solidFill>
                  <a:srgbClr val="0000CC"/>
                </a:solidFill>
              </a:rPr>
              <a:t>Stadnik and V.F., </a:t>
            </a:r>
            <a:r>
              <a:rPr lang="en-US" altLang="en-US" sz="1800" b="0" i="1">
                <a:solidFill>
                  <a:srgbClr val="0000CC"/>
                </a:solidFill>
              </a:rPr>
              <a:t>PRA</a:t>
            </a:r>
            <a:r>
              <a:rPr lang="en-US" altLang="en-US" sz="1800" b="0">
                <a:solidFill>
                  <a:srgbClr val="0000CC"/>
                </a:solidFill>
              </a:rPr>
              <a:t> </a:t>
            </a:r>
            <a:r>
              <a:rPr lang="en-US" altLang="en-US" sz="1800">
                <a:solidFill>
                  <a:srgbClr val="0000CC"/>
                </a:solidFill>
              </a:rPr>
              <a:t>94</a:t>
            </a:r>
            <a:r>
              <a:rPr lang="en-US" altLang="en-US" sz="1800" b="0">
                <a:solidFill>
                  <a:srgbClr val="0000CC"/>
                </a:solidFill>
              </a:rPr>
              <a:t>, 022111 (2016)</a:t>
            </a:r>
            <a:r>
              <a:rPr lang="en-US" altLang="en-US" sz="1800" b="0"/>
              <a:t>]     </a:t>
            </a:r>
          </a:p>
        </p:txBody>
      </p:sp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03464"/>
            <a:ext cx="6781800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5"/>
          <p:cNvSpPr>
            <a:spLocks noChangeArrowheads="1"/>
          </p:cNvSpPr>
          <p:nvPr/>
        </p:nvSpPr>
        <p:spPr bwMode="auto">
          <a:xfrm>
            <a:off x="4038601" y="1981200"/>
            <a:ext cx="458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E60000"/>
                </a:solidFill>
              </a:rPr>
              <a:t>2 – 3 orders of magnitude improvement!</a:t>
            </a:r>
            <a:endParaRPr lang="en-AU" altLang="en-US" sz="1800"/>
          </a:p>
        </p:txBody>
      </p:sp>
    </p:spTree>
    <p:extLst>
      <p:ext uri="{BB962C8B-B14F-4D97-AF65-F5344CB8AC3E}">
        <p14:creationId xmlns:p14="http://schemas.microsoft.com/office/powerpoint/2010/main" val="107109213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ChangeArrowheads="1"/>
          </p:cNvSpPr>
          <p:nvPr/>
        </p:nvSpPr>
        <p:spPr bwMode="auto">
          <a:xfrm>
            <a:off x="1574800" y="12954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/>
              <a:t>[</a:t>
            </a:r>
            <a:r>
              <a:rPr lang="en-US" altLang="en-US" sz="1800">
                <a:solidFill>
                  <a:srgbClr val="0000CC"/>
                </a:solidFill>
              </a:rPr>
              <a:t>Leefer, Gerhardus, Budker, V.F. and Stadnik, </a:t>
            </a:r>
            <a:r>
              <a:rPr lang="en-US" altLang="en-US" sz="1800" i="1">
                <a:solidFill>
                  <a:srgbClr val="0000CC"/>
                </a:solidFill>
              </a:rPr>
              <a:t>PRL</a:t>
            </a:r>
            <a:r>
              <a:rPr lang="en-US" altLang="en-US" sz="1800">
                <a:solidFill>
                  <a:srgbClr val="0000CC"/>
                </a:solidFill>
              </a:rPr>
              <a:t> 117, 271601 (2016)</a:t>
            </a:r>
            <a:r>
              <a:rPr lang="en-US" altLang="en-US" sz="1800"/>
              <a:t>]</a:t>
            </a:r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600200" y="152400"/>
            <a:ext cx="901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E60000"/>
                </a:solidFill>
              </a:rPr>
              <a:t>Variation of Fundamental Constants Induced by a Massive Body</a:t>
            </a:r>
            <a:endParaRPr lang="en-AU" altLang="en-US" sz="3800">
              <a:solidFill>
                <a:srgbClr val="E60000"/>
              </a:solidFill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524000" y="1676400"/>
            <a:ext cx="891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/>
              <a:t>	</a:t>
            </a:r>
            <a:r>
              <a:rPr lang="en-US" altLang="en-US" sz="2400"/>
              <a:t>Varying the distance away from a massive body hence alters the fundamental constants, in the presence of Yukawa-type interactions: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1524000" y="3581400"/>
            <a:ext cx="9144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dirty="0"/>
              <a:t>	</a:t>
            </a:r>
            <a:r>
              <a:rPr lang="en-US" altLang="en-US" sz="2400" dirty="0"/>
              <a:t>We can search for such alterations in the fundamental constants, using clock frequency comparison measurements (</a:t>
            </a:r>
            <a:r>
              <a:rPr lang="el-GR" altLang="en-US" sz="2400" i="1" dirty="0"/>
              <a:t>ω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/</a:t>
            </a:r>
            <a:r>
              <a:rPr lang="el-GR" altLang="en-US" sz="2400" i="1" dirty="0"/>
              <a:t>ω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=&gt; </a:t>
            </a:r>
            <a:r>
              <a:rPr lang="en-US" altLang="en-US" sz="2400" i="1" dirty="0"/>
              <a:t>scalar</a:t>
            </a:r>
            <a:r>
              <a:rPr lang="en-US" altLang="en-US" sz="2400" dirty="0"/>
              <a:t> quantities), in the presence of a massive body at two different distances away from the clock pair:</a:t>
            </a:r>
          </a:p>
          <a:p>
            <a:pPr lvl="1" eaLnBrk="1" hangingPunct="1"/>
            <a:r>
              <a:rPr lang="en-US" altLang="en-US" sz="2100" dirty="0"/>
              <a:t>Sun (elliptical orbit, </a:t>
            </a:r>
            <a:r>
              <a:rPr lang="en-US" altLang="en-US" sz="2100" i="1" dirty="0"/>
              <a:t>e</a:t>
            </a:r>
            <a:r>
              <a:rPr lang="en-US" altLang="en-US" sz="2100" dirty="0"/>
              <a:t> = 0.0167)</a:t>
            </a:r>
          </a:p>
          <a:p>
            <a:pPr lvl="1" eaLnBrk="1" hangingPunct="1"/>
            <a:r>
              <a:rPr lang="en-US" altLang="en-US" sz="2100" dirty="0"/>
              <a:t>Moon (</a:t>
            </a:r>
            <a:r>
              <a:rPr lang="en-US" altLang="en-US" sz="2100" i="1" dirty="0"/>
              <a:t>e</a:t>
            </a:r>
            <a:r>
              <a:rPr lang="en-US" altLang="en-US" sz="2100" dirty="0"/>
              <a:t> </a:t>
            </a:r>
            <a:r>
              <a:rPr lang="en-AU" altLang="en-US" sz="2100" dirty="0"/>
              <a:t>≈ 0.05, with seasonal variation and effect of finite Earth size</a:t>
            </a:r>
            <a:r>
              <a:rPr lang="en-US" altLang="en-US" sz="2100" dirty="0"/>
              <a:t>)</a:t>
            </a:r>
          </a:p>
          <a:p>
            <a:pPr lvl="1" eaLnBrk="1" hangingPunct="1"/>
            <a:r>
              <a:rPr lang="en-US" altLang="en-US" sz="2100" dirty="0"/>
              <a:t>Massive objects in the laboratory (experiment with  moving 300kg Pb mass)</a:t>
            </a:r>
          </a:p>
        </p:txBody>
      </p:sp>
      <p:pic>
        <p:nvPicPr>
          <p:cNvPr id="768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705101"/>
            <a:ext cx="39624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36167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/>
          <p:cNvSpPr>
            <a:spLocks noChangeArrowheads="1"/>
          </p:cNvSpPr>
          <p:nvPr/>
        </p:nvSpPr>
        <p:spPr bwMode="auto">
          <a:xfrm>
            <a:off x="1574800" y="12954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1800"/>
              <a:t>[</a:t>
            </a:r>
            <a:r>
              <a:rPr lang="en-US" altLang="en-US" sz="1800">
                <a:solidFill>
                  <a:srgbClr val="0000CC"/>
                </a:solidFill>
              </a:rPr>
              <a:t>Leefer, Gerhardus, Budker, V.F. and  Stadnik, </a:t>
            </a:r>
            <a:r>
              <a:rPr lang="en-US" altLang="en-US" sz="1800" i="1">
                <a:solidFill>
                  <a:srgbClr val="0000CC"/>
                </a:solidFill>
              </a:rPr>
              <a:t>PRL</a:t>
            </a:r>
            <a:r>
              <a:rPr lang="en-US" altLang="en-US" sz="1800">
                <a:solidFill>
                  <a:srgbClr val="0000CC"/>
                </a:solidFill>
              </a:rPr>
              <a:t> 117, 271601 (2016)</a:t>
            </a:r>
            <a:r>
              <a:rPr lang="en-US" altLang="en-US" sz="1800"/>
              <a:t>]</a:t>
            </a: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600200" y="152400"/>
            <a:ext cx="901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>
                <a:solidFill>
                  <a:srgbClr val="E60000"/>
                </a:solidFill>
              </a:rPr>
              <a:t>Constraints on a Combination of Linear Yukawa Interactions of a Scalar Boson</a:t>
            </a:r>
            <a:endParaRPr lang="en-AU" altLang="en-US" sz="3800">
              <a:solidFill>
                <a:srgbClr val="E60000"/>
              </a:solidFill>
            </a:endParaRP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92276"/>
            <a:ext cx="73914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1929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3"/>
          <p:cNvSpPr>
            <a:spLocks noChangeArrowheads="1"/>
          </p:cNvSpPr>
          <p:nvPr/>
        </p:nvSpPr>
        <p:spPr bwMode="auto">
          <a:xfrm>
            <a:off x="1574800" y="106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b="0"/>
              <a:t>[</a:t>
            </a:r>
            <a:r>
              <a:rPr lang="en-US" altLang="en-US" sz="1800" b="0">
                <a:solidFill>
                  <a:srgbClr val="0000CC"/>
                </a:solidFill>
              </a:rPr>
              <a:t>Stadnik, Flambaum, </a:t>
            </a:r>
            <a:r>
              <a:rPr lang="en-AU" altLang="en-US" sz="1800" b="0" i="1">
                <a:solidFill>
                  <a:srgbClr val="0000BC"/>
                </a:solidFill>
              </a:rPr>
              <a:t>PR</a:t>
            </a:r>
            <a:r>
              <a:rPr lang="en-US" altLang="en-US" sz="1800" b="0" i="1">
                <a:solidFill>
                  <a:srgbClr val="0000BC"/>
                </a:solidFill>
              </a:rPr>
              <a:t>L</a:t>
            </a:r>
            <a:r>
              <a:rPr lang="en-US" altLang="en-US" sz="1800" b="0">
                <a:solidFill>
                  <a:srgbClr val="0000BC"/>
                </a:solidFill>
              </a:rPr>
              <a:t> </a:t>
            </a:r>
            <a:r>
              <a:rPr lang="en-US" altLang="en-US" sz="1800">
                <a:solidFill>
                  <a:srgbClr val="0000BC"/>
                </a:solidFill>
              </a:rPr>
              <a:t>114</a:t>
            </a:r>
            <a:r>
              <a:rPr lang="en-US" altLang="en-US" sz="1800" b="0">
                <a:solidFill>
                  <a:srgbClr val="0000BC"/>
                </a:solidFill>
              </a:rPr>
              <a:t>, 161301 (2015)</a:t>
            </a:r>
            <a:r>
              <a:rPr lang="en-US" altLang="en-US" sz="1800" b="0"/>
              <a:t>;</a:t>
            </a:r>
            <a:r>
              <a:rPr lang="en-US" altLang="en-US" sz="1800" b="0">
                <a:solidFill>
                  <a:srgbClr val="0000BC"/>
                </a:solidFill>
              </a:rPr>
              <a:t> </a:t>
            </a:r>
            <a:r>
              <a:rPr lang="en-US" altLang="en-US" sz="1800" b="0" i="1">
                <a:solidFill>
                  <a:srgbClr val="0000BC"/>
                </a:solidFill>
              </a:rPr>
              <a:t>PRA</a:t>
            </a:r>
            <a:r>
              <a:rPr lang="en-US" altLang="en-US" sz="1800" b="0">
                <a:solidFill>
                  <a:srgbClr val="0000BC"/>
                </a:solidFill>
              </a:rPr>
              <a:t> </a:t>
            </a:r>
            <a:r>
              <a:rPr lang="en-US" altLang="en-US" sz="1800">
                <a:solidFill>
                  <a:srgbClr val="0000BC"/>
                </a:solidFill>
              </a:rPr>
              <a:t>93</a:t>
            </a:r>
            <a:r>
              <a:rPr lang="en-US" altLang="en-US" sz="1800" b="0">
                <a:solidFill>
                  <a:srgbClr val="0000BC"/>
                </a:solidFill>
              </a:rPr>
              <a:t>, 063630 (2016)</a:t>
            </a:r>
            <a:r>
              <a:rPr lang="en-US" altLang="en-US" sz="1800" b="0"/>
              <a:t>]</a:t>
            </a:r>
          </a:p>
        </p:txBody>
      </p:sp>
      <p:pic>
        <p:nvPicPr>
          <p:cNvPr id="116738" name="Picture 7" descr="http://www.nikhef.nl/~jo/virgo/gw/pictures/vir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82838"/>
            <a:ext cx="39624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6" descr="http://jila.colorado.edu/yelabs/sites/default/files/styles/image_700/public/images/publications/nature_photonics_cover.png?itok=J7KI_Mk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905000"/>
            <a:ext cx="2692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1981200" y="5181600"/>
            <a:ext cx="41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0"/>
              <a:t>	</a:t>
            </a:r>
            <a:r>
              <a:rPr lang="en-US" altLang="en-US" sz="2200"/>
              <a:t>Gravitational-wave detector (LIGO/Virgo),                             </a:t>
            </a:r>
            <a:r>
              <a:rPr lang="en-US" altLang="en-US" sz="2200" i="1"/>
              <a:t>L</a:t>
            </a:r>
            <a:r>
              <a:rPr lang="en-US" altLang="en-US" sz="2200"/>
              <a:t> ~ 4 km</a:t>
            </a:r>
          </a:p>
        </p:txBody>
      </p:sp>
      <p:sp>
        <p:nvSpPr>
          <p:cNvPr id="116741" name="Rectangle 3"/>
          <p:cNvSpPr>
            <a:spLocks noChangeArrowheads="1"/>
          </p:cNvSpPr>
          <p:nvPr/>
        </p:nvSpPr>
        <p:spPr bwMode="auto">
          <a:xfrm>
            <a:off x="6324600" y="55626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600" b="0"/>
              <a:t>	</a:t>
            </a:r>
            <a:r>
              <a:rPr lang="en-US" altLang="en-US" sz="2200"/>
              <a:t>Small-scale cavity,                             </a:t>
            </a:r>
            <a:r>
              <a:rPr lang="en-US" altLang="en-US" sz="2200" i="1"/>
              <a:t>L</a:t>
            </a:r>
            <a:r>
              <a:rPr lang="en-US" altLang="en-US" sz="2200"/>
              <a:t> ~ 0.2 m</a:t>
            </a:r>
          </a:p>
        </p:txBody>
      </p:sp>
      <p:sp>
        <p:nvSpPr>
          <p:cNvPr id="116742" name="Rectangle 2"/>
          <p:cNvSpPr>
            <a:spLocks noChangeArrowheads="1"/>
          </p:cNvSpPr>
          <p:nvPr/>
        </p:nvSpPr>
        <p:spPr bwMode="auto">
          <a:xfrm>
            <a:off x="1560513" y="76200"/>
            <a:ext cx="906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0">
                <a:solidFill>
                  <a:srgbClr val="E60000"/>
                </a:solidFill>
              </a:rPr>
              <a:t>Laser Interferometry Searches for Oscillating Variations in Fundamental Constants due to Dark Matter</a:t>
            </a:r>
            <a:endParaRPr lang="en-AU" altLang="en-US" sz="2800" b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8525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3"/>
          <p:cNvSpPr>
            <a:spLocks noChangeArrowheads="1"/>
          </p:cNvSpPr>
          <p:nvPr/>
        </p:nvSpPr>
        <p:spPr bwMode="auto">
          <a:xfrm>
            <a:off x="1714500" y="1524000"/>
            <a:ext cx="87249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ts val="4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600" b="0" dirty="0"/>
              <a:t>Compare device length </a:t>
            </a:r>
            <a:r>
              <a:rPr lang="en-US" altLang="en-US" sz="2600" b="0" i="1" dirty="0"/>
              <a:t>L </a:t>
            </a:r>
            <a:r>
              <a:rPr lang="en-US" altLang="en-US" sz="2600" b="0" dirty="0">
                <a:sym typeface="Mathematica1" charset="0"/>
              </a:rPr>
              <a:t>~ </a:t>
            </a:r>
            <a:r>
              <a:rPr lang="en-US" altLang="en-US" sz="2600" b="0" i="1" dirty="0" err="1">
                <a:sym typeface="Mathematica1" charset="0"/>
              </a:rPr>
              <a:t>Na</a:t>
            </a:r>
            <a:r>
              <a:rPr lang="en-US" altLang="en-US" sz="2600" b="0" baseline="-25000" dirty="0" err="1">
                <a:sym typeface="Mathematica1" charset="0"/>
              </a:rPr>
              <a:t>B</a:t>
            </a:r>
            <a:r>
              <a:rPr lang="en-US" altLang="en-US" sz="2600" b="0" dirty="0"/>
              <a:t> with wavelength </a:t>
            </a:r>
            <a:r>
              <a:rPr lang="el-GR" altLang="en-US" sz="2600" b="0" dirty="0"/>
              <a:t>λ</a:t>
            </a:r>
            <a:r>
              <a:rPr lang="en-AU" altLang="en-US" sz="2600" b="0" dirty="0"/>
              <a:t>. Phase of laser field</a:t>
            </a:r>
            <a:endParaRPr lang="en-US" altLang="en-US" sz="2600" b="0" dirty="0"/>
          </a:p>
          <a:p>
            <a:pPr>
              <a:lnSpc>
                <a:spcPts val="4000"/>
              </a:lnSpc>
              <a:spcBef>
                <a:spcPct val="20000"/>
              </a:spcBef>
              <a:buFontTx/>
              <a:buChar char="•"/>
            </a:pPr>
            <a:endParaRPr lang="en-US" altLang="en-US" sz="2600" b="0" dirty="0"/>
          </a:p>
          <a:p>
            <a:pPr>
              <a:lnSpc>
                <a:spcPts val="4000"/>
              </a:lnSpc>
              <a:spcBef>
                <a:spcPct val="20000"/>
              </a:spcBef>
              <a:buFontTx/>
              <a:buChar char="•"/>
            </a:pPr>
            <a:endParaRPr lang="en-US" altLang="en-US" sz="2600" b="0" dirty="0"/>
          </a:p>
          <a:p>
            <a:pPr eaLnBrk="1" hangingPunct="1"/>
            <a:r>
              <a:rPr lang="en-US" altLang="en-US" sz="2600" b="0" dirty="0"/>
              <a:t>Multiple reflections of light beam enhance effect              (</a:t>
            </a:r>
            <a:r>
              <a:rPr lang="en-US" altLang="en-US" sz="2600" b="0" i="1" dirty="0"/>
              <a:t>N</a:t>
            </a:r>
            <a:r>
              <a:rPr lang="en-US" altLang="en-US" sz="2600" b="0" baseline="-25000" dirty="0"/>
              <a:t>eff</a:t>
            </a:r>
            <a:r>
              <a:rPr lang="en-US" altLang="en-US" sz="2600" b="0" dirty="0"/>
              <a:t> ~ 10</a:t>
            </a:r>
            <a:r>
              <a:rPr lang="en-US" altLang="en-US" sz="2600" b="0" baseline="30000" dirty="0"/>
              <a:t>5</a:t>
            </a:r>
            <a:r>
              <a:rPr lang="en-US" altLang="en-US" sz="2600" b="0" dirty="0"/>
              <a:t> in small-scale interferometers with highly reflective mirrors).</a:t>
            </a:r>
            <a:r>
              <a:rPr lang="el-GR" altLang="en-US" b="0" i="1" dirty="0">
                <a:solidFill>
                  <a:srgbClr val="000090"/>
                </a:solidFill>
              </a:rPr>
              <a:t> </a:t>
            </a:r>
            <a:endParaRPr lang="en-US" altLang="en-US" b="0" i="1" dirty="0">
              <a:solidFill>
                <a:srgbClr val="000090"/>
              </a:solidFill>
            </a:endParaRPr>
          </a:p>
          <a:p>
            <a:pPr eaLnBrk="1" hangingPunct="1"/>
            <a:r>
              <a:rPr lang="el-GR" altLang="en-US" b="0" i="1" dirty="0">
                <a:solidFill>
                  <a:srgbClr val="000090"/>
                </a:solidFill>
              </a:rPr>
              <a:t>Φ</a:t>
            </a:r>
            <a:r>
              <a:rPr lang="en-US" altLang="en-US" b="0" dirty="0">
                <a:solidFill>
                  <a:srgbClr val="000090"/>
                </a:solidFill>
              </a:rPr>
              <a:t> = 2</a:t>
            </a:r>
            <a:r>
              <a:rPr lang="en-AU" altLang="en-US" dirty="0">
                <a:solidFill>
                  <a:srgbClr val="000090"/>
                </a:solidFill>
                <a:latin typeface="Symbol" charset="2"/>
              </a:rPr>
              <a:t>p</a:t>
            </a:r>
            <a:r>
              <a:rPr lang="en-US" altLang="en-US" b="0" i="1" dirty="0">
                <a:solidFill>
                  <a:srgbClr val="000090"/>
                </a:solidFill>
              </a:rPr>
              <a:t>L</a:t>
            </a:r>
            <a:r>
              <a:rPr lang="en-US" altLang="en-US" b="0" dirty="0">
                <a:solidFill>
                  <a:srgbClr val="000090"/>
                </a:solidFill>
              </a:rPr>
              <a:t>/</a:t>
            </a:r>
            <a:r>
              <a:rPr lang="en-AU" altLang="en-US" dirty="0">
                <a:solidFill>
                  <a:srgbClr val="000090"/>
                </a:solidFill>
                <a:latin typeface="Symbol" charset="2"/>
              </a:rPr>
              <a:t>l,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</a:rPr>
              <a:t>  </a:t>
            </a:r>
            <a:r>
              <a:rPr lang="en-AU" altLang="en-US" dirty="0" err="1">
                <a:solidFill>
                  <a:srgbClr val="FF0000"/>
                </a:solidFill>
                <a:latin typeface="Symbol" charset="2"/>
              </a:rPr>
              <a:t>dF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</a:rPr>
              <a:t> = F da/a = 10</a:t>
            </a:r>
            <a:r>
              <a:rPr lang="en-AU" altLang="en-US" baseline="30000" dirty="0">
                <a:solidFill>
                  <a:srgbClr val="FF0000"/>
                </a:solidFill>
                <a:latin typeface="Symbol" charset="2"/>
              </a:rPr>
              <a:t>7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</a:rPr>
              <a:t>da/a  </a:t>
            </a:r>
            <a:r>
              <a:rPr lang="en-US" altLang="en-US" b="0" dirty="0"/>
              <a:t>single passage, 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</a:rPr>
              <a:t>10</a:t>
            </a:r>
            <a:r>
              <a:rPr lang="en-AU" altLang="en-US" baseline="30000" dirty="0">
                <a:solidFill>
                  <a:srgbClr val="FF0000"/>
                </a:solidFill>
                <a:latin typeface="Symbol" charset="2"/>
              </a:rPr>
              <a:t>12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</a:rPr>
              <a:t> da/a </a:t>
            </a:r>
            <a:r>
              <a:rPr lang="en-US" altLang="en-US" b="0" dirty="0"/>
              <a:t>for maximal number of reflections </a:t>
            </a:r>
            <a:endParaRPr lang="en-US" altLang="en-US" dirty="0"/>
          </a:p>
          <a:p>
            <a:pPr>
              <a:lnSpc>
                <a:spcPts val="4000"/>
              </a:lnSpc>
              <a:spcBef>
                <a:spcPct val="20000"/>
              </a:spcBef>
              <a:buFontTx/>
              <a:buChar char="•"/>
            </a:pPr>
            <a:endParaRPr lang="en-US" altLang="en-US" sz="2600" b="0" dirty="0"/>
          </a:p>
        </p:txBody>
      </p:sp>
      <p:pic>
        <p:nvPicPr>
          <p:cNvPr id="1208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492375"/>
            <a:ext cx="8075613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574800" y="106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b="0"/>
              <a:t>[</a:t>
            </a:r>
            <a:r>
              <a:rPr lang="en-US" altLang="en-US" sz="1800" b="0">
                <a:solidFill>
                  <a:srgbClr val="0000CC"/>
                </a:solidFill>
              </a:rPr>
              <a:t>Stadnik and V.F., </a:t>
            </a:r>
            <a:r>
              <a:rPr lang="en-AU" altLang="en-US" sz="1800" b="0" i="1">
                <a:solidFill>
                  <a:srgbClr val="0000BC"/>
                </a:solidFill>
              </a:rPr>
              <a:t>PR</a:t>
            </a:r>
            <a:r>
              <a:rPr lang="en-US" altLang="en-US" sz="1800" b="0" i="1">
                <a:solidFill>
                  <a:srgbClr val="0000BC"/>
                </a:solidFill>
              </a:rPr>
              <a:t>L</a:t>
            </a:r>
            <a:r>
              <a:rPr lang="en-US" altLang="en-US" sz="1800" b="0">
                <a:solidFill>
                  <a:srgbClr val="0000BC"/>
                </a:solidFill>
              </a:rPr>
              <a:t> </a:t>
            </a:r>
            <a:r>
              <a:rPr lang="en-US" altLang="en-US" sz="1800">
                <a:solidFill>
                  <a:srgbClr val="0000BC"/>
                </a:solidFill>
              </a:rPr>
              <a:t>114</a:t>
            </a:r>
            <a:r>
              <a:rPr lang="en-US" altLang="en-US" sz="1800" b="0">
                <a:solidFill>
                  <a:srgbClr val="0000BC"/>
                </a:solidFill>
              </a:rPr>
              <a:t>, 161301 (2015)</a:t>
            </a:r>
            <a:r>
              <a:rPr lang="en-US" altLang="en-US" sz="1800" b="0"/>
              <a:t>;</a:t>
            </a:r>
            <a:r>
              <a:rPr lang="en-US" altLang="en-US" sz="1800" b="0">
                <a:solidFill>
                  <a:srgbClr val="0000BC"/>
                </a:solidFill>
              </a:rPr>
              <a:t> </a:t>
            </a:r>
            <a:r>
              <a:rPr lang="en-US" altLang="en-US" sz="1800" b="0" i="1">
                <a:solidFill>
                  <a:srgbClr val="0000BC"/>
                </a:solidFill>
              </a:rPr>
              <a:t>PRA</a:t>
            </a:r>
            <a:r>
              <a:rPr lang="en-US" altLang="en-US" sz="1800" b="0">
                <a:solidFill>
                  <a:srgbClr val="0000BC"/>
                </a:solidFill>
              </a:rPr>
              <a:t> </a:t>
            </a:r>
            <a:r>
              <a:rPr lang="en-US" altLang="en-US" sz="1800">
                <a:solidFill>
                  <a:srgbClr val="0000BC"/>
                </a:solidFill>
              </a:rPr>
              <a:t>93</a:t>
            </a:r>
            <a:r>
              <a:rPr lang="en-US" altLang="en-US" sz="1800" b="0">
                <a:solidFill>
                  <a:srgbClr val="0000BC"/>
                </a:solidFill>
              </a:rPr>
              <a:t>, 063630 (2016)</a:t>
            </a:r>
            <a:r>
              <a:rPr lang="en-US" altLang="en-US" sz="1800" b="0"/>
              <a:t>]</a:t>
            </a:r>
          </a:p>
        </p:txBody>
      </p:sp>
      <p:sp>
        <p:nvSpPr>
          <p:cNvPr id="120836" name="Rectangle 2"/>
          <p:cNvSpPr>
            <a:spLocks noChangeArrowheads="1"/>
          </p:cNvSpPr>
          <p:nvPr/>
        </p:nvSpPr>
        <p:spPr bwMode="auto">
          <a:xfrm>
            <a:off x="1560513" y="76200"/>
            <a:ext cx="9067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0">
                <a:solidFill>
                  <a:srgbClr val="E60000"/>
                </a:solidFill>
              </a:rPr>
              <a:t>Laser Interferometry Searches for Oscillating Variations in Fundamental Constants due to Dark Matter</a:t>
            </a:r>
            <a:endParaRPr lang="en-AU" altLang="en-US" sz="2800" b="0">
              <a:solidFill>
                <a:srgbClr val="E60000"/>
              </a:solidFill>
            </a:endParaRPr>
          </a:p>
        </p:txBody>
      </p:sp>
      <p:sp>
        <p:nvSpPr>
          <p:cNvPr id="120837" name="Rectangle 18"/>
          <p:cNvSpPr>
            <a:spLocks noChangeArrowheads="1"/>
          </p:cNvSpPr>
          <p:nvPr/>
        </p:nvSpPr>
        <p:spPr bwMode="auto">
          <a:xfrm>
            <a:off x="1722437" y="5867400"/>
            <a:ext cx="99461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b="0" dirty="0">
                <a:solidFill>
                  <a:srgbClr val="0000CC"/>
                </a:solidFill>
              </a:rPr>
              <a:t>There are several experimental papers, limits from giant gravitational wave detector GEO600 and table-top  experiments, e.g.  </a:t>
            </a:r>
            <a:r>
              <a:rPr lang="en-US" altLang="en-US" sz="1800" b="0" dirty="0"/>
              <a:t>[</a:t>
            </a:r>
            <a:r>
              <a:rPr lang="en-US" altLang="en-US" sz="1800" b="0" dirty="0" err="1">
                <a:solidFill>
                  <a:srgbClr val="0000CC"/>
                </a:solidFill>
              </a:rPr>
              <a:t>Wcislo</a:t>
            </a:r>
            <a:r>
              <a:rPr lang="en-US" altLang="en-US" sz="1800" b="0" dirty="0">
                <a:solidFill>
                  <a:srgbClr val="0000CC"/>
                </a:solidFill>
              </a:rPr>
              <a:t> </a:t>
            </a:r>
            <a:r>
              <a:rPr lang="en-US" altLang="en-US" sz="1800" b="0" i="1" dirty="0">
                <a:solidFill>
                  <a:srgbClr val="0000CC"/>
                </a:solidFill>
              </a:rPr>
              <a:t>et al</a:t>
            </a:r>
            <a:r>
              <a:rPr lang="en-US" altLang="en-US" sz="1800" b="0" dirty="0">
                <a:solidFill>
                  <a:srgbClr val="0000CC"/>
                </a:solidFill>
              </a:rPr>
              <a:t>., </a:t>
            </a:r>
            <a:r>
              <a:rPr lang="en-US" altLang="en-US" sz="1800" b="0" i="1" dirty="0">
                <a:solidFill>
                  <a:srgbClr val="0000CC"/>
                </a:solidFill>
              </a:rPr>
              <a:t>Nature Astronomy</a:t>
            </a:r>
            <a:r>
              <a:rPr lang="en-US" altLang="en-US" sz="1800" b="0" dirty="0">
                <a:solidFill>
                  <a:srgbClr val="0000CC"/>
                </a:solidFill>
              </a:rPr>
              <a:t> </a:t>
            </a:r>
            <a:r>
              <a:rPr lang="en-US" altLang="en-US" sz="1800" dirty="0">
                <a:solidFill>
                  <a:srgbClr val="0000CC"/>
                </a:solidFill>
              </a:rPr>
              <a:t>1</a:t>
            </a:r>
            <a:r>
              <a:rPr lang="en-US" altLang="en-US" sz="1800" b="0" dirty="0">
                <a:solidFill>
                  <a:srgbClr val="0000CC"/>
                </a:solidFill>
              </a:rPr>
              <a:t>, 0009 (2016)</a:t>
            </a:r>
            <a:r>
              <a:rPr lang="en-US" altLang="en-US" sz="1800" b="0" dirty="0"/>
              <a:t>]</a:t>
            </a:r>
          </a:p>
          <a:p>
            <a:pPr algn="ctr">
              <a:spcBef>
                <a:spcPct val="20000"/>
              </a:spcBef>
            </a:pPr>
            <a:endParaRPr lang="en-AU" altLang="en-US" sz="1800" b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0437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9113-34F5-DBB4-4B47-85D854C7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6542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Limits on axions from fluctuations of dark matter field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7660B-28D3-F37F-4608-3093A2C3A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3826"/>
            <a:ext cx="9144000" cy="651180"/>
          </a:xfrm>
        </p:spPr>
        <p:txBody>
          <a:bodyPr/>
          <a:lstStyle/>
          <a:p>
            <a:r>
              <a:rPr lang="en-US" dirty="0"/>
              <a:t>V.V. Flambaum and I.B. Samsonov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55335-9E24-C8AD-64D2-2472BD84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35</a:t>
            </a:fld>
            <a:endParaRPr lang="en-US"/>
          </a:p>
        </p:txBody>
      </p:sp>
      <p:pic>
        <p:nvPicPr>
          <p:cNvPr id="1026" name="Picture 2" descr="THE NEW UNSW LOGO PNG FOR 2023 - eDigital Agency">
            <a:extLst>
              <a:ext uri="{FF2B5EF4-FFF2-40B4-BE49-F238E27FC236}">
                <a16:creationId xmlns:a16="http://schemas.microsoft.com/office/drawing/2014/main" id="{CB2BF252-F0D6-2108-C391-E4D507B3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60" y="319395"/>
            <a:ext cx="1140279" cy="11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82A93-6F26-334C-319E-FD7A8E1F68CC}"/>
              </a:ext>
            </a:extLst>
          </p:cNvPr>
          <p:cNvSpPr txBox="1"/>
          <p:nvPr/>
        </p:nvSpPr>
        <p:spPr>
          <a:xfrm>
            <a:off x="4669166" y="4987603"/>
            <a:ext cx="385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arXiv:2302.11167,  Phys. Rev. D 2023 </a:t>
            </a:r>
          </a:p>
        </p:txBody>
      </p:sp>
    </p:spTree>
    <p:extLst>
      <p:ext uri="{BB962C8B-B14F-4D97-AF65-F5344CB8AC3E}">
        <p14:creationId xmlns:p14="http://schemas.microsoft.com/office/powerpoint/2010/main" val="2934641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16B3EE-05AB-6C0E-09BA-E25F69B8BECB}"/>
              </a:ext>
            </a:extLst>
          </p:cNvPr>
          <p:cNvSpPr/>
          <p:nvPr/>
        </p:nvSpPr>
        <p:spPr>
          <a:xfrm>
            <a:off x="0" y="1"/>
            <a:ext cx="12192000" cy="8606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2AE2B-C263-A203-51C7-3D7B681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737"/>
            <a:ext cx="10515600" cy="7240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Motivation: axion &amp; scalar field dark matter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ED2022-87C3-E361-F269-23ABF9A3A0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3753" y="1089212"/>
                <a:ext cx="11362765" cy="536537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  <a:spcBef>
                    <a:spcPts val="1600"/>
                  </a:spcBef>
                </a:pPr>
                <a:r>
                  <a:rPr lang="en-US" sz="2400" dirty="0"/>
                  <a:t>Scalar and axion   fields may cause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variations of fundamental constants </a:t>
                </a:r>
                <a:r>
                  <a:rPr lang="en-US" sz="2400" dirty="0"/>
                  <a:t>such as fine structure constant or masses of elementary particles</a:t>
                </a:r>
              </a:p>
              <a:p>
                <a:pPr>
                  <a:lnSpc>
                    <a:spcPct val="110000"/>
                  </a:lnSpc>
                  <a:spcBef>
                    <a:spcPts val="1600"/>
                  </a:spcBef>
                </a:pPr>
                <a:r>
                  <a:rPr lang="en-US" sz="2400" dirty="0"/>
                  <a:t>Search for oscillating signal in the ratio for  frequencies of different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atomic transitions</a:t>
                </a:r>
                <a:r>
                  <a:rPr lang="en-US" sz="2400" dirty="0"/>
                  <a:t>. Typically, these experiments are sensitive to scalar field with mass 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m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&lt;10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-17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eV/c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2</a:t>
                </a:r>
                <a:r>
                  <a:rPr lang="en-US" sz="2400" dirty="0"/>
                  <a:t>.</a:t>
                </a:r>
              </a:p>
              <a:p>
                <a:pPr>
                  <a:lnSpc>
                    <a:spcPct val="110000"/>
                  </a:lnSpc>
                  <a:spcBef>
                    <a:spcPts val="1600"/>
                  </a:spcBef>
                </a:pPr>
                <a:r>
                  <a:rPr lang="en-US" sz="2400" dirty="0"/>
                  <a:t>We show that the results of these experiments may be extended to search for axion dark matter with </a:t>
                </a:r>
                <a:r>
                  <a:rPr lang="en-US" sz="2400" dirty="0">
                    <a:solidFill>
                      <a:srgbClr val="0070C0"/>
                    </a:solidFill>
                  </a:rPr>
                  <a:t>mass 6 orders in magnitude higher</a:t>
                </a:r>
                <a:r>
                  <a:rPr lang="en-US" sz="2400" dirty="0"/>
                  <a:t>, thus covering the region from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10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-17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to 10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-13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eV/c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2</a:t>
                </a:r>
                <a:r>
                  <a:rPr lang="en-US" sz="2400" dirty="0"/>
                  <a:t>.</a:t>
                </a:r>
              </a:p>
              <a:p>
                <a:pPr>
                  <a:lnSpc>
                    <a:spcPct val="110000"/>
                  </a:lnSpc>
                  <a:spcBef>
                    <a:spcPts val="1600"/>
                  </a:spcBef>
                </a:pPr>
                <a:r>
                  <a:rPr lang="en-US" sz="2400" dirty="0">
                    <a:solidFill>
                      <a:srgbClr val="FF0000"/>
                    </a:solidFill>
                  </a:rPr>
                  <a:t>Main idea</a:t>
                </a:r>
                <a:r>
                  <a:rPr lang="en-US" sz="2400" dirty="0"/>
                  <a:t>: average over oscillations and consider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statistical properties of fluctuating amplitude </a:t>
                </a:r>
                <a:r>
                  <a:rPr lang="en-US" sz="2400" dirty="0"/>
                  <a:t>of the scalar or axion field.</a:t>
                </a:r>
              </a:p>
              <a:p>
                <a:pPr>
                  <a:lnSpc>
                    <a:spcPct val="110000"/>
                  </a:lnSpc>
                  <a:spcBef>
                    <a:spcPts val="1600"/>
                  </a:spcBef>
                </a:pPr>
                <a:r>
                  <a:rPr lang="en-US" sz="2400" dirty="0"/>
                  <a:t>Limits on axion have been extracted from the measured variance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of the frequency shift fluctuations.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ED2022-87C3-E361-F269-23ABF9A3A0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3753" y="1089212"/>
                <a:ext cx="11362765" cy="5365376"/>
              </a:xfrm>
              <a:blipFill>
                <a:blip r:embed="rId2"/>
                <a:stretch>
                  <a:fillRect l="-782" t="-236" b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93307-F11D-96A0-5E8C-6BC412E2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83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A5E817-839B-865F-80D1-01BD20CA57DC}"/>
              </a:ext>
            </a:extLst>
          </p:cNvPr>
          <p:cNvSpPr/>
          <p:nvPr/>
        </p:nvSpPr>
        <p:spPr>
          <a:xfrm>
            <a:off x="0" y="18255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0D221-A0FF-7CED-1D18-FA942DC4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18255"/>
            <a:ext cx="11643919" cy="9348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Statistical properties of the energy shifts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BAAB-A04B-D003-6FA6-28492778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37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/>
              <p:nvPr/>
            </p:nvSpPr>
            <p:spPr>
              <a:xfrm>
                <a:off x="293615" y="1096889"/>
                <a:ext cx="11182026" cy="601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>
                    <a:solidFill>
                      <a:schemeClr val="accent1"/>
                    </a:solidFill>
                  </a:rPr>
                  <a:t>Wave packet model, DM field is a sum of plain waves with random amplitudes  </a:t>
                </a:r>
                <a:r>
                  <a:rPr lang="en-AU" dirty="0"/>
                  <a:t> </a:t>
                </a:r>
                <a:r>
                  <a:rPr lang="en-AU" dirty="0">
                    <a:solidFill>
                      <a:srgbClr val="00B050"/>
                    </a:solidFill>
                  </a:rPr>
                  <a:t>[Foster, Rodd, </a:t>
                </a:r>
                <a:r>
                  <a:rPr lang="en-AU" dirty="0" err="1">
                    <a:solidFill>
                      <a:srgbClr val="00B050"/>
                    </a:solidFill>
                  </a:rPr>
                  <a:t>Safdi</a:t>
                </a:r>
                <a:r>
                  <a:rPr lang="en-AU" dirty="0">
                    <a:solidFill>
                      <a:srgbClr val="00B050"/>
                    </a:solidFill>
                  </a:rPr>
                  <a:t>. 2018]</a:t>
                </a:r>
                <a:r>
                  <a:rPr lang="en-AU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𝐷𝑀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)∆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ra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AU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is a </a:t>
                </a:r>
                <a:r>
                  <a:rPr lang="en-AU" dirty="0">
                    <a:solidFill>
                      <a:schemeClr val="accent1"/>
                    </a:solidFill>
                  </a:rPr>
                  <a:t>random phase </a:t>
                </a:r>
                <a:r>
                  <a:rPr lang="en-AU" dirty="0"/>
                  <a:t>in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[0,2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AU" dirty="0"/>
                  <a:t>,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l-GR" dirty="0"/>
                  <a:t> </a:t>
                </a:r>
                <a:r>
                  <a:rPr lang="en-AU" dirty="0"/>
                  <a:t>is a random amplitude with </a:t>
                </a:r>
                <a:r>
                  <a:rPr lang="en-AU" dirty="0">
                    <a:solidFill>
                      <a:schemeClr val="accent1"/>
                    </a:solidFill>
                  </a:rPr>
                  <a:t>Rayleigh distribution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AU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AU" dirty="0"/>
                  <a:t> is a DM particle velocity with </a:t>
                </a:r>
                <a:r>
                  <a:rPr lang="en-AU" dirty="0">
                    <a:solidFill>
                      <a:schemeClr val="accent1"/>
                    </a:solidFill>
                  </a:rPr>
                  <a:t>standard DM halo distribution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AU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AU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  <m:sup/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endParaRPr lang="en-AU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Upon averaging over a time interval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dirty="0"/>
                  <a:t> such that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AU" dirty="0"/>
                  <a:t> we find that the </a:t>
                </a:r>
                <a:r>
                  <a:rPr lang="en-AU" dirty="0">
                    <a:solidFill>
                      <a:schemeClr val="accent1"/>
                    </a:solidFill>
                  </a:rPr>
                  <a:t>energy shift fluctuates with time </a:t>
                </a:r>
                <a:r>
                  <a:rPr lang="en-AU" dirty="0"/>
                  <a:t>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⟨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𝑚𝑡</m:t>
                                      </m:r>
                                      <m:d>
                                        <m:d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Then, one can study </a:t>
                </a:r>
                <a:r>
                  <a:rPr lang="en-AU" dirty="0">
                    <a:solidFill>
                      <a:schemeClr val="accent1"/>
                    </a:solidFill>
                  </a:rPr>
                  <a:t>statistical properties </a:t>
                </a:r>
                <a:r>
                  <a:rPr lang="en-AU" dirty="0"/>
                  <a:t>of such data set. We find:</a:t>
                </a:r>
              </a:p>
              <a:p>
                <a:pPr/>
                <a:r>
                  <a:rPr lang="en-AU" dirty="0">
                    <a:ea typeface="Cambria Math" panose="02040503050406030204" pitchFamily="18" charset="0"/>
                  </a:rPr>
                  <a:t>Variance 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𝑡h𝑖𝑟𝑑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𝑚𝑜𝑚𝑒𝑛𝑡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≈2, 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𝑓𝑜𝑢𝑟𝑡h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𝑚𝑜𝑚𝑒𝑛𝑡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≈9</m:t>
                    </m:r>
                  </m:oMath>
                </a14:m>
                <a:endParaRPr lang="en-AU" dirty="0"/>
              </a:p>
              <a:p>
                <a:r>
                  <a:rPr lang="en-AU" dirty="0"/>
                  <a:t>Here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ru-RU" dirty="0"/>
                  <a:t> </a:t>
                </a:r>
                <a:r>
                  <a:rPr lang="en-AU" dirty="0"/>
                  <a:t>is </a:t>
                </a:r>
                <a:r>
                  <a:rPr lang="en-AU" dirty="0">
                    <a:solidFill>
                      <a:schemeClr val="accent1"/>
                    </a:solidFill>
                  </a:rPr>
                  <a:t>standard deviation</a:t>
                </a:r>
                <a:r>
                  <a:rPr lang="en-AU" dirty="0"/>
                  <a:t>,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AU" dirty="0"/>
                  <a:t> is </a:t>
                </a:r>
                <a:r>
                  <a:rPr lang="en-AU" dirty="0">
                    <a:solidFill>
                      <a:schemeClr val="accent1"/>
                    </a:solidFill>
                  </a:rPr>
                  <a:t>skewness</a:t>
                </a:r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 is </a:t>
                </a:r>
                <a:r>
                  <a:rPr lang="en-AU" dirty="0">
                    <a:solidFill>
                      <a:schemeClr val="accent1"/>
                    </a:solidFill>
                  </a:rPr>
                  <a:t>kurtosis.  For white Gaussian noise S=0, K=3.</a:t>
                </a:r>
              </a:p>
              <a:p>
                <a:endParaRPr lang="en-AU" dirty="0"/>
              </a:p>
              <a:p>
                <a:pPr/>
                <a:endParaRPr lang="en-AU" dirty="0"/>
              </a:p>
              <a:p>
                <a:pPr/>
                <a:r>
                  <a:rPr lang="en-AU" dirty="0"/>
                  <a:t>                                                               With noise</a:t>
                </a:r>
              </a:p>
              <a:p>
                <a:r>
                  <a:rPr lang="en-AU" dirty="0"/>
                  <a:t>From measured variance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/>
                  <a:t> (statistical error) we obtain limit on shift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AU" dirty="0"/>
                  <a:t> and dark matter field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15" y="1096889"/>
                <a:ext cx="11182026" cy="6019277"/>
              </a:xfrm>
              <a:prstGeom prst="rect">
                <a:avLst/>
              </a:prstGeom>
              <a:blipFill>
                <a:blip r:embed="rId3"/>
                <a:stretch>
                  <a:fillRect l="-454" t="-9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/>
              <p:nvPr/>
            </p:nvSpPr>
            <p:spPr>
              <a:xfrm>
                <a:off x="4739379" y="5900333"/>
                <a:ext cx="1224099" cy="77780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acc>
                        <m:accPr>
                          <m:chr m:val="̅"/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379" y="5900333"/>
                <a:ext cx="1224099" cy="7778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72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810A1D-5B8A-C4EA-FCAD-F2173D9DB040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2B733-9C6B-077B-0EFD-6C14C224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1" y="73025"/>
            <a:ext cx="11691950" cy="764428"/>
          </a:xfrm>
        </p:spPr>
        <p:txBody>
          <a:bodyPr>
            <a:normAutofit fontScale="90000"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New limits from re-purposing the results of experiments searching for variations of frequencies of atomic transitions</a:t>
            </a:r>
            <a:endParaRPr lang="en-US" sz="3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14125-17EF-DCF7-8096-C3A4F9648C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4000" y="1061196"/>
                <a:ext cx="5842000" cy="2367804"/>
              </a:xfrm>
              <a:ln w="25400">
                <a:solidFill>
                  <a:srgbClr val="0070C0"/>
                </a:solidFill>
              </a:ln>
            </p:spPr>
            <p:txBody>
              <a:bodyPr>
                <a:normAutofit lnSpcReduction="10000"/>
              </a:bodyPr>
              <a:lstStyle/>
              <a:p>
                <a:pPr marL="38100" lvl="1" indent="0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Rb/Cs </a:t>
                </a:r>
                <a:r>
                  <a:rPr lang="en-US" sz="1800" dirty="0"/>
                  <a:t>hyperfine frequency comparison in experiment </a:t>
                </a:r>
              </a:p>
              <a:p>
                <a:pPr marL="38100" lvl="1" indent="0">
                  <a:buNone/>
                </a:pPr>
                <a:r>
                  <a:rPr lang="en-US" sz="1800" dirty="0">
                    <a:solidFill>
                      <a:schemeClr val="accent6"/>
                    </a:solidFill>
                  </a:rPr>
                  <a:t>[</a:t>
                </a:r>
                <a:r>
                  <a:rPr lang="en-US" sz="1800" dirty="0" err="1">
                    <a:solidFill>
                      <a:schemeClr val="accent6"/>
                    </a:solidFill>
                  </a:rPr>
                  <a:t>Hees</a:t>
                </a:r>
                <a:r>
                  <a:rPr lang="el-GR" sz="1800" dirty="0">
                    <a:solidFill>
                      <a:schemeClr val="accent6"/>
                    </a:solidFill>
                  </a:rPr>
                  <a:t> </a:t>
                </a:r>
                <a:r>
                  <a:rPr lang="en-AU" sz="1800" dirty="0">
                    <a:solidFill>
                      <a:schemeClr val="accent6"/>
                    </a:solidFill>
                  </a:rPr>
                  <a:t>et al</a:t>
                </a:r>
                <a:r>
                  <a:rPr lang="en-US" sz="1800" dirty="0">
                    <a:solidFill>
                      <a:schemeClr val="accent6"/>
                    </a:solidFill>
                  </a:rPr>
                  <a:t>, Phys. Rev. Lett. 117, 061301 (2016)]. </a:t>
                </a:r>
              </a:p>
              <a:p>
                <a:pPr marL="38100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=864 </m:t>
                    </m:r>
                    <m:r>
                      <m:rPr>
                        <m:nor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800" dirty="0"/>
                  <a:t> 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=1008 </m:t>
                    </m:r>
                    <m:r>
                      <m:rPr>
                        <m:nor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days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18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AU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AU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AU" sz="1800" dirty="0"/>
                  <a:t> </a:t>
                </a:r>
              </a:p>
              <a:p>
                <a:pPr marL="38100" lvl="1" indent="0">
                  <a:buNone/>
                </a:pPr>
                <a:r>
                  <a:rPr lang="en-AU" sz="1800" dirty="0">
                    <a:solidFill>
                      <a:schemeClr val="accent1"/>
                    </a:solidFill>
                  </a:rPr>
                  <a:t>Our results</a:t>
                </a:r>
                <a:r>
                  <a:rPr lang="en-AU" sz="1800" dirty="0"/>
                  <a:t>:</a:t>
                </a:r>
              </a:p>
              <a:p>
                <a:pPr marL="38100" lvl="1" indent="0">
                  <a:buNone/>
                </a:pPr>
                <a:endParaRPr lang="en-AU" sz="1800" dirty="0"/>
              </a:p>
              <a:p>
                <a:pPr marL="381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2.4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−17</m:t>
                          </m:r>
                        </m:sup>
                      </m:sSup>
                      <m:r>
                        <m:rPr>
                          <m:nor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&lt;2.4×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r>
                        <m:rPr>
                          <m:nor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8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&gt;1.8×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m:rPr>
                          <m:nor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  <m:d>
                        <m:d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−15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AU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eV</m:t>
                              </m:r>
                            </m:num>
                            <m:den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14125-17EF-DCF7-8096-C3A4F9648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000" y="1061196"/>
                <a:ext cx="5842000" cy="2367804"/>
              </a:xfrm>
              <a:blipFill>
                <a:blip r:embed="rId2"/>
                <a:stretch>
                  <a:fillRect t="-2632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46E7B-446B-29CF-EA80-386B73C8E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77E69A-D0FB-7FEC-3A16-84F7C445F212}"/>
                  </a:ext>
                </a:extLst>
              </p:cNvPr>
              <p:cNvSpPr txBox="1"/>
              <p:nvPr/>
            </p:nvSpPr>
            <p:spPr>
              <a:xfrm>
                <a:off x="246049" y="3690043"/>
                <a:ext cx="5849951" cy="2666307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8100" lvl="1" indent="0"/>
                <a:r>
                  <a:rPr lang="en-US" sz="1800" dirty="0"/>
                  <a:t>Frequency comparisons between </a:t>
                </a:r>
                <a:r>
                  <a:rPr lang="en-US" dirty="0">
                    <a:solidFill>
                      <a:srgbClr val="0070C0"/>
                    </a:solidFill>
                  </a:rPr>
                  <a:t>hydrogen maser</a:t>
                </a:r>
                <a:r>
                  <a:rPr lang="en-US" sz="1800" dirty="0"/>
                  <a:t> and crystalline </a:t>
                </a:r>
                <a:r>
                  <a:rPr lang="en-US" sz="1800" dirty="0">
                    <a:solidFill>
                      <a:srgbClr val="0070C0"/>
                    </a:solidFill>
                  </a:rPr>
                  <a:t>silicon cavity </a:t>
                </a:r>
              </a:p>
              <a:p>
                <a:pPr marL="38100" lvl="1" indent="0">
                  <a:buNone/>
                </a:pPr>
                <a:r>
                  <a:rPr lang="en-US" sz="1800" dirty="0">
                    <a:solidFill>
                      <a:schemeClr val="accent6"/>
                    </a:solidFill>
                  </a:rPr>
                  <a:t>[Kennedy et al., Phys. Rev. Lett. 125, 201302 (2020)]</a:t>
                </a:r>
                <a:r>
                  <a:rPr lang="en-US" sz="1800" dirty="0"/>
                  <a:t> </a:t>
                </a:r>
              </a:p>
              <a:p>
                <a:pPr marL="38100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1800" b="0" i="1" dirty="0" smtClean="0">
                        <a:latin typeface="Cambria Math" panose="02040503050406030204" pitchFamily="18" charset="0"/>
                      </a:rPr>
                      <m:t>10.7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800" dirty="0"/>
                  <a:t> 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=32.7 </m:t>
                    </m:r>
                    <m:r>
                      <m:rPr>
                        <m:nor/>
                      </m:rPr>
                      <a:rPr lang="en-US" sz="1800" i="0" dirty="0" smtClean="0">
                        <a:latin typeface="Cambria Math" panose="02040503050406030204" pitchFamily="18" charset="0"/>
                      </a:rPr>
                      <m:t>days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180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AU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AU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AU" sz="1800" dirty="0"/>
                  <a:t> </a:t>
                </a:r>
              </a:p>
              <a:p>
                <a:pPr marL="38100" lvl="1" indent="0">
                  <a:buNone/>
                </a:pPr>
                <a:r>
                  <a:rPr lang="en-AU" sz="1800" dirty="0">
                    <a:solidFill>
                      <a:schemeClr val="accent1"/>
                    </a:solidFill>
                  </a:rPr>
                  <a:t>Our results</a:t>
                </a:r>
                <a:r>
                  <a:rPr lang="en-AU" sz="1800" dirty="0"/>
                  <a:t>:</a:t>
                </a:r>
              </a:p>
              <a:p>
                <a:pPr marL="38100" lvl="1" indent="0">
                  <a:buNone/>
                </a:pPr>
                <a:endParaRPr lang="en-AU" sz="1800" dirty="0"/>
              </a:p>
              <a:p>
                <a:pPr marL="381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7.3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r>
                        <m:rPr>
                          <m:nor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&lt;1.9×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800" dirty="0"/>
              </a:p>
              <a:p>
                <a:pPr marL="381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&gt;5.8×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m:rPr>
                          <m:nor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  <m:d>
                        <m:d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−15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AU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eV</m:t>
                              </m:r>
                            </m:num>
                            <m:den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77E69A-D0FB-7FEC-3A16-84F7C445F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49" y="3690043"/>
                <a:ext cx="5849951" cy="2666307"/>
              </a:xfrm>
              <a:prstGeom prst="rect">
                <a:avLst/>
              </a:prstGeom>
              <a:blipFill>
                <a:blip r:embed="rId3"/>
                <a:stretch>
                  <a:fillRect t="-469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B7820B2-78DC-4DD4-FC15-27EAE617D219}"/>
              </a:ext>
            </a:extLst>
          </p:cNvPr>
          <p:cNvSpPr/>
          <p:nvPr/>
        </p:nvSpPr>
        <p:spPr>
          <a:xfrm>
            <a:off x="1266024" y="2336800"/>
            <a:ext cx="3623476" cy="1092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CCFC7D-C23F-DC7A-FA11-05166E9EB899}"/>
              </a:ext>
            </a:extLst>
          </p:cNvPr>
          <p:cNvSpPr/>
          <p:nvPr/>
        </p:nvSpPr>
        <p:spPr>
          <a:xfrm>
            <a:off x="1287792" y="5264150"/>
            <a:ext cx="3623476" cy="1092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9B63E90A-E065-4264-2E83-5AE8253A9B38}"/>
              </a:ext>
            </a:extLst>
          </p:cNvPr>
          <p:cNvCxnSpPr/>
          <p:nvPr/>
        </p:nvCxnSpPr>
        <p:spPr>
          <a:xfrm>
            <a:off x="6096000" y="1397000"/>
            <a:ext cx="3251200" cy="1117600"/>
          </a:xfrm>
          <a:prstGeom prst="curved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9ABB39AC-6CBA-9E17-E6AB-0D6717B0B4E5}"/>
              </a:ext>
            </a:extLst>
          </p:cNvPr>
          <p:cNvCxnSpPr>
            <a:cxnSpLocks/>
          </p:cNvCxnSpPr>
          <p:nvPr/>
        </p:nvCxnSpPr>
        <p:spPr>
          <a:xfrm flipV="1">
            <a:off x="6096000" y="2789238"/>
            <a:ext cx="4241800" cy="2474912"/>
          </a:xfrm>
          <a:prstGeom prst="curvedConnector3">
            <a:avLst>
              <a:gd name="adj1" fmla="val 9970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9EB27D4-B893-8883-7199-FD8D82AC1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728" y="1955800"/>
            <a:ext cx="5767271" cy="36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0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E60000"/>
                </a:solidFill>
                <a:ea typeface="ＭＳ Ｐゴシック" charset="-128"/>
              </a:rPr>
              <a:t>Low-mass Spin-0 Dark Matter</a:t>
            </a:r>
            <a:endParaRPr lang="en-AU" altLang="en-US">
              <a:solidFill>
                <a:srgbClr val="E60000"/>
              </a:solidFill>
              <a:ea typeface="ＭＳ Ｐゴシック" charset="-128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78375" y="1143000"/>
            <a:ext cx="2679700" cy="609600"/>
          </a:xfrm>
          <a:solidFill>
            <a:srgbClr val="FF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>
                <a:ea typeface="ＭＳ Ｐゴシック" charset="-128"/>
                <a:cs typeface="ＭＳ Ｐゴシック" charset="-128"/>
              </a:rPr>
              <a:t>Dark Matter</a:t>
            </a:r>
            <a:endParaRPr lang="en-US" altLang="en-US" sz="3600" b="1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2531" name="Group 4"/>
          <p:cNvGrpSpPr>
            <a:grpSpLocks/>
          </p:cNvGrpSpPr>
          <p:nvPr/>
        </p:nvGrpSpPr>
        <p:grpSpPr bwMode="auto">
          <a:xfrm>
            <a:off x="7670800" y="1447800"/>
            <a:ext cx="762000" cy="609600"/>
            <a:chOff x="3784" y="760"/>
            <a:chExt cx="480" cy="384"/>
          </a:xfrm>
        </p:grpSpPr>
        <p:sp>
          <p:nvSpPr>
            <p:cNvPr id="22541" name="Line 5"/>
            <p:cNvSpPr>
              <a:spLocks noChangeShapeType="1"/>
            </p:cNvSpPr>
            <p:nvPr/>
          </p:nvSpPr>
          <p:spPr bwMode="auto">
            <a:xfrm>
              <a:off x="4264" y="760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Line 6"/>
            <p:cNvSpPr>
              <a:spLocks noChangeShapeType="1"/>
            </p:cNvSpPr>
            <p:nvPr/>
          </p:nvSpPr>
          <p:spPr bwMode="auto">
            <a:xfrm flipH="1">
              <a:off x="3784" y="768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2" name="Group 7"/>
          <p:cNvGrpSpPr>
            <a:grpSpLocks/>
          </p:cNvGrpSpPr>
          <p:nvPr/>
        </p:nvGrpSpPr>
        <p:grpSpPr bwMode="auto">
          <a:xfrm>
            <a:off x="3797300" y="1447800"/>
            <a:ext cx="762000" cy="609600"/>
            <a:chOff x="1344" y="760"/>
            <a:chExt cx="480" cy="384"/>
          </a:xfrm>
        </p:grpSpPr>
        <p:sp>
          <p:nvSpPr>
            <p:cNvPr id="22539" name="Line 8"/>
            <p:cNvSpPr>
              <a:spLocks noChangeShapeType="1"/>
            </p:cNvSpPr>
            <p:nvPr/>
          </p:nvSpPr>
          <p:spPr bwMode="auto">
            <a:xfrm flipH="1">
              <a:off x="1344" y="768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9"/>
            <p:cNvSpPr>
              <a:spLocks noChangeShapeType="1"/>
            </p:cNvSpPr>
            <p:nvPr/>
          </p:nvSpPr>
          <p:spPr bwMode="auto">
            <a:xfrm>
              <a:off x="1344" y="760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2336800" y="2209800"/>
            <a:ext cx="2908300" cy="16002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Scalars</a:t>
            </a:r>
          </a:p>
          <a:p>
            <a:pPr algn="ctr" eaLnBrk="1" hangingPunct="1">
              <a:buFontTx/>
              <a:buNone/>
            </a:pPr>
            <a:r>
              <a:rPr lang="en-US" altLang="en-US" sz="2800"/>
              <a:t>(or axion </a:t>
            </a:r>
            <a:r>
              <a:rPr lang="el-GR" altLang="en-US" sz="2800" i="1"/>
              <a:t>φ</a:t>
            </a:r>
            <a:r>
              <a:rPr lang="en-US" altLang="en-US" sz="2800" baseline="30000"/>
              <a:t>2</a:t>
            </a:r>
            <a:r>
              <a:rPr lang="en-US" altLang="en-US" sz="2800"/>
              <a:t>): </a:t>
            </a:r>
          </a:p>
          <a:p>
            <a:pPr algn="ctr" eaLnBrk="1" hangingPunct="1">
              <a:buFontTx/>
              <a:buNone/>
            </a:pPr>
            <a:r>
              <a:rPr lang="el-GR" altLang="en-US" sz="2800" i="1"/>
              <a:t>φ</a:t>
            </a:r>
            <a:r>
              <a:rPr lang="en-AU" altLang="en-US" sz="2800"/>
              <a:t> → +</a:t>
            </a:r>
            <a:r>
              <a:rPr lang="el-GR" altLang="en-US" sz="2800" i="1"/>
              <a:t>φ</a:t>
            </a:r>
            <a:endParaRPr lang="en-AU" altLang="en-US" sz="2800"/>
          </a:p>
          <a:p>
            <a:pPr algn="ctr" eaLnBrk="1" hangingPunct="1">
              <a:buFontTx/>
              <a:buNone/>
            </a:pPr>
            <a:endParaRPr lang="en-US" altLang="en-US" sz="2800" i="1"/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6985000" y="2209800"/>
            <a:ext cx="2895600" cy="1600200"/>
          </a:xfrm>
          <a:prstGeom prst="rec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/>
              <a:t>Pseudoscalars                       </a:t>
            </a:r>
          </a:p>
          <a:p>
            <a:pPr algn="ctr" eaLnBrk="1" hangingPunct="1">
              <a:buFontTx/>
              <a:buNone/>
            </a:pPr>
            <a:r>
              <a:rPr lang="en-US" altLang="en-US" sz="2800"/>
              <a:t>(Axions): </a:t>
            </a:r>
          </a:p>
          <a:p>
            <a:pPr algn="ctr" eaLnBrk="1" hangingPunct="1">
              <a:buFontTx/>
              <a:buNone/>
            </a:pPr>
            <a:r>
              <a:rPr lang="el-GR" altLang="en-US" sz="2800" i="1"/>
              <a:t>φ</a:t>
            </a:r>
            <a:r>
              <a:rPr lang="en-AU" altLang="en-US" sz="2800"/>
              <a:t> → -</a:t>
            </a:r>
            <a:r>
              <a:rPr lang="el-GR" altLang="en-US" sz="2800" i="1"/>
              <a:t>φ</a:t>
            </a:r>
            <a:endParaRPr lang="en-AU" altLang="en-US" sz="2800"/>
          </a:p>
        </p:txBody>
      </p:sp>
      <p:sp>
        <p:nvSpPr>
          <p:cNvPr id="22535" name="Rectangle 3"/>
          <p:cNvSpPr>
            <a:spLocks noChangeArrowheads="1"/>
          </p:cNvSpPr>
          <p:nvPr/>
        </p:nvSpPr>
        <p:spPr bwMode="auto">
          <a:xfrm>
            <a:off x="6095999" y="3962401"/>
            <a:ext cx="5879335" cy="272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4600"/>
              </a:lnSpc>
              <a:buNone/>
            </a:pPr>
            <a:r>
              <a:rPr lang="en-AU" altLang="en-US" sz="3600" dirty="0"/>
              <a:t>→</a:t>
            </a:r>
            <a:r>
              <a:rPr lang="en-US" altLang="en-US" sz="2800" dirty="0"/>
              <a:t> Time-varying spin-dependent effects, electric dipole moments (EDM), 10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improvement</a:t>
            </a:r>
          </a:p>
          <a:p>
            <a:pPr marL="342900" lvl="1" indent="-342900" algn="ctr">
              <a:lnSpc>
                <a:spcPts val="4600"/>
              </a:lnSpc>
              <a:buNone/>
            </a:pPr>
            <a:r>
              <a:rPr lang="en-US" sz="2000" dirty="0" err="1">
                <a:ea typeface="ＭＳ Ｐゴシック" charset="0"/>
              </a:rPr>
              <a:t>nEDM</a:t>
            </a:r>
            <a:r>
              <a:rPr lang="en-US" sz="2000" dirty="0">
                <a:ea typeface="ＭＳ Ｐゴシック" charset="0"/>
              </a:rPr>
              <a:t> collaboration, </a:t>
            </a:r>
            <a:r>
              <a:rPr lang="en-US" sz="2000" dirty="0" err="1">
                <a:ea typeface="ＭＳ Ｐゴシック" charset="0"/>
              </a:rPr>
              <a:t>CASPEr</a:t>
            </a:r>
            <a:r>
              <a:rPr lang="en-US" sz="2000" dirty="0">
                <a:ea typeface="ＭＳ Ｐゴシック" charset="0"/>
              </a:rPr>
              <a:t>, JILA  </a:t>
            </a:r>
            <a:r>
              <a:rPr lang="en-US" sz="2000" dirty="0" err="1">
                <a:ea typeface="ＭＳ Ｐゴシック" charset="0"/>
              </a:rPr>
              <a:t>eEDM</a:t>
            </a:r>
            <a:r>
              <a:rPr lang="en-US" sz="2000" dirty="0">
                <a:ea typeface="ＭＳ Ｐゴシック" charset="0"/>
              </a:rPr>
              <a:t>, …</a:t>
            </a:r>
            <a:endParaRPr lang="en-US" altLang="en-US" sz="2800" dirty="0"/>
          </a:p>
          <a:p>
            <a:pPr algn="ctr">
              <a:lnSpc>
                <a:spcPts val="4600"/>
              </a:lnSpc>
              <a:buNone/>
            </a:pPr>
            <a:endParaRPr lang="en-US" altLang="en-US" sz="2800" dirty="0"/>
          </a:p>
        </p:txBody>
      </p:sp>
      <p:sp>
        <p:nvSpPr>
          <p:cNvPr id="22536" name="Rectangle 3"/>
          <p:cNvSpPr>
            <a:spLocks noChangeArrowheads="1"/>
          </p:cNvSpPr>
          <p:nvPr/>
        </p:nvSpPr>
        <p:spPr bwMode="auto">
          <a:xfrm>
            <a:off x="1295400" y="4178300"/>
            <a:ext cx="46482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ts val="4600"/>
              </a:lnSpc>
              <a:buNone/>
            </a:pPr>
            <a:r>
              <a:rPr lang="en-AU" altLang="en-US" sz="3600"/>
              <a:t>→</a:t>
            </a:r>
            <a:r>
              <a:rPr lang="en-AU" altLang="en-US" sz="2800"/>
              <a:t> Time-v</a:t>
            </a:r>
            <a:r>
              <a:rPr lang="en-US" altLang="en-US" sz="2800"/>
              <a:t>arying fundamental constants</a:t>
            </a:r>
          </a:p>
          <a:p>
            <a:pPr algn="ctr">
              <a:lnSpc>
                <a:spcPts val="4600"/>
              </a:lnSpc>
              <a:buNone/>
            </a:pPr>
            <a:r>
              <a:rPr lang="en-US" altLang="en-US" sz="2800"/>
              <a:t>10</a:t>
            </a:r>
            <a:r>
              <a:rPr lang="en-US" altLang="en-US" sz="2800" baseline="30000"/>
              <a:t>15</a:t>
            </a:r>
            <a:r>
              <a:rPr lang="en-US" altLang="en-US" sz="2800"/>
              <a:t> improvement</a:t>
            </a:r>
          </a:p>
          <a:p>
            <a:pPr algn="ctr">
              <a:lnSpc>
                <a:spcPts val="4600"/>
              </a:lnSpc>
              <a:buNone/>
            </a:pPr>
            <a:endParaRPr lang="en-US" altLang="en-US" sz="2800"/>
          </a:p>
        </p:txBody>
      </p:sp>
      <p:sp>
        <p:nvSpPr>
          <p:cNvPr id="22537" name="TextBox 13"/>
          <p:cNvSpPr txBox="1">
            <a:spLocks noChangeArrowheads="1"/>
          </p:cNvSpPr>
          <p:nvPr/>
        </p:nvSpPr>
        <p:spPr bwMode="auto">
          <a:xfrm>
            <a:off x="3505200" y="3192463"/>
            <a:ext cx="33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i="1"/>
              <a:t>P</a:t>
            </a:r>
          </a:p>
        </p:txBody>
      </p:sp>
      <p:sp>
        <p:nvSpPr>
          <p:cNvPr id="22538" name="TextBox 14"/>
          <p:cNvSpPr txBox="1">
            <a:spLocks noChangeArrowheads="1"/>
          </p:cNvSpPr>
          <p:nvPr/>
        </p:nvSpPr>
        <p:spPr bwMode="auto">
          <a:xfrm>
            <a:off x="8185151" y="3190875"/>
            <a:ext cx="33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i="1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35092350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B207C6-D944-FD61-E842-A92C94F25C9E}"/>
                  </a:ext>
                </a:extLst>
              </p:cNvPr>
              <p:cNvSpPr txBox="1"/>
              <p:nvPr/>
            </p:nvSpPr>
            <p:spPr>
              <a:xfrm>
                <a:off x="595853" y="1110417"/>
                <a:ext cx="11000294" cy="843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en-AU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AU" sz="2400" b="1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f>
                                <m:fPr>
                                  <m:ctrlPr>
                                    <a:rPr lang="en-AU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AU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AU" sz="2400" b="1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en-AU" sz="2400" b="1" i="1" smtClean="0">
                                  <a:latin typeface="Cambria Math" panose="020405030504060302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AU" sz="2400" b="1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̂"/>
                                  <m:ctrlP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</m:acc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B207C6-D944-FD61-E842-A92C94F25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53" y="1110417"/>
                <a:ext cx="11000294" cy="8432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047140-765A-06CC-F7C2-556B636A57E9}"/>
                  </a:ext>
                </a:extLst>
              </p:cNvPr>
              <p:cNvSpPr txBox="1"/>
              <p:nvPr/>
            </p:nvSpPr>
            <p:spPr>
              <a:xfrm>
                <a:off x="621949" y="1796740"/>
                <a:ext cx="4930581" cy="1522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𝑥𝑚𝑐𝑟</m:t>
                              </m:r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  <m:d>
                            <m:dPr>
                              <m:ctrlPr>
                                <a:rPr lang="en-AU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AU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rad>
                              <m:sSup>
                                <m:sSup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AU" sz="2000" dirty="0"/>
              </a:p>
              <a:p>
                <a:pPr algn="ctr">
                  <a:lnSpc>
                    <a:spcPct val="150000"/>
                  </a:lnSpc>
                </a:pPr>
                <a:r>
                  <a:rPr lang="en-AU" sz="2000" dirty="0"/>
                  <a:t>Dirac neutrinos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047140-765A-06CC-F7C2-556B636A5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49" y="1796740"/>
                <a:ext cx="4930581" cy="1522148"/>
              </a:xfrm>
              <a:prstGeom prst="rect">
                <a:avLst/>
              </a:prstGeom>
              <a:blipFill>
                <a:blip r:embed="rId3"/>
                <a:stretch>
                  <a:fillRect b="-92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52C3B26-482B-0CA6-8F8E-B48CB20FFF1F}"/>
              </a:ext>
            </a:extLst>
          </p:cNvPr>
          <p:cNvSpPr txBox="1"/>
          <p:nvPr/>
        </p:nvSpPr>
        <p:spPr>
          <a:xfrm>
            <a:off x="2426164" y="253613"/>
            <a:ext cx="733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Neutrino-exchange potential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6578811-2C42-FCD5-E1AF-8C79CFC47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71" y="3421176"/>
            <a:ext cx="3348857" cy="2719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D8516B-FCE6-8591-A4DA-40F57A430F59}"/>
                  </a:ext>
                </a:extLst>
              </p:cNvPr>
              <p:cNvSpPr txBox="1"/>
              <p:nvPr/>
            </p:nvSpPr>
            <p:spPr>
              <a:xfrm>
                <a:off x="6787587" y="1819234"/>
                <a:ext cx="4343497" cy="1462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𝑥𝑚𝑐𝑟</m:t>
                              </m:r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AU" sz="20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AU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AU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AU" sz="2000" dirty="0"/>
              </a:p>
              <a:p>
                <a:pPr algn="ctr">
                  <a:lnSpc>
                    <a:spcPct val="150000"/>
                  </a:lnSpc>
                </a:pPr>
                <a:r>
                  <a:rPr lang="en-AU" sz="2000" dirty="0"/>
                  <a:t>Majorana neutrinos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D8516B-FCE6-8591-A4DA-40F57A430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587" y="1819234"/>
                <a:ext cx="4343497" cy="1462516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821E6AC-C599-D757-EB8F-4BF23412A481}"/>
              </a:ext>
            </a:extLst>
          </p:cNvPr>
          <p:cNvSpPr txBox="1"/>
          <p:nvPr/>
        </p:nvSpPr>
        <p:spPr>
          <a:xfrm>
            <a:off x="257576" y="4242462"/>
            <a:ext cx="3782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/>
              <a:t>Interaction has been introduced by</a:t>
            </a:r>
          </a:p>
          <a:p>
            <a:pPr algn="ctr"/>
            <a:r>
              <a:rPr lang="en-AU" sz="1600" dirty="0"/>
              <a:t>Gamow &amp; Teller</a:t>
            </a:r>
          </a:p>
          <a:p>
            <a:pPr algn="ctr"/>
            <a:r>
              <a:rPr lang="en-AU" sz="1600" dirty="0"/>
              <a:t>Feynman</a:t>
            </a:r>
          </a:p>
          <a:p>
            <a:pPr algn="ctr"/>
            <a:r>
              <a:rPr lang="en-AU" sz="1600" dirty="0"/>
              <a:t>Feinberg &amp; Sucher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DF8E5-7632-0D25-600F-5F714EBE31FB}"/>
              </a:ext>
            </a:extLst>
          </p:cNvPr>
          <p:cNvSpPr txBox="1"/>
          <p:nvPr/>
        </p:nvSpPr>
        <p:spPr>
          <a:xfrm>
            <a:off x="8152407" y="3980852"/>
            <a:ext cx="378201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/>
              <a:t>Effects in atomic spectroscopy</a:t>
            </a:r>
          </a:p>
          <a:p>
            <a:pPr algn="ctr"/>
            <a:r>
              <a:rPr lang="en-AU" sz="1500" dirty="0"/>
              <a:t>Stadnik PRL 120, 223202 (2018)</a:t>
            </a:r>
          </a:p>
          <a:p>
            <a:r>
              <a:rPr lang="en-AU" sz="1500" dirty="0"/>
              <a:t>Munro-</a:t>
            </a:r>
            <a:r>
              <a:rPr lang="en-AU" sz="1500" dirty="0" err="1"/>
              <a:t>Laylim</a:t>
            </a:r>
            <a:r>
              <a:rPr lang="en-AU" sz="1500" dirty="0"/>
              <a:t>, </a:t>
            </a:r>
            <a:r>
              <a:rPr lang="en-AU" sz="1500" dirty="0" err="1"/>
              <a:t>Dzuba</a:t>
            </a:r>
            <a:r>
              <a:rPr lang="en-AU" sz="1500" dirty="0"/>
              <a:t>, Flambaum, Stadnik </a:t>
            </a:r>
          </a:p>
          <a:p>
            <a:r>
              <a:rPr lang="en-AU" sz="1500" dirty="0">
                <a:effectLst/>
                <a:latin typeface="CMR12"/>
              </a:rPr>
              <a:t>PRL  129, 239901, 2022. </a:t>
            </a:r>
          </a:p>
          <a:p>
            <a:r>
              <a:rPr lang="en-AU" sz="1500" dirty="0"/>
              <a:t>Munro-</a:t>
            </a:r>
            <a:r>
              <a:rPr lang="en-AU" sz="1500" dirty="0" err="1"/>
              <a:t>Laylim</a:t>
            </a:r>
            <a:r>
              <a:rPr lang="en-AU" sz="1500" dirty="0"/>
              <a:t>, </a:t>
            </a:r>
            <a:r>
              <a:rPr lang="en-AU" sz="1500" dirty="0" err="1"/>
              <a:t>Dzuba</a:t>
            </a:r>
            <a:r>
              <a:rPr lang="en-AU" sz="1500" dirty="0"/>
              <a:t>, Flambaum</a:t>
            </a:r>
          </a:p>
          <a:p>
            <a:pPr algn="ctr"/>
            <a:r>
              <a:rPr lang="en-AU" sz="1500" dirty="0"/>
              <a:t>[arXiv:2207.07325] Mol. Phys. 2022</a:t>
            </a:r>
          </a:p>
          <a:p>
            <a:pPr algn="ctr"/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8464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14300"/>
            <a:ext cx="8839200" cy="685800"/>
          </a:xfrm>
        </p:spPr>
        <p:txBody>
          <a:bodyPr/>
          <a:lstStyle/>
          <a:p>
            <a:pPr eaLnBrk="1" hangingPunct="1"/>
            <a:r>
              <a:rPr lang="en-US" sz="3400" dirty="0">
                <a:solidFill>
                  <a:srgbClr val="E60000"/>
                </a:solidFill>
                <a:latin typeface="Arial" charset="0"/>
                <a:ea typeface="ＭＳ Ｐゴシック" charset="0"/>
                <a:cs typeface="ＭＳ Ｐゴシック" charset="0"/>
              </a:rPr>
              <a:t>EDM produced by </a:t>
            </a:r>
            <a:r>
              <a:rPr lang="en-US" sz="3400" dirty="0" err="1">
                <a:solidFill>
                  <a:srgbClr val="E60000"/>
                </a:solidFill>
                <a:latin typeface="Arial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sz="3400" dirty="0">
                <a:solidFill>
                  <a:srgbClr val="E60000"/>
                </a:solidFill>
                <a:latin typeface="Arial" charset="0"/>
                <a:ea typeface="ＭＳ Ｐゴシック" charset="0"/>
                <a:cs typeface="ＭＳ Ｐゴシック" charset="0"/>
              </a:rPr>
              <a:t> exchange</a:t>
            </a:r>
            <a:endParaRPr lang="en-AU" sz="3400" dirty="0">
              <a:solidFill>
                <a:srgbClr val="E6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6" y="2401888"/>
            <a:ext cx="52355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676400" y="3657600"/>
            <a:ext cx="876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Macroscopic fifth-forces </a:t>
            </a:r>
            <a:r>
              <a:rPr lang="en-US">
                <a:latin typeface="Arial" charset="0"/>
              </a:rPr>
              <a:t>[Moody, Wilczek, </a:t>
            </a:r>
            <a:r>
              <a:rPr lang="en-US" i="1">
                <a:latin typeface="Arial" charset="0"/>
              </a:rPr>
              <a:t>PRD</a:t>
            </a:r>
            <a:r>
              <a:rPr lang="en-US">
                <a:latin typeface="Arial" charset="0"/>
              </a:rPr>
              <a:t> 30, 130 (1984)]</a:t>
            </a:r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1676400" y="4419600"/>
            <a:ext cx="876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i="1" dirty="0">
                <a:latin typeface="Arial" charset="0"/>
              </a:rPr>
              <a:t>P</a:t>
            </a:r>
            <a:r>
              <a:rPr lang="en-US" sz="2800" dirty="0">
                <a:latin typeface="Arial" charset="0"/>
              </a:rPr>
              <a:t>,</a:t>
            </a:r>
            <a:r>
              <a:rPr lang="en-US" sz="2800" i="1" dirty="0">
                <a:latin typeface="Arial" charset="0"/>
              </a:rPr>
              <a:t>T</a:t>
            </a:r>
            <a:r>
              <a:rPr lang="en-US" sz="2800" dirty="0">
                <a:latin typeface="Arial" charset="0"/>
              </a:rPr>
              <a:t>-violating forces =&gt; Atomic and Molecular EDMs</a:t>
            </a:r>
          </a:p>
        </p:txBody>
      </p:sp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1574800" y="487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1500" dirty="0">
                <a:latin typeface="Arial" charset="0"/>
              </a:rPr>
              <a:t>[</a:t>
            </a:r>
            <a:r>
              <a:rPr lang="en-US" sz="1500" dirty="0" err="1">
                <a:latin typeface="Arial" charset="0"/>
              </a:rPr>
              <a:t>Stadnik</a:t>
            </a:r>
            <a:r>
              <a:rPr lang="en-US" sz="1500" dirty="0">
                <a:latin typeface="Arial" charset="0"/>
              </a:rPr>
              <a:t>, </a:t>
            </a:r>
            <a:r>
              <a:rPr lang="en-US" sz="1500" dirty="0" err="1">
                <a:latin typeface="Arial" charset="0"/>
              </a:rPr>
              <a:t>Dzuba</a:t>
            </a:r>
            <a:r>
              <a:rPr lang="en-US" sz="1500" dirty="0">
                <a:latin typeface="Arial" charset="0"/>
              </a:rPr>
              <a:t>, </a:t>
            </a:r>
            <a:r>
              <a:rPr lang="en-US" sz="1500" dirty="0" err="1">
                <a:latin typeface="Arial" charset="0"/>
              </a:rPr>
              <a:t>Flambaum</a:t>
            </a:r>
            <a:r>
              <a:rPr lang="en-US" sz="1500" dirty="0">
                <a:latin typeface="Arial" charset="0"/>
              </a:rPr>
              <a:t> PRL 2018, </a:t>
            </a:r>
            <a:r>
              <a:rPr lang="en-US" sz="1500" dirty="0" err="1">
                <a:latin typeface="Arial" charset="0"/>
              </a:rPr>
              <a:t>Dzuba,Flambaum,Samsonov,Stadnik</a:t>
            </a:r>
            <a:r>
              <a:rPr lang="en-US" sz="1500" dirty="0">
                <a:latin typeface="Arial" charset="0"/>
              </a:rPr>
              <a:t> 2018]</a:t>
            </a:r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0" y="5067300"/>
            <a:ext cx="1164866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14350" indent="-514350" algn="ctr">
              <a:lnSpc>
                <a:spcPts val="3500"/>
              </a:lnSpc>
              <a:spcBef>
                <a:spcPct val="20000"/>
              </a:spcBef>
            </a:pPr>
            <a:r>
              <a:rPr lang="en-US" sz="2400" dirty="0">
                <a:latin typeface="Arial" charset="0"/>
              </a:rPr>
              <a:t>Atomic EDM experiments: Cs, Tl, Xe, Hg; Molecular EDM experiments: </a:t>
            </a:r>
            <a:r>
              <a:rPr lang="en-US" sz="2400" dirty="0" err="1">
                <a:latin typeface="Arial" charset="0"/>
              </a:rPr>
              <a:t>YbF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 err="1">
                <a:latin typeface="Arial" charset="0"/>
              </a:rPr>
              <a:t>HfF</a:t>
            </a:r>
            <a:r>
              <a:rPr lang="en-US" sz="2400" baseline="30000" dirty="0">
                <a:latin typeface="Arial" charset="0"/>
              </a:rPr>
              <a:t>+</a:t>
            </a:r>
            <a:r>
              <a:rPr lang="en-US" sz="2400" dirty="0">
                <a:latin typeface="Arial" charset="0"/>
              </a:rPr>
              <a:t>,</a:t>
            </a:r>
            <a:r>
              <a:rPr lang="en-US" sz="2400" dirty="0" err="1">
                <a:latin typeface="Arial" charset="0"/>
              </a:rPr>
              <a:t>ThO</a:t>
            </a:r>
            <a:r>
              <a:rPr lang="en-US" sz="2400" dirty="0">
                <a:latin typeface="Arial" charset="0"/>
              </a:rPr>
              <a:t>;  </a:t>
            </a:r>
            <a:r>
              <a:rPr lang="en-US" sz="2400" dirty="0" err="1">
                <a:latin typeface="Arial" charset="0"/>
              </a:rPr>
              <a:t>YbOH</a:t>
            </a:r>
            <a:r>
              <a:rPr lang="en-US" sz="2400" dirty="0">
                <a:latin typeface="Arial" charset="0"/>
              </a:rPr>
              <a:t>     </a:t>
            </a:r>
            <a:r>
              <a:rPr lang="en-US" sz="1200" dirty="0" err="1">
                <a:latin typeface="Arial" charset="0"/>
              </a:rPr>
              <a:t>Maison,Flambaum,Hutzler,Skripnikov</a:t>
            </a:r>
            <a:r>
              <a:rPr lang="en-US" sz="1200" dirty="0">
                <a:latin typeface="Arial" charset="0"/>
              </a:rPr>
              <a:t> 2021</a:t>
            </a:r>
          </a:p>
          <a:p>
            <a:pPr marL="514350" indent="-514350" algn="ctr">
              <a:lnSpc>
                <a:spcPts val="3500"/>
              </a:lnSpc>
              <a:spcBef>
                <a:spcPct val="20000"/>
              </a:spcBef>
            </a:pPr>
            <a:r>
              <a:rPr lang="en-US" sz="2000" dirty="0">
                <a:latin typeface="Arial" charset="0"/>
              </a:rPr>
              <a:t>Measurements of parity violation in atoms give limits on Z’ boson.  </a:t>
            </a:r>
            <a:r>
              <a:rPr lang="en-US" sz="1500" dirty="0">
                <a:latin typeface="Arial" charset="0"/>
              </a:rPr>
              <a:t>Stadnik, </a:t>
            </a:r>
            <a:r>
              <a:rPr lang="en-US" sz="1500" dirty="0" err="1">
                <a:latin typeface="Arial" charset="0"/>
              </a:rPr>
              <a:t>Dzuba</a:t>
            </a:r>
            <a:r>
              <a:rPr lang="en-US" sz="1500" dirty="0">
                <a:latin typeface="Arial" charset="0"/>
              </a:rPr>
              <a:t>, Flambaum PRL 2017</a:t>
            </a:r>
          </a:p>
          <a:p>
            <a:pPr marL="514350" indent="-514350" algn="ctr">
              <a:lnSpc>
                <a:spcPts val="3500"/>
              </a:lnSpc>
              <a:spcBef>
                <a:spcPct val="20000"/>
              </a:spcBef>
            </a:pP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018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1219200"/>
            <a:ext cx="42497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147764"/>
            <a:ext cx="18034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33494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600200" y="152400"/>
            <a:ext cx="901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3800">
                <a:solidFill>
                  <a:srgbClr val="E60000"/>
                </a:solidFill>
                <a:latin typeface="Arial" charset="0"/>
              </a:rPr>
              <a:t>Constraints on Scalar-Pseudoscalar Nucleon-Electron Interaction</a:t>
            </a:r>
            <a:endParaRPr lang="en-AU" sz="38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574800" y="12954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>
                <a:latin typeface="Arial" charset="0"/>
              </a:rPr>
              <a:t>EDM constraints: [Stadnik, Dzuba , Flambaum PRL 2018]</a:t>
            </a:r>
          </a:p>
        </p:txBody>
      </p:sp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3886200" y="1676400"/>
            <a:ext cx="4390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E60000"/>
                </a:solidFill>
                <a:latin typeface="Arial" charset="0"/>
              </a:rPr>
              <a:t>Many orders of magnitude improvement!</a:t>
            </a:r>
            <a:r>
              <a:rPr lang="en-US">
                <a:latin typeface="Arial" charset="0"/>
              </a:rPr>
              <a:t> </a:t>
            </a:r>
            <a:endParaRPr lang="en-AU">
              <a:latin typeface="Arial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66929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6109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71450"/>
            <a:ext cx="9017000" cy="685800"/>
          </a:xfrm>
        </p:spPr>
        <p:txBody>
          <a:bodyPr/>
          <a:lstStyle/>
          <a:p>
            <a:pPr eaLnBrk="1" hangingPunct="1"/>
            <a:r>
              <a:rPr lang="en-US" sz="3800">
                <a:solidFill>
                  <a:srgbClr val="E60000"/>
                </a:solidFill>
                <a:latin typeface="Arial" charset="0"/>
                <a:ea typeface="ＭＳ Ｐゴシック" charset="0"/>
                <a:cs typeface="ＭＳ Ｐゴシック" charset="0"/>
              </a:rPr>
              <a:t>Axion-Induced Oscillating Neutron EDM</a:t>
            </a:r>
            <a:endParaRPr lang="en-AU" sz="3800">
              <a:solidFill>
                <a:srgbClr val="E6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1322387" y="740568"/>
            <a:ext cx="9118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1200" dirty="0">
                <a:latin typeface="Arial" charset="0"/>
              </a:rPr>
              <a:t>          [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Crewther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, Di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Vecchia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,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Veneziano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, Witten, </a:t>
            </a:r>
            <a:r>
              <a:rPr lang="en-AU" sz="1200" i="1" dirty="0">
                <a:solidFill>
                  <a:srgbClr val="0000BC"/>
                </a:solidFill>
                <a:latin typeface="Arial" charset="0"/>
              </a:rPr>
              <a:t>PLB</a:t>
            </a:r>
            <a:r>
              <a:rPr lang="en-US" sz="1200" dirty="0">
                <a:solidFill>
                  <a:srgbClr val="0000BC"/>
                </a:solidFill>
                <a:latin typeface="Arial" charset="0"/>
              </a:rPr>
              <a:t> 88, 123 (1979)</a:t>
            </a:r>
            <a:r>
              <a:rPr lang="en-US" sz="1200" dirty="0">
                <a:latin typeface="Arial" charset="0"/>
              </a:rPr>
              <a:t>],   [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Pospelov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, Ritz, </a:t>
            </a:r>
            <a:r>
              <a:rPr lang="en-AU" sz="1200" i="1" dirty="0">
                <a:solidFill>
                  <a:srgbClr val="0000BC"/>
                </a:solidFill>
                <a:latin typeface="Arial" charset="0"/>
              </a:rPr>
              <a:t>PR</a:t>
            </a:r>
            <a:r>
              <a:rPr lang="en-US" sz="1200" i="1" dirty="0">
                <a:solidFill>
                  <a:srgbClr val="0000BC"/>
                </a:solidFill>
                <a:latin typeface="Arial" charset="0"/>
              </a:rPr>
              <a:t>L</a:t>
            </a:r>
            <a:r>
              <a:rPr lang="en-US" sz="1200" dirty="0">
                <a:solidFill>
                  <a:srgbClr val="0000BC"/>
                </a:solidFill>
                <a:latin typeface="Arial" charset="0"/>
              </a:rPr>
              <a:t> 83, 2526 (1999)</a:t>
            </a:r>
            <a:r>
              <a:rPr lang="en-US" sz="1200" dirty="0">
                <a:latin typeface="Arial" charset="0"/>
              </a:rPr>
              <a:t>],     neutron EDM due to QCD theta </a:t>
            </a:r>
          </a:p>
          <a:p>
            <a:pPr marL="609600" indent="-609600" algn="ctr">
              <a:spcBef>
                <a:spcPct val="20000"/>
              </a:spcBef>
            </a:pPr>
            <a:r>
              <a:rPr lang="en-US" sz="1200" dirty="0">
                <a:latin typeface="Arial" charset="0"/>
              </a:rPr>
              <a:t> [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Graham, </a:t>
            </a:r>
            <a:r>
              <a:rPr lang="en-US" sz="1200" dirty="0" err="1">
                <a:solidFill>
                  <a:srgbClr val="0000CC"/>
                </a:solidFill>
                <a:latin typeface="Arial" charset="0"/>
              </a:rPr>
              <a:t>Rajendran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, </a:t>
            </a:r>
            <a:r>
              <a:rPr lang="en-AU" sz="1200" i="1" dirty="0">
                <a:solidFill>
                  <a:srgbClr val="0000BC"/>
                </a:solidFill>
                <a:latin typeface="Arial" charset="0"/>
              </a:rPr>
              <a:t>PR</a:t>
            </a:r>
            <a:r>
              <a:rPr lang="en-US" sz="1200" i="1" dirty="0">
                <a:solidFill>
                  <a:srgbClr val="0000BC"/>
                </a:solidFill>
                <a:latin typeface="Arial" charset="0"/>
              </a:rPr>
              <a:t>D</a:t>
            </a:r>
            <a:r>
              <a:rPr lang="en-US" sz="1200" dirty="0">
                <a:solidFill>
                  <a:srgbClr val="0000BC"/>
                </a:solidFill>
                <a:latin typeface="Arial" charset="0"/>
              </a:rPr>
              <a:t> 84, 055013 (2011)</a:t>
            </a:r>
            <a:r>
              <a:rPr lang="en-US" sz="1200" dirty="0">
                <a:latin typeface="Arial" charset="0"/>
              </a:rPr>
              <a:t>] theta(t)=a(t)/f</a:t>
            </a:r>
            <a:r>
              <a:rPr lang="en-US" sz="1200" baseline="-25000" dirty="0">
                <a:latin typeface="Arial" charset="0"/>
              </a:rPr>
              <a:t>a</a:t>
            </a:r>
            <a:r>
              <a:rPr lang="en-US" sz="1200" dirty="0">
                <a:latin typeface="Arial" charset="0"/>
              </a:rPr>
              <a:t> , a(t)  is </a:t>
            </a:r>
            <a:r>
              <a:rPr lang="en-US" sz="1200" dirty="0" err="1">
                <a:latin typeface="Arial" charset="0"/>
              </a:rPr>
              <a:t>axion</a:t>
            </a:r>
            <a:r>
              <a:rPr lang="en-US" sz="1200" dirty="0">
                <a:latin typeface="Arial" charset="0"/>
              </a:rPr>
              <a:t> field  </a:t>
            </a:r>
          </a:p>
          <a:p>
            <a:pPr marL="609600" indent="-609600" algn="ctr">
              <a:spcBef>
                <a:spcPct val="20000"/>
              </a:spcBef>
            </a:pPr>
            <a:endParaRPr lang="en-US" sz="1200" dirty="0">
              <a:latin typeface="Arial" charset="0"/>
            </a:endParaRPr>
          </a:p>
          <a:p>
            <a:pPr marL="609600" indent="-609600" algn="ctr">
              <a:spcBef>
                <a:spcPct val="20000"/>
              </a:spcBef>
            </a:pPr>
            <a:endParaRPr lang="en-US" sz="1200" dirty="0">
              <a:latin typeface="Arial" charset="0"/>
            </a:endParaRPr>
          </a:p>
        </p:txBody>
      </p:sp>
      <p:pic>
        <p:nvPicPr>
          <p:cNvPr id="686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746250"/>
            <a:ext cx="45529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1965326"/>
            <a:ext cx="3000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038475"/>
            <a:ext cx="2771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4419601"/>
            <a:ext cx="1524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5324476"/>
            <a:ext cx="37941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Line 9"/>
          <p:cNvSpPr>
            <a:spLocks noChangeShapeType="1"/>
          </p:cNvSpPr>
          <p:nvPr/>
        </p:nvSpPr>
        <p:spPr bwMode="auto">
          <a:xfrm rot="10800000">
            <a:off x="6456363" y="4816476"/>
            <a:ext cx="0" cy="42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rot="-5400000">
            <a:off x="4856163" y="4251326"/>
            <a:ext cx="0" cy="682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3475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900">
                <a:solidFill>
                  <a:srgbClr val="E60000"/>
                </a:solidFill>
                <a:latin typeface="Arial" charset="0"/>
                <a:ea typeface="ＭＳ Ｐゴシック" charset="0"/>
                <a:cs typeface="ＭＳ Ｐゴシック" charset="0"/>
              </a:rPr>
              <a:t>Axion-Induced Oscillating Atomic and Molecular EDMs</a:t>
            </a:r>
            <a:endParaRPr lang="en-AU" sz="2900">
              <a:solidFill>
                <a:srgbClr val="E6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8000" y="1219200"/>
            <a:ext cx="8890000" cy="3124200"/>
          </a:xfrm>
        </p:spPr>
        <p:txBody>
          <a:bodyPr>
            <a:normAutofit fontScale="92500"/>
          </a:bodyPr>
          <a:lstStyle/>
          <a:p>
            <a:pPr marL="609600" indent="-609600">
              <a:lnSpc>
                <a:spcPts val="2650"/>
              </a:lnSpc>
              <a:spcBef>
                <a:spcPts val="513"/>
              </a:spcBef>
              <a:buNone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Induced through </a:t>
            </a:r>
            <a:r>
              <a:rPr lang="en-US" sz="2100" i="1" dirty="0" err="1">
                <a:latin typeface="Arial" charset="0"/>
                <a:ea typeface="ＭＳ Ｐゴシック" charset="0"/>
                <a:cs typeface="ＭＳ Ｐゴシック" charset="0"/>
              </a:rPr>
              <a:t>hadronic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 mechanisms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609600" indent="-609600">
              <a:lnSpc>
                <a:spcPts val="2650"/>
              </a:lnSpc>
              <a:spcBef>
                <a:spcPts val="513"/>
              </a:spcBef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Oscillating nuclear Schiff moments (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≥ 1/2 =&gt; 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≥ 0)</a:t>
            </a:r>
          </a:p>
          <a:p>
            <a:pPr marL="609600" indent="-609600">
              <a:lnSpc>
                <a:spcPts val="2650"/>
              </a:lnSpc>
              <a:spcBef>
                <a:spcPts val="513"/>
              </a:spcBef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Oscillating nuclear magnetic </a:t>
            </a: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quadrupole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moments                                (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≥ 1 =&gt; 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≥ 1/2; 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magnetic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=&gt; no Schiff screening)</a:t>
            </a:r>
          </a:p>
          <a:p>
            <a:pPr marL="609600" indent="-609600">
              <a:lnSpc>
                <a:spcPts val="2650"/>
              </a:lnSpc>
              <a:spcBef>
                <a:spcPts val="513"/>
              </a:spcBef>
              <a:buNone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Underlying mechanisms:</a:t>
            </a:r>
          </a:p>
          <a:p>
            <a:pPr marL="609600" indent="-609600">
              <a:lnSpc>
                <a:spcPts val="2650"/>
              </a:lnSpc>
              <a:spcBef>
                <a:spcPts val="513"/>
              </a:spcBef>
              <a:buFontTx/>
              <a:buAutoNum type="arabicParenBoth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Intrinsic oscillating nucleon EDMs (1-loop level)</a:t>
            </a:r>
          </a:p>
          <a:p>
            <a:pPr marL="609600" indent="-609600">
              <a:lnSpc>
                <a:spcPts val="2650"/>
              </a:lnSpc>
              <a:spcBef>
                <a:spcPts val="513"/>
              </a:spcBef>
              <a:buFontTx/>
              <a:buAutoNum type="arabicParenBoth"/>
            </a:pP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Oscillating 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-violating </a:t>
            </a:r>
            <a:r>
              <a:rPr lang="en-US" sz="2100" dirty="0" err="1">
                <a:latin typeface="Arial" charset="0"/>
                <a:ea typeface="ＭＳ Ｐゴシック" charset="0"/>
                <a:cs typeface="ＭＳ Ｐゴシック" charset="0"/>
              </a:rPr>
              <a:t>intranuclear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forces (</a:t>
            </a:r>
            <a:r>
              <a:rPr lang="en-US" sz="2100" i="1" dirty="0">
                <a:latin typeface="Arial" charset="0"/>
                <a:ea typeface="ＭＳ Ｐゴシック" charset="0"/>
                <a:cs typeface="ＭＳ Ｐゴシック" charset="0"/>
              </a:rPr>
              <a:t>tree level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 =&gt; </a:t>
            </a:r>
            <a:r>
              <a:rPr lang="en-US" sz="2100" b="1" dirty="0">
                <a:latin typeface="Arial" charset="0"/>
                <a:ea typeface="ＭＳ Ｐゴシック" charset="0"/>
                <a:cs typeface="ＭＳ Ｐゴシック" charset="0"/>
              </a:rPr>
              <a:t>larger by ~4</a:t>
            </a:r>
            <a:r>
              <a:rPr lang="el-GR" sz="2100" b="1" dirty="0">
                <a:latin typeface="Arial" charset="0"/>
                <a:ea typeface="ＭＳ Ｐゴシック" charset="0"/>
                <a:cs typeface="ＭＳ Ｐゴシック" charset="0"/>
              </a:rPr>
              <a:t>π</a:t>
            </a:r>
            <a:r>
              <a:rPr lang="en-AU" sz="2100" b="1" baseline="30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AU" sz="2100" b="1" baseline="-25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sz="2100" b="1" dirty="0">
                <a:latin typeface="Arial" charset="0"/>
                <a:ea typeface="ＭＳ Ｐゴシック" charset="0"/>
                <a:cs typeface="ＭＳ Ｐゴシック" charset="0"/>
              </a:rPr>
              <a:t>≈ 40</a:t>
            </a:r>
            <a:r>
              <a:rPr lang="en-AU" sz="2100" dirty="0">
                <a:latin typeface="Arial" charset="0"/>
                <a:ea typeface="ＭＳ Ｐゴシック" charset="0"/>
                <a:cs typeface="ＭＳ Ｐゴシック" charset="0"/>
              </a:rPr>
              <a:t>; up to </a:t>
            </a:r>
            <a:r>
              <a:rPr lang="en-AU" sz="2100" b="1" dirty="0">
                <a:latin typeface="Arial" charset="0"/>
                <a:ea typeface="ＭＳ Ｐゴシック" charset="0"/>
                <a:cs typeface="ＭＳ Ｐゴシック" charset="0"/>
              </a:rPr>
              <a:t>extra 1000-fold enhancement</a:t>
            </a:r>
            <a:r>
              <a:rPr lang="en-AU" sz="2100" dirty="0">
                <a:latin typeface="Arial" charset="0"/>
                <a:ea typeface="ＭＳ Ｐゴシック" charset="0"/>
                <a:cs typeface="ＭＳ Ｐゴシック" charset="0"/>
              </a:rPr>
              <a:t> in deformed nuclei</a:t>
            </a:r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295400" y="609600"/>
            <a:ext cx="909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1200" dirty="0">
                <a:latin typeface="Arial" charset="0"/>
              </a:rPr>
              <a:t>             [</a:t>
            </a:r>
            <a:r>
              <a:rPr lang="en-US" sz="1200" dirty="0">
                <a:solidFill>
                  <a:srgbClr val="0000CC"/>
                </a:solidFill>
                <a:latin typeface="Arial" charset="0"/>
              </a:rPr>
              <a:t>O. </a:t>
            </a:r>
            <a:r>
              <a:rPr lang="en-US" sz="1200" dirty="0" err="1">
                <a:latin typeface="Arial" charset="0"/>
              </a:rPr>
              <a:t>Sushkov</a:t>
            </a:r>
            <a:r>
              <a:rPr lang="en-US" sz="1200" dirty="0">
                <a:latin typeface="Arial" charset="0"/>
              </a:rPr>
              <a:t>, </a:t>
            </a:r>
            <a:r>
              <a:rPr lang="en-US" sz="1200" dirty="0" err="1">
                <a:latin typeface="Arial" charset="0"/>
              </a:rPr>
              <a:t>Flambaum</a:t>
            </a:r>
            <a:r>
              <a:rPr lang="en-US" sz="1200" dirty="0">
                <a:latin typeface="Arial" charset="0"/>
              </a:rPr>
              <a:t>, </a:t>
            </a:r>
            <a:r>
              <a:rPr lang="en-US" sz="1200" dirty="0" err="1">
                <a:latin typeface="Arial" charset="0"/>
              </a:rPr>
              <a:t>Khriplovich</a:t>
            </a:r>
            <a:r>
              <a:rPr lang="en-US" sz="1200" dirty="0">
                <a:latin typeface="Arial" charset="0"/>
              </a:rPr>
              <a:t>, </a:t>
            </a:r>
            <a:r>
              <a:rPr lang="en-AU" sz="1200" i="1" dirty="0">
                <a:latin typeface="Arial" charset="0"/>
              </a:rPr>
              <a:t>JETP</a:t>
            </a:r>
            <a:r>
              <a:rPr lang="en-US" sz="1200" dirty="0">
                <a:latin typeface="Arial" charset="0"/>
              </a:rPr>
              <a:t> 60, 873 (1984</a:t>
            </a:r>
            <a:r>
              <a:rPr lang="en-US" sz="1200" dirty="0">
                <a:solidFill>
                  <a:srgbClr val="0000BC"/>
                </a:solidFill>
                <a:latin typeface="Arial" charset="0"/>
              </a:rPr>
              <a:t>)</a:t>
            </a:r>
            <a:r>
              <a:rPr lang="en-US" sz="1200" dirty="0">
                <a:latin typeface="Arial" charset="0"/>
              </a:rPr>
              <a:t>],         [</a:t>
            </a:r>
            <a:r>
              <a:rPr lang="en-US" sz="1200" dirty="0" err="1">
                <a:latin typeface="Arial" charset="0"/>
              </a:rPr>
              <a:t>Stadnik</a:t>
            </a:r>
            <a:r>
              <a:rPr lang="en-US" sz="1200" dirty="0">
                <a:latin typeface="Arial" charset="0"/>
              </a:rPr>
              <a:t> , </a:t>
            </a:r>
            <a:r>
              <a:rPr lang="en-US" sz="1200" dirty="0" err="1">
                <a:latin typeface="Arial" charset="0"/>
              </a:rPr>
              <a:t>Flambaum</a:t>
            </a:r>
            <a:r>
              <a:rPr lang="en-US" sz="1200" dirty="0">
                <a:latin typeface="Arial" charset="0"/>
              </a:rPr>
              <a:t>, </a:t>
            </a:r>
            <a:r>
              <a:rPr lang="en-AU" sz="1200" i="1" dirty="0">
                <a:latin typeface="Arial" charset="0"/>
              </a:rPr>
              <a:t>PR</a:t>
            </a:r>
            <a:r>
              <a:rPr lang="en-US" sz="1200" i="1" dirty="0">
                <a:latin typeface="Arial" charset="0"/>
              </a:rPr>
              <a:t>D</a:t>
            </a:r>
            <a:r>
              <a:rPr lang="en-US" sz="1200" dirty="0">
                <a:latin typeface="Arial" charset="0"/>
              </a:rPr>
              <a:t> 89, 043522 (2014</a:t>
            </a:r>
            <a:r>
              <a:rPr lang="en-US" sz="1200" dirty="0">
                <a:solidFill>
                  <a:srgbClr val="0000BC"/>
                </a:solidFill>
                <a:latin typeface="Arial" charset="0"/>
              </a:rPr>
              <a:t>)</a:t>
            </a:r>
            <a:r>
              <a:rPr lang="en-US" sz="1200" dirty="0">
                <a:latin typeface="Arial" charset="0"/>
              </a:rPr>
              <a:t>]</a:t>
            </a:r>
          </a:p>
        </p:txBody>
      </p:sp>
      <p:pic>
        <p:nvPicPr>
          <p:cNvPr id="7066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1" y="4495800"/>
            <a:ext cx="24241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Rectangle 8"/>
          <p:cNvSpPr>
            <a:spLocks noChangeArrowheads="1"/>
          </p:cNvSpPr>
          <p:nvPr/>
        </p:nvSpPr>
        <p:spPr bwMode="auto">
          <a:xfrm>
            <a:off x="2962276" y="4506914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(1)</a:t>
            </a:r>
            <a:endParaRPr lang="en-AU">
              <a:latin typeface="Arial" charset="0"/>
            </a:endParaRPr>
          </a:p>
        </p:txBody>
      </p:sp>
      <p:pic>
        <p:nvPicPr>
          <p:cNvPr id="706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6" y="4598989"/>
            <a:ext cx="31400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9"/>
          <p:cNvSpPr>
            <a:spLocks noChangeArrowheads="1"/>
          </p:cNvSpPr>
          <p:nvPr/>
        </p:nvSpPr>
        <p:spPr bwMode="auto">
          <a:xfrm>
            <a:off x="7686676" y="4506914"/>
            <a:ext cx="46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(2)</a:t>
            </a:r>
            <a:endParaRPr lang="en-AU">
              <a:latin typeface="Arial" charset="0"/>
            </a:endParaRPr>
          </a:p>
        </p:txBody>
      </p:sp>
      <p:pic>
        <p:nvPicPr>
          <p:cNvPr id="7066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391276"/>
            <a:ext cx="32766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Line 9"/>
          <p:cNvSpPr>
            <a:spLocks noChangeShapeType="1"/>
          </p:cNvSpPr>
          <p:nvPr/>
        </p:nvSpPr>
        <p:spPr bwMode="auto">
          <a:xfrm rot="9000000">
            <a:off x="4781550" y="5978526"/>
            <a:ext cx="0" cy="42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rot="-9000000">
            <a:off x="8091488" y="5561013"/>
            <a:ext cx="0" cy="900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5599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327026"/>
            <a:ext cx="7772400" cy="2873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Nuclear T,P-violating moments induce atomic and molecular EDM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8077200" cy="1752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Victor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Flambaum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30000"/>
              </a:lnSpc>
            </a:pPr>
            <a:endParaRPr lang="en-US" sz="20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Co-authors: 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I.Khriplovich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O.Sushkov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V.Dzuba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 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N.Auerbach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Spevak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J.Ginges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M.Kozlov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D.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DeMille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S.Porsev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J.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Berengut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Y. </a:t>
            </a:r>
            <a:r>
              <a:rPr lang="en-US" sz="2000" b="1" dirty="0" err="1">
                <a:latin typeface="Arial" charset="0"/>
                <a:ea typeface="ＭＳ Ｐゴシック" charset="0"/>
                <a:cs typeface="ＭＳ Ｐゴシック" charset="0"/>
              </a:rPr>
              <a:t>Stadnik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Y, L.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Skripnikov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A.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Petrov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A.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Titov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H.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Feldmeier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H.B. Tran Tan, I.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Samsonov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M.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Pospelov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A. Ritz, O.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Vorov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P.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Fadeev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A. Mansour, ...</a:t>
            </a:r>
            <a:endParaRPr lang="en-US" sz="2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5026025" y="3270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344158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143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Nuclear Electric Dipole Moment: </a:t>
            </a:r>
            <a:b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T,P-odd NN interaction gives 40 times larger contribution than nucleon EDM. </a:t>
            </a:r>
            <a:r>
              <a:rPr lang="en-AU" sz="2200" dirty="0" err="1">
                <a:latin typeface="Arial" charset="0"/>
                <a:ea typeface="ＭＳ Ｐゴシック" charset="0"/>
                <a:cs typeface="ＭＳ Ｐゴシック" charset="0"/>
              </a:rPr>
              <a:t>Sushkov</a:t>
            </a:r>
            <a:r>
              <a:rPr lang="en-AU" sz="22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AU" sz="2200" dirty="0" err="1">
                <a:latin typeface="Arial" charset="0"/>
                <a:ea typeface="ＭＳ Ｐゴシック" charset="0"/>
                <a:cs typeface="ＭＳ Ｐゴシック" charset="0"/>
              </a:rPr>
              <a:t>Flambaum</a:t>
            </a:r>
            <a:r>
              <a:rPr lang="en-AU" sz="22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AU" sz="2200" dirty="0" err="1">
                <a:latin typeface="Arial" charset="0"/>
                <a:ea typeface="ＭＳ Ｐゴシック" charset="0"/>
                <a:cs typeface="ＭＳ Ｐゴシック" charset="0"/>
              </a:rPr>
              <a:t>Khriplovich</a:t>
            </a:r>
            <a:r>
              <a:rPr lang="en-AU" sz="2200" dirty="0">
                <a:latin typeface="Arial" charset="0"/>
                <a:ea typeface="ＭＳ Ｐゴシック" charset="0"/>
                <a:cs typeface="ＭＳ Ｐゴシック" charset="0"/>
              </a:rPr>
              <a:t> 1984</a:t>
            </a:r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x 10</a:t>
            </a:r>
            <a:r>
              <a:rPr lang="en-AU" sz="4000" baseline="30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 - 10</a:t>
            </a:r>
            <a:r>
              <a:rPr lang="en-AU" sz="4000" baseline="30000" dirty="0">
                <a:latin typeface="Arial" charset="0"/>
                <a:ea typeface="ＭＳ Ｐゴシック" charset="0"/>
                <a:cs typeface="ＭＳ Ｐゴシック" charset="0"/>
              </a:rPr>
              <a:t>3 </a:t>
            </a:r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in deformed nuclei</a:t>
            </a:r>
          </a:p>
        </p:txBody>
      </p:sp>
      <p:graphicFrame>
        <p:nvGraphicFramePr>
          <p:cNvPr id="22530" name="Object 2"/>
          <p:cNvGraphicFramePr>
            <a:graphicFrameLocks noGrp="1"/>
          </p:cNvGraphicFramePr>
          <p:nvPr>
            <p:ph idx="1"/>
          </p:nvPr>
        </p:nvGraphicFramePr>
        <p:xfrm>
          <a:off x="1524001" y="3429000"/>
          <a:ext cx="12819063" cy="148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785100" imgH="10071100" progId="AcroExch.Document.7">
                  <p:embed/>
                </p:oleObj>
              </mc:Choice>
              <mc:Fallback>
                <p:oleObj name="Acrobat Document" r:id="rId2" imgW="7785100" imgH="10071100" progId="AcroExch.Document.7">
                  <p:embed/>
                  <p:pic>
                    <p:nvPicPr>
                      <p:cNvPr id="2253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429000"/>
                        <a:ext cx="12819063" cy="148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854108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altLang="x-none" sz="4000" dirty="0">
                <a:latin typeface="+mn-lt"/>
                <a:ea typeface="Copperplate" charset="0"/>
                <a:cs typeface="Copperplate" charset="0"/>
              </a:rPr>
              <a:t>Nuclear EDM is screened in atoms: </a:t>
            </a:r>
            <a:r>
              <a:rPr lang="en-AU" altLang="x-none" sz="4000" dirty="0" err="1">
                <a:latin typeface="+mn-lt"/>
                <a:ea typeface="Copperplate" charset="0"/>
                <a:cs typeface="Copperplate" charset="0"/>
              </a:rPr>
              <a:t>d</a:t>
            </a:r>
            <a:r>
              <a:rPr lang="en-AU" altLang="x-none" sz="4000" baseline="-25000" dirty="0" err="1">
                <a:latin typeface="+mn-lt"/>
                <a:ea typeface="Copperplate" charset="0"/>
                <a:cs typeface="Copperplate" charset="0"/>
              </a:rPr>
              <a:t>N</a:t>
            </a:r>
            <a:r>
              <a:rPr lang="en-AU" altLang="x-none" sz="4000" dirty="0">
                <a:latin typeface="+mn-lt"/>
                <a:ea typeface="Copperplate" charset="0"/>
                <a:cs typeface="Copperplate" charset="0"/>
              </a:rPr>
              <a:t> </a:t>
            </a:r>
            <a:r>
              <a:rPr lang="en-AU" altLang="x-none" sz="4000" dirty="0">
                <a:solidFill>
                  <a:srgbClr val="FF0000"/>
                </a:solidFill>
                <a:latin typeface="+mn-lt"/>
                <a:ea typeface="Copperplate" charset="0"/>
                <a:cs typeface="Copperplate" charset="0"/>
              </a:rPr>
              <a:t>E</a:t>
            </a:r>
            <a:r>
              <a:rPr lang="en-AU" altLang="x-none" sz="4000" baseline="-25000" dirty="0">
                <a:solidFill>
                  <a:srgbClr val="FF0000"/>
                </a:solidFill>
                <a:latin typeface="+mn-lt"/>
                <a:ea typeface="Copperplate" charset="0"/>
                <a:cs typeface="Copperplate" charset="0"/>
              </a:rPr>
              <a:t>N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485900"/>
            <a:ext cx="7772400" cy="4610100"/>
          </a:xfrm>
        </p:spPr>
        <p:txBody>
          <a:bodyPr>
            <a:normAutofit/>
          </a:bodyPr>
          <a:lstStyle/>
          <a:p>
            <a:pPr eaLnBrk="1" hangingPunct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Schiff theorem: 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AU" baseline="-25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=0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,  neutral systems</a:t>
            </a:r>
          </a:p>
          <a:p>
            <a:pPr eaLnBrk="1" hangingPunct="1"/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Extension for ions and molecules: 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Ion acceleration a= </a:t>
            </a: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AU" baseline="-250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eE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/M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Nucleus acceleration a=Z </a:t>
            </a: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eE</a:t>
            </a:r>
            <a:r>
              <a:rPr lang="en-AU" baseline="-25000" dirty="0" err="1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/M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        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AU" baseline="-25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=E </a:t>
            </a:r>
            <a:r>
              <a:rPr lang="en-AU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AU" baseline="-250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/Z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In molecules screening is stronger: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a= </a:t>
            </a: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AU" baseline="-250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eE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/(</a:t>
            </a: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M+m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AU" baseline="-25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= E (</a:t>
            </a:r>
            <a:r>
              <a:rPr lang="en-AU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AU" baseline="-25000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/Z)(M/(</a:t>
            </a:r>
            <a:r>
              <a:rPr lang="en-AU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M+m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))</a:t>
            </a:r>
          </a:p>
          <a:p>
            <a:pPr eaLnBrk="1" hangingPunct="1">
              <a:buFontTx/>
              <a:buNone/>
            </a:pPr>
            <a:r>
              <a:rPr lang="en-AU" dirty="0" err="1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AU" baseline="-25000" dirty="0" err="1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 =0 </a:t>
            </a:r>
            <a:r>
              <a:rPr lang="en-AU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E</a:t>
            </a:r>
            <a:r>
              <a:rPr lang="en-AU" baseline="-25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= 0</a:t>
            </a:r>
            <a:endParaRPr lang="en-AU" u="sng" dirty="0">
              <a:solidFill>
                <a:srgbClr val="00206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80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139950" y="279400"/>
            <a:ext cx="7772400" cy="6683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Diamagnetic atoms and molecules</a:t>
            </a:r>
            <a:b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Source-nuclear Schiff moment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5964" y="1009650"/>
            <a:ext cx="8302625" cy="56451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SM appears  when screening of external electric field by atomic electrons is taken into account.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Nuclear T,P-odd moments: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000" dirty="0">
                <a:solidFill>
                  <a:srgbClr val="2FF9F4"/>
                </a:solidFill>
                <a:latin typeface="Arial" charset="0"/>
                <a:ea typeface="ＭＳ Ｐゴシック" charset="0"/>
                <a:cs typeface="ＭＳ Ｐゴシック" charset="0"/>
              </a:rPr>
              <a:t> EDM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– non-observable due to total screening (Schiff theorem)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Nuclear electrostatic potential with screening (our 1984 calculation following ideas of Schiff and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Sandars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):</a:t>
            </a:r>
          </a:p>
          <a:p>
            <a:pPr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000" b="1" dirty="0">
                <a:solidFill>
                  <a:srgbClr val="66FF33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is nuclear EDM, the term with </a:t>
            </a:r>
            <a:r>
              <a:rPr lang="en-US" sz="2000" b="1" dirty="0">
                <a:solidFill>
                  <a:srgbClr val="66FF33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is the electron screening term</a:t>
            </a:r>
          </a:p>
          <a:p>
            <a:pPr eaLnBrk="1" hangingPunct="1">
              <a:buFontTx/>
              <a:buNone/>
              <a:defRPr/>
            </a:pP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dirty="0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) in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multipole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expansion is reduced to 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                                      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where                                      is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Schiff moment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Tx/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This expression is not suitable for relativistic calculations since Dirac electron wave function is infinite on the point-like nucleus.</a:t>
            </a:r>
          </a:p>
          <a:p>
            <a:pPr>
              <a:buNone/>
              <a:defRPr/>
            </a:pPr>
            <a:r>
              <a:rPr lang="en-AU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Atomic  EDM is proportional to Z</a:t>
            </a:r>
            <a:r>
              <a:rPr lang="en-AU" sz="2000" baseline="30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AU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 x Relativistic factor,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which is infinite for the point-like nucleus</a:t>
            </a:r>
          </a:p>
        </p:txBody>
      </p:sp>
      <p:graphicFrame>
        <p:nvGraphicFramePr>
          <p:cNvPr id="31747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565802" y="3080891"/>
          <a:ext cx="404971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400" imgH="419100" progId="Equation.3">
                  <p:embed/>
                </p:oleObj>
              </mc:Choice>
              <mc:Fallback>
                <p:oleObj name="Equation" r:id="rId2" imgW="2692400" imgH="419100" progId="Equation.3">
                  <p:embed/>
                  <p:pic>
                    <p:nvPicPr>
                      <p:cNvPr id="317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802" y="3080891"/>
                        <a:ext cx="4049712" cy="630238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21834" y="4228060"/>
          <a:ext cx="2439988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400" imgH="203200" progId="Equation.3">
                  <p:embed/>
                </p:oleObj>
              </mc:Choice>
              <mc:Fallback>
                <p:oleObj name="Equation" r:id="rId4" imgW="1295400" imgH="203200" progId="Equation.3">
                  <p:embed/>
                  <p:pic>
                    <p:nvPicPr>
                      <p:cNvPr id="317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834" y="4228060"/>
                        <a:ext cx="2439988" cy="384175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4"/>
          <p:cNvGraphicFramePr>
            <a:graphicFrameLocks noChangeAspect="1"/>
          </p:cNvGraphicFramePr>
          <p:nvPr/>
        </p:nvGraphicFramePr>
        <p:xfrm>
          <a:off x="3041740" y="4624164"/>
          <a:ext cx="216693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76400" imgH="431800" progId="Equation.3">
                  <p:embed/>
                </p:oleObj>
              </mc:Choice>
              <mc:Fallback>
                <p:oleObj name="Equation" r:id="rId6" imgW="1676400" imgH="431800" progId="Equation.3">
                  <p:embed/>
                  <p:pic>
                    <p:nvPicPr>
                      <p:cNvPr id="3174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1740" y="4624164"/>
                        <a:ext cx="2166937" cy="558800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631431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/>
        </p:nvGraphicFramePr>
        <p:xfrm>
          <a:off x="4943476" y="471489"/>
          <a:ext cx="230346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58310" imgH="393529" progId="Equation.3">
                  <p:embed/>
                </p:oleObj>
              </mc:Choice>
              <mc:Fallback>
                <p:oleObj name="Equation" r:id="rId2" imgW="1358310" imgH="393529" progId="Equation.3">
                  <p:embed/>
                  <p:pic>
                    <p:nvPicPr>
                      <p:cNvPr id="3379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6" y="471489"/>
                        <a:ext cx="2303463" cy="6683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700214" y="600076"/>
            <a:ext cx="1951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200" dirty="0" err="1">
                <a:latin typeface="Arial" charset="0"/>
              </a:rPr>
              <a:t>Flambaum</a:t>
            </a:r>
            <a:r>
              <a:rPr lang="en-US" sz="1200" dirty="0">
                <a:latin typeface="Arial" charset="0"/>
              </a:rPr>
              <a:t>, </a:t>
            </a:r>
            <a:r>
              <a:rPr lang="en-US" sz="1200" dirty="0" err="1">
                <a:latin typeface="Arial" charset="0"/>
              </a:rPr>
              <a:t>Ginges</a:t>
            </a:r>
            <a:r>
              <a:rPr lang="en-US" sz="1200" dirty="0">
                <a:latin typeface="Arial" charset="0"/>
              </a:rPr>
              <a:t>, 2002:</a:t>
            </a: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8515350" y="587375"/>
          <a:ext cx="1773238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0948" imgH="279279" progId="Equation.3">
                  <p:embed/>
                </p:oleObj>
              </mc:Choice>
              <mc:Fallback>
                <p:oleObj name="Equation" r:id="rId4" imgW="1040948" imgH="279279" progId="Equation.3">
                  <p:embed/>
                  <p:pic>
                    <p:nvPicPr>
                      <p:cNvPr id="337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5350" y="587375"/>
                        <a:ext cx="1773238" cy="4762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7440613" y="587376"/>
            <a:ext cx="87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latin typeface="Arial" charset="0"/>
              </a:rPr>
              <a:t>where</a:t>
            </a:r>
          </a:p>
        </p:txBody>
      </p:sp>
      <p:sp>
        <p:nvSpPr>
          <p:cNvPr id="217094" name="Oval 6"/>
          <p:cNvSpPr>
            <a:spLocks noChangeArrowheads="1"/>
          </p:cNvSpPr>
          <p:nvPr/>
        </p:nvSpPr>
        <p:spPr bwMode="auto">
          <a:xfrm>
            <a:off x="7861301" y="2006601"/>
            <a:ext cx="1844675" cy="1844675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AU">
              <a:latin typeface="Arial" charset="0"/>
            </a:endParaRPr>
          </a:p>
        </p:txBody>
      </p:sp>
      <p:sp>
        <p:nvSpPr>
          <p:cNvPr id="217095" name="Line 7"/>
          <p:cNvSpPr>
            <a:spLocks noChangeShapeType="1"/>
          </p:cNvSpPr>
          <p:nvPr/>
        </p:nvSpPr>
        <p:spPr bwMode="auto">
          <a:xfrm>
            <a:off x="8783638" y="2468563"/>
            <a:ext cx="0" cy="882650"/>
          </a:xfrm>
          <a:prstGeom prst="line">
            <a:avLst/>
          </a:prstGeom>
          <a:noFill/>
          <a:ln w="38100">
            <a:solidFill>
              <a:srgbClr val="FF283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6" name="Line 8"/>
          <p:cNvSpPr>
            <a:spLocks noChangeShapeType="1"/>
          </p:cNvSpPr>
          <p:nvPr/>
        </p:nvSpPr>
        <p:spPr bwMode="auto">
          <a:xfrm>
            <a:off x="9091613" y="2468563"/>
            <a:ext cx="0" cy="882650"/>
          </a:xfrm>
          <a:prstGeom prst="line">
            <a:avLst/>
          </a:prstGeom>
          <a:noFill/>
          <a:ln w="38100">
            <a:solidFill>
              <a:srgbClr val="FF283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7" name="Line 9"/>
          <p:cNvSpPr>
            <a:spLocks noChangeShapeType="1"/>
          </p:cNvSpPr>
          <p:nvPr/>
        </p:nvSpPr>
        <p:spPr bwMode="auto">
          <a:xfrm>
            <a:off x="9398000" y="2468563"/>
            <a:ext cx="0" cy="882650"/>
          </a:xfrm>
          <a:prstGeom prst="line">
            <a:avLst/>
          </a:prstGeom>
          <a:noFill/>
          <a:ln w="38100">
            <a:solidFill>
              <a:srgbClr val="FF283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8" name="Line 10"/>
          <p:cNvSpPr>
            <a:spLocks noChangeShapeType="1"/>
          </p:cNvSpPr>
          <p:nvPr/>
        </p:nvSpPr>
        <p:spPr bwMode="auto">
          <a:xfrm>
            <a:off x="8515350" y="2468563"/>
            <a:ext cx="0" cy="882650"/>
          </a:xfrm>
          <a:prstGeom prst="line">
            <a:avLst/>
          </a:prstGeom>
          <a:noFill/>
          <a:ln w="38100">
            <a:solidFill>
              <a:srgbClr val="FF283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99" name="Line 11"/>
          <p:cNvSpPr>
            <a:spLocks noChangeShapeType="1"/>
          </p:cNvSpPr>
          <p:nvPr/>
        </p:nvSpPr>
        <p:spPr bwMode="auto">
          <a:xfrm>
            <a:off x="8245475" y="2468563"/>
            <a:ext cx="0" cy="882650"/>
          </a:xfrm>
          <a:prstGeom prst="line">
            <a:avLst/>
          </a:prstGeom>
          <a:noFill/>
          <a:ln w="38100">
            <a:solidFill>
              <a:srgbClr val="FF2833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0" name="Freeform 12"/>
          <p:cNvSpPr>
            <a:spLocks/>
          </p:cNvSpPr>
          <p:nvPr/>
        </p:nvSpPr>
        <p:spPr bwMode="auto">
          <a:xfrm>
            <a:off x="3062289" y="2276476"/>
            <a:ext cx="1038225" cy="1152525"/>
          </a:xfrm>
          <a:custGeom>
            <a:avLst/>
            <a:gdLst>
              <a:gd name="T0" fmla="*/ 0 w 654"/>
              <a:gd name="T1" fmla="*/ 2147483647 h 726"/>
              <a:gd name="T2" fmla="*/ 2147483647 w 654"/>
              <a:gd name="T3" fmla="*/ 2147483647 h 726"/>
              <a:gd name="T4" fmla="*/ 2147483647 w 654"/>
              <a:gd name="T5" fmla="*/ 2147483647 h 726"/>
              <a:gd name="T6" fmla="*/ 2147483647 w 654"/>
              <a:gd name="T7" fmla="*/ 2147483647 h 726"/>
              <a:gd name="T8" fmla="*/ 2147483647 w 654"/>
              <a:gd name="T9" fmla="*/ 2147483647 h 7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4"/>
              <a:gd name="T16" fmla="*/ 0 h 726"/>
              <a:gd name="T17" fmla="*/ 654 w 654"/>
              <a:gd name="T18" fmla="*/ 726 h 7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4" h="726">
                <a:moveTo>
                  <a:pt x="0" y="141"/>
                </a:moveTo>
                <a:cubicBezTo>
                  <a:pt x="50" y="70"/>
                  <a:pt x="101" y="0"/>
                  <a:pt x="145" y="44"/>
                </a:cubicBezTo>
                <a:cubicBezTo>
                  <a:pt x="189" y="88"/>
                  <a:pt x="218" y="302"/>
                  <a:pt x="266" y="407"/>
                </a:cubicBezTo>
                <a:cubicBezTo>
                  <a:pt x="314" y="512"/>
                  <a:pt x="371" y="620"/>
                  <a:pt x="436" y="673"/>
                </a:cubicBezTo>
                <a:cubicBezTo>
                  <a:pt x="501" y="726"/>
                  <a:pt x="614" y="714"/>
                  <a:pt x="654" y="722"/>
                </a:cubicBezTo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1" name="Line 13"/>
          <p:cNvSpPr>
            <a:spLocks noChangeShapeType="1"/>
          </p:cNvSpPr>
          <p:nvPr/>
        </p:nvSpPr>
        <p:spPr bwMode="auto">
          <a:xfrm>
            <a:off x="2139950" y="3429000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2" name="Line 14"/>
          <p:cNvSpPr>
            <a:spLocks noChangeShapeType="1"/>
          </p:cNvSpPr>
          <p:nvPr/>
        </p:nvSpPr>
        <p:spPr bwMode="auto">
          <a:xfrm flipV="1">
            <a:off x="2408238" y="2506664"/>
            <a:ext cx="654050" cy="922337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>
            <a:off x="2408239" y="3429000"/>
            <a:ext cx="195897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4" name="Line 16"/>
          <p:cNvSpPr>
            <a:spLocks noChangeShapeType="1"/>
          </p:cNvSpPr>
          <p:nvPr/>
        </p:nvSpPr>
        <p:spPr bwMode="auto">
          <a:xfrm flipV="1">
            <a:off x="2408238" y="2046288"/>
            <a:ext cx="0" cy="1382712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5" name="Line 17"/>
          <p:cNvSpPr>
            <a:spLocks noChangeShapeType="1"/>
          </p:cNvSpPr>
          <p:nvPr/>
        </p:nvSpPr>
        <p:spPr bwMode="auto">
          <a:xfrm flipV="1">
            <a:off x="8783638" y="1546226"/>
            <a:ext cx="0" cy="4603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106" name="Text Box 18"/>
          <p:cNvSpPr txBox="1">
            <a:spLocks noChangeArrowheads="1"/>
          </p:cNvSpPr>
          <p:nvPr/>
        </p:nvSpPr>
        <p:spPr bwMode="auto">
          <a:xfrm>
            <a:off x="1985963" y="1778000"/>
            <a:ext cx="368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i="1"/>
              <a:t>j</a:t>
            </a:r>
          </a:p>
        </p:txBody>
      </p:sp>
      <p:sp>
        <p:nvSpPr>
          <p:cNvPr id="217107" name="Text Box 19"/>
          <p:cNvSpPr txBox="1">
            <a:spLocks noChangeArrowheads="1"/>
          </p:cNvSpPr>
          <p:nvPr/>
        </p:nvSpPr>
        <p:spPr bwMode="auto">
          <a:xfrm>
            <a:off x="4133850" y="3467101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1800" i="1">
                <a:latin typeface="Arial" charset="0"/>
              </a:rPr>
              <a:t>R</a:t>
            </a:r>
          </a:p>
        </p:txBody>
      </p:sp>
      <p:sp>
        <p:nvSpPr>
          <p:cNvPr id="217108" name="Text Box 20"/>
          <p:cNvSpPr txBox="1">
            <a:spLocks noChangeArrowheads="1"/>
          </p:cNvSpPr>
          <p:nvPr/>
        </p:nvSpPr>
        <p:spPr bwMode="auto">
          <a:xfrm>
            <a:off x="8866188" y="1585913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Nuclear spin</a:t>
            </a:r>
          </a:p>
        </p:txBody>
      </p:sp>
      <p:sp>
        <p:nvSpPr>
          <p:cNvPr id="217109" name="Text Box 21"/>
          <p:cNvSpPr txBox="1">
            <a:spLocks noChangeArrowheads="1"/>
          </p:cNvSpPr>
          <p:nvPr/>
        </p:nvSpPr>
        <p:spPr bwMode="auto">
          <a:xfrm>
            <a:off x="8589963" y="33940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2833"/>
                </a:solidFill>
                <a:latin typeface="Arial" charset="0"/>
              </a:rPr>
              <a:t>E</a:t>
            </a:r>
          </a:p>
        </p:txBody>
      </p:sp>
      <p:sp>
        <p:nvSpPr>
          <p:cNvPr id="217110" name="Text Box 22"/>
          <p:cNvSpPr txBox="1">
            <a:spLocks noChangeArrowheads="1"/>
          </p:cNvSpPr>
          <p:nvPr/>
        </p:nvSpPr>
        <p:spPr bwMode="auto">
          <a:xfrm>
            <a:off x="5135563" y="2314576"/>
            <a:ext cx="2432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Electric field induced</a:t>
            </a:r>
          </a:p>
          <a:p>
            <a:r>
              <a:rPr lang="en-US" sz="1800">
                <a:latin typeface="Arial" charset="0"/>
              </a:rPr>
              <a:t>by T,P-odd nuclear</a:t>
            </a:r>
          </a:p>
          <a:p>
            <a:r>
              <a:rPr lang="en-US" sz="1800">
                <a:latin typeface="Arial" charset="0"/>
              </a:rPr>
              <a:t>forces which influence</a:t>
            </a:r>
          </a:p>
          <a:p>
            <a:r>
              <a:rPr lang="en-US" sz="1800">
                <a:latin typeface="Arial" charset="0"/>
              </a:rPr>
              <a:t>proton charge density</a:t>
            </a:r>
          </a:p>
        </p:txBody>
      </p:sp>
      <p:sp>
        <p:nvSpPr>
          <p:cNvPr id="217111" name="Text Box 23"/>
          <p:cNvSpPr txBox="1">
            <a:spLocks noChangeArrowheads="1"/>
          </p:cNvSpPr>
          <p:nvPr/>
        </p:nvSpPr>
        <p:spPr bwMode="auto">
          <a:xfrm>
            <a:off x="2070100" y="4137025"/>
            <a:ext cx="8007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This potential has no singularities and may be used in relativistic calculations.</a:t>
            </a: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Schiff moment electric field polarizes atom and produce EDM.</a:t>
            </a:r>
          </a:p>
        </p:txBody>
      </p:sp>
      <p:graphicFrame>
        <p:nvGraphicFramePr>
          <p:cNvPr id="217112" name="Object 4"/>
          <p:cNvGraphicFramePr>
            <a:graphicFrameLocks noChangeAspect="1"/>
          </p:cNvGraphicFramePr>
          <p:nvPr/>
        </p:nvGraphicFramePr>
        <p:xfrm>
          <a:off x="6902450" y="5772151"/>
          <a:ext cx="24638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7532" imgH="203112" progId="Equation.3">
                  <p:embed/>
                </p:oleObj>
              </mc:Choice>
              <mc:Fallback>
                <p:oleObj name="Equation" r:id="rId6" imgW="1307532" imgH="203112" progId="Equation.3">
                  <p:embed/>
                  <p:pic>
                    <p:nvPicPr>
                      <p:cNvPr id="2171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450" y="5772151"/>
                        <a:ext cx="2463800" cy="384175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113" name="Text Box 25"/>
          <p:cNvSpPr txBox="1">
            <a:spLocks noChangeArrowheads="1"/>
          </p:cNvSpPr>
          <p:nvPr/>
        </p:nvSpPr>
        <p:spPr bwMode="auto">
          <a:xfrm>
            <a:off x="2154238" y="4784726"/>
            <a:ext cx="8135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Relativistic corrections Z</a:t>
            </a:r>
            <a:r>
              <a:rPr lang="en-US" sz="1800" baseline="30000" dirty="0">
                <a:latin typeface="Arial" charset="0"/>
              </a:rPr>
              <a:t>2</a:t>
            </a:r>
            <a:r>
              <a:rPr lang="en-AU" sz="1800" dirty="0"/>
              <a:t>a</a:t>
            </a:r>
            <a:r>
              <a:rPr lang="en-US" sz="1800" baseline="30000" dirty="0">
                <a:latin typeface="Arial" charset="0"/>
              </a:rPr>
              <a:t>2</a:t>
            </a:r>
            <a:r>
              <a:rPr lang="en-US" sz="1800" dirty="0">
                <a:latin typeface="Arial" charset="0"/>
              </a:rPr>
              <a:t> originating from electron wave functions can be </a:t>
            </a:r>
          </a:p>
          <a:p>
            <a:r>
              <a:rPr lang="en-US" sz="1800" dirty="0">
                <a:latin typeface="Arial" charset="0"/>
              </a:rPr>
              <a:t>incorporated into </a:t>
            </a:r>
            <a:r>
              <a:rPr lang="en-US" sz="1800" i="1" dirty="0">
                <a:latin typeface="Arial" charset="0"/>
              </a:rPr>
              <a:t>Local Dipole Moment</a:t>
            </a:r>
            <a:r>
              <a:rPr lang="en-US" sz="1800" dirty="0">
                <a:latin typeface="Arial" charset="0"/>
              </a:rPr>
              <a:t> (</a:t>
            </a:r>
            <a:r>
              <a:rPr lang="en-US" sz="1800" b="1" dirty="0">
                <a:latin typeface="Arial" charset="0"/>
              </a:rPr>
              <a:t>L</a:t>
            </a:r>
            <a:r>
              <a:rPr lang="en-US" sz="1800" dirty="0">
                <a:latin typeface="Arial" charset="0"/>
              </a:rPr>
              <a:t>)</a:t>
            </a:r>
          </a:p>
        </p:txBody>
      </p:sp>
      <p:graphicFrame>
        <p:nvGraphicFramePr>
          <p:cNvPr id="217114" name="Object 5"/>
          <p:cNvGraphicFramePr>
            <a:graphicFrameLocks noChangeAspect="1"/>
          </p:cNvGraphicFramePr>
          <p:nvPr/>
        </p:nvGraphicFramePr>
        <p:xfrm>
          <a:off x="3638551" y="5618164"/>
          <a:ext cx="107791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725" imgH="431613" progId="Equation.3">
                  <p:embed/>
                </p:oleObj>
              </mc:Choice>
              <mc:Fallback>
                <p:oleObj name="Equation" r:id="rId8" imgW="634725" imgH="431613" progId="Equation.3">
                  <p:embed/>
                  <p:pic>
                    <p:nvPicPr>
                      <p:cNvPr id="2171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1" y="5618164"/>
                        <a:ext cx="1077913" cy="733425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02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4" grpId="0" animBg="1"/>
      <p:bldP spid="217095" grpId="0" animBg="1"/>
      <p:bldP spid="217096" grpId="0" animBg="1"/>
      <p:bldP spid="217097" grpId="0" animBg="1"/>
      <p:bldP spid="217098" grpId="0" animBg="1"/>
      <p:bldP spid="217099" grpId="0" animBg="1"/>
      <p:bldP spid="217100" grpId="0" animBg="1"/>
      <p:bldP spid="217101" grpId="0" animBg="1"/>
      <p:bldP spid="217102" grpId="0" animBg="1"/>
      <p:bldP spid="217103" grpId="0" animBg="1"/>
      <p:bldP spid="217104" grpId="0" animBg="1"/>
      <p:bldP spid="217105" grpId="0" animBg="1"/>
      <p:bldP spid="217106" grpId="0"/>
      <p:bldP spid="217107" grpId="0"/>
      <p:bldP spid="217108" grpId="0"/>
      <p:bldP spid="217109" grpId="0"/>
      <p:bldP spid="217110" grpId="0"/>
      <p:bldP spid="217111" grpId="0"/>
      <p:bldP spid="2171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2"/>
          <p:cNvGraphicFramePr>
            <a:graphicFrameLocks noChangeAspect="1"/>
          </p:cNvGraphicFramePr>
          <p:nvPr/>
        </p:nvGraphicFramePr>
        <p:xfrm>
          <a:off x="2409826" y="1085850"/>
          <a:ext cx="30337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5100" imgH="457200" progId="Equation.3">
                  <p:embed/>
                </p:oleObj>
              </mc:Choice>
              <mc:Fallback>
                <p:oleObj name="Equation" r:id="rId2" imgW="1435100" imgH="457200" progId="Equation.3">
                  <p:embed/>
                  <p:pic>
                    <p:nvPicPr>
                      <p:cNvPr id="399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6" y="1085850"/>
                        <a:ext cx="3033713" cy="9144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576470" y="476251"/>
            <a:ext cx="1124115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Enhancement in nuclei with octupole deformation 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Auerbach,   Flambaum, 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Spevak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1996 </a:t>
            </a:r>
            <a:b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775252" y="2000250"/>
            <a:ext cx="98927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</a:rPr>
              <a:t>Three factors of enhancement in nuclei with octupole deformation :</a:t>
            </a:r>
          </a:p>
          <a:p>
            <a:pPr>
              <a:buFontTx/>
              <a:buAutoNum type="arabicPeriod"/>
            </a:pPr>
            <a:r>
              <a:rPr lang="en-US" dirty="0">
                <a:latin typeface="Arial" charset="0"/>
              </a:rPr>
              <a:t>Large collective moment in the body frame</a:t>
            </a:r>
          </a:p>
          <a:p>
            <a:pPr>
              <a:buFontTx/>
              <a:buAutoNum type="arabicPeriod"/>
            </a:pPr>
            <a:r>
              <a:rPr lang="en-US" dirty="0">
                <a:latin typeface="Arial" charset="0"/>
              </a:rPr>
              <a:t>Doublets with Small energy interval (</a:t>
            </a:r>
            <a:r>
              <a:rPr lang="en-US" i="1" dirty="0">
                <a:latin typeface="Arial" charset="0"/>
              </a:rPr>
              <a:t>E</a:t>
            </a:r>
            <a:r>
              <a:rPr lang="en-US" i="1" baseline="-25000" dirty="0">
                <a:latin typeface="Arial" charset="0"/>
              </a:rPr>
              <a:t>+</a:t>
            </a:r>
            <a:r>
              <a:rPr lang="en-US" i="1" dirty="0">
                <a:latin typeface="Arial" charset="0"/>
              </a:rPr>
              <a:t>-E</a:t>
            </a:r>
            <a:r>
              <a:rPr lang="en-US" i="1" baseline="-25000" dirty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), 0.05  instead of 8 MeV</a:t>
            </a:r>
          </a:p>
          <a:p>
            <a:pPr>
              <a:buFontTx/>
              <a:buAutoNum type="arabicPeriod"/>
            </a:pPr>
            <a:r>
              <a:rPr lang="en-US" dirty="0">
                <a:latin typeface="Arial" charset="0"/>
              </a:rPr>
              <a:t>Large matrix element &lt;IMK | H</a:t>
            </a:r>
            <a:r>
              <a:rPr lang="en-US" baseline="-25000" dirty="0">
                <a:latin typeface="Arial" charset="0"/>
              </a:rPr>
              <a:t>TP</a:t>
            </a:r>
            <a:r>
              <a:rPr lang="en-US" dirty="0">
                <a:latin typeface="Arial" charset="0"/>
              </a:rPr>
              <a:t>|IMK&gt;</a:t>
            </a:r>
          </a:p>
          <a:p>
            <a:pPr>
              <a:buFontTx/>
              <a:buAutoNum type="arabicPeriod"/>
            </a:pPr>
            <a:endParaRPr lang="en-US" dirty="0">
              <a:latin typeface="Arial" charset="0"/>
            </a:endParaRPr>
          </a:p>
        </p:txBody>
      </p:sp>
      <p:graphicFrame>
        <p:nvGraphicFramePr>
          <p:cNvPr id="39940" name="Object 3"/>
          <p:cNvGraphicFramePr>
            <a:graphicFrameLocks noChangeAspect="1"/>
          </p:cNvGraphicFramePr>
          <p:nvPr/>
        </p:nvGraphicFramePr>
        <p:xfrm>
          <a:off x="2409826" y="3544888"/>
          <a:ext cx="7788275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73500" imgH="431800" progId="Equation.3">
                  <p:embed/>
                </p:oleObj>
              </mc:Choice>
              <mc:Fallback>
                <p:oleObj name="Equation" r:id="rId4" imgW="3873500" imgH="431800" progId="Equation.3">
                  <p:embed/>
                  <p:pic>
                    <p:nvPicPr>
                      <p:cNvPr id="399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6" y="3544888"/>
                        <a:ext cx="7788275" cy="8683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2409826" y="4879318"/>
            <a:ext cx="631454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225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Ra,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223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Rn,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,… -100-1000 times enhancement</a:t>
            </a:r>
            <a:r>
              <a:rPr lang="en-US" sz="1800" dirty="0">
                <a:latin typeface="Arial" charset="0"/>
              </a:rPr>
              <a:t>  </a:t>
            </a:r>
          </a:p>
          <a:p>
            <a:r>
              <a:rPr lang="en-US" sz="1800" dirty="0">
                <a:latin typeface="Arial" charset="0"/>
              </a:rPr>
              <a:t>Results are stable </a:t>
            </a:r>
            <a:r>
              <a:rPr lang="mr-IN" sz="1800" dirty="0">
                <a:latin typeface="Arial" charset="0"/>
              </a:rPr>
              <a:t>–</a:t>
            </a:r>
            <a:r>
              <a:rPr lang="en-US" sz="1800" dirty="0">
                <a:latin typeface="Arial" charset="0"/>
              </a:rPr>
              <a:t> screening term is small, no cancellation</a:t>
            </a:r>
          </a:p>
          <a:p>
            <a:endParaRPr lang="en-US" sz="1800" dirty="0">
              <a:latin typeface="Arial" charset="0"/>
            </a:endParaRPr>
          </a:p>
          <a:p>
            <a:r>
              <a:rPr lang="en-US" sz="1800" dirty="0">
                <a:solidFill>
                  <a:srgbClr val="000090"/>
                </a:solidFill>
                <a:latin typeface="Arial" charset="0"/>
              </a:rPr>
              <a:t>Static </a:t>
            </a:r>
            <a:r>
              <a:rPr lang="en-US" sz="1800" dirty="0" err="1">
                <a:solidFill>
                  <a:srgbClr val="000090"/>
                </a:solidFill>
                <a:latin typeface="Arial" charset="0"/>
              </a:rPr>
              <a:t>octupole</a:t>
            </a:r>
            <a:r>
              <a:rPr lang="en-US" sz="1800" dirty="0">
                <a:solidFill>
                  <a:srgbClr val="000090"/>
                </a:solidFill>
                <a:latin typeface="Arial" charset="0"/>
              </a:rPr>
              <a:t> deformation is not essential, nuclei with soft </a:t>
            </a:r>
          </a:p>
          <a:p>
            <a:r>
              <a:rPr lang="en-US" sz="1800" dirty="0" err="1">
                <a:solidFill>
                  <a:srgbClr val="000090"/>
                </a:solidFill>
                <a:latin typeface="Arial" charset="0"/>
              </a:rPr>
              <a:t>octupole</a:t>
            </a:r>
            <a:r>
              <a:rPr lang="en-US" sz="1800" dirty="0">
                <a:solidFill>
                  <a:srgbClr val="000090"/>
                </a:solidFill>
                <a:latin typeface="Arial" charset="0"/>
              </a:rPr>
              <a:t> vibrations also have the enhancement</a:t>
            </a:r>
            <a:r>
              <a:rPr lang="en-US" sz="1800" dirty="0">
                <a:latin typeface="Arial" charset="0"/>
              </a:rPr>
              <a:t>. </a:t>
            </a:r>
          </a:p>
          <a:p>
            <a:r>
              <a:rPr lang="en-US" sz="1200" dirty="0">
                <a:latin typeface="Arial" charset="0"/>
              </a:rPr>
              <a:t>Engel, Friar, Hayes (2000); </a:t>
            </a:r>
            <a:r>
              <a:rPr lang="en-US" sz="1200" dirty="0" err="1">
                <a:latin typeface="Arial" charset="0"/>
              </a:rPr>
              <a:t>Flambaum</a:t>
            </a:r>
            <a:r>
              <a:rPr lang="en-US" sz="1200" dirty="0">
                <a:latin typeface="Arial" charset="0"/>
              </a:rPr>
              <a:t>, </a:t>
            </a:r>
            <a:r>
              <a:rPr lang="en-US" sz="1200" dirty="0" err="1">
                <a:latin typeface="Arial" charset="0"/>
              </a:rPr>
              <a:t>Zelevinsky</a:t>
            </a:r>
            <a:r>
              <a:rPr lang="en-US" sz="1200" dirty="0">
                <a:latin typeface="Arial" charset="0"/>
              </a:rPr>
              <a:t> (2003)</a:t>
            </a:r>
          </a:p>
        </p:txBody>
      </p:sp>
      <p:sp>
        <p:nvSpPr>
          <p:cNvPr id="39942" name="Rectangle 1"/>
          <p:cNvSpPr>
            <a:spLocks noChangeArrowheads="1"/>
          </p:cNvSpPr>
          <p:nvPr/>
        </p:nvSpPr>
        <p:spPr bwMode="auto">
          <a:xfrm rot="10800000" flipV="1">
            <a:off x="1985964" y="6145491"/>
            <a:ext cx="8682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aseline="30000" dirty="0">
                <a:solidFill>
                  <a:srgbClr val="FF0000"/>
                </a:solidFill>
                <a:latin typeface="Arial" charset="0"/>
              </a:rPr>
              <a:t> 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6473890" y="46678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0914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 King plot for Isotope shift and 5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force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u="sng" dirty="0">
                    <a:solidFill>
                      <a:srgbClr val="000090"/>
                    </a:solidFill>
                  </a:rPr>
                  <a:t>Standard approach</a:t>
                </a:r>
                <a:r>
                  <a:rPr lang="en-US" dirty="0">
                    <a:solidFill>
                      <a:srgbClr val="000090"/>
                    </a:solidFill>
                  </a:rPr>
                  <a:t>. </a:t>
                </a:r>
                <a:r>
                  <a:rPr lang="en-US" dirty="0"/>
                  <a:t>F-field shift, K- mass shift constants,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00009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90"/>
                    </a:solidFill>
                  </a:rPr>
                  <a:t>If we have two lines and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009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009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90"/>
                    </a:solidFill>
                  </a:rPr>
                  <a:t>then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9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009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90"/>
                    </a:solidFill>
                  </a:rPr>
                  <a:t>points for different isotopes are on the straight line on the                    plane               (King plot)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139" y="2968618"/>
            <a:ext cx="3842427" cy="124539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774" y="3940965"/>
            <a:ext cx="4584700" cy="1263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176" y="4214014"/>
            <a:ext cx="2206624" cy="75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263" y="5204616"/>
            <a:ext cx="1285873" cy="6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91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EDMs of atoms and molecules (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TlF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,…). </a:t>
            </a:r>
          </a:p>
        </p:txBody>
      </p:sp>
      <p:graphicFrame>
        <p:nvGraphicFramePr>
          <p:cNvPr id="28569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466527"/>
              </p:ext>
            </p:extLst>
          </p:nvPr>
        </p:nvGraphicFramePr>
        <p:xfrm>
          <a:off x="1871663" y="1447800"/>
          <a:ext cx="8602662" cy="4290468"/>
        </p:xfrm>
        <a:graphic>
          <a:graphicData uri="http://schemas.openxmlformats.org/drawingml/2006/table">
            <a:tbl>
              <a:tblPr/>
              <a:tblGrid>
                <a:gridCol w="71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21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Atom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/(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 fm3)]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cm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[10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-25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h]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cm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Experiment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DE7FB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2DE7FB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DE7FB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DE7FB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0.00008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2DE7FB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0.0005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rgbClr val="2DE7FB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129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0.38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0.7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Seattle, Ann Arbor, Heidelberg, </a:t>
                      </a:r>
                      <a:r>
                        <a:rPr kumimoji="0" lang="mr-IN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…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993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70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171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Yb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-1.9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Bangalore,KyotoHeifei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199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Hg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-2.8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283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Seattle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86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Rn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3.3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3300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TRIUMF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9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88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225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-8.2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Argonne,KVI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449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88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223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-8.2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3400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1018" name="Text Box 59"/>
          <p:cNvSpPr txBox="1">
            <a:spLocks noChangeArrowheads="1"/>
          </p:cNvSpPr>
          <p:nvPr/>
        </p:nvSpPr>
        <p:spPr bwMode="auto">
          <a:xfrm>
            <a:off x="2270126" y="5926139"/>
            <a:ext cx="81708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r>
              <a:rPr lang="en-US" sz="1800" i="1" dirty="0">
                <a:latin typeface="Arial" charset="0"/>
              </a:rPr>
              <a:t> Standard Model </a:t>
            </a:r>
            <a:r>
              <a:rPr lang="en-US" sz="1800" i="1" dirty="0"/>
              <a:t> </a:t>
            </a:r>
            <a:r>
              <a:rPr lang="en-US" sz="1800" dirty="0"/>
              <a:t>h =0.3 </a:t>
            </a:r>
            <a:r>
              <a:rPr lang="en-US" sz="1800" i="1" dirty="0">
                <a:latin typeface="Arial" charset="0"/>
              </a:rPr>
              <a:t>10</a:t>
            </a:r>
            <a:r>
              <a:rPr lang="en-US" sz="1800" i="1" baseline="30000" dirty="0">
                <a:latin typeface="Arial" charset="0"/>
              </a:rPr>
              <a:t>-8               </a:t>
            </a:r>
            <a:r>
              <a:rPr lang="en-US" sz="1800" i="1" dirty="0" err="1">
                <a:latin typeface="Arial" charset="0"/>
              </a:rPr>
              <a:t>d</a:t>
            </a:r>
            <a:r>
              <a:rPr lang="en-US" sz="1800" i="1" baseline="-25000" dirty="0" err="1">
                <a:latin typeface="Arial" charset="0"/>
              </a:rPr>
              <a:t>n</a:t>
            </a:r>
            <a:r>
              <a:rPr lang="en-US" sz="1800" dirty="0">
                <a:latin typeface="Arial" charset="0"/>
              </a:rPr>
              <a:t> = 5 x 10</a:t>
            </a:r>
            <a:r>
              <a:rPr lang="en-US" sz="1800" baseline="30000" dirty="0">
                <a:latin typeface="Arial" charset="0"/>
              </a:rPr>
              <a:t>-24 </a:t>
            </a:r>
            <a:r>
              <a:rPr lang="en-US" sz="1800" i="1" dirty="0">
                <a:latin typeface="Arial" charset="0"/>
              </a:rPr>
              <a:t>e</a:t>
            </a:r>
            <a:r>
              <a:rPr lang="en-US" sz="1800" dirty="0">
                <a:latin typeface="Arial" charset="0"/>
              </a:rPr>
              <a:t> cm </a:t>
            </a:r>
            <a:r>
              <a:rPr lang="en-US" sz="1800" dirty="0"/>
              <a:t>h</a:t>
            </a:r>
            <a:r>
              <a:rPr lang="en-US" sz="1800" dirty="0">
                <a:latin typeface="Arial" charset="0"/>
              </a:rPr>
              <a:t>,     </a:t>
            </a:r>
            <a:r>
              <a:rPr lang="en-US" sz="1800" i="1" dirty="0">
                <a:latin typeface="Arial" charset="0"/>
              </a:rPr>
              <a:t>d</a:t>
            </a:r>
            <a:r>
              <a:rPr lang="en-US" sz="1800" dirty="0">
                <a:latin typeface="Arial" charset="0"/>
              </a:rPr>
              <a:t>(</a:t>
            </a:r>
            <a:r>
              <a:rPr lang="en-US" sz="1800" baseline="30000" dirty="0">
                <a:latin typeface="Arial" charset="0"/>
              </a:rPr>
              <a:t>199</a:t>
            </a:r>
            <a:r>
              <a:rPr lang="en-US" sz="1800" dirty="0">
                <a:latin typeface="Arial" charset="0"/>
              </a:rPr>
              <a:t>Hg)/ </a:t>
            </a:r>
            <a:r>
              <a:rPr lang="en-US" sz="1800" i="1" dirty="0" err="1">
                <a:latin typeface="Arial" charset="0"/>
              </a:rPr>
              <a:t>d</a:t>
            </a:r>
            <a:r>
              <a:rPr lang="en-US" sz="1800" i="1" baseline="-25000" dirty="0" err="1">
                <a:latin typeface="Arial" charset="0"/>
              </a:rPr>
              <a:t>n</a:t>
            </a:r>
            <a:r>
              <a:rPr lang="en-US" sz="1800" dirty="0">
                <a:latin typeface="Arial" charset="0"/>
              </a:rPr>
              <a:t> = 10</a:t>
            </a:r>
            <a:r>
              <a:rPr lang="en-US" sz="1800" baseline="30000" dirty="0">
                <a:latin typeface="Arial" charset="0"/>
              </a:rPr>
              <a:t>-1    </a:t>
            </a:r>
          </a:p>
          <a:p>
            <a:pPr lvl="0"/>
            <a:r>
              <a:rPr lang="en-US" sz="1800" baseline="30000" dirty="0">
                <a:latin typeface="Arial" charset="0"/>
              </a:rPr>
              <a:t>   </a:t>
            </a:r>
            <a:r>
              <a:rPr lang="en-US" sz="1800" dirty="0">
                <a:solidFill>
                  <a:srgbClr val="C00000"/>
                </a:solidFill>
                <a:latin typeface="Arial" charset="0"/>
              </a:rPr>
              <a:t>Limit from Hg EDM </a:t>
            </a:r>
            <a:r>
              <a:rPr lang="en-US" sz="1800" baseline="30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AU" sz="1800" dirty="0">
                <a:solidFill>
                  <a:srgbClr val="C00000"/>
                </a:solidFill>
              </a:rPr>
              <a:t>q &lt; 0.5 10</a:t>
            </a:r>
            <a:r>
              <a:rPr lang="en-AU" sz="1800" baseline="30000" dirty="0">
                <a:solidFill>
                  <a:srgbClr val="C00000"/>
                </a:solidFill>
              </a:rPr>
              <a:t>-10  </a:t>
            </a:r>
            <a:r>
              <a:rPr lang="en-US" sz="1800" dirty="0">
                <a:solidFill>
                  <a:srgbClr val="FF2833"/>
                </a:solidFill>
                <a:latin typeface="Arial" charset="0"/>
              </a:rPr>
              <a:t>Seattle, 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200" dirty="0">
                <a:latin typeface="Arial" charset="0"/>
              </a:rPr>
              <a:t>        V.F. and </a:t>
            </a:r>
            <a:r>
              <a:rPr lang="en-US" sz="1200" dirty="0" err="1">
                <a:latin typeface="Arial" charset="0"/>
              </a:rPr>
              <a:t>Dzuba</a:t>
            </a:r>
            <a:r>
              <a:rPr lang="en-US" sz="1200" dirty="0">
                <a:latin typeface="Arial" charset="0"/>
              </a:rPr>
              <a:t>, PRA101, 042504,2020</a:t>
            </a:r>
            <a:endParaRPr lang="en-US" sz="1200" dirty="0">
              <a:solidFill>
                <a:srgbClr val="FF2833"/>
              </a:solidFill>
              <a:latin typeface="Arial" charset="0"/>
            </a:endParaRPr>
          </a:p>
          <a:p>
            <a:endParaRPr lang="en-AU" sz="1800" baseline="30000" dirty="0"/>
          </a:p>
          <a:p>
            <a:endParaRPr lang="en-US" sz="1800" baseline="30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67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Magnetic quadrupole moment –violates T, P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Nuclear  MQM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Khriplovich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1976,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Haxton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, Henley 1983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Magnetic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quadrupole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moments (MQM) produce EDM in atoms and molecules</a:t>
            </a:r>
          </a:p>
          <a:p>
            <a:pPr>
              <a:lnSpc>
                <a:spcPct val="90000"/>
              </a:lnSpc>
              <a:buNone/>
            </a:pPr>
            <a:r>
              <a:rPr lang="en-US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Magnetic interaction is not screened! Effect may be bigger than that of Schiff moment, generically  ~10 times </a:t>
            </a:r>
          </a:p>
          <a:p>
            <a:pPr>
              <a:lnSpc>
                <a:spcPct val="90000"/>
              </a:lnSpc>
              <a:buNone/>
            </a:pP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Sushkov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Flambaum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500" dirty="0" err="1">
                <a:latin typeface="Arial" charset="0"/>
                <a:ea typeface="ＭＳ Ｐゴシック" charset="0"/>
                <a:cs typeface="ＭＳ Ｐゴシック" charset="0"/>
              </a:rPr>
              <a:t>Khriplovich</a:t>
            </a: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 1984</a:t>
            </a:r>
          </a:p>
          <a:p>
            <a:pPr>
              <a:lnSpc>
                <a:spcPct val="90000"/>
              </a:lnSpc>
              <a:buNone/>
            </a:pPr>
            <a:endParaRPr lang="en-US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0339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0580" y="274638"/>
            <a:ext cx="844022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Collective magnetic </a:t>
            </a:r>
            <a:r>
              <a:rPr lang="en-AU" sz="4000" dirty="0" err="1">
                <a:latin typeface="Arial" charset="0"/>
                <a:ea typeface="ＭＳ Ｐゴシック" charset="0"/>
                <a:cs typeface="ＭＳ Ｐゴシック" charset="0"/>
              </a:rPr>
              <a:t>quadrupole</a:t>
            </a:r>
            <a:r>
              <a:rPr lang="en-AU" sz="4000" dirty="0">
                <a:latin typeface="Arial" charset="0"/>
                <a:ea typeface="ＭＳ Ｐゴシック" charset="0"/>
                <a:cs typeface="ＭＳ Ｐゴシック" charset="0"/>
              </a:rPr>
              <a:t> moment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852761"/>
            <a:ext cx="8001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MQM produced by nuclear T,P-odd forces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Collective enhancement in deformed nuclei</a:t>
            </a:r>
          </a:p>
          <a:p>
            <a:pPr eaLnBrk="1" hangingPunct="1">
              <a:buFontTx/>
              <a:buNone/>
            </a:pPr>
            <a:r>
              <a:rPr lang="en-AU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Mechanism: T,P-odd nuclear interaction produces spin hedgehog- correlation (s r)</a:t>
            </a:r>
          </a:p>
          <a:p>
            <a:pPr eaLnBrk="1" hangingPunct="1">
              <a:buFontTx/>
              <a:buNone/>
            </a:pPr>
            <a:r>
              <a:rPr lang="en-AU" dirty="0">
                <a:latin typeface="Arial" charset="0"/>
                <a:ea typeface="ＭＳ Ｐゴシック" charset="0"/>
                <a:cs typeface="ＭＳ Ｐゴシック" charset="0"/>
              </a:rPr>
              <a:t>Spherical – magnetic monopole forbidden</a:t>
            </a:r>
          </a:p>
          <a:p>
            <a:pPr eaLnBrk="1" hangingPunct="1">
              <a:buFontTx/>
              <a:buNone/>
            </a:pPr>
            <a:r>
              <a:rPr lang="en-AU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Deformed- collective magnetic </a:t>
            </a:r>
            <a:r>
              <a:rPr lang="en-AU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quadrupole</a:t>
            </a:r>
            <a:endParaRPr lang="en-AU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None/>
            </a:pPr>
            <a:r>
              <a:rPr lang="en-AU" sz="1500" dirty="0">
                <a:latin typeface="Arial" charset="0"/>
                <a:ea typeface="ＭＳ Ｐゴシック" charset="0"/>
                <a:cs typeface="ＭＳ Ｐゴシック" charset="0"/>
              </a:rPr>
              <a:t>V.F. 1994</a:t>
            </a:r>
            <a:endParaRPr lang="en-AU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60494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7966075" cy="623888"/>
          </a:xfrm>
          <a:noFill/>
        </p:spPr>
        <p:txBody>
          <a:bodyPr vert="horz" lIns="74999" tIns="0" rIns="89999" bIns="0" rtlCol="0" anchor="ctr">
            <a:normAutofit/>
          </a:bodyPr>
          <a:lstStyle/>
          <a:p>
            <a:pPr eaLnBrk="1" hangingPunct="1"/>
            <a:r>
              <a:rPr lang="en-US" sz="2800">
                <a:solidFill>
                  <a:srgbClr val="00FF68"/>
                </a:solidFill>
                <a:latin typeface="Arial" charset="0"/>
                <a:ea typeface="ＭＳ Ｐゴシック" charset="0"/>
                <a:cs typeface="ＭＳ Ｐゴシック" charset="0"/>
              </a:rPr>
              <a:t>Atomic EDMs</a:t>
            </a:r>
          </a:p>
        </p:txBody>
      </p:sp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854326" y="1068388"/>
            <a:ext cx="11287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900">
                <a:latin typeface="Gill Sans" charset="0"/>
                <a:sym typeface="Gill Sans" charset="0"/>
              </a:rPr>
              <a:t>Atomic limits</a:t>
            </a:r>
          </a:p>
        </p:txBody>
      </p:sp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2781300" y="5143500"/>
            <a:ext cx="6307138" cy="1219200"/>
            <a:chOff x="1432" y="6184"/>
            <a:chExt cx="7064" cy="1456"/>
          </a:xfrm>
        </p:grpSpPr>
        <p:grpSp>
          <p:nvGrpSpPr>
            <p:cNvPr id="21544" name="Group 5"/>
            <p:cNvGrpSpPr>
              <a:grpSpLocks/>
            </p:cNvGrpSpPr>
            <p:nvPr/>
          </p:nvGrpSpPr>
          <p:grpSpPr bwMode="auto">
            <a:xfrm>
              <a:off x="1432" y="6184"/>
              <a:ext cx="3600" cy="1456"/>
              <a:chOff x="1432" y="6184"/>
              <a:chExt cx="3600" cy="1456"/>
            </a:xfrm>
          </p:grpSpPr>
          <p:sp>
            <p:nvSpPr>
              <p:cNvPr id="21549" name="Oval 6"/>
              <p:cNvSpPr>
                <a:spLocks noChangeArrowheads="1"/>
              </p:cNvSpPr>
              <p:nvPr/>
            </p:nvSpPr>
            <p:spPr bwMode="auto">
              <a:xfrm>
                <a:off x="2304" y="6384"/>
                <a:ext cx="960" cy="96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/>
              </a:p>
            </p:txBody>
          </p:sp>
          <p:grpSp>
            <p:nvGrpSpPr>
              <p:cNvPr id="21550" name="Group 7"/>
              <p:cNvGrpSpPr>
                <a:grpSpLocks/>
              </p:cNvGrpSpPr>
              <p:nvPr/>
            </p:nvGrpSpPr>
            <p:grpSpPr bwMode="auto">
              <a:xfrm>
                <a:off x="4456" y="6184"/>
                <a:ext cx="576" cy="1456"/>
                <a:chOff x="4456" y="6184"/>
                <a:chExt cx="576" cy="1456"/>
              </a:xfrm>
            </p:grpSpPr>
            <p:sp>
              <p:nvSpPr>
                <p:cNvPr id="21558" name="Oval 8"/>
                <p:cNvSpPr>
                  <a:spLocks noChangeArrowheads="1"/>
                </p:cNvSpPr>
                <p:nvPr/>
              </p:nvSpPr>
              <p:spPr bwMode="auto">
                <a:xfrm>
                  <a:off x="4456" y="6912"/>
                  <a:ext cx="576" cy="728"/>
                </a:xfrm>
                <a:prstGeom prst="ellipse">
                  <a:avLst/>
                </a:prstGeom>
                <a:solidFill>
                  <a:srgbClr val="FA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59" name="Oval 9"/>
                <p:cNvSpPr>
                  <a:spLocks noChangeArrowheads="1"/>
                </p:cNvSpPr>
                <p:nvPr/>
              </p:nvSpPr>
              <p:spPr bwMode="auto">
                <a:xfrm>
                  <a:off x="4456" y="6184"/>
                  <a:ext cx="576" cy="72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254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1551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" y="6592"/>
                <a:ext cx="537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52" name="Rectangle 11"/>
              <p:cNvSpPr>
                <a:spLocks noChangeArrowheads="1"/>
              </p:cNvSpPr>
              <p:nvPr/>
            </p:nvSpPr>
            <p:spPr bwMode="auto">
              <a:xfrm>
                <a:off x="1919" y="6628"/>
                <a:ext cx="328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500063"/>
                <a:endParaRPr lang="en-US" sz="2700" dirty="0"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3" name="Rectangle 12"/>
              <p:cNvSpPr>
                <a:spLocks noChangeArrowheads="1"/>
              </p:cNvSpPr>
              <p:nvPr/>
            </p:nvSpPr>
            <p:spPr bwMode="auto">
              <a:xfrm>
                <a:off x="3327" y="6628"/>
                <a:ext cx="328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500063"/>
                <a:r>
                  <a:rPr lang="en-US" sz="2700">
                    <a:latin typeface="Gill Sans" charset="0"/>
                    <a:sym typeface="Gill Sans" charset="0"/>
                  </a:rPr>
                  <a:t>+</a:t>
                </a:r>
              </a:p>
            </p:txBody>
          </p:sp>
          <p:pic>
            <p:nvPicPr>
              <p:cNvPr id="21554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4" y="6720"/>
                <a:ext cx="744" cy="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55" name="Rectangle 14"/>
              <p:cNvSpPr>
                <a:spLocks noChangeArrowheads="1"/>
              </p:cNvSpPr>
              <p:nvPr/>
            </p:nvSpPr>
            <p:spPr bwMode="auto">
              <a:xfrm>
                <a:off x="2652" y="6656"/>
                <a:ext cx="269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500063"/>
                <a:r>
                  <a:rPr lang="en-US" sz="2100">
                    <a:latin typeface="Gill Sans" charset="0"/>
                    <a:sym typeface="Gill Sans" charset="0"/>
                  </a:rPr>
                  <a:t>+</a:t>
                </a:r>
              </a:p>
            </p:txBody>
          </p:sp>
          <p:sp>
            <p:nvSpPr>
              <p:cNvPr id="21556" name="Rectangle 15"/>
              <p:cNvSpPr>
                <a:spLocks noChangeArrowheads="1"/>
              </p:cNvSpPr>
              <p:nvPr/>
            </p:nvSpPr>
            <p:spPr bwMode="auto">
              <a:xfrm>
                <a:off x="4611" y="6320"/>
                <a:ext cx="269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500063"/>
                <a:r>
                  <a:rPr lang="en-US" sz="2100">
                    <a:latin typeface="Gill Sans" charset="0"/>
                    <a:sym typeface="Gill Sans" charset="0"/>
                  </a:rPr>
                  <a:t>+</a:t>
                </a:r>
              </a:p>
            </p:txBody>
          </p:sp>
          <p:sp>
            <p:nvSpPr>
              <p:cNvPr id="21557" name="Rectangle 16"/>
              <p:cNvSpPr>
                <a:spLocks noChangeArrowheads="1"/>
              </p:cNvSpPr>
              <p:nvPr/>
            </p:nvSpPr>
            <p:spPr bwMode="auto">
              <a:xfrm>
                <a:off x="4651" y="7040"/>
                <a:ext cx="189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500063"/>
                <a:r>
                  <a:rPr lang="en-US" sz="2100">
                    <a:solidFill>
                      <a:srgbClr val="000000"/>
                    </a:solidFill>
                    <a:latin typeface="Gill Sans" charset="0"/>
                    <a:sym typeface="Gill Sans" charset="0"/>
                  </a:rPr>
                  <a:t>-</a:t>
                </a:r>
              </a:p>
            </p:txBody>
          </p:sp>
        </p:grpSp>
        <p:sp>
          <p:nvSpPr>
            <p:cNvPr id="21545" name="Oval 17"/>
            <p:cNvSpPr>
              <a:spLocks noChangeArrowheads="1"/>
            </p:cNvSpPr>
            <p:nvPr/>
          </p:nvSpPr>
          <p:spPr bwMode="auto">
            <a:xfrm>
              <a:off x="7704" y="6376"/>
              <a:ext cx="792" cy="1064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A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pic>
          <p:nvPicPr>
            <p:cNvPr id="21546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" y="6608"/>
              <a:ext cx="912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7" name="Rectangle 19"/>
            <p:cNvSpPr>
              <a:spLocks noChangeArrowheads="1"/>
            </p:cNvSpPr>
            <p:nvPr/>
          </p:nvSpPr>
          <p:spPr bwMode="auto">
            <a:xfrm>
              <a:off x="7282" y="6636"/>
              <a:ext cx="328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500063"/>
              <a:r>
                <a:rPr lang="en-US" sz="2700">
                  <a:latin typeface="Gill Sans" charset="0"/>
                  <a:sym typeface="Gill Sans" charset="0"/>
                </a:rPr>
                <a:t>=</a:t>
              </a:r>
            </a:p>
          </p:txBody>
        </p:sp>
        <p:sp>
          <p:nvSpPr>
            <p:cNvPr id="21548" name="Rectangle 20"/>
            <p:cNvSpPr>
              <a:spLocks noChangeArrowheads="1"/>
            </p:cNvSpPr>
            <p:nvPr/>
          </p:nvSpPr>
          <p:spPr bwMode="auto">
            <a:xfrm>
              <a:off x="5776" y="6636"/>
              <a:ext cx="47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500063"/>
              <a:endParaRPr lang="en-AU" sz="2700"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08" name="Group 21"/>
          <p:cNvGrpSpPr>
            <a:grpSpLocks/>
          </p:cNvGrpSpPr>
          <p:nvPr/>
        </p:nvGrpSpPr>
        <p:grpSpPr bwMode="auto">
          <a:xfrm>
            <a:off x="6881814" y="1641475"/>
            <a:ext cx="2339975" cy="287338"/>
            <a:chOff x="6000" y="1960"/>
            <a:chExt cx="2621" cy="344"/>
          </a:xfrm>
        </p:grpSpPr>
        <p:sp>
          <p:nvSpPr>
            <p:cNvPr id="21542" name="AutoShape 22"/>
            <p:cNvSpPr>
              <a:spLocks noChangeArrowheads="1"/>
            </p:cNvSpPr>
            <p:nvPr/>
          </p:nvSpPr>
          <p:spPr bwMode="auto">
            <a:xfrm>
              <a:off x="6000" y="1960"/>
              <a:ext cx="2584" cy="344"/>
            </a:xfrm>
            <a:prstGeom prst="roundRect">
              <a:avLst>
                <a:gd name="adj" fmla="val 34880"/>
              </a:avLst>
            </a:prstGeom>
            <a:noFill/>
            <a:ln w="254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1543" name="Rectangle 23"/>
            <p:cNvSpPr>
              <a:spLocks noChangeArrowheads="1"/>
            </p:cNvSpPr>
            <p:nvPr/>
          </p:nvSpPr>
          <p:spPr bwMode="auto">
            <a:xfrm>
              <a:off x="6021" y="1984"/>
              <a:ext cx="260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500063"/>
              <a:r>
                <a:rPr lang="en-US" sz="1200">
                  <a:latin typeface="Gill Sans" charset="0"/>
                  <a:sym typeface="Gill Sans" charset="0"/>
                </a:rPr>
                <a:t>fundamental CP-violating phases</a:t>
              </a:r>
            </a:p>
          </p:txBody>
        </p:sp>
      </p:grpSp>
      <p:grpSp>
        <p:nvGrpSpPr>
          <p:cNvPr id="21509" name="Group 24"/>
          <p:cNvGrpSpPr>
            <a:grpSpLocks/>
          </p:cNvGrpSpPr>
          <p:nvPr/>
        </p:nvGrpSpPr>
        <p:grpSpPr bwMode="auto">
          <a:xfrm>
            <a:off x="7261225" y="3021013"/>
            <a:ext cx="1143000" cy="374650"/>
            <a:chOff x="6424" y="3608"/>
            <a:chExt cx="1280" cy="448"/>
          </a:xfrm>
        </p:grpSpPr>
        <p:sp>
          <p:nvSpPr>
            <p:cNvPr id="21540" name="AutoShape 25"/>
            <p:cNvSpPr>
              <a:spLocks noChangeArrowheads="1"/>
            </p:cNvSpPr>
            <p:nvPr/>
          </p:nvSpPr>
          <p:spPr bwMode="auto">
            <a:xfrm>
              <a:off x="6424" y="3608"/>
              <a:ext cx="1280" cy="448"/>
            </a:xfrm>
            <a:prstGeom prst="roundRect">
              <a:avLst>
                <a:gd name="adj" fmla="val 26782"/>
              </a:avLst>
            </a:prstGeom>
            <a:noFill/>
            <a:ln w="25400">
              <a:solidFill>
                <a:srgbClr val="FA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1541" name="Rectangle 26"/>
            <p:cNvSpPr>
              <a:spLocks noChangeArrowheads="1"/>
            </p:cNvSpPr>
            <p:nvPr/>
          </p:nvSpPr>
          <p:spPr bwMode="auto">
            <a:xfrm>
              <a:off x="6521" y="3672"/>
              <a:ext cx="108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500063"/>
              <a:r>
                <a:rPr lang="en-US" sz="1200">
                  <a:latin typeface="Gill Sans" charset="0"/>
                  <a:sym typeface="Gill Sans" charset="0"/>
                </a:rPr>
                <a:t>neutron EDM</a:t>
              </a:r>
            </a:p>
          </p:txBody>
        </p:sp>
      </p:grpSp>
      <p:grpSp>
        <p:nvGrpSpPr>
          <p:cNvPr id="21510" name="Group 27"/>
          <p:cNvGrpSpPr>
            <a:grpSpLocks/>
          </p:cNvGrpSpPr>
          <p:nvPr/>
        </p:nvGrpSpPr>
        <p:grpSpPr bwMode="auto">
          <a:xfrm>
            <a:off x="5799139" y="4340225"/>
            <a:ext cx="1571625" cy="515938"/>
            <a:chOff x="4787" y="5184"/>
            <a:chExt cx="1760" cy="616"/>
          </a:xfrm>
        </p:grpSpPr>
        <p:sp>
          <p:nvSpPr>
            <p:cNvPr id="21538" name="AutoShape 28"/>
            <p:cNvSpPr>
              <a:spLocks noChangeArrowheads="1"/>
            </p:cNvSpPr>
            <p:nvPr/>
          </p:nvSpPr>
          <p:spPr bwMode="auto">
            <a:xfrm>
              <a:off x="4840" y="5184"/>
              <a:ext cx="1640" cy="616"/>
            </a:xfrm>
            <a:prstGeom prst="roundRect">
              <a:avLst>
                <a:gd name="adj" fmla="val 19477"/>
              </a:avLst>
            </a:prstGeom>
            <a:noFill/>
            <a:ln w="25400">
              <a:solidFill>
                <a:srgbClr val="FA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1539" name="Rectangle 29"/>
            <p:cNvSpPr>
              <a:spLocks noChangeArrowheads="1"/>
            </p:cNvSpPr>
            <p:nvPr/>
          </p:nvSpPr>
          <p:spPr bwMode="auto">
            <a:xfrm>
              <a:off x="4787" y="5236"/>
              <a:ext cx="17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500063"/>
              <a:r>
                <a:rPr lang="en-US" sz="1200">
                  <a:latin typeface="Gill Sans" charset="0"/>
                  <a:sym typeface="Gill Sans" charset="0"/>
                </a:rPr>
                <a:t>EDMs of diamagnetic </a:t>
              </a:r>
            </a:p>
            <a:p>
              <a:pPr algn="ctr" defTabSz="500063"/>
              <a:r>
                <a:rPr lang="en-US" sz="1200">
                  <a:latin typeface="Gill Sans" charset="0"/>
                  <a:sym typeface="Gill Sans" charset="0"/>
                </a:rPr>
                <a:t>systems  (Hg,Ra)</a:t>
              </a:r>
            </a:p>
          </p:txBody>
        </p:sp>
      </p:grpSp>
      <p:grpSp>
        <p:nvGrpSpPr>
          <p:cNvPr id="21511" name="Group 30"/>
          <p:cNvGrpSpPr>
            <a:grpSpLocks/>
          </p:cNvGrpSpPr>
          <p:nvPr/>
        </p:nvGrpSpPr>
        <p:grpSpPr bwMode="auto">
          <a:xfrm>
            <a:off x="8002588" y="4359275"/>
            <a:ext cx="1663700" cy="515938"/>
            <a:chOff x="7255" y="5208"/>
            <a:chExt cx="1864" cy="616"/>
          </a:xfrm>
        </p:grpSpPr>
        <p:sp>
          <p:nvSpPr>
            <p:cNvPr id="21536" name="AutoShape 31"/>
            <p:cNvSpPr>
              <a:spLocks noChangeArrowheads="1"/>
            </p:cNvSpPr>
            <p:nvPr/>
          </p:nvSpPr>
          <p:spPr bwMode="auto">
            <a:xfrm>
              <a:off x="7296" y="5208"/>
              <a:ext cx="1768" cy="616"/>
            </a:xfrm>
            <a:prstGeom prst="roundRect">
              <a:avLst>
                <a:gd name="adj" fmla="val 19477"/>
              </a:avLst>
            </a:prstGeom>
            <a:noFill/>
            <a:ln w="25400">
              <a:solidFill>
                <a:srgbClr val="FA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1537" name="Rectangle 32"/>
            <p:cNvSpPr>
              <a:spLocks noChangeArrowheads="1"/>
            </p:cNvSpPr>
            <p:nvPr/>
          </p:nvSpPr>
          <p:spPr bwMode="auto">
            <a:xfrm>
              <a:off x="7255" y="5268"/>
              <a:ext cx="186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500063"/>
              <a:r>
                <a:rPr lang="en-US" sz="1200">
                  <a:latin typeface="Gill Sans" charset="0"/>
                  <a:sym typeface="Gill Sans" charset="0"/>
                </a:rPr>
                <a:t>EDMs of paramagnetic </a:t>
              </a:r>
            </a:p>
            <a:p>
              <a:pPr algn="ctr" defTabSz="500063"/>
              <a:r>
                <a:rPr lang="en-US" sz="1200">
                  <a:latin typeface="Gill Sans" charset="0"/>
                  <a:sym typeface="Gill Sans" charset="0"/>
                </a:rPr>
                <a:t>systems  (Tl)</a:t>
              </a:r>
            </a:p>
          </p:txBody>
        </p:sp>
      </p:grpSp>
      <p:sp>
        <p:nvSpPr>
          <p:cNvPr id="21512" name="Line 33"/>
          <p:cNvSpPr>
            <a:spLocks noChangeShapeType="1"/>
          </p:cNvSpPr>
          <p:nvPr/>
        </p:nvSpPr>
        <p:spPr bwMode="auto">
          <a:xfrm rot="10800000" flipH="1">
            <a:off x="7138988" y="1941513"/>
            <a:ext cx="0" cy="35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2378075"/>
            <a:ext cx="2857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Line 35"/>
          <p:cNvSpPr>
            <a:spLocks noChangeShapeType="1"/>
          </p:cNvSpPr>
          <p:nvPr/>
        </p:nvSpPr>
        <p:spPr bwMode="auto">
          <a:xfrm rot="10800000" flipH="1">
            <a:off x="8818563" y="2692401"/>
            <a:ext cx="0" cy="1693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5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2324100"/>
            <a:ext cx="1131888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Line 37"/>
          <p:cNvSpPr>
            <a:spLocks noChangeShapeType="1"/>
          </p:cNvSpPr>
          <p:nvPr/>
        </p:nvSpPr>
        <p:spPr bwMode="auto">
          <a:xfrm rot="10800000" flipH="1">
            <a:off x="6589713" y="2692400"/>
            <a:ext cx="0" cy="361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Rectangle 38"/>
          <p:cNvSpPr>
            <a:spLocks noChangeArrowheads="1"/>
          </p:cNvSpPr>
          <p:nvPr/>
        </p:nvSpPr>
        <p:spPr bwMode="auto">
          <a:xfrm>
            <a:off x="6080126" y="3736975"/>
            <a:ext cx="100806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200">
                <a:latin typeface="Gill Sans" charset="0"/>
                <a:sym typeface="Gill Sans" charset="0"/>
              </a:rPr>
              <a:t>Schiff moment</a:t>
            </a:r>
          </a:p>
        </p:txBody>
      </p:sp>
      <p:grpSp>
        <p:nvGrpSpPr>
          <p:cNvPr id="21518" name="Group 39"/>
          <p:cNvGrpSpPr>
            <a:grpSpLocks/>
          </p:cNvGrpSpPr>
          <p:nvPr/>
        </p:nvGrpSpPr>
        <p:grpSpPr bwMode="auto">
          <a:xfrm>
            <a:off x="6081713" y="3054351"/>
            <a:ext cx="971550" cy="307975"/>
            <a:chOff x="5104" y="3648"/>
            <a:chExt cx="1088" cy="368"/>
          </a:xfrm>
        </p:grpSpPr>
        <p:pic>
          <p:nvPicPr>
            <p:cNvPr id="21534" name="Picture 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3" y="3728"/>
              <a:ext cx="89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5" name="AutoShape 41"/>
            <p:cNvSpPr>
              <a:spLocks noChangeArrowheads="1"/>
            </p:cNvSpPr>
            <p:nvPr/>
          </p:nvSpPr>
          <p:spPr bwMode="auto">
            <a:xfrm>
              <a:off x="5104" y="3648"/>
              <a:ext cx="1088" cy="368"/>
            </a:xfrm>
            <a:prstGeom prst="roundRect">
              <a:avLst>
                <a:gd name="adj" fmla="val 32606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21519" name="AutoShape 42"/>
          <p:cNvSpPr>
            <a:spLocks noChangeArrowheads="1"/>
          </p:cNvSpPr>
          <p:nvPr/>
        </p:nvSpPr>
        <p:spPr bwMode="auto">
          <a:xfrm>
            <a:off x="6018214" y="3716339"/>
            <a:ext cx="1120775" cy="282575"/>
          </a:xfrm>
          <a:prstGeom prst="roundRect">
            <a:avLst>
              <a:gd name="adj" fmla="val 3571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1520" name="AutoShape 43"/>
          <p:cNvSpPr>
            <a:spLocks noChangeArrowheads="1"/>
          </p:cNvSpPr>
          <p:nvPr/>
        </p:nvSpPr>
        <p:spPr bwMode="auto">
          <a:xfrm>
            <a:off x="6467475" y="2290764"/>
            <a:ext cx="1257300" cy="395287"/>
          </a:xfrm>
          <a:prstGeom prst="roundRect">
            <a:avLst>
              <a:gd name="adj" fmla="val 25421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1521" name="Line 44"/>
          <p:cNvSpPr>
            <a:spLocks noChangeShapeType="1"/>
          </p:cNvSpPr>
          <p:nvPr/>
        </p:nvSpPr>
        <p:spPr bwMode="auto">
          <a:xfrm rot="10800000">
            <a:off x="6575426" y="4005263"/>
            <a:ext cx="9525" cy="341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Rectangle 45"/>
          <p:cNvSpPr>
            <a:spLocks noChangeArrowheads="1"/>
          </p:cNvSpPr>
          <p:nvPr/>
        </p:nvSpPr>
        <p:spPr bwMode="auto">
          <a:xfrm>
            <a:off x="9653588" y="2979738"/>
            <a:ext cx="7429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nucleon</a:t>
            </a:r>
          </a:p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level</a:t>
            </a:r>
          </a:p>
        </p:txBody>
      </p:sp>
      <p:sp>
        <p:nvSpPr>
          <p:cNvPr id="21523" name="Rectangle 46"/>
          <p:cNvSpPr>
            <a:spLocks noChangeArrowheads="1"/>
          </p:cNvSpPr>
          <p:nvPr/>
        </p:nvSpPr>
        <p:spPr bwMode="auto">
          <a:xfrm>
            <a:off x="9486901" y="2276476"/>
            <a:ext cx="10144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quark/lepton</a:t>
            </a:r>
          </a:p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level</a:t>
            </a:r>
          </a:p>
        </p:txBody>
      </p:sp>
      <p:sp>
        <p:nvSpPr>
          <p:cNvPr id="21524" name="Rectangle 47"/>
          <p:cNvSpPr>
            <a:spLocks noChangeArrowheads="1"/>
          </p:cNvSpPr>
          <p:nvPr/>
        </p:nvSpPr>
        <p:spPr bwMode="auto">
          <a:xfrm>
            <a:off x="9715500" y="3656013"/>
            <a:ext cx="6429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nuclear</a:t>
            </a:r>
          </a:p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level</a:t>
            </a:r>
          </a:p>
        </p:txBody>
      </p:sp>
      <p:sp>
        <p:nvSpPr>
          <p:cNvPr id="21525" name="Rectangle 48"/>
          <p:cNvSpPr>
            <a:spLocks noChangeArrowheads="1"/>
          </p:cNvSpPr>
          <p:nvPr/>
        </p:nvSpPr>
        <p:spPr bwMode="auto">
          <a:xfrm>
            <a:off x="9739314" y="4367214"/>
            <a:ext cx="6429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atomic</a:t>
            </a:r>
          </a:p>
          <a:p>
            <a:pPr algn="ctr" defTabSz="500063"/>
            <a:r>
              <a:rPr lang="en-US" sz="1300">
                <a:latin typeface="Gill Sans" charset="0"/>
                <a:sym typeface="Gill Sans" charset="0"/>
              </a:rPr>
              <a:t>level</a:t>
            </a:r>
          </a:p>
        </p:txBody>
      </p:sp>
      <p:sp>
        <p:nvSpPr>
          <p:cNvPr id="21526" name="Rectangle 49"/>
          <p:cNvSpPr>
            <a:spLocks noChangeArrowheads="1"/>
          </p:cNvSpPr>
          <p:nvPr/>
        </p:nvSpPr>
        <p:spPr bwMode="auto">
          <a:xfrm>
            <a:off x="5926139" y="1068388"/>
            <a:ext cx="424338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500063"/>
            <a:r>
              <a:rPr lang="en-US" sz="1900">
                <a:latin typeface="Gill Sans" charset="0"/>
                <a:sym typeface="Gill Sans" charset="0"/>
              </a:rPr>
              <a:t>Leading mechanisms for EDM generation</a:t>
            </a:r>
          </a:p>
        </p:txBody>
      </p:sp>
      <p:sp>
        <p:nvSpPr>
          <p:cNvPr id="21527" name="AutoShape 50"/>
          <p:cNvSpPr>
            <a:spLocks noChangeArrowheads="1"/>
          </p:cNvSpPr>
          <p:nvPr/>
        </p:nvSpPr>
        <p:spPr bwMode="auto">
          <a:xfrm>
            <a:off x="8589964" y="2317750"/>
            <a:ext cx="471487" cy="361950"/>
          </a:xfrm>
          <a:prstGeom prst="roundRect">
            <a:avLst>
              <a:gd name="adj" fmla="val 36111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1528" name="Line 51"/>
          <p:cNvSpPr>
            <a:spLocks noChangeShapeType="1"/>
          </p:cNvSpPr>
          <p:nvPr/>
        </p:nvSpPr>
        <p:spPr bwMode="auto">
          <a:xfrm rot="10800000" flipH="1">
            <a:off x="8824913" y="1941513"/>
            <a:ext cx="0" cy="361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9" name="Line 52"/>
          <p:cNvSpPr>
            <a:spLocks noChangeShapeType="1"/>
          </p:cNvSpPr>
          <p:nvPr/>
        </p:nvSpPr>
        <p:spPr bwMode="auto">
          <a:xfrm rot="10800000" flipH="1">
            <a:off x="7604125" y="2692401"/>
            <a:ext cx="0" cy="3349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0" name="Line 53"/>
          <p:cNvSpPr>
            <a:spLocks noChangeShapeType="1"/>
          </p:cNvSpPr>
          <p:nvPr/>
        </p:nvSpPr>
        <p:spPr bwMode="auto">
          <a:xfrm rot="10800000" flipH="1">
            <a:off x="6589713" y="3355976"/>
            <a:ext cx="0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1" name="Text Box 54"/>
          <p:cNvSpPr txBox="1">
            <a:spLocks noChangeArrowheads="1"/>
          </p:cNvSpPr>
          <p:nvPr/>
        </p:nvSpPr>
        <p:spPr bwMode="auto">
          <a:xfrm>
            <a:off x="2607670" y="1752600"/>
            <a:ext cx="1895071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|</a:t>
            </a:r>
            <a:r>
              <a:rPr lang="en-US" sz="1800" i="1" dirty="0">
                <a:latin typeface="Arial" charset="0"/>
              </a:rPr>
              <a:t>d</a:t>
            </a:r>
            <a:r>
              <a:rPr lang="en-US" sz="1800" dirty="0">
                <a:latin typeface="Arial" charset="0"/>
              </a:rPr>
              <a:t>(</a:t>
            </a:r>
            <a:r>
              <a:rPr lang="en-US" sz="1800" baseline="30000" dirty="0">
                <a:latin typeface="Arial" charset="0"/>
              </a:rPr>
              <a:t>199</a:t>
            </a:r>
            <a:r>
              <a:rPr lang="en-US" sz="1800" dirty="0">
                <a:latin typeface="Arial" charset="0"/>
              </a:rPr>
              <a:t>Hg)| </a:t>
            </a:r>
            <a:r>
              <a:rPr lang="en-US" sz="1600" dirty="0">
                <a:latin typeface="Arial" charset="0"/>
              </a:rPr>
              <a:t> Seattle</a:t>
            </a:r>
          </a:p>
        </p:txBody>
      </p:sp>
      <p:sp>
        <p:nvSpPr>
          <p:cNvPr id="21532" name="Text Box 55"/>
          <p:cNvSpPr txBox="1">
            <a:spLocks noChangeArrowheads="1"/>
          </p:cNvSpPr>
          <p:nvPr/>
        </p:nvSpPr>
        <p:spPr bwMode="auto">
          <a:xfrm>
            <a:off x="2133601" y="2743200"/>
            <a:ext cx="2894013" cy="630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|</a:t>
            </a:r>
            <a:r>
              <a:rPr lang="en-US" sz="1800" i="1">
                <a:latin typeface="Arial" charset="0"/>
              </a:rPr>
              <a:t>d</a:t>
            </a:r>
            <a:r>
              <a:rPr lang="en-US" sz="1800">
                <a:latin typeface="Arial" charset="0"/>
              </a:rPr>
              <a:t>(</a:t>
            </a:r>
            <a:r>
              <a:rPr lang="en-US" sz="1800" baseline="30000">
                <a:latin typeface="Arial" charset="0"/>
              </a:rPr>
              <a:t>205</a:t>
            </a:r>
            <a:r>
              <a:rPr lang="en-US" sz="1800">
                <a:latin typeface="Arial" charset="0"/>
              </a:rPr>
              <a:t>Tl)| &lt; 9.6 x 10</a:t>
            </a:r>
            <a:r>
              <a:rPr lang="en-US" sz="1800" baseline="30000">
                <a:latin typeface="Arial" charset="0"/>
              </a:rPr>
              <a:t>-25</a:t>
            </a:r>
            <a:r>
              <a:rPr lang="en-US" sz="1800">
                <a:latin typeface="Arial" charset="0"/>
              </a:rPr>
              <a:t> </a:t>
            </a:r>
            <a:r>
              <a:rPr lang="en-US" sz="1800" i="1">
                <a:latin typeface="Arial" charset="0"/>
              </a:rPr>
              <a:t>e</a:t>
            </a:r>
            <a:r>
              <a:rPr lang="en-US" sz="1800">
                <a:latin typeface="Arial" charset="0"/>
              </a:rPr>
              <a:t> cm</a:t>
            </a:r>
          </a:p>
          <a:p>
            <a:pPr algn="ctr"/>
            <a:r>
              <a:rPr lang="en-US" sz="1600">
                <a:latin typeface="Arial" charset="0"/>
              </a:rPr>
              <a:t>(90% c.l.,  Berkeley, 2002)</a:t>
            </a:r>
          </a:p>
        </p:txBody>
      </p:sp>
      <p:sp>
        <p:nvSpPr>
          <p:cNvPr id="21533" name="Text Box 56"/>
          <p:cNvSpPr txBox="1">
            <a:spLocks noChangeArrowheads="1"/>
          </p:cNvSpPr>
          <p:nvPr/>
        </p:nvSpPr>
        <p:spPr bwMode="auto">
          <a:xfrm>
            <a:off x="2229489" y="3733800"/>
            <a:ext cx="2691122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|</a:t>
            </a:r>
            <a:r>
              <a:rPr lang="en-US" sz="1800" i="1" dirty="0">
                <a:latin typeface="Arial" charset="0"/>
              </a:rPr>
              <a:t>d</a:t>
            </a:r>
            <a:r>
              <a:rPr lang="en-US" sz="1800" dirty="0">
                <a:latin typeface="Arial" charset="0"/>
              </a:rPr>
              <a:t>(n)| </a:t>
            </a:r>
            <a:r>
              <a:rPr lang="en-US" sz="1600" dirty="0">
                <a:latin typeface="Arial" charset="0"/>
              </a:rPr>
              <a:t> Grenoble, PINP, PSI</a:t>
            </a:r>
          </a:p>
        </p:txBody>
      </p:sp>
    </p:spTree>
    <p:extLst>
      <p:ext uri="{BB962C8B-B14F-4D97-AF65-F5344CB8AC3E}">
        <p14:creationId xmlns:p14="http://schemas.microsoft.com/office/powerpoint/2010/main" val="384792568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Nuclear and molecular calculations of MQM effects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Nuclear and molecular estimates for </a:t>
            </a:r>
          </a:p>
          <a:p>
            <a:pPr>
              <a:buNone/>
            </a:pP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TaN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ThO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BaF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HgF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YbF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HfF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+  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V.F. , </a:t>
            </a:r>
            <a:r>
              <a:rPr lang="en-US" sz="1900" dirty="0" err="1">
                <a:latin typeface="Arial" charset="0"/>
                <a:ea typeface="ＭＳ Ｐゴシック" charset="0"/>
                <a:cs typeface="ＭＳ Ｐゴシック" charset="0"/>
              </a:rPr>
              <a:t>DeMille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900" dirty="0" err="1">
                <a:latin typeface="Arial" charset="0"/>
                <a:ea typeface="ＭＳ Ｐゴシック" charset="0"/>
                <a:cs typeface="ＭＳ Ｐゴシック" charset="0"/>
              </a:rPr>
              <a:t>Kozlov</a:t>
            </a:r>
            <a:r>
              <a:rPr lang="en-US" sz="1900" dirty="0">
                <a:latin typeface="Arial" charset="0"/>
                <a:ea typeface="ＭＳ Ｐゴシック" charset="0"/>
                <a:cs typeface="ＭＳ Ｐゴシック" charset="0"/>
              </a:rPr>
              <a:t> 2014</a:t>
            </a:r>
          </a:p>
          <a:p>
            <a:pPr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TaO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+, WN+) </a:t>
            </a:r>
          </a:p>
          <a:p>
            <a:pPr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Accurate molecular calculations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Skripnikov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Petrov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Titov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and V.F.  2014 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Skripnikov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Petrov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Mosyagin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Titov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and V.F.  2015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TaO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T.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Fleig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2017</a:t>
            </a:r>
            <a:endParaRPr lang="en-US" sz="1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HfF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Petrov,Skripnikov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Titov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, and V.F. 2017, 2018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YbOH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Maison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Skripnikov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and V.F. 2019.    Experiment in progress 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LuOH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Maison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Skripnikov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, V.F.,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Grau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823436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2152650" y="365125"/>
            <a:ext cx="7886700" cy="7318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Parity and time reversal violating nuclear polarization</a:t>
            </a:r>
            <a:endParaRPr lang="en-GB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481139"/>
            <a:ext cx="3097213" cy="3589337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/>
              <a:t>atomic  Electric Dipole Moment due to nuclear T,P-odd </a:t>
            </a:r>
            <a:r>
              <a:rPr lang="en-US" dirty="0" err="1"/>
              <a:t>polarizability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>
                <a:sym typeface="Wingdings" panose="05000000000000000000" pitchFamily="2" charset="2"/>
              </a:rPr>
              <a:t>electric + magnetic vertices instead of 2 electric vertices for usual </a:t>
            </a:r>
            <a:r>
              <a:rPr lang="en-US" dirty="0" err="1">
                <a:sym typeface="Wingdings" panose="05000000000000000000" pitchFamily="2" charset="2"/>
              </a:rPr>
              <a:t>polarisabilty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>
              <a:defRPr/>
            </a:pPr>
            <a:r>
              <a:rPr lang="en-GB" dirty="0"/>
              <a:t>We studied this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electron EDM experiments are sensitive to hadron CP-violation, theta-term, axion dark matter,  etc.</a:t>
            </a:r>
          </a:p>
          <a:p>
            <a:pPr>
              <a:defRPr/>
            </a:pPr>
            <a:r>
              <a:rPr lang="en-GB" dirty="0"/>
              <a:t>Nuclear spin may be zero as in electron EDM experiments </a:t>
            </a:r>
          </a:p>
        </p:txBody>
      </p:sp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5076826" y="1566863"/>
            <a:ext cx="1870075" cy="2546350"/>
            <a:chOff x="3800764" y="1371600"/>
            <a:chExt cx="3200400" cy="3006464"/>
          </a:xfrm>
        </p:grpSpPr>
        <p:grpSp>
          <p:nvGrpSpPr>
            <p:cNvPr id="90119" name="Group 4"/>
            <p:cNvGrpSpPr>
              <a:grpSpLocks/>
            </p:cNvGrpSpPr>
            <p:nvPr/>
          </p:nvGrpSpPr>
          <p:grpSpPr bwMode="auto">
            <a:xfrm>
              <a:off x="4191000" y="1371600"/>
              <a:ext cx="2419350" cy="2511165"/>
              <a:chOff x="6267450" y="2251075"/>
              <a:chExt cx="2419350" cy="2511165"/>
            </a:xfrm>
          </p:grpSpPr>
          <p:grpSp>
            <p:nvGrpSpPr>
              <p:cNvPr id="90121" name="Group 6"/>
              <p:cNvGrpSpPr>
                <a:grpSpLocks/>
              </p:cNvGrpSpPr>
              <p:nvPr/>
            </p:nvGrpSpPr>
            <p:grpSpPr bwMode="auto">
              <a:xfrm>
                <a:off x="6267450" y="2251075"/>
                <a:ext cx="2419350" cy="2511165"/>
                <a:chOff x="6267450" y="2320592"/>
                <a:chExt cx="2419350" cy="2511483"/>
              </a:xfrm>
            </p:grpSpPr>
            <p:pic>
              <p:nvPicPr>
                <p:cNvPr id="90124" name="Picture 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7450" y="2777850"/>
                  <a:ext cx="2419350" cy="2054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0125" name="Rectangle 10"/>
                <p:cNvSpPr>
                  <a:spLocks noChangeArrowheads="1"/>
                </p:cNvSpPr>
                <p:nvPr/>
              </p:nvSpPr>
              <p:spPr bwMode="auto">
                <a:xfrm>
                  <a:off x="6897833" y="2320592"/>
                  <a:ext cx="1142998" cy="8964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ts val="2600"/>
                    </a:lnSpc>
                  </a:pPr>
                  <a:r>
                    <a:rPr lang="el-GR" i="1">
                      <a:solidFill>
                        <a:srgbClr val="FF0000"/>
                      </a:solidFill>
                      <a:latin typeface="Arial" charset="0"/>
                    </a:rPr>
                    <a:t>μ</a:t>
                  </a:r>
                  <a:r>
                    <a:rPr lang="en-AU">
                      <a:solidFill>
                        <a:srgbClr val="FF0000"/>
                      </a:solidFill>
                      <a:latin typeface="Arial" charset="0"/>
                    </a:rPr>
                    <a:t> – </a:t>
                  </a:r>
                  <a:r>
                    <a:rPr lang="en-AU" i="1">
                      <a:solidFill>
                        <a:srgbClr val="FF0000"/>
                      </a:solidFill>
                      <a:latin typeface="Arial" charset="0"/>
                    </a:rPr>
                    <a:t>d</a:t>
                  </a:r>
                  <a:endParaRPr lang="en-AU">
                    <a:solidFill>
                      <a:srgbClr val="FF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90122" name="Rectangle 7"/>
              <p:cNvSpPr>
                <a:spLocks noChangeArrowheads="1"/>
              </p:cNvSpPr>
              <p:nvPr/>
            </p:nvSpPr>
            <p:spPr bwMode="auto">
              <a:xfrm>
                <a:off x="6867939" y="4205512"/>
                <a:ext cx="497093" cy="38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l-GR" sz="1500" i="1">
                    <a:solidFill>
                      <a:srgbClr val="009900"/>
                    </a:solidFill>
                    <a:latin typeface="Arial" charset="0"/>
                  </a:rPr>
                  <a:t>μ</a:t>
                </a:r>
                <a:endParaRPr lang="en-AU" sz="1500">
                  <a:solidFill>
                    <a:srgbClr val="009900"/>
                  </a:solidFill>
                  <a:latin typeface="Arial" charset="0"/>
                </a:endParaRPr>
              </a:p>
            </p:txBody>
          </p:sp>
          <p:sp>
            <p:nvSpPr>
              <p:cNvPr id="90123" name="Rectangle 8"/>
              <p:cNvSpPr>
                <a:spLocks noChangeArrowheads="1"/>
              </p:cNvSpPr>
              <p:nvPr/>
            </p:nvSpPr>
            <p:spPr bwMode="auto">
              <a:xfrm>
                <a:off x="7770491" y="4013353"/>
                <a:ext cx="499838" cy="38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AU" sz="1500" i="1">
                    <a:solidFill>
                      <a:srgbClr val="FF0000"/>
                    </a:solidFill>
                    <a:latin typeface="Arial" charset="0"/>
                  </a:rPr>
                  <a:t>d</a:t>
                </a:r>
                <a:endParaRPr lang="en-AU" sz="1500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  <p:sp>
          <p:nvSpPr>
            <p:cNvPr id="90120" name="Rectangle 5"/>
            <p:cNvSpPr>
              <a:spLocks noChangeArrowheads="1"/>
            </p:cNvSpPr>
            <p:nvPr/>
          </p:nvSpPr>
          <p:spPr bwMode="auto">
            <a:xfrm>
              <a:off x="3800764" y="4003414"/>
              <a:ext cx="3200400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AU">
                  <a:solidFill>
                    <a:srgbClr val="FF0000"/>
                  </a:solidFill>
                  <a:latin typeface="Arial" charset="0"/>
                </a:rPr>
                <a:t>Internal nuclear excitations</a:t>
              </a:r>
              <a:endParaRPr lang="en-US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0" y="5454651"/>
            <a:ext cx="875358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br>
              <a:rPr lang="en-GB" dirty="0"/>
            </a:br>
            <a:r>
              <a:rPr lang="en-GB" sz="1200" dirty="0">
                <a:latin typeface="Times New Roman" charset="0"/>
              </a:rPr>
              <a:t>V.V. </a:t>
            </a:r>
            <a:r>
              <a:rPr lang="en-GB" sz="1200" dirty="0" err="1">
                <a:latin typeface="Times New Roman" charset="0"/>
              </a:rPr>
              <a:t>Flambaum</a:t>
            </a:r>
            <a:r>
              <a:rPr lang="en-GB" sz="1200" dirty="0">
                <a:latin typeface="Times New Roman" charset="0"/>
              </a:rPr>
              <a:t>, J.S.M. </a:t>
            </a:r>
            <a:r>
              <a:rPr lang="en-GB" sz="1200" dirty="0" err="1">
                <a:latin typeface="Times New Roman" charset="0"/>
              </a:rPr>
              <a:t>Ginges</a:t>
            </a:r>
            <a:r>
              <a:rPr lang="en-GB" sz="1200" dirty="0">
                <a:latin typeface="Times New Roman" charset="0"/>
              </a:rPr>
              <a:t>, G. </a:t>
            </a:r>
            <a:r>
              <a:rPr lang="en-GB" sz="1200" dirty="0" err="1">
                <a:latin typeface="Times New Roman" charset="0"/>
              </a:rPr>
              <a:t>Mititelu</a:t>
            </a:r>
            <a:r>
              <a:rPr lang="en-GB" sz="1200" dirty="0">
                <a:latin typeface="Times New Roman" charset="0"/>
              </a:rPr>
              <a:t>, </a:t>
            </a:r>
            <a:r>
              <a:rPr lang="en-GB" sz="1200" dirty="0" err="1">
                <a:latin typeface="Times New Roman" charset="0"/>
              </a:rPr>
              <a:t>arXiv:nucl-th</a:t>
            </a:r>
            <a:r>
              <a:rPr lang="en-GB" sz="1200" dirty="0">
                <a:latin typeface="Times New Roman" charset="0"/>
              </a:rPr>
              <a:t>/0010100 (2000)</a:t>
            </a:r>
          </a:p>
          <a:p>
            <a:pPr>
              <a:defRPr/>
            </a:pPr>
            <a:r>
              <a:rPr lang="en-GB" sz="1200" dirty="0">
                <a:latin typeface="Times New Roman" charset="0"/>
              </a:rPr>
              <a:t>V.V. </a:t>
            </a:r>
            <a:r>
              <a:rPr lang="en-GB" sz="1200" dirty="0" err="1">
                <a:latin typeface="Times New Roman" charset="0"/>
              </a:rPr>
              <a:t>Flambaum</a:t>
            </a:r>
            <a:r>
              <a:rPr lang="en-GB" sz="1200" dirty="0">
                <a:latin typeface="Times New Roman" charset="0"/>
              </a:rPr>
              <a:t>, M. </a:t>
            </a:r>
            <a:r>
              <a:rPr lang="en-GB" sz="1200" dirty="0" err="1">
                <a:latin typeface="Times New Roman" charset="0"/>
              </a:rPr>
              <a:t>Pospelov</a:t>
            </a:r>
            <a:r>
              <a:rPr lang="en-GB" sz="1200" dirty="0">
                <a:latin typeface="Times New Roman" charset="0"/>
              </a:rPr>
              <a:t>, A. Ritz, and Y.V. </a:t>
            </a:r>
            <a:r>
              <a:rPr lang="en-GB" sz="1200" dirty="0" err="1">
                <a:latin typeface="Times New Roman" charset="0"/>
              </a:rPr>
              <a:t>Stadnik</a:t>
            </a:r>
            <a:r>
              <a:rPr lang="en-GB" sz="1200" dirty="0">
                <a:latin typeface="Times New Roman" charset="0"/>
              </a:rPr>
              <a:t>, PRD 102, 035001 (2020)</a:t>
            </a:r>
            <a:endParaRPr lang="en-AU" sz="1200" dirty="0">
              <a:latin typeface="Times New Roman" charset="0"/>
            </a:endParaRPr>
          </a:p>
          <a:p>
            <a:pPr>
              <a:defRPr/>
            </a:pPr>
            <a:r>
              <a:rPr lang="en-GB" sz="1200" dirty="0">
                <a:latin typeface="Times New Roman" charset="0"/>
              </a:rPr>
              <a:t>V.V. </a:t>
            </a:r>
            <a:r>
              <a:rPr lang="en-GB" sz="1200" dirty="0" err="1">
                <a:latin typeface="Times New Roman" charset="0"/>
              </a:rPr>
              <a:t>Flambaum</a:t>
            </a:r>
            <a:r>
              <a:rPr lang="en-GB" sz="1200" dirty="0">
                <a:latin typeface="Times New Roman" charset="0"/>
              </a:rPr>
              <a:t>, I.B. </a:t>
            </a:r>
            <a:r>
              <a:rPr lang="en-GB" sz="1200" dirty="0" err="1">
                <a:latin typeface="Times New Roman" charset="0"/>
              </a:rPr>
              <a:t>Samsonov</a:t>
            </a:r>
            <a:r>
              <a:rPr lang="en-GB" sz="1200" dirty="0">
                <a:latin typeface="Times New Roman" charset="0"/>
              </a:rPr>
              <a:t>, H.B. Tran Tan, </a:t>
            </a:r>
            <a:r>
              <a:rPr lang="en-AU" sz="1200" dirty="0">
                <a:latin typeface="Times New Roman" charset="0"/>
              </a:rPr>
              <a:t>JHEP 2020, 77 (2020) </a:t>
            </a:r>
            <a:endParaRPr lang="en-GB" sz="1200" dirty="0">
              <a:latin typeface="Times New Roman" charset="0"/>
            </a:endParaRPr>
          </a:p>
          <a:p>
            <a:pPr>
              <a:defRPr/>
            </a:pPr>
            <a:r>
              <a:rPr lang="en-GB" sz="1200" dirty="0">
                <a:latin typeface="Times New Roman" charset="0"/>
              </a:rPr>
              <a:t>V.V. </a:t>
            </a:r>
            <a:r>
              <a:rPr lang="en-GB" sz="1200" dirty="0" err="1">
                <a:latin typeface="Times New Roman" charset="0"/>
              </a:rPr>
              <a:t>Flambaum</a:t>
            </a:r>
            <a:r>
              <a:rPr lang="en-GB" sz="1200" dirty="0">
                <a:latin typeface="Times New Roman" charset="0"/>
              </a:rPr>
              <a:t>, I.B. </a:t>
            </a:r>
            <a:r>
              <a:rPr lang="en-GB" sz="1200" dirty="0" err="1">
                <a:latin typeface="Times New Roman" charset="0"/>
              </a:rPr>
              <a:t>Samsonov</a:t>
            </a:r>
            <a:r>
              <a:rPr lang="en-GB" sz="1200" dirty="0">
                <a:latin typeface="Times New Roman" charset="0"/>
              </a:rPr>
              <a:t>, H.B. Tran Tan, PRD 102, 115036 (2020)</a:t>
            </a:r>
          </a:p>
          <a:p>
            <a:pPr>
              <a:defRPr/>
            </a:pPr>
            <a:endParaRPr lang="en-GB" dirty="0">
              <a:latin typeface="+mj-lt"/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9011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9" y="1566864"/>
            <a:ext cx="27828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3881439"/>
            <a:ext cx="28686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490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7F92-5C12-F4E2-172E-75F4C7D5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084" y="274638"/>
            <a:ext cx="890226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Axion dark matter in JILA EDM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3A09F-2806-8F96-9BA2-5ADB3734D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228" y="1600201"/>
            <a:ext cx="8902261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AU" dirty="0">
                <a:solidFill>
                  <a:srgbClr val="C00000"/>
                </a:solidFill>
                <a:effectLst/>
                <a:latin typeface="Helvetica" pitchFamily="2" charset="0"/>
              </a:rPr>
              <a:t>Experimental Constraint on Axionlike Particles over Seven Orders of Magnitude in Mass.</a:t>
            </a:r>
          </a:p>
          <a:p>
            <a:pPr marL="0" indent="0">
              <a:buNone/>
            </a:pP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Tanya S.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Roussy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Daniel A.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Palken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William B.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Cairncross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Benjamin M. Brubaker, Daniel N.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Gresh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Matt Grau, Kevin C.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Cossel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Kia Boon Ng, Yuval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Shagam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Yan Zhou, Victor V. Flambaum, Konrad W. Lehnert, Jun Ye, and Eric A. Cornell. Phys. Rev. Lett. 126, 171301 (2021)</a:t>
            </a:r>
          </a:p>
          <a:p>
            <a:pPr marL="0" indent="0">
              <a:buNone/>
            </a:pPr>
            <a:endParaRPr lang="en-AU" dirty="0">
              <a:solidFill>
                <a:srgbClr val="C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AU" dirty="0">
              <a:solidFill>
                <a:srgbClr val="C0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US" i="1" dirty="0">
              <a:latin typeface="Arial" charset="0"/>
            </a:endParaRPr>
          </a:p>
          <a:p>
            <a:pPr marL="0" indent="0">
              <a:buNone/>
            </a:pPr>
            <a:r>
              <a:rPr lang="en-US" i="1" dirty="0">
                <a:latin typeface="Arial" charset="0"/>
              </a:rPr>
              <a:t>Low-mass spin-0 particles</a:t>
            </a:r>
            <a:r>
              <a:rPr lang="en-US" dirty="0">
                <a:latin typeface="Arial" charset="0"/>
              </a:rPr>
              <a:t> form </a:t>
            </a:r>
            <a:r>
              <a:rPr lang="en-US" i="1" dirty="0">
                <a:latin typeface="Arial" charset="0"/>
              </a:rPr>
              <a:t> oscillating classical</a:t>
            </a:r>
            <a:r>
              <a:rPr lang="en-US" sz="2000" i="1" dirty="0">
                <a:latin typeface="Arial" charset="0"/>
              </a:rPr>
              <a:t> </a:t>
            </a:r>
            <a:r>
              <a:rPr lang="en-US" sz="3600" i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field </a:t>
            </a:r>
            <a:r>
              <a:rPr lang="el-GR" i="1" dirty="0">
                <a:latin typeface="Arial" charset="0"/>
              </a:rPr>
              <a:t>φ</a:t>
            </a:r>
            <a:r>
              <a:rPr lang="en-US" dirty="0">
                <a:latin typeface="Arial" charset="0"/>
              </a:rPr>
              <a:t>(</a:t>
            </a:r>
            <a:r>
              <a:rPr lang="en-US" i="1" dirty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) = </a:t>
            </a:r>
            <a:r>
              <a:rPr lang="el-GR" i="1" dirty="0">
                <a:latin typeface="Arial" charset="0"/>
              </a:rPr>
              <a:t>φ</a:t>
            </a:r>
            <a:r>
              <a:rPr lang="en-US" baseline="-25000" dirty="0">
                <a:latin typeface="Arial" charset="0"/>
              </a:rPr>
              <a:t>0 </a:t>
            </a:r>
            <a:r>
              <a:rPr lang="en-US" dirty="0">
                <a:latin typeface="Arial" charset="0"/>
              </a:rPr>
              <a:t>cos(</a:t>
            </a:r>
            <a:r>
              <a:rPr lang="en-US" i="1" dirty="0">
                <a:latin typeface="Arial" charset="0"/>
              </a:rPr>
              <a:t>m</a:t>
            </a:r>
            <a:r>
              <a:rPr lang="el-GR" i="1" baseline="-25000" dirty="0">
                <a:latin typeface="Arial" charset="0"/>
              </a:rPr>
              <a:t>φ</a:t>
            </a:r>
            <a:r>
              <a:rPr lang="en-US" i="1" dirty="0">
                <a:latin typeface="Arial" charset="0"/>
              </a:rPr>
              <a:t>c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i="1" dirty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/</a:t>
            </a:r>
            <a:r>
              <a:rPr lang="en-US" dirty="0" err="1">
                <a:latin typeface="Arial Unicode MS" charset="0"/>
                <a:cs typeface="Arial Unicode MS" charset="0"/>
              </a:rPr>
              <a:t>ℏ</a:t>
            </a:r>
            <a:r>
              <a:rPr lang="en-US" dirty="0">
                <a:latin typeface="Arial" charset="0"/>
              </a:rPr>
              <a:t>), </a:t>
            </a: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with energy density   &lt;</a:t>
            </a:r>
            <a:r>
              <a:rPr lang="el-GR" i="1" dirty="0" err="1">
                <a:latin typeface="Arial" charset="0"/>
              </a:rPr>
              <a:t>ρ</a:t>
            </a:r>
            <a:r>
              <a:rPr lang="el-GR" i="1" baseline="-25000" dirty="0" err="1">
                <a:latin typeface="Arial" charset="0"/>
              </a:rPr>
              <a:t>φ</a:t>
            </a:r>
            <a:r>
              <a:rPr lang="en-US" dirty="0">
                <a:latin typeface="Arial" charset="0"/>
              </a:rPr>
              <a:t>&gt;</a:t>
            </a:r>
            <a:r>
              <a:rPr lang="en-US" i="1" baseline="-25000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≈ </a:t>
            </a:r>
            <a:r>
              <a:rPr lang="en-US" i="1" dirty="0">
                <a:latin typeface="Arial" charset="0"/>
              </a:rPr>
              <a:t>m</a:t>
            </a:r>
            <a:r>
              <a:rPr lang="el-GR" i="1" baseline="-25000" dirty="0">
                <a:latin typeface="Arial" charset="0"/>
              </a:rPr>
              <a:t>φ</a:t>
            </a:r>
            <a:r>
              <a:rPr lang="en-US" baseline="30000" dirty="0">
                <a:latin typeface="Arial" charset="0"/>
              </a:rPr>
              <a:t>2</a:t>
            </a:r>
            <a:r>
              <a:rPr lang="el-GR" i="1" dirty="0">
                <a:latin typeface="Arial" charset="0"/>
              </a:rPr>
              <a:t>φ</a:t>
            </a:r>
            <a:r>
              <a:rPr lang="en-US" baseline="-25000" dirty="0">
                <a:latin typeface="Arial" charset="0"/>
              </a:rPr>
              <a:t>0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/2 </a:t>
            </a:r>
            <a:r>
              <a:rPr lang="el-GR" i="1" dirty="0">
                <a:latin typeface="Arial" charset="0"/>
              </a:rPr>
              <a:t>ρ</a:t>
            </a:r>
            <a:r>
              <a:rPr lang="en-AU" baseline="-25000" dirty="0" err="1">
                <a:latin typeface="Arial" charset="0"/>
              </a:rPr>
              <a:t>DM,local</a:t>
            </a:r>
            <a:r>
              <a:rPr lang="en-US" i="1" baseline="-25000" dirty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  <a:p>
            <a:pPr marL="0" indent="0">
              <a:buNone/>
            </a:pPr>
            <a:endParaRPr lang="en-AU" dirty="0">
              <a:solidFill>
                <a:srgbClr val="C00000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/>
              <a:t>Oscillating EDM = </a:t>
            </a:r>
            <a:r>
              <a:rPr lang="en-AU" i="1" dirty="0">
                <a:latin typeface="Arial" charset="0"/>
              </a:rPr>
              <a:t>d </a:t>
            </a:r>
            <a:r>
              <a:rPr lang="en-US" baseline="-25000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cos(</a:t>
            </a:r>
            <a:r>
              <a:rPr lang="en-US" i="1" dirty="0">
                <a:latin typeface="Arial" charset="0"/>
              </a:rPr>
              <a:t>m</a:t>
            </a:r>
            <a:r>
              <a:rPr lang="el-GR" i="1" baseline="-25000" dirty="0">
                <a:latin typeface="Arial" charset="0"/>
              </a:rPr>
              <a:t>φ</a:t>
            </a:r>
            <a:r>
              <a:rPr lang="en-US" i="1" dirty="0">
                <a:latin typeface="Arial" charset="0"/>
              </a:rPr>
              <a:t>c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i="1" dirty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/</a:t>
            </a:r>
            <a:r>
              <a:rPr lang="en-US" dirty="0" err="1">
                <a:latin typeface="Arial Unicode MS" charset="0"/>
                <a:cs typeface="Arial Unicode MS" charset="0"/>
              </a:rPr>
              <a:t>ℏ</a:t>
            </a:r>
            <a:r>
              <a:rPr lang="en-US" dirty="0">
                <a:latin typeface="Arial" charset="0"/>
              </a:rPr>
              <a:t>), </a:t>
            </a:r>
            <a:endParaRPr lang="en-AU" dirty="0">
              <a:solidFill>
                <a:srgbClr val="C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176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3">
            <a:extLst>
              <a:ext uri="{FF2B5EF4-FFF2-40B4-BE49-F238E27FC236}">
                <a16:creationId xmlns:a16="http://schemas.microsoft.com/office/drawing/2014/main" id="{A2F5E622-F170-46CB-BCAB-8D9C9247D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95400"/>
            <a:ext cx="9144000" cy="7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spcBef>
                <a:spcPts val="360"/>
              </a:spcBef>
            </a:pPr>
            <a:r>
              <a:rPr lang="en-US" altLang="en-US" dirty="0" err="1"/>
              <a:t>nEDM</a:t>
            </a:r>
            <a:r>
              <a:rPr lang="en-US" altLang="en-US" dirty="0"/>
              <a:t> constraints:</a:t>
            </a:r>
            <a:r>
              <a:rPr lang="en-US" altLang="en-US" b="0" dirty="0"/>
              <a:t> [</a:t>
            </a:r>
            <a:r>
              <a:rPr lang="en-US" altLang="en-US" b="0" dirty="0" err="1">
                <a:solidFill>
                  <a:srgbClr val="0000CC"/>
                </a:solidFill>
              </a:rPr>
              <a:t>nEDM</a:t>
            </a:r>
            <a:r>
              <a:rPr lang="en-US" altLang="en-US" b="0" dirty="0">
                <a:solidFill>
                  <a:srgbClr val="0000CC"/>
                </a:solidFill>
              </a:rPr>
              <a:t> collaboration, </a:t>
            </a:r>
            <a:r>
              <a:rPr lang="en-US" altLang="en-US" b="0" i="1" dirty="0">
                <a:solidFill>
                  <a:srgbClr val="0000CC"/>
                </a:solidFill>
              </a:rPr>
              <a:t>PRX</a:t>
            </a:r>
            <a:r>
              <a:rPr lang="en-US" altLang="en-US" b="0" dirty="0">
                <a:solidFill>
                  <a:srgbClr val="0000CC"/>
                </a:solidFill>
              </a:rPr>
              <a:t> </a:t>
            </a:r>
            <a:r>
              <a:rPr lang="en-US" altLang="en-US" dirty="0">
                <a:solidFill>
                  <a:srgbClr val="0000CC"/>
                </a:solidFill>
              </a:rPr>
              <a:t>7</a:t>
            </a:r>
            <a:r>
              <a:rPr lang="en-US" altLang="en-US" b="0" dirty="0">
                <a:solidFill>
                  <a:srgbClr val="0000CC"/>
                </a:solidFill>
              </a:rPr>
              <a:t>, 041034 (2017)</a:t>
            </a:r>
            <a:r>
              <a:rPr lang="en-US" altLang="en-US" b="0" dirty="0"/>
              <a:t>]</a:t>
            </a:r>
          </a:p>
          <a:p>
            <a:pPr marL="0" indent="0" algn="ctr">
              <a:spcBef>
                <a:spcPts val="360"/>
              </a:spcBef>
            </a:pPr>
            <a:r>
              <a:rPr lang="en-US" altLang="en-US" dirty="0" err="1"/>
              <a:t>HfF</a:t>
            </a:r>
            <a:r>
              <a:rPr lang="en-US" altLang="en-US" baseline="30000" dirty="0"/>
              <a:t>+</a:t>
            </a:r>
            <a:r>
              <a:rPr lang="en-US" altLang="en-US" dirty="0"/>
              <a:t> EDM constraints</a:t>
            </a:r>
            <a:r>
              <a:rPr lang="en-US" altLang="en-US" b="0" dirty="0"/>
              <a:t>: [</a:t>
            </a:r>
            <a:r>
              <a:rPr lang="en-US" altLang="en-US" b="0" dirty="0" err="1">
                <a:solidFill>
                  <a:srgbClr val="0000CC"/>
                </a:solidFill>
              </a:rPr>
              <a:t>Roussy</a:t>
            </a:r>
            <a:r>
              <a:rPr lang="en-US" altLang="en-US" b="0" dirty="0">
                <a:solidFill>
                  <a:srgbClr val="0000CC"/>
                </a:solidFill>
              </a:rPr>
              <a:t> </a:t>
            </a:r>
            <a:r>
              <a:rPr lang="en-US" altLang="en-US" b="0" i="1" dirty="0">
                <a:solidFill>
                  <a:srgbClr val="0000CC"/>
                </a:solidFill>
              </a:rPr>
              <a:t>et al</a:t>
            </a:r>
            <a:r>
              <a:rPr lang="en-US" altLang="en-US" b="0" dirty="0">
                <a:solidFill>
                  <a:srgbClr val="0000CC"/>
                </a:solidFill>
              </a:rPr>
              <a:t>., </a:t>
            </a:r>
            <a:r>
              <a:rPr lang="en-US" altLang="en-US" b="0" i="1" dirty="0">
                <a:solidFill>
                  <a:srgbClr val="0000CC"/>
                </a:solidFill>
              </a:rPr>
              <a:t>PRL</a:t>
            </a:r>
            <a:r>
              <a:rPr lang="en-US" altLang="en-US" b="0" dirty="0">
                <a:solidFill>
                  <a:srgbClr val="0000CC"/>
                </a:solidFill>
              </a:rPr>
              <a:t> </a:t>
            </a:r>
            <a:r>
              <a:rPr lang="en-US" altLang="en-US" dirty="0">
                <a:solidFill>
                  <a:srgbClr val="0000CC"/>
                </a:solidFill>
              </a:rPr>
              <a:t>126</a:t>
            </a:r>
            <a:r>
              <a:rPr lang="en-US" altLang="en-US" b="0" dirty="0">
                <a:solidFill>
                  <a:srgbClr val="0000CC"/>
                </a:solidFill>
              </a:rPr>
              <a:t>, 171301 (2021)</a:t>
            </a:r>
            <a:r>
              <a:rPr lang="en-US" altLang="en-US" b="0" dirty="0"/>
              <a:t>]</a:t>
            </a:r>
          </a:p>
        </p:txBody>
      </p:sp>
      <p:sp>
        <p:nvSpPr>
          <p:cNvPr id="454660" name="Rectangle 2">
            <a:extLst>
              <a:ext uri="{FF2B5EF4-FFF2-40B4-BE49-F238E27FC236}">
                <a16:creationId xmlns:a16="http://schemas.microsoft.com/office/drawing/2014/main" id="{08C3A265-BF94-48EF-A1EF-EA3C8B097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800" b="0" dirty="0">
                <a:solidFill>
                  <a:srgbClr val="E60000"/>
                </a:solidFill>
              </a:rPr>
              <a:t>Constraints on Interaction of                          Axion Dark Matter with Gluons</a:t>
            </a:r>
            <a:endParaRPr lang="en-AU" altLang="en-US" sz="3800" b="0" dirty="0">
              <a:solidFill>
                <a:srgbClr val="E6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91BCE2-0A66-458C-8B6D-C3B9E5829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776" y="2239275"/>
            <a:ext cx="6462000" cy="42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727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2036734"/>
            <a:ext cx="7162800" cy="646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pt-BR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pt-BR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112964" y="1366837"/>
            <a:ext cx="8461181" cy="348894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2400" dirty="0">
                <a:solidFill>
                  <a:srgbClr val="660066"/>
                </a:solidFill>
                <a:latin typeface="+mn-lt"/>
              </a:rPr>
              <a:t>OSCILLATING NUCLEAR ELECTRIC DIPOLE, MAGNETIC QUADRUPOLE AND SCHIFF MOMENTS, INDUCED BY AXIONIC DARK MATTER, PRODUCE MOLECULEAR TRANSITIONS</a:t>
            </a:r>
          </a:p>
          <a:p>
            <a:pPr algn="ctr">
              <a:buFontTx/>
              <a:buNone/>
              <a:defRPr/>
            </a:pPr>
            <a:r>
              <a:rPr lang="en-US" sz="2400" dirty="0">
                <a:latin typeface="+mn-lt"/>
              </a:rPr>
              <a:t>M2 transition: photon suppressed, </a:t>
            </a:r>
            <a:r>
              <a:rPr lang="en-US" sz="2400" dirty="0" err="1">
                <a:latin typeface="+mn-lt"/>
              </a:rPr>
              <a:t>axion</a:t>
            </a:r>
            <a:r>
              <a:rPr lang="en-US" sz="2400" dirty="0">
                <a:latin typeface="+mn-lt"/>
              </a:rPr>
              <a:t> is not suppressed!</a:t>
            </a:r>
          </a:p>
          <a:p>
            <a:pPr algn="ctr">
              <a:buFontTx/>
              <a:buNone/>
              <a:defRPr/>
            </a:pPr>
            <a:r>
              <a:rPr lang="en-US" sz="2400" dirty="0">
                <a:latin typeface="+mn-lt"/>
              </a:rPr>
              <a:t>Smaller systematics </a:t>
            </a:r>
          </a:p>
          <a:p>
            <a:pPr algn="ctr">
              <a:buNone/>
              <a:defRPr/>
            </a:pPr>
            <a:r>
              <a:rPr lang="en-US" sz="1500" dirty="0">
                <a:latin typeface="+mj-lt"/>
              </a:rPr>
              <a:t>V.F., Tran Tan, </a:t>
            </a:r>
            <a:r>
              <a:rPr lang="en-US" sz="1500" dirty="0" err="1">
                <a:latin typeface="+mj-lt"/>
              </a:rPr>
              <a:t>Budker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Wickenbrock</a:t>
            </a:r>
            <a:r>
              <a:rPr lang="en-US" sz="1500" dirty="0">
                <a:latin typeface="+mj-lt"/>
              </a:rPr>
              <a:t> </a:t>
            </a:r>
            <a:r>
              <a:rPr lang="fi-FI" sz="1500" dirty="0" err="1">
                <a:latin typeface="+mj-lt"/>
              </a:rPr>
              <a:t>Phys</a:t>
            </a:r>
            <a:r>
              <a:rPr lang="fi-FI" sz="1500" dirty="0">
                <a:latin typeface="+mj-lt"/>
              </a:rPr>
              <a:t>. </a:t>
            </a:r>
            <a:r>
              <a:rPr lang="fi-FI" sz="1500" dirty="0" err="1">
                <a:latin typeface="+mj-lt"/>
              </a:rPr>
              <a:t>Rev</a:t>
            </a:r>
            <a:r>
              <a:rPr lang="fi-FI" sz="1500" dirty="0">
                <a:latin typeface="+mj-lt"/>
              </a:rPr>
              <a:t>. D 101, 073004 (2020) </a:t>
            </a:r>
          </a:p>
          <a:p>
            <a:pPr algn="ctr">
              <a:buNone/>
              <a:defRPr/>
            </a:pPr>
            <a:endParaRPr lang="fi-FI" sz="1500" dirty="0">
              <a:latin typeface="+mj-lt"/>
            </a:endParaRPr>
          </a:p>
          <a:p>
            <a:pPr algn="ctr">
              <a:buNone/>
              <a:defRPr/>
            </a:pPr>
            <a:endParaRPr lang="fi-FI" sz="1500" dirty="0">
              <a:latin typeface="+mj-lt"/>
            </a:endParaRPr>
          </a:p>
          <a:p>
            <a:pPr algn="ctr">
              <a:buNone/>
              <a:defRPr/>
            </a:pPr>
            <a:endParaRPr lang="fi-FI" sz="1500" dirty="0">
              <a:latin typeface="+mj-lt"/>
            </a:endParaRPr>
          </a:p>
          <a:p>
            <a:pPr algn="ctr">
              <a:buNone/>
              <a:defRPr/>
            </a:pPr>
            <a:endParaRPr lang="fi-FI" sz="1500" dirty="0">
              <a:latin typeface="+mj-lt"/>
            </a:endParaRPr>
          </a:p>
          <a:p>
            <a:pPr algn="ctr">
              <a:buNone/>
              <a:defRPr/>
            </a:pPr>
            <a:endParaRPr lang="fi-FI" sz="1500" dirty="0">
              <a:latin typeface="+mj-lt"/>
            </a:endParaRPr>
          </a:p>
          <a:p>
            <a:pPr algn="ctr">
              <a:buNone/>
              <a:defRPr/>
            </a:pPr>
            <a:r>
              <a:rPr lang="fi-FI" sz="2800" dirty="0" err="1">
                <a:latin typeface="+mj-lt"/>
              </a:rPr>
              <a:t>Oscillating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magnetic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moment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leads</a:t>
            </a:r>
            <a:r>
              <a:rPr lang="fi-FI" sz="2800" dirty="0">
                <a:latin typeface="+mj-lt"/>
              </a:rPr>
              <a:t> to </a:t>
            </a:r>
            <a:r>
              <a:rPr lang="fi-FI" sz="2800" dirty="0" err="1">
                <a:latin typeface="+mj-lt"/>
              </a:rPr>
              <a:t>oscillating</a:t>
            </a:r>
            <a:r>
              <a:rPr lang="fi-FI" sz="2800" dirty="0">
                <a:latin typeface="+mj-lt"/>
              </a:rPr>
              <a:t>  </a:t>
            </a:r>
            <a:r>
              <a:rPr lang="fi-FI" sz="2800" dirty="0" err="1">
                <a:latin typeface="+mj-lt"/>
              </a:rPr>
              <a:t>magnetic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field</a:t>
            </a:r>
            <a:r>
              <a:rPr lang="fi-FI" sz="2800" dirty="0">
                <a:latin typeface="+mj-lt"/>
              </a:rPr>
              <a:t> of a </a:t>
            </a:r>
            <a:r>
              <a:rPr lang="fi-FI" sz="2800" dirty="0" err="1">
                <a:latin typeface="+mj-lt"/>
              </a:rPr>
              <a:t>permanent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magnet</a:t>
            </a:r>
            <a:r>
              <a:rPr lang="fi-FI" sz="2800" dirty="0">
                <a:latin typeface="+mj-lt"/>
              </a:rPr>
              <a:t>.</a:t>
            </a:r>
          </a:p>
          <a:p>
            <a:pPr algn="ctr">
              <a:buNone/>
              <a:defRPr/>
            </a:pP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Bloch,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Budker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Flambaum,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Samsonov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A.Sushkov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en-AU" sz="1600" dirty="0" err="1">
                <a:solidFill>
                  <a:srgbClr val="000000"/>
                </a:solidFill>
                <a:latin typeface="Helvetica" pitchFamily="2" charset="0"/>
              </a:rPr>
              <a:t>Tretiak</a:t>
            </a:r>
            <a:r>
              <a:rPr lang="en-AU" sz="1600" dirty="0">
                <a:solidFill>
                  <a:srgbClr val="000000"/>
                </a:solidFill>
                <a:latin typeface="Helvetica" pitchFamily="2" charset="0"/>
              </a:rPr>
              <a:t>.  Phys. Rev D107, 0750332023 (2023), </a:t>
            </a:r>
          </a:p>
          <a:p>
            <a:pPr algn="ctr">
              <a:buNone/>
              <a:defRPr/>
            </a:pP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Results</a:t>
            </a:r>
            <a:r>
              <a:rPr lang="fi-FI" sz="2800" dirty="0">
                <a:latin typeface="+mj-lt"/>
              </a:rPr>
              <a:t> of </a:t>
            </a:r>
            <a:r>
              <a:rPr lang="fi-FI" sz="2800" dirty="0" err="1">
                <a:latin typeface="+mj-lt"/>
              </a:rPr>
              <a:t>experiment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will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be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published</a:t>
            </a:r>
            <a:r>
              <a:rPr lang="fi-FI" sz="2800" dirty="0">
                <a:latin typeface="+mj-lt"/>
              </a:rPr>
              <a:t> </a:t>
            </a:r>
            <a:r>
              <a:rPr lang="fi-FI" sz="2800" dirty="0" err="1">
                <a:latin typeface="+mj-lt"/>
              </a:rPr>
              <a:t>soon</a:t>
            </a:r>
            <a:r>
              <a:rPr lang="fi-FI" sz="2800" dirty="0">
                <a:latin typeface="+mj-lt"/>
              </a:rPr>
              <a:t>.</a:t>
            </a:r>
          </a:p>
          <a:p>
            <a:pPr algn="ctr">
              <a:buFontTx/>
              <a:buNone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80899" name="Text Box 8"/>
          <p:cNvSpPr txBox="1">
            <a:spLocks noChangeArrowheads="1"/>
          </p:cNvSpPr>
          <p:nvPr/>
        </p:nvSpPr>
        <p:spPr bwMode="auto">
          <a:xfrm>
            <a:off x="2733675" y="5600701"/>
            <a:ext cx="67437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46180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>
            <a:extLst>
              <a:ext uri="{FF2B5EF4-FFF2-40B4-BE49-F238E27FC236}">
                <a16:creationId xmlns:a16="http://schemas.microsoft.com/office/drawing/2014/main" id="{324EBB29-9C88-6D5D-4266-3576827BE4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07504" y="76200"/>
            <a:ext cx="11784496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solidFill>
                  <a:srgbClr val="E60000"/>
                </a:solidFill>
                <a:ea typeface="ＭＳ Ｐゴシック" panose="020B0600070205080204" pitchFamily="34" charset="-128"/>
              </a:rPr>
              <a:t>“Axion Wind” Spin-Precession Effect.</a:t>
            </a:r>
            <a:r>
              <a:rPr lang="en-US" sz="4000" dirty="0"/>
              <a:t> Axion </a:t>
            </a:r>
            <a:r>
              <a:rPr lang="en-US" sz="4000" dirty="0" err="1"/>
              <a:t>field</a:t>
            </a:r>
            <a:r>
              <a:rPr lang="en-US" sz="4000" dirty="0" err="1">
                <a:sym typeface="Wingdings" pitchFamily="2" charset="2"/>
              </a:rPr>
              <a:t>LLIV</a:t>
            </a:r>
            <a:endParaRPr lang="en-AU" altLang="en-US" sz="4000" dirty="0">
              <a:solidFill>
                <a:srgbClr val="E6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43747" name="Rectangle 3">
            <a:extLst>
              <a:ext uri="{FF2B5EF4-FFF2-40B4-BE49-F238E27FC236}">
                <a16:creationId xmlns:a16="http://schemas.microsoft.com/office/drawing/2014/main" id="{EE04B00F-0E6F-E821-BFEA-6E760D01BA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447800" y="1447800"/>
            <a:ext cx="6324600" cy="22098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buNone/>
              <a:defRPr/>
            </a:pPr>
            <a:r>
              <a:rPr lang="en-US" dirty="0"/>
              <a:t>	</a:t>
            </a:r>
            <a:r>
              <a:rPr lang="en-US" sz="2600" dirty="0"/>
              <a:t>Motion of Earth through galactic axions gives rise to the interaction of fermion spins with a time-dependent </a:t>
            </a:r>
            <a:r>
              <a:rPr lang="en-US" sz="2600" i="1" dirty="0"/>
              <a:t>pseudo</a:t>
            </a:r>
            <a:r>
              <a:rPr lang="en-US" sz="2600" dirty="0"/>
              <a:t>-magnetic field </a:t>
            </a:r>
            <a:r>
              <a:rPr lang="en-US" sz="2600" i="1" dirty="0" err="1"/>
              <a:t>B</a:t>
            </a:r>
            <a:r>
              <a:rPr lang="en-US" sz="2600" baseline="-25000" dirty="0" err="1"/>
              <a:t>eff</a:t>
            </a:r>
            <a:r>
              <a:rPr lang="en-US" sz="2600" dirty="0"/>
              <a:t>(</a:t>
            </a:r>
            <a:r>
              <a:rPr lang="en-US" sz="2600" i="1" dirty="0"/>
              <a:t>t</a:t>
            </a:r>
            <a:r>
              <a:rPr lang="en-US" sz="2600" dirty="0"/>
              <a:t>), producing </a:t>
            </a:r>
            <a:r>
              <a:rPr lang="en-US" sz="2600" b="1" dirty="0"/>
              <a:t>spin-precession effects</a:t>
            </a:r>
            <a:r>
              <a:rPr lang="en-US" sz="2600" dirty="0"/>
              <a:t>. </a:t>
            </a:r>
          </a:p>
          <a:p>
            <a:pPr marL="609600" indent="-609600">
              <a:buNone/>
              <a:defRPr/>
            </a:pPr>
            <a:r>
              <a:rPr lang="en-US" sz="2600" dirty="0"/>
              <a:t>Axion </a:t>
            </a:r>
            <a:r>
              <a:rPr lang="en-US" sz="2600" dirty="0" err="1"/>
              <a:t>field</a:t>
            </a:r>
            <a:r>
              <a:rPr lang="en-US" sz="2600" dirty="0" err="1">
                <a:sym typeface="Wingdings" pitchFamily="2" charset="2"/>
              </a:rPr>
              <a:t>Lorentz</a:t>
            </a:r>
            <a:r>
              <a:rPr lang="en-US" sz="2600" dirty="0">
                <a:sym typeface="Wingdings" pitchFamily="2" charset="2"/>
              </a:rPr>
              <a:t> invariance violations.</a:t>
            </a:r>
          </a:p>
          <a:p>
            <a:pPr marL="609600" indent="-609600">
              <a:buNone/>
              <a:defRPr/>
            </a:pPr>
            <a:r>
              <a:rPr lang="en-US" sz="2600" dirty="0">
                <a:sym typeface="Wingdings" pitchFamily="2" charset="2"/>
              </a:rPr>
              <a:t>Experiments: </a:t>
            </a:r>
            <a:r>
              <a:rPr lang="en-US" sz="2600" dirty="0" err="1">
                <a:sym typeface="Wingdings" pitchFamily="2" charset="2"/>
              </a:rPr>
              <a:t>nEDM</a:t>
            </a:r>
            <a:r>
              <a:rPr lang="en-US" sz="2600" dirty="0">
                <a:sym typeface="Wingdings" pitchFamily="2" charset="2"/>
              </a:rPr>
              <a:t> collaboration, </a:t>
            </a:r>
            <a:r>
              <a:rPr lang="en-US" sz="2600" dirty="0" err="1">
                <a:sym typeface="Wingdings" pitchFamily="2" charset="2"/>
              </a:rPr>
              <a:t>CASPEr</a:t>
            </a:r>
            <a:r>
              <a:rPr lang="en-US" sz="2600" dirty="0" err="1">
                <a:solidFill>
                  <a:srgbClr val="FF0000"/>
                </a:solidFill>
                <a:sym typeface="Wingdings" pitchFamily="2" charset="2"/>
              </a:rPr>
              <a:t>limits</a:t>
            </a:r>
            <a:r>
              <a:rPr lang="en-US" sz="2600" dirty="0">
                <a:solidFill>
                  <a:srgbClr val="FF0000"/>
                </a:solidFill>
                <a:sym typeface="Wingdings" pitchFamily="2" charset="2"/>
              </a:rPr>
              <a:t> on axion - nucleon interaction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103427" name="Picture 5">
            <a:extLst>
              <a:ext uri="{FF2B5EF4-FFF2-40B4-BE49-F238E27FC236}">
                <a16:creationId xmlns:a16="http://schemas.microsoft.com/office/drawing/2014/main" id="{8624422C-932D-3E49-28DB-09599487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85590"/>
            <a:ext cx="5346495" cy="247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6">
            <a:extLst>
              <a:ext uri="{FF2B5EF4-FFF2-40B4-BE49-F238E27FC236}">
                <a16:creationId xmlns:a16="http://schemas.microsoft.com/office/drawing/2014/main" id="{D6E5688E-9292-4795-85D1-6048037E3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1600200"/>
            <a:ext cx="2012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751" name="Rectangle 3">
            <a:extLst>
              <a:ext uri="{FF2B5EF4-FFF2-40B4-BE49-F238E27FC236}">
                <a16:creationId xmlns:a16="http://schemas.microsoft.com/office/drawing/2014/main" id="{B8F9D09E-58E9-197C-75C8-91A33D78E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800100"/>
            <a:ext cx="909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 eaLnBrk="0" hangingPunct="0">
              <a:spcBef>
                <a:spcPct val="2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[</a:t>
            </a:r>
            <a:r>
              <a:rPr lang="en-US" dirty="0">
                <a:solidFill>
                  <a:srgbClr val="0000CC"/>
                </a:solidFill>
                <a:latin typeface="Arial" charset="0"/>
                <a:ea typeface="ＭＳ Ｐゴシック" charset="0"/>
              </a:rPr>
              <a:t>V.F. , </a:t>
            </a:r>
            <a:r>
              <a:rPr lang="en-US" i="1" dirty="0">
                <a:solidFill>
                  <a:srgbClr val="0000CC"/>
                </a:solidFill>
                <a:latin typeface="Arial" charset="0"/>
                <a:ea typeface="ＭＳ Ｐゴシック" charset="0"/>
              </a:rPr>
              <a:t>Patras Workshop</a:t>
            </a:r>
            <a:r>
              <a:rPr lang="en-US" dirty="0">
                <a:solidFill>
                  <a:srgbClr val="0000CC"/>
                </a:solidFill>
                <a:latin typeface="Arial" charset="0"/>
                <a:ea typeface="ＭＳ Ｐゴシック" charset="0"/>
              </a:rPr>
              <a:t>, 2013</a:t>
            </a:r>
            <a:r>
              <a:rPr lang="en-US" dirty="0">
                <a:latin typeface="Arial" charset="0"/>
                <a:ea typeface="ＭＳ Ｐゴシック" charset="0"/>
              </a:rPr>
              <a:t>], [</a:t>
            </a:r>
            <a:r>
              <a:rPr lang="en-AU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Graham, Rajendran, </a:t>
            </a:r>
            <a:r>
              <a:rPr lang="en-AU" i="1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i="1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D</a:t>
            </a:r>
            <a:r>
              <a:rPr lang="en-US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 88, 035023 (2013)</a:t>
            </a:r>
            <a:r>
              <a:rPr lang="en-US" dirty="0">
                <a:latin typeface="Arial" charset="0"/>
                <a:ea typeface="ＭＳ Ｐゴシック" charset="0"/>
              </a:rPr>
              <a:t>],</a:t>
            </a:r>
          </a:p>
          <a:p>
            <a:pPr marL="609600" indent="-609600" algn="ctr" eaLnBrk="0" hangingPunct="0">
              <a:spcBef>
                <a:spcPct val="2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 [</a:t>
            </a:r>
            <a:r>
              <a:rPr lang="en-US" dirty="0">
                <a:solidFill>
                  <a:srgbClr val="0000CC"/>
                </a:solidFill>
                <a:latin typeface="Arial" charset="0"/>
                <a:ea typeface="ＭＳ Ｐゴシック" charset="0"/>
              </a:rPr>
              <a:t>Stadnik and  V.F. </a:t>
            </a:r>
            <a:r>
              <a:rPr lang="en-AU" i="1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i="1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D</a:t>
            </a:r>
            <a:r>
              <a:rPr lang="en-US" dirty="0">
                <a:solidFill>
                  <a:srgbClr val="0000BC"/>
                </a:solidFill>
                <a:latin typeface="Arial" charset="0"/>
                <a:ea typeface="ＭＳ Ｐゴシック" charset="0"/>
              </a:rPr>
              <a:t> 89, 043522 (2014)</a:t>
            </a:r>
            <a:r>
              <a:rPr lang="en-US" dirty="0">
                <a:latin typeface="Arial" charset="0"/>
                <a:ea typeface="ＭＳ Ｐゴシック" charset="0"/>
              </a:rPr>
              <a:t>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Eras Medium ITC" panose="020B0602030504020804" pitchFamily="34" charset="0"/>
              </a:rPr>
              <a:t>King plot non-linearity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3" y="1623704"/>
            <a:ext cx="6392167" cy="4410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3" y="1623703"/>
            <a:ext cx="6392167" cy="4410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2" y="1623702"/>
            <a:ext cx="6392167" cy="44106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1623700"/>
            <a:ext cx="6392167" cy="4410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38797" y="2135065"/>
                <a:ext cx="4095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797" y="2135065"/>
                <a:ext cx="40957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5502" y="3528644"/>
                <a:ext cx="409575" cy="438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02" y="3528644"/>
                <a:ext cx="409575" cy="438518"/>
              </a:xfrm>
              <a:prstGeom prst="rect">
                <a:avLst/>
              </a:prstGeom>
              <a:blipFill>
                <a:blip r:embed="rId8"/>
                <a:stretch>
                  <a:fillRect r="-89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65502" y="4150364"/>
                <a:ext cx="409575" cy="438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02" y="4150364"/>
                <a:ext cx="409575" cy="438518"/>
              </a:xfrm>
              <a:prstGeom prst="rect">
                <a:avLst/>
              </a:prstGeom>
              <a:blipFill>
                <a:blip r:embed="rId9"/>
                <a:stretch>
                  <a:fillRect r="-89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90831" y="4388827"/>
                <a:ext cx="1428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831" y="4388827"/>
                <a:ext cx="142891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70274" y="3788662"/>
                <a:ext cx="1428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274" y="3788662"/>
                <a:ext cx="1428911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05255" y="5701920"/>
                <a:ext cx="409575" cy="438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255" y="5701920"/>
                <a:ext cx="409575" cy="438518"/>
              </a:xfrm>
              <a:prstGeom prst="rect">
                <a:avLst/>
              </a:prstGeom>
              <a:blipFill>
                <a:blip r:embed="rId12"/>
                <a:stretch>
                  <a:fillRect r="-88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10167" y="5701920"/>
                <a:ext cx="409575" cy="438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167" y="5701920"/>
                <a:ext cx="409575" cy="438518"/>
              </a:xfrm>
              <a:prstGeom prst="rect">
                <a:avLst/>
              </a:prstGeom>
              <a:blipFill>
                <a:blip r:embed="rId13"/>
                <a:stretch>
                  <a:fillRect r="-88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16050" y="5807963"/>
                <a:ext cx="4095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050" y="5807963"/>
                <a:ext cx="40957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65361" y="2306073"/>
                <a:ext cx="1428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361" y="2306073"/>
                <a:ext cx="1428911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747522" y="3128534"/>
                <a:ext cx="14289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522" y="3128534"/>
                <a:ext cx="1428911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>
            <a:cxnSpLocks/>
          </p:cNvCxnSpPr>
          <p:nvPr/>
        </p:nvCxnSpPr>
        <p:spPr>
          <a:xfrm>
            <a:off x="5294272" y="2793022"/>
            <a:ext cx="2689143" cy="5465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8232121" y="2226365"/>
                <a:ext cx="3585506" cy="136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New interaction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𝑘𝑟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sz="2400" b="1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121" y="2226365"/>
                <a:ext cx="3585506" cy="1364028"/>
              </a:xfrm>
              <a:prstGeom prst="rect">
                <a:avLst/>
              </a:prstGeom>
              <a:blipFill>
                <a:blip r:embed="rId17"/>
                <a:stretch>
                  <a:fillRect l="-2473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983415" y="3660420"/>
            <a:ext cx="4042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Nonlinearities from</a:t>
            </a:r>
          </a:p>
          <a:p>
            <a:r>
              <a:rPr lang="en-US" sz="2400" b="1" dirty="0"/>
              <a:t>higher-order Standard Model contributions ?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Simple systems and King plots give exclusion plots for new scalar particle, coupling strength as a function of mass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31B6C-EDFE-42E7-A723-2E4FE602033A}"/>
              </a:ext>
            </a:extLst>
          </p:cNvPr>
          <p:cNvSpPr txBox="1"/>
          <p:nvPr/>
        </p:nvSpPr>
        <p:spPr>
          <a:xfrm>
            <a:off x="9390022" y="3291088"/>
            <a:ext cx="71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895068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228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rgbClr val="E60000"/>
                </a:solidFill>
                <a:ea typeface="ＭＳ Ｐゴシック" charset="-128"/>
              </a:rPr>
              <a:t>Summary  1: spectroscopy experiments</a:t>
            </a:r>
            <a:endParaRPr lang="en-AU" altLang="en-US" dirty="0">
              <a:solidFill>
                <a:srgbClr val="E60000"/>
              </a:solidFill>
              <a:ea typeface="ＭＳ Ｐゴシック" charset="-128"/>
            </a:endParaRPr>
          </a:p>
        </p:txBody>
      </p:sp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1625600" y="533400"/>
            <a:ext cx="8991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600" b="0" dirty="0"/>
              <a:t>There is a hint for spatial variation of the fine structure constant in quasar absorption spectra. May explain fine tuning of fundamental constants needed for life.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600" b="0" dirty="0"/>
              <a:t>New classes of dark matter effects that are </a:t>
            </a:r>
            <a:r>
              <a:rPr lang="en-US" altLang="en-US" sz="2600" u="sng" dirty="0">
                <a:solidFill>
                  <a:srgbClr val="E60000"/>
                </a:solidFill>
              </a:rPr>
              <a:t>linear</a:t>
            </a:r>
            <a:r>
              <a:rPr lang="en-US" altLang="en-US" sz="2600" b="0" dirty="0"/>
              <a:t> in the underlying interaction constant (traditionally-sought effects of dark matter scale as second or fourth power), drift and oscillating variation of fundamental constants and violation of fundamental symmetries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600" u="sng" dirty="0">
                <a:solidFill>
                  <a:srgbClr val="E60000"/>
                </a:solidFill>
              </a:rPr>
              <a:t>Up to 15 orders of magnitude improvement</a:t>
            </a:r>
            <a:r>
              <a:rPr lang="en-US" altLang="en-US" sz="2600" b="0" dirty="0"/>
              <a:t> on interactions of scalar dark matter with the photon, electron, quarks, Higgs, </a:t>
            </a:r>
            <a:r>
              <a:rPr lang="en-US" altLang="en-US" sz="2600" b="0" i="1" dirty="0"/>
              <a:t>W</a:t>
            </a:r>
            <a:r>
              <a:rPr lang="en-US" altLang="en-US" sz="2600" b="0" baseline="30000" dirty="0"/>
              <a:t>+</a:t>
            </a:r>
            <a:r>
              <a:rPr lang="en-US" altLang="en-US" sz="2600" b="0" dirty="0"/>
              <a:t>,</a:t>
            </a:r>
            <a:r>
              <a:rPr lang="en-US" altLang="en-US" sz="2600" b="0" i="1" dirty="0"/>
              <a:t>W</a:t>
            </a:r>
            <a:r>
              <a:rPr lang="en-US" altLang="en-US" sz="2600" b="0" baseline="30000" dirty="0"/>
              <a:t>-</a:t>
            </a:r>
            <a:r>
              <a:rPr lang="en-US" altLang="en-US" sz="2600" b="0" dirty="0"/>
              <a:t>,</a:t>
            </a:r>
            <a:r>
              <a:rPr lang="en-US" altLang="en-US" sz="2600" b="0" i="1" dirty="0"/>
              <a:t>Z</a:t>
            </a:r>
            <a:r>
              <a:rPr lang="en-US" altLang="en-US" sz="2600" b="0" baseline="30000" dirty="0"/>
              <a:t>0</a:t>
            </a:r>
            <a:endParaRPr lang="en-US" altLang="en-US" sz="2600" b="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600" b="0" dirty="0"/>
              <a:t>New clocks: nuclear </a:t>
            </a:r>
            <a:r>
              <a:rPr lang="en-US" altLang="en-US" sz="2600" b="0" baseline="30000" dirty="0"/>
              <a:t>229</a:t>
            </a:r>
            <a:r>
              <a:rPr lang="en-US" altLang="en-US" sz="2600" b="0" dirty="0"/>
              <a:t>Th,  highly-charged ions.  Mossbauer transitions. Enormous potential for  atomic experiments to search for variation of </a:t>
            </a:r>
            <a:r>
              <a:rPr lang="en-US" altLang="en-US" sz="2400" i="1" dirty="0">
                <a:solidFill>
                  <a:srgbClr val="FF0000"/>
                </a:solidFill>
                <a:latin typeface="Symbol" charset="2"/>
                <a:ea typeface="ＭＳ Ｐゴシック" charset="-128"/>
              </a:rPr>
              <a:t>a</a:t>
            </a:r>
            <a:r>
              <a:rPr lang="en-US" altLang="en-US" sz="2600" b="0" dirty="0"/>
              <a:t>, new particles and dark matter with unprecedented sensitivity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600" b="0" dirty="0"/>
          </a:p>
        </p:txBody>
      </p:sp>
    </p:spTree>
    <p:extLst>
      <p:ext uri="{BB962C8B-B14F-4D97-AF65-F5344CB8AC3E}">
        <p14:creationId xmlns:p14="http://schemas.microsoft.com/office/powerpoint/2010/main" val="2180306985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7D74-4EB7-479B-B94B-A0B5B8A09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6033" y="344537"/>
            <a:ext cx="10079934" cy="1812253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Part 2: Underground laboratories</a:t>
            </a:r>
            <a:br>
              <a:rPr lang="en-A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AU" b="1" dirty="0">
                <a:solidFill>
                  <a:schemeClr val="accent6">
                    <a:lumMod val="50000"/>
                  </a:schemeClr>
                </a:solidFill>
              </a:rPr>
              <a:t>Atomic ionization by </a:t>
            </a:r>
            <a:br>
              <a:rPr lang="en-AU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AU" b="1" dirty="0">
                <a:solidFill>
                  <a:schemeClr val="accent6">
                    <a:lumMod val="50000"/>
                  </a:schemeClr>
                </a:solidFill>
              </a:rPr>
              <a:t>scalar dark matter and solar scalars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B8398-9E1F-4773-9DDD-FC3228ABD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016" y="1930726"/>
            <a:ext cx="9557238" cy="298417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H. B. Tran Tan, A.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Derevianko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, V. Dzuba, V.V.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Flambaum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.  PRL </a:t>
            </a:r>
            <a:r>
              <a:rPr lang="is-IS" sz="2000" dirty="0"/>
              <a:t>127, 081301 (2021) 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200" dirty="0">
              <a:solidFill>
                <a:srgbClr val="800000"/>
              </a:solidFill>
            </a:endParaRPr>
          </a:p>
          <a:p>
            <a:r>
              <a:rPr lang="en-US" sz="2200" i="1" dirty="0">
                <a:solidFill>
                  <a:srgbClr val="800000"/>
                </a:solidFill>
              </a:rPr>
              <a:t>Relativistic Hartree-</a:t>
            </a:r>
            <a:r>
              <a:rPr lang="en-US" sz="2200" i="1" dirty="0" err="1">
                <a:solidFill>
                  <a:srgbClr val="800000"/>
                </a:solidFill>
              </a:rPr>
              <a:t>Fock</a:t>
            </a:r>
            <a:r>
              <a:rPr lang="en-US" sz="2200" i="1" dirty="0">
                <a:solidFill>
                  <a:srgbClr val="800000"/>
                </a:solidFill>
              </a:rPr>
              <a:t> calculations corrected several orders of magnitude error. Born approximation does not work due to violation of orthogonality condition between bound and continuum electron wave functions. </a:t>
            </a:r>
          </a:p>
          <a:p>
            <a:r>
              <a:rPr lang="en-US" sz="2200" i="1" dirty="0">
                <a:solidFill>
                  <a:srgbClr val="800000"/>
                </a:solidFill>
              </a:rPr>
              <a:t>New limits on electron-scalar coupling from Xenon1T data.</a:t>
            </a:r>
          </a:p>
          <a:p>
            <a:r>
              <a:rPr lang="en-US" sz="2200" i="1" dirty="0">
                <a:solidFill>
                  <a:srgbClr val="800000"/>
                </a:solidFill>
              </a:rPr>
              <a:t>Data files for </a:t>
            </a:r>
            <a:r>
              <a:rPr lang="en-US" sz="2200" i="1" dirty="0">
                <a:solidFill>
                  <a:srgbClr val="FF0000"/>
                </a:solidFill>
              </a:rPr>
              <a:t>scalars</a:t>
            </a:r>
            <a:r>
              <a:rPr lang="en-US" sz="2200" i="1" dirty="0">
                <a:solidFill>
                  <a:srgbClr val="800000"/>
                </a:solidFill>
              </a:rPr>
              <a:t> and </a:t>
            </a:r>
            <a:r>
              <a:rPr lang="en-US" sz="2200" i="1" dirty="0">
                <a:solidFill>
                  <a:srgbClr val="FF0000"/>
                </a:solidFill>
              </a:rPr>
              <a:t>axions</a:t>
            </a:r>
            <a:r>
              <a:rPr lang="en-US" i="1" dirty="0"/>
              <a:t>: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0" i="1" u="sng" strike="noStrike" dirty="0">
                <a:effectLst/>
              </a:rPr>
              <a:t>arXiv:2105.08296</a:t>
            </a:r>
            <a:r>
              <a:rPr lang="en-US" sz="2200" b="0" i="1" strike="noStrike" dirty="0">
                <a:effectLst/>
              </a:rPr>
              <a:t>.</a:t>
            </a:r>
          </a:p>
          <a:p>
            <a:r>
              <a:rPr lang="en-US" sz="2200" i="1" dirty="0"/>
              <a:t>Calculations for Na, I, </a:t>
            </a:r>
            <a:r>
              <a:rPr lang="en-US" sz="2200" i="1" dirty="0" err="1"/>
              <a:t>Tl</a:t>
            </a:r>
            <a:r>
              <a:rPr lang="en-US" sz="2200" i="1" dirty="0"/>
              <a:t>, </a:t>
            </a:r>
            <a:r>
              <a:rPr lang="en-US" sz="2200" i="1" dirty="0" err="1"/>
              <a:t>Xe</a:t>
            </a:r>
            <a:r>
              <a:rPr lang="en-US" sz="2200" i="1" dirty="0"/>
              <a:t>, </a:t>
            </a:r>
            <a:r>
              <a:rPr lang="en-US" sz="2200" i="1" dirty="0" err="1"/>
              <a:t>Ar</a:t>
            </a:r>
            <a:r>
              <a:rPr lang="en-US" sz="2200" i="1" dirty="0"/>
              <a:t>, </a:t>
            </a:r>
            <a:r>
              <a:rPr lang="en-US" sz="2200" i="1" dirty="0" err="1"/>
              <a:t>Ge</a:t>
            </a:r>
            <a:r>
              <a:rPr lang="en-US" sz="2200" i="1" dirty="0"/>
              <a:t> atoms 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F2EEE5A-FECD-4FE1-9674-B32DD5FF7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14" y="5177859"/>
            <a:ext cx="1694686" cy="754157"/>
          </a:xfrm>
          <a:prstGeom prst="rect">
            <a:avLst/>
          </a:prstGeom>
        </p:spPr>
      </p:pic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83914F49-00EF-46FC-AC2F-0882DC454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39" y="5132222"/>
            <a:ext cx="1694686" cy="955353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8D9D76C-57A4-4CCB-BDB2-5BEE49743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38" y="5045441"/>
            <a:ext cx="970837" cy="101899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A6F0C65-01A1-49E1-9118-89FA10DD1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6" y="4998242"/>
            <a:ext cx="1397613" cy="10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1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3105-5B37-43B1-9007-CFC3E77D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0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Atomic ionization by scalars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365E2-352C-4193-BB96-09FC820E3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34" y="2061405"/>
            <a:ext cx="5962977" cy="4216082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φ : scalar </a:t>
            </a:r>
            <a:r>
              <a:rPr lang="en-AU" dirty="0" err="1"/>
              <a:t>familon</a:t>
            </a:r>
            <a:r>
              <a:rPr lang="en-AU" dirty="0"/>
              <a:t>, </a:t>
            </a:r>
            <a:r>
              <a:rPr lang="en-AU" dirty="0" err="1"/>
              <a:t>sgoldstino</a:t>
            </a:r>
            <a:r>
              <a:rPr lang="en-AU" dirty="0"/>
              <a:t>, </a:t>
            </a:r>
            <a:r>
              <a:rPr lang="en-AU" dirty="0" err="1"/>
              <a:t>dilaton</a:t>
            </a:r>
            <a:r>
              <a:rPr lang="en-AU" dirty="0"/>
              <a:t>, </a:t>
            </a:r>
            <a:r>
              <a:rPr lang="en-AU" dirty="0" err="1"/>
              <a:t>relaxon</a:t>
            </a:r>
            <a:r>
              <a:rPr lang="en-AU" dirty="0"/>
              <a:t>, moduli</a:t>
            </a:r>
            <a:r>
              <a:rPr lang="en-US" dirty="0"/>
              <a:t>, Higgs-portal DM, etc.</a:t>
            </a:r>
          </a:p>
          <a:p>
            <a:r>
              <a:rPr lang="en-US" dirty="0"/>
              <a:t>Absorption of scalar causes atomic ionization (similar to photoelectric effect)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detectable by current DM and solar axion searches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Xenon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PandaX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-II, EDELWEISS-III, DAMA/LIBRA, SABRE,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SuperCDMS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ArDM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DarkSide-20k, DEAP-3600.</a:t>
            </a:r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712459E-9DB2-42AE-A9D3-D95764676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97" y="1190051"/>
            <a:ext cx="4490606" cy="829786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7BC5CA5-2765-4C9E-860E-618C1C4A5FBC}"/>
              </a:ext>
            </a:extLst>
          </p:cNvPr>
          <p:cNvGrpSpPr>
            <a:grpSpLocks noChangeAspect="1"/>
          </p:cNvGrpSpPr>
          <p:nvPr/>
        </p:nvGrpSpPr>
        <p:grpSpPr>
          <a:xfrm>
            <a:off x="6906140" y="2185383"/>
            <a:ext cx="4316621" cy="4167770"/>
            <a:chOff x="0" y="0"/>
            <a:chExt cx="2910176" cy="2809571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C2BCAA0-346A-409A-BFA7-1CAB6F6F63C5}"/>
                </a:ext>
              </a:extLst>
            </p:cNvPr>
            <p:cNvCxnSpPr/>
            <p:nvPr/>
          </p:nvCxnSpPr>
          <p:spPr>
            <a:xfrm flipV="1">
              <a:off x="894521" y="2149171"/>
              <a:ext cx="744855" cy="660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EEFA8DA-64EA-47F3-B7F0-C55CAFD68832}"/>
                </a:ext>
              </a:extLst>
            </p:cNvPr>
            <p:cNvCxnSpPr/>
            <p:nvPr/>
          </p:nvCxnSpPr>
          <p:spPr>
            <a:xfrm>
              <a:off x="2442541" y="731520"/>
              <a:ext cx="0" cy="914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66F415A-E4AA-4BED-B1C3-6B3B1F65127F}"/>
                </a:ext>
              </a:extLst>
            </p:cNvPr>
            <p:cNvSpPr/>
            <p:nvPr/>
          </p:nvSpPr>
          <p:spPr>
            <a:xfrm rot="18803430">
              <a:off x="1864166" y="2110657"/>
              <a:ext cx="106680" cy="110490"/>
            </a:xfrm>
            <a:prstGeom prst="ellipse">
              <a:avLst/>
            </a:prstGeom>
            <a:gradFill flip="none" rotWithShape="1">
              <a:gsLst>
                <a:gs pos="38000">
                  <a:schemeClr val="accent1">
                    <a:lumMod val="40000"/>
                    <a:lumOff val="60000"/>
                  </a:schemeClr>
                </a:gs>
                <a:gs pos="62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B860C1C-1727-469E-ABB9-86494FA77895}"/>
                </a:ext>
              </a:extLst>
            </p:cNvPr>
            <p:cNvCxnSpPr/>
            <p:nvPr/>
          </p:nvCxnSpPr>
          <p:spPr>
            <a:xfrm flipV="1">
              <a:off x="1914607" y="260736"/>
              <a:ext cx="0" cy="1828800"/>
            </a:xfrm>
            <a:prstGeom prst="straightConnector1">
              <a:avLst/>
            </a:prstGeom>
            <a:ln>
              <a:prstDash val="dash"/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E13CE6B-E4C2-4160-A67F-ECDC62C84FBC}"/>
                </a:ext>
              </a:extLst>
            </p:cNvPr>
            <p:cNvSpPr/>
            <p:nvPr/>
          </p:nvSpPr>
          <p:spPr>
            <a:xfrm rot="18803430">
              <a:off x="1021328" y="985548"/>
              <a:ext cx="106680" cy="110490"/>
            </a:xfrm>
            <a:prstGeom prst="ellipse">
              <a:avLst/>
            </a:prstGeom>
            <a:gradFill flip="none" rotWithShape="1">
              <a:gsLst>
                <a:gs pos="38000">
                  <a:schemeClr val="accent1">
                    <a:lumMod val="40000"/>
                    <a:lumOff val="60000"/>
                  </a:schemeClr>
                </a:gs>
                <a:gs pos="62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92153E2-AB3E-4A60-B861-535355025228}"/>
                </a:ext>
              </a:extLst>
            </p:cNvPr>
            <p:cNvCxnSpPr/>
            <p:nvPr/>
          </p:nvCxnSpPr>
          <p:spPr>
            <a:xfrm flipV="1">
              <a:off x="1071769" y="236882"/>
              <a:ext cx="0" cy="731520"/>
            </a:xfrm>
            <a:prstGeom prst="straightConnector1">
              <a:avLst/>
            </a:prstGeom>
            <a:ln>
              <a:prstDash val="dash"/>
              <a:headEnd type="none" w="med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 descr="A picture containing pool ball, pool table, sport, furniture&#10;&#10;Description automatically generated">
              <a:extLst>
                <a:ext uri="{FF2B5EF4-FFF2-40B4-BE49-F238E27FC236}">
                  <a16:creationId xmlns:a16="http://schemas.microsoft.com/office/drawing/2014/main" id="{43A3C03F-C266-48FD-8B5B-EC2D032B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154" y="759349"/>
              <a:ext cx="1435100" cy="1627505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C253DE3-BDAA-4EE0-BBBD-1539679F452F}"/>
                </a:ext>
              </a:extLst>
            </p:cNvPr>
            <p:cNvCxnSpPr/>
            <p:nvPr/>
          </p:nvCxnSpPr>
          <p:spPr>
            <a:xfrm flipV="1">
              <a:off x="174928" y="1497164"/>
              <a:ext cx="744855" cy="660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 Box 2">
              <a:extLst>
                <a:ext uri="{FF2B5EF4-FFF2-40B4-BE49-F238E27FC236}">
                  <a16:creationId xmlns:a16="http://schemas.microsoft.com/office/drawing/2014/main" id="{16F5DE10-3505-43FB-B469-87ADA6357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7074" y="974035"/>
              <a:ext cx="473102" cy="413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b="1" baseline="-250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38479A4-3E2D-44DE-B69B-60692467C545}"/>
                </a:ext>
              </a:extLst>
            </p:cNvPr>
            <p:cNvSpPr/>
            <p:nvPr/>
          </p:nvSpPr>
          <p:spPr>
            <a:xfrm>
              <a:off x="528761" y="35781"/>
              <a:ext cx="1924187" cy="31247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68CECF40-4004-4DED-AF1F-1EBDE68AB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303" y="0"/>
              <a:ext cx="894079" cy="436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AU" sz="1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Detector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 Box 2">
              <a:extLst>
                <a:ext uri="{FF2B5EF4-FFF2-40B4-BE49-F238E27FC236}">
                  <a16:creationId xmlns:a16="http://schemas.microsoft.com/office/drawing/2014/main" id="{D94C5654-0CA0-4192-AFBC-11D46B7CB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657847"/>
              <a:ext cx="317444" cy="45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AU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φ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 Box 2">
              <a:extLst>
                <a:ext uri="{FF2B5EF4-FFF2-40B4-BE49-F238E27FC236}">
                  <a16:creationId xmlns:a16="http://schemas.microsoft.com/office/drawing/2014/main" id="{E0A34D32-9A1C-41E8-9873-4FE0E26C3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690" y="2357562"/>
              <a:ext cx="317445" cy="43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AU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φ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382DAFD-8B32-400F-85A2-61FE1122065C}"/>
                </a:ext>
              </a:extLst>
            </p:cNvPr>
            <p:cNvCxnSpPr/>
            <p:nvPr/>
          </p:nvCxnSpPr>
          <p:spPr>
            <a:xfrm flipV="1">
              <a:off x="997888" y="1097280"/>
              <a:ext cx="69859" cy="29419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BCE52A5-F07B-4776-96BC-1869DDDA35DC}"/>
                </a:ext>
              </a:extLst>
            </p:cNvPr>
            <p:cNvCxnSpPr/>
            <p:nvPr/>
          </p:nvCxnSpPr>
          <p:spPr>
            <a:xfrm>
              <a:off x="1741335" y="2119022"/>
              <a:ext cx="123245" cy="3854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 Box 2">
              <a:extLst>
                <a:ext uri="{FF2B5EF4-FFF2-40B4-BE49-F238E27FC236}">
                  <a16:creationId xmlns:a16="http://schemas.microsoft.com/office/drawing/2014/main" id="{ADE2723D-D9DA-4633-83F9-B7B2EE86A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252" y="703690"/>
              <a:ext cx="420923" cy="425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000" baseline="30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 Box 2">
              <a:extLst>
                <a:ext uri="{FF2B5EF4-FFF2-40B4-BE49-F238E27FC236}">
                  <a16:creationId xmlns:a16="http://schemas.microsoft.com/office/drawing/2014/main" id="{30876FB0-5B64-4D09-A4ED-9FA07EBE0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288" y="1932167"/>
              <a:ext cx="429370" cy="449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000" baseline="30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Explosion: 8 Points 65">
              <a:extLst>
                <a:ext uri="{FF2B5EF4-FFF2-40B4-BE49-F238E27FC236}">
                  <a16:creationId xmlns:a16="http://schemas.microsoft.com/office/drawing/2014/main" id="{46019ECA-A91E-4CC1-A923-C42835755A2E}"/>
                </a:ext>
              </a:extLst>
            </p:cNvPr>
            <p:cNvSpPr/>
            <p:nvPr/>
          </p:nvSpPr>
          <p:spPr>
            <a:xfrm>
              <a:off x="1005840" y="55659"/>
              <a:ext cx="143123" cy="200080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Explosion: 8 Points 66">
              <a:extLst>
                <a:ext uri="{FF2B5EF4-FFF2-40B4-BE49-F238E27FC236}">
                  <a16:creationId xmlns:a16="http://schemas.microsoft.com/office/drawing/2014/main" id="{4B031196-CB35-4D22-AF02-53BC159FF889}"/>
                </a:ext>
              </a:extLst>
            </p:cNvPr>
            <p:cNvSpPr/>
            <p:nvPr/>
          </p:nvSpPr>
          <p:spPr>
            <a:xfrm>
              <a:off x="1848678" y="95415"/>
              <a:ext cx="163002" cy="184178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97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57BA7-1F70-4A00-B5F5-224DE61A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4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Pitfall: wrong wave functions 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 wrong results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D4562-F980-4E24-B14A-BEF89DEC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364"/>
            <a:ext cx="4794085" cy="4659368"/>
          </a:xfrm>
        </p:spPr>
        <p:txBody>
          <a:bodyPr>
            <a:normAutofit fontScale="92500" lnSpcReduction="10000"/>
          </a:bodyPr>
          <a:lstStyle/>
          <a:p>
            <a:r>
              <a:rPr lang="en-US" sz="2500" u="sng" dirty="0"/>
              <a:t>Orthogonality condition </a:t>
            </a:r>
            <a:r>
              <a:rPr lang="en-US" sz="2500" u="sng" dirty="0">
                <a:sym typeface="Wingdings" panose="05000000000000000000" pitchFamily="2" charset="2"/>
              </a:rPr>
              <a:t> Born approximation does not work!</a:t>
            </a:r>
          </a:p>
          <a:p>
            <a:r>
              <a:rPr lang="en-US" sz="2500" dirty="0">
                <a:sym typeface="Wingdings" panose="05000000000000000000" pitchFamily="2" charset="2"/>
              </a:rPr>
              <a:t>Previous work </a:t>
            </a:r>
            <a:r>
              <a:rPr lang="en-US" sz="2500" dirty="0">
                <a:solidFill>
                  <a:srgbClr val="00B050"/>
                </a:solidFill>
              </a:rPr>
              <a:t>Int. J. Mod. Phys. A 21:1445-1470, 2006</a:t>
            </a:r>
            <a:r>
              <a:rPr lang="en-US" sz="2500" dirty="0">
                <a:sym typeface="Wingdings" panose="05000000000000000000" pitchFamily="2" charset="2"/>
              </a:rPr>
              <a:t>: plane wave continuum  function  </a:t>
            </a:r>
            <a:r>
              <a:rPr lang="en-US" sz="2500" dirty="0">
                <a:solidFill>
                  <a:srgbClr val="FF0000"/>
                </a:solidFill>
                <a:sym typeface="Wingdings" panose="05000000000000000000" pitchFamily="2" charset="2"/>
              </a:rPr>
              <a:t>errors by many orders of magnitude</a:t>
            </a:r>
            <a:r>
              <a:rPr lang="en-US" sz="2500" dirty="0">
                <a:sym typeface="Wingdings" panose="05000000000000000000" pitchFamily="2" charset="2"/>
              </a:rPr>
              <a:t>.</a:t>
            </a:r>
          </a:p>
          <a:p>
            <a:r>
              <a:rPr lang="en-US" sz="2500" dirty="0">
                <a:solidFill>
                  <a:srgbClr val="800000"/>
                </a:solidFill>
                <a:sym typeface="Wingdings" panose="05000000000000000000" pitchFamily="2" charset="2"/>
              </a:rPr>
              <a:t>Pitfall also exists for </a:t>
            </a:r>
            <a:r>
              <a:rPr lang="en-US" sz="2500" dirty="0" err="1">
                <a:solidFill>
                  <a:srgbClr val="800000"/>
                </a:solidFill>
                <a:sym typeface="Wingdings" panose="05000000000000000000" pitchFamily="2" charset="2"/>
              </a:rPr>
              <a:t>axioelectric</a:t>
            </a:r>
            <a:r>
              <a:rPr lang="en-US" sz="2500" dirty="0">
                <a:solidFill>
                  <a:srgbClr val="800000"/>
                </a:solidFill>
                <a:sym typeface="Wingdings" panose="05000000000000000000" pitchFamily="2" charset="2"/>
              </a:rPr>
              <a:t> effect and </a:t>
            </a:r>
            <a:r>
              <a:rPr lang="en-US" sz="2500" dirty="0" err="1">
                <a:solidFill>
                  <a:srgbClr val="800000"/>
                </a:solidFill>
                <a:sym typeface="Wingdings" panose="05000000000000000000" pitchFamily="2" charset="2"/>
              </a:rPr>
              <a:t>Migdal</a:t>
            </a:r>
            <a:r>
              <a:rPr lang="en-US" sz="2500" dirty="0">
                <a:solidFill>
                  <a:srgbClr val="800000"/>
                </a:solidFill>
                <a:sym typeface="Wingdings" panose="05000000000000000000" pitchFamily="2" charset="2"/>
              </a:rPr>
              <a:t> effect</a:t>
            </a:r>
            <a:r>
              <a:rPr lang="en-US" sz="2500" dirty="0">
                <a:sym typeface="Wingdings" panose="05000000000000000000" pitchFamily="2" charset="2"/>
              </a:rPr>
              <a:t> affects low-energy cross section only.</a:t>
            </a:r>
          </a:p>
          <a:p>
            <a:r>
              <a:rPr lang="en-US" sz="2500" dirty="0">
                <a:sym typeface="Wingdings" panose="05000000000000000000" pitchFamily="2" charset="2"/>
              </a:rPr>
              <a:t>Relativistic </a:t>
            </a:r>
            <a:r>
              <a:rPr lang="en-US" sz="2500" dirty="0" err="1">
                <a:sym typeface="Wingdings" panose="05000000000000000000" pitchFamily="2" charset="2"/>
              </a:rPr>
              <a:t>Hartree-Fock</a:t>
            </a:r>
            <a:r>
              <a:rPr lang="en-US" sz="2500" dirty="0">
                <a:sym typeface="Wingdings" panose="05000000000000000000" pitchFamily="2" charset="2"/>
              </a:rPr>
              <a:t> calculations for scalars and </a:t>
            </a:r>
            <a:r>
              <a:rPr lang="en-US" sz="2500" dirty="0" err="1">
                <a:sym typeface="Wingdings" panose="05000000000000000000" pitchFamily="2" charset="2"/>
              </a:rPr>
              <a:t>axions</a:t>
            </a:r>
            <a:r>
              <a:rPr lang="en-US" sz="2500" dirty="0">
                <a:sym typeface="Wingdings" panose="05000000000000000000" pitchFamily="2" charset="2"/>
              </a:rPr>
              <a:t>.</a:t>
            </a:r>
          </a:p>
          <a:p>
            <a:r>
              <a:rPr lang="en-US" sz="2400" dirty="0" err="1"/>
              <a:t>Migdal</a:t>
            </a:r>
            <a:r>
              <a:rPr lang="en-US" sz="2400" dirty="0"/>
              <a:t> and boosted DM effects: V.F.,  L. Su, L. Wu, B. Zhu,  </a:t>
            </a:r>
            <a:r>
              <a:rPr lang="is-IS" sz="2400" dirty="0"/>
              <a:t>arXiv:2012.09751 </a:t>
            </a:r>
          </a:p>
          <a:p>
            <a:endParaRPr lang="en-US" sz="2500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BE813CA-398C-4A3B-B2F3-36FC9057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75" y="1266044"/>
            <a:ext cx="5201376" cy="2534004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6E67B30-6986-48C1-B90F-5D92B222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65" y="3738502"/>
            <a:ext cx="4629796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407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4DA66-E586-499E-9F65-DBEE724B5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Results: cross sections for Na, </a:t>
            </a:r>
            <a:r>
              <a:rPr lang="en-US" sz="3600" b="1" dirty="0" err="1">
                <a:solidFill>
                  <a:srgbClr val="FF0000"/>
                </a:solidFill>
              </a:rPr>
              <a:t>Ar</a:t>
            </a:r>
            <a:r>
              <a:rPr lang="en-US" sz="3600" b="1" dirty="0">
                <a:solidFill>
                  <a:srgbClr val="FF0000"/>
                </a:solidFill>
              </a:rPr>
              <a:t>, Ge, I, Xe, Tl</a:t>
            </a:r>
          </a:p>
        </p:txBody>
      </p:sp>
      <p:pic>
        <p:nvPicPr>
          <p:cNvPr id="9" name="Content Placeholder 8" descr="Chart, scatter chart&#10;&#10;Description automatically generated">
            <a:extLst>
              <a:ext uri="{FF2B5EF4-FFF2-40B4-BE49-F238E27FC236}">
                <a16:creationId xmlns:a16="http://schemas.microsoft.com/office/drawing/2014/main" id="{7CCA5801-AC39-4C53-88A0-5D18E5986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74" y="1328553"/>
            <a:ext cx="8002117" cy="3589521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E288F5-7082-4258-8A5D-E99F5287199C}"/>
              </a:ext>
            </a:extLst>
          </p:cNvPr>
          <p:cNvSpPr txBox="1">
            <a:spLocks/>
          </p:cNvSpPr>
          <p:nvPr/>
        </p:nvSpPr>
        <p:spPr>
          <a:xfrm>
            <a:off x="580619" y="1328553"/>
            <a:ext cx="2844955" cy="4297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With and without 1 keV cutoff.</a:t>
            </a:r>
          </a:p>
          <a:p>
            <a:r>
              <a:rPr lang="en-US" sz="2500" dirty="0"/>
              <a:t>Accuracy a few %, up to 10% near threshold.</a:t>
            </a:r>
          </a:p>
          <a:p>
            <a:r>
              <a:rPr lang="en-US" sz="2500" dirty="0"/>
              <a:t>Accurate </a:t>
            </a:r>
            <a:r>
              <a:rPr lang="en-US" sz="2500" dirty="0">
                <a:solidFill>
                  <a:srgbClr val="FF0000"/>
                </a:solidFill>
              </a:rPr>
              <a:t>scalar</a:t>
            </a:r>
            <a:r>
              <a:rPr lang="en-US" sz="2500" dirty="0"/>
              <a:t> and </a:t>
            </a:r>
            <a:r>
              <a:rPr lang="en-US" sz="2500" dirty="0">
                <a:solidFill>
                  <a:srgbClr val="FF0000"/>
                </a:solidFill>
              </a:rPr>
              <a:t>axion</a:t>
            </a:r>
            <a:r>
              <a:rPr lang="en-US" sz="2500" dirty="0"/>
              <a:t> data, relativistic </a:t>
            </a:r>
            <a:r>
              <a:rPr lang="en-US" sz="2500" dirty="0" err="1"/>
              <a:t>Hartree-Fock</a:t>
            </a:r>
            <a:r>
              <a:rPr lang="en-US" sz="2500" dirty="0"/>
              <a:t> </a:t>
            </a:r>
            <a:r>
              <a:rPr lang="en-US" sz="2500"/>
              <a:t>calculations: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PRL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s-IS" sz="2400" dirty="0"/>
              <a:t>127, 081301 (2021) </a:t>
            </a:r>
            <a:r>
              <a:rPr lang="en-US" sz="2500" u="sng" dirty="0"/>
              <a:t>arXiv:2105.08296</a:t>
            </a:r>
            <a:r>
              <a:rPr lang="en-US" sz="2500" b="1" u="sng" dirty="0"/>
              <a:t>.</a:t>
            </a:r>
          </a:p>
          <a:p>
            <a:endParaRPr lang="en-US" sz="2500" dirty="0"/>
          </a:p>
        </p:txBody>
      </p:sp>
      <p:pic>
        <p:nvPicPr>
          <p:cNvPr id="12" name="Picture 11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A81AED3D-2095-46A8-97BE-14CEAB4EE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45" y="5520065"/>
            <a:ext cx="2853136" cy="46202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7DF4334-DA3B-4845-89B0-7DFB584CD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12" y="5393840"/>
            <a:ext cx="1819529" cy="71447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090BD3-11E0-4038-B6A2-52C5325E1131}"/>
              </a:ext>
            </a:extLst>
          </p:cNvPr>
          <p:cNvSpPr txBox="1">
            <a:spLocks/>
          </p:cNvSpPr>
          <p:nvPr/>
        </p:nvSpPr>
        <p:spPr>
          <a:xfrm>
            <a:off x="9504485" y="5190637"/>
            <a:ext cx="1849314" cy="1120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Check against photoelectric experimental data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23A7CD-E7F3-4FF3-85D6-8A2FFB3F9C89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8897815" y="5751077"/>
            <a:ext cx="60667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545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26671-255C-44ED-9ACD-A6EE9AF1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457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Scalar DM and solar scalar limits from Xenon1T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25917-7C9D-446E-A9BD-565337723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499"/>
            <a:ext cx="10515600" cy="493596"/>
          </a:xfrm>
        </p:spPr>
        <p:txBody>
          <a:bodyPr/>
          <a:lstStyle/>
          <a:p>
            <a:r>
              <a:rPr lang="en-US" dirty="0"/>
              <a:t>Detection rate for scalar DM: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88A5B56-403D-4552-AC0E-06C3C9B63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56" y="1857403"/>
            <a:ext cx="5911088" cy="83355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302603-E30A-4913-9C57-02031DB0578F}"/>
              </a:ext>
            </a:extLst>
          </p:cNvPr>
          <p:cNvSpPr txBox="1">
            <a:spLocks/>
          </p:cNvSpPr>
          <p:nvPr/>
        </p:nvSpPr>
        <p:spPr>
          <a:xfrm>
            <a:off x="838200" y="2746375"/>
            <a:ext cx="10515600" cy="49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Detection rate for solar scalar: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E6519CB-1772-4439-8213-A6E23C07C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56" y="3258443"/>
            <a:ext cx="5877746" cy="7859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7FF6DD-1DA3-45E7-B17A-BE2985C8BD00}"/>
              </a:ext>
            </a:extLst>
          </p:cNvPr>
          <p:cNvSpPr txBox="1">
            <a:spLocks/>
          </p:cNvSpPr>
          <p:nvPr/>
        </p:nvSpPr>
        <p:spPr>
          <a:xfrm>
            <a:off x="838200" y="4118257"/>
            <a:ext cx="10515600" cy="49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New limits from Xenon1T data:</a:t>
            </a:r>
            <a:endParaRPr lang="en-US" dirty="0"/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00B0D95A-EEE1-4252-884D-E2B01C8CD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944" y="4703441"/>
            <a:ext cx="8672770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75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4300"/>
            <a:ext cx="9144000" cy="1714500"/>
          </a:xfrm>
        </p:spPr>
        <p:txBody>
          <a:bodyPr/>
          <a:lstStyle/>
          <a:p>
            <a:pPr eaLnBrk="1" hangingPunct="1"/>
            <a:r>
              <a:rPr lang="en-US" altLang="x-none" sz="3800" dirty="0">
                <a:solidFill>
                  <a:srgbClr val="E60000"/>
                </a:solidFill>
                <a:ea typeface="ＭＳ Ｐゴシック" charset="-128"/>
              </a:rPr>
              <a:t>Relativistic effects increase </a:t>
            </a:r>
            <a:r>
              <a:rPr lang="en-US" altLang="x-none" sz="3800" dirty="0" err="1">
                <a:solidFill>
                  <a:srgbClr val="E60000"/>
                </a:solidFill>
                <a:ea typeface="ＭＳ Ｐゴシック" charset="-128"/>
              </a:rPr>
              <a:t>ionisation</a:t>
            </a:r>
            <a:r>
              <a:rPr lang="en-US" altLang="x-none" sz="3800" dirty="0">
                <a:solidFill>
                  <a:srgbClr val="E60000"/>
                </a:solidFill>
                <a:ea typeface="ＭＳ Ｐゴシック" charset="-128"/>
              </a:rPr>
              <a:t> by WIMP scattering on electrons by up to 3 orders of magnitude!</a:t>
            </a:r>
            <a:endParaRPr lang="en-AU" altLang="x-none" sz="3800" dirty="0">
              <a:solidFill>
                <a:srgbClr val="E60000"/>
              </a:solidFill>
              <a:ea typeface="ＭＳ Ｐゴシック" charset="-128"/>
            </a:endParaRPr>
          </a:p>
        </p:txBody>
      </p:sp>
      <p:sp>
        <p:nvSpPr>
          <p:cNvPr id="185346" name="Rectangle 3"/>
          <p:cNvSpPr>
            <a:spLocks noChangeArrowheads="1"/>
          </p:cNvSpPr>
          <p:nvPr/>
        </p:nvSpPr>
        <p:spPr bwMode="auto">
          <a:xfrm>
            <a:off x="1676400" y="800100"/>
            <a:ext cx="8915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altLang="x-none" sz="2800"/>
          </a:p>
        </p:txBody>
      </p:sp>
      <p:sp>
        <p:nvSpPr>
          <p:cNvPr id="185347" name="Rectangle 1"/>
          <p:cNvSpPr>
            <a:spLocks noChangeArrowheads="1"/>
          </p:cNvSpPr>
          <p:nvPr/>
        </p:nvSpPr>
        <p:spPr bwMode="auto">
          <a:xfrm>
            <a:off x="1752600" y="1905001"/>
            <a:ext cx="868680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1800" dirty="0"/>
              <a:t>Ionization of atoms by slow heavy particles</a:t>
            </a:r>
            <a:r>
              <a:rPr lang="en-US" sz="1800" dirty="0">
                <a:solidFill>
                  <a:srgbClr val="FF0000"/>
                </a:solidFill>
              </a:rPr>
              <a:t>, including dark matter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x-none" sz="1800" dirty="0">
                <a:solidFill>
                  <a:srgbClr val="0000BC"/>
                </a:solidFill>
              </a:rPr>
              <a:t>B.M. Roberts, V.V. </a:t>
            </a:r>
            <a:r>
              <a:rPr lang="en-US" altLang="x-none" sz="1800" dirty="0" err="1">
                <a:solidFill>
                  <a:srgbClr val="0000BC"/>
                </a:solidFill>
              </a:rPr>
              <a:t>Flambaum</a:t>
            </a:r>
            <a:r>
              <a:rPr lang="en-US" altLang="x-none" sz="1800" dirty="0">
                <a:solidFill>
                  <a:srgbClr val="0000BC"/>
                </a:solidFill>
              </a:rPr>
              <a:t>, G.F. </a:t>
            </a:r>
            <a:r>
              <a:rPr lang="en-US" altLang="x-none" sz="1800" dirty="0" err="1">
                <a:solidFill>
                  <a:srgbClr val="0000BC"/>
                </a:solidFill>
              </a:rPr>
              <a:t>Gribakin</a:t>
            </a:r>
            <a:r>
              <a:rPr lang="en-US" altLang="x-none" sz="1800" dirty="0">
                <a:solidFill>
                  <a:srgbClr val="0000BC"/>
                </a:solidFill>
              </a:rPr>
              <a:t>, Phys. Rev. Lett. </a:t>
            </a:r>
            <a:r>
              <a:rPr lang="en-US" altLang="x-none" sz="1800" dirty="0"/>
              <a:t> </a:t>
            </a:r>
            <a:r>
              <a:rPr lang="en-US" altLang="x-none" sz="1800" dirty="0">
                <a:solidFill>
                  <a:srgbClr val="0000BC"/>
                </a:solidFill>
              </a:rPr>
              <a:t>116, 023201 (2016)</a:t>
            </a:r>
            <a:r>
              <a:rPr lang="en-US" altLang="x-none" sz="1800" dirty="0"/>
              <a:t>]</a:t>
            </a:r>
          </a:p>
          <a:p>
            <a:pPr algn="ctr">
              <a:spcBef>
                <a:spcPct val="0"/>
              </a:spcBef>
              <a:buNone/>
            </a:pPr>
            <a:endParaRPr lang="en-US" altLang="x-none" sz="1800" dirty="0"/>
          </a:p>
          <a:p>
            <a:pPr algn="ctr">
              <a:spcBef>
                <a:spcPct val="0"/>
              </a:spcBef>
              <a:buNone/>
            </a:pPr>
            <a:r>
              <a:rPr lang="en-US" sz="1800" dirty="0"/>
              <a:t>Dark matter scattering on electrons: Accurate calculations of atomic excitations and implications for the DAMA signal.  B. M. Roberts, V. A. </a:t>
            </a:r>
            <a:r>
              <a:rPr lang="en-US" sz="1800" dirty="0" err="1"/>
              <a:t>Dzuba</a:t>
            </a:r>
            <a:r>
              <a:rPr lang="en-US" sz="1800" dirty="0"/>
              <a:t>, V. V. </a:t>
            </a:r>
            <a:r>
              <a:rPr lang="en-US" sz="1800" dirty="0" err="1"/>
              <a:t>Flambaum</a:t>
            </a:r>
            <a:r>
              <a:rPr lang="en-US" sz="1800" dirty="0"/>
              <a:t>, M. </a:t>
            </a:r>
            <a:r>
              <a:rPr lang="en-US" sz="1800" dirty="0" err="1"/>
              <a:t>Pospelov</a:t>
            </a:r>
            <a:r>
              <a:rPr lang="en-US" sz="1800" dirty="0"/>
              <a:t>, and Y. V. Stadnik, Phys. Rev. D 93, 115037 (2016)</a:t>
            </a:r>
          </a:p>
          <a:p>
            <a:pPr algn="ctr">
              <a:spcBef>
                <a:spcPct val="0"/>
              </a:spcBef>
              <a:buNone/>
            </a:pPr>
            <a:endParaRPr lang="en-US" sz="1800" dirty="0"/>
          </a:p>
          <a:p>
            <a:pPr algn="ctr">
              <a:spcBef>
                <a:spcPct val="0"/>
              </a:spcBef>
              <a:buNone/>
            </a:pPr>
            <a:r>
              <a:rPr lang="en-US" sz="1800" dirty="0"/>
              <a:t> Electron-interacting dark matter: implications from DAMA/LIBRA-phase2 and prospects for liquid xenon and </a:t>
            </a:r>
            <a:r>
              <a:rPr lang="en-US" sz="1800" dirty="0" err="1"/>
              <a:t>NaI</a:t>
            </a:r>
            <a:r>
              <a:rPr lang="en-US" sz="1800" dirty="0"/>
              <a:t> detectors,  B. M. Roberts, V. V. </a:t>
            </a:r>
            <a:r>
              <a:rPr lang="en-US" sz="1800" dirty="0" err="1"/>
              <a:t>Flambaum</a:t>
            </a:r>
            <a:r>
              <a:rPr lang="en-US" sz="1800" dirty="0"/>
              <a:t>, Phys. Rev. D 100, 063017 (2019).</a:t>
            </a:r>
          </a:p>
          <a:p>
            <a:pPr algn="ctr">
              <a:spcBef>
                <a:spcPct val="0"/>
              </a:spcBef>
              <a:buNone/>
            </a:pPr>
            <a:r>
              <a:rPr lang="en-AU" sz="1800" dirty="0">
                <a:effectLst/>
                <a:latin typeface="CMR12"/>
              </a:rPr>
              <a:t>Accurate electron-recoil ionization factors for dark matter direct detection in xenon, krypton and argon. A. R. Caddell, V. V. Flambaum, B. M. Roberts, Phys. Rev. D 108, 083030, 2023. </a:t>
            </a:r>
          </a:p>
          <a:p>
            <a:pPr algn="ctr">
              <a:spcBef>
                <a:spcPct val="0"/>
              </a:spcBef>
              <a:buNone/>
            </a:pPr>
            <a:endParaRPr lang="en-US" sz="1800" dirty="0"/>
          </a:p>
          <a:p>
            <a:pPr algn="ctr">
              <a:spcBef>
                <a:spcPct val="0"/>
              </a:spcBef>
              <a:buNone/>
            </a:pPr>
            <a:endParaRPr lang="en-US" sz="1800" dirty="0"/>
          </a:p>
          <a:p>
            <a:pPr algn="ctr">
              <a:spcBef>
                <a:spcPct val="0"/>
              </a:spcBef>
              <a:buNone/>
            </a:pPr>
            <a:r>
              <a:rPr lang="en-US" sz="1800" dirty="0"/>
              <a:t>Relativistic Hartree-</a:t>
            </a:r>
            <a:r>
              <a:rPr lang="en-US" sz="1800" dirty="0" err="1"/>
              <a:t>Fock</a:t>
            </a:r>
            <a:r>
              <a:rPr lang="en-US" sz="1800" dirty="0"/>
              <a:t> calculations for Na, I, Xe, Tl, Ge, </a:t>
            </a:r>
            <a:r>
              <a:rPr lang="en-US" sz="1800" dirty="0" err="1"/>
              <a:t>Ar</a:t>
            </a:r>
            <a:r>
              <a:rPr lang="en-US" sz="1800" dirty="0"/>
              <a:t>, Kr  atoms, scalar and vector portals.  </a:t>
            </a:r>
            <a:r>
              <a:rPr lang="en-US" altLang="en-US" sz="1800" dirty="0">
                <a:solidFill>
                  <a:srgbClr val="FF0000"/>
                </a:solidFill>
              </a:rPr>
              <a:t>Annual modulation due to variation of velocity of WIMPs 20 - 50%</a:t>
            </a:r>
            <a:endParaRPr lang="en-US" altLang="x-none" sz="18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sz="1800" dirty="0"/>
          </a:p>
          <a:p>
            <a:pPr algn="ctr">
              <a:spcBef>
                <a:spcPct val="0"/>
              </a:spcBef>
              <a:buNone/>
            </a:pPr>
            <a:endParaRPr lang="en-US" altLang="x-none" sz="1800" dirty="0"/>
          </a:p>
          <a:p>
            <a:pPr algn="ctr">
              <a:spcBef>
                <a:spcPct val="0"/>
              </a:spcBef>
              <a:buNone/>
            </a:pPr>
            <a:endParaRPr lang="en-US" altLang="x-none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x-none" sz="600" dirty="0"/>
          </a:p>
        </p:txBody>
      </p:sp>
    </p:spTree>
    <p:extLst>
      <p:ext uri="{BB962C8B-B14F-4D97-AF65-F5344CB8AC3E}">
        <p14:creationId xmlns:p14="http://schemas.microsoft.com/office/powerpoint/2010/main" val="3863252042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98438"/>
            <a:ext cx="10972800" cy="1096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solidFill>
                  <a:srgbClr val="E60000"/>
                </a:solidFill>
                <a:latin typeface="Arial" charset="0"/>
              </a:rPr>
              <a:t>Why are electron relativistic effects so important?</a:t>
            </a:r>
            <a:endParaRPr lang="en-AU" sz="4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65890" name="Rectangle 3"/>
          <p:cNvSpPr>
            <a:spLocks noChangeArrowheads="1"/>
          </p:cNvSpPr>
          <p:nvPr/>
        </p:nvSpPr>
        <p:spPr bwMode="auto">
          <a:xfrm>
            <a:off x="203200" y="1981200"/>
            <a:ext cx="11988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b="0" dirty="0"/>
              <a:t>Non-relativistic and relativistic contributions to </a:t>
            </a:r>
            <a:r>
              <a:rPr lang="el-GR" sz="2400" b="0" i="1" dirty="0"/>
              <a:t>σ</a:t>
            </a:r>
            <a:r>
              <a:rPr lang="el-GR" sz="2400" b="0" i="1" baseline="-25000" dirty="0"/>
              <a:t>χ</a:t>
            </a:r>
            <a:r>
              <a:rPr lang="en-US" sz="2400" b="0" i="1" baseline="-25000" dirty="0"/>
              <a:t>e</a:t>
            </a:r>
            <a:r>
              <a:rPr lang="en-US" sz="2400" b="0" dirty="0"/>
              <a:t> are very different for large </a:t>
            </a:r>
            <a:r>
              <a:rPr lang="en-US" sz="2400" b="0" i="1" dirty="0"/>
              <a:t>q</a:t>
            </a:r>
            <a:r>
              <a:rPr lang="en-US" sz="2400" b="0" dirty="0"/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sz="2400" b="0" dirty="0"/>
              <a:t>(for scalar, </a:t>
            </a:r>
            <a:r>
              <a:rPr lang="en-US" sz="2400" b="0" dirty="0" err="1"/>
              <a:t>pseudoscalar</a:t>
            </a:r>
            <a:r>
              <a:rPr lang="en-US" sz="2400" b="0" dirty="0"/>
              <a:t>, vector and </a:t>
            </a:r>
            <a:r>
              <a:rPr lang="en-US" sz="2400" b="0" dirty="0" err="1"/>
              <a:t>pseudovector</a:t>
            </a:r>
            <a:r>
              <a:rPr lang="en-US" sz="2400" b="0" dirty="0"/>
              <a:t> interaction portals):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0" dirty="0"/>
              <a:t>	</a:t>
            </a:r>
            <a:r>
              <a:rPr lang="en-US" sz="2400" b="0" u="sng" dirty="0"/>
              <a:t>Non-relativistic [</a:t>
            </a:r>
            <a:r>
              <a:rPr lang="en-US" sz="2400" b="0" i="1" u="sng" dirty="0"/>
              <a:t>s</a:t>
            </a:r>
            <a:r>
              <a:rPr lang="en-US" sz="2400" b="0" u="sng" dirty="0"/>
              <a:t>-wave, </a:t>
            </a:r>
            <a:r>
              <a:rPr lang="el-GR" sz="2400" b="0" i="1" u="sng" dirty="0"/>
              <a:t>ψ</a:t>
            </a:r>
            <a:r>
              <a:rPr lang="en-US" sz="2400" b="0" u="sng" dirty="0"/>
              <a:t> </a:t>
            </a:r>
            <a:r>
              <a:rPr lang="en-US" sz="3000" b="0" u="sng" dirty="0">
                <a:latin typeface="Arial Unicode MS" charset="0"/>
                <a:ea typeface="Arial Unicode MS" charset="0"/>
                <a:cs typeface="Arial" charset="0"/>
              </a:rPr>
              <a:t>∝</a:t>
            </a:r>
            <a:r>
              <a:rPr lang="en-US" sz="2400" b="0" u="sng" dirty="0"/>
              <a:t> </a:t>
            </a:r>
            <a:r>
              <a:rPr lang="en-US" sz="2400" b="0" i="1" u="sng" dirty="0"/>
              <a:t>r</a:t>
            </a:r>
            <a:r>
              <a:rPr lang="en-US" sz="2400" b="0" u="sng" dirty="0"/>
              <a:t> </a:t>
            </a:r>
            <a:r>
              <a:rPr lang="en-US" sz="2400" b="0" u="sng" baseline="30000" dirty="0"/>
              <a:t>0</a:t>
            </a:r>
            <a:r>
              <a:rPr lang="en-US" sz="800" b="0" u="sng" dirty="0"/>
              <a:t> </a:t>
            </a:r>
            <a:r>
              <a:rPr lang="en-US" sz="2400" b="0" u="sng" dirty="0"/>
              <a:t>(1 - </a:t>
            </a:r>
            <a:r>
              <a:rPr lang="en-US" sz="2400" b="0" i="1" u="sng" dirty="0" err="1"/>
              <a:t>Zr</a:t>
            </a:r>
            <a:r>
              <a:rPr lang="en-US" sz="2400" b="0" u="sng" dirty="0"/>
              <a:t>/</a:t>
            </a:r>
            <a:r>
              <a:rPr lang="en-US" sz="2400" b="0" i="1" u="sng" dirty="0" err="1"/>
              <a:t>a</a:t>
            </a:r>
            <a:r>
              <a:rPr lang="en-US" sz="2400" b="0" baseline="-25000" dirty="0" err="1"/>
              <a:t>B</a:t>
            </a:r>
            <a:r>
              <a:rPr lang="en-US" sz="2400" b="0" u="sng" dirty="0"/>
              <a:t>) as </a:t>
            </a:r>
            <a:r>
              <a:rPr lang="en-US" sz="2400" b="0" i="1" u="sng" dirty="0"/>
              <a:t>r</a:t>
            </a:r>
            <a:r>
              <a:rPr lang="en-US" sz="2400" b="0" u="sng" dirty="0"/>
              <a:t> → 0)]</a:t>
            </a:r>
            <a:r>
              <a:rPr lang="en-US" sz="2400" u="sng" dirty="0"/>
              <a:t>, tends to constant as </a:t>
            </a:r>
            <a:r>
              <a:rPr lang="en-US" sz="2400" i="1" u="sng" dirty="0"/>
              <a:t>r</a:t>
            </a:r>
            <a:r>
              <a:rPr lang="en-US" sz="2400" u="sng" dirty="0"/>
              <a:t> → 0:</a:t>
            </a:r>
            <a:endParaRPr lang="en-US" sz="2400" b="0" u="sng" dirty="0"/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400" b="0" dirty="0"/>
              <a:t>	d</a:t>
            </a:r>
            <a:r>
              <a:rPr lang="el-GR" sz="2400" b="0" i="1" dirty="0"/>
              <a:t>σ</a:t>
            </a:r>
            <a:r>
              <a:rPr lang="el-GR" sz="2400" b="0" i="1" baseline="-25000" dirty="0"/>
              <a:t>χ</a:t>
            </a:r>
            <a:r>
              <a:rPr lang="en-US" sz="2400" b="0" i="1" baseline="-25000" dirty="0"/>
              <a:t>e</a:t>
            </a:r>
            <a:r>
              <a:rPr lang="en-US" sz="2400" b="0" dirty="0"/>
              <a:t> </a:t>
            </a:r>
            <a:r>
              <a:rPr lang="en-US" sz="3000" b="0" dirty="0">
                <a:latin typeface="Arial Unicode MS" charset="0"/>
              </a:rPr>
              <a:t>∝</a:t>
            </a:r>
            <a:r>
              <a:rPr lang="en-US" sz="2400" b="0" dirty="0">
                <a:latin typeface="Arial Unicode MS" charset="0"/>
              </a:rPr>
              <a:t> 1/</a:t>
            </a:r>
            <a:r>
              <a:rPr lang="en-US" sz="2400" b="0" i="1" dirty="0">
                <a:latin typeface="Arial Unicode MS" charset="0"/>
              </a:rPr>
              <a:t>q </a:t>
            </a:r>
            <a:r>
              <a:rPr lang="en-US" sz="2400" b="0" baseline="30000" dirty="0">
                <a:latin typeface="Arial Unicode MS" charset="0"/>
              </a:rPr>
              <a:t>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b="0" dirty="0"/>
              <a:t>	</a:t>
            </a:r>
            <a:r>
              <a:rPr lang="en-US" sz="2400" b="0" u="sng" dirty="0"/>
              <a:t>Relativistic [</a:t>
            </a:r>
            <a:r>
              <a:rPr lang="en-US" sz="2400" b="0" i="1" u="sng" dirty="0"/>
              <a:t>s</a:t>
            </a:r>
            <a:r>
              <a:rPr lang="en-US" sz="2400" b="0" baseline="-25000" dirty="0"/>
              <a:t>1/2</a:t>
            </a:r>
            <a:r>
              <a:rPr lang="en-US" sz="2400" b="0" u="sng" dirty="0"/>
              <a:t>, </a:t>
            </a:r>
            <a:r>
              <a:rPr lang="en-US" sz="2400" b="0" i="1" u="sng" dirty="0"/>
              <a:t>p</a:t>
            </a:r>
            <a:r>
              <a:rPr lang="en-US" sz="2400" b="0" baseline="-25000" dirty="0"/>
              <a:t>1/2</a:t>
            </a:r>
            <a:r>
              <a:rPr lang="en-US" sz="2400" b="0" u="sng" dirty="0"/>
              <a:t>-wave, </a:t>
            </a:r>
            <a:r>
              <a:rPr lang="el-GR" sz="2400" b="0" i="1" u="sng" dirty="0"/>
              <a:t>ψ</a:t>
            </a:r>
            <a:r>
              <a:rPr lang="en-US" sz="2400" b="0" u="sng" dirty="0"/>
              <a:t> </a:t>
            </a:r>
            <a:r>
              <a:rPr lang="en-US" sz="3000" b="0" u="sng" dirty="0">
                <a:latin typeface="Arial Unicode MS" charset="0"/>
              </a:rPr>
              <a:t>∝</a:t>
            </a:r>
            <a:r>
              <a:rPr lang="en-US" sz="2400" b="0" u="sng" dirty="0"/>
              <a:t> </a:t>
            </a:r>
            <a:r>
              <a:rPr lang="en-US" sz="2400" b="0" i="1" u="sng" dirty="0"/>
              <a:t>r</a:t>
            </a:r>
            <a:r>
              <a:rPr lang="en-US" sz="2400" b="0" u="sng" dirty="0"/>
              <a:t> </a:t>
            </a:r>
            <a:r>
              <a:rPr lang="el-GR" sz="2400" b="0" i="1" u="sng" baseline="30000" dirty="0"/>
              <a:t>γ</a:t>
            </a:r>
            <a:r>
              <a:rPr lang="en-US" sz="2400" b="0" u="sng" baseline="30000" dirty="0"/>
              <a:t>-1</a:t>
            </a:r>
            <a:r>
              <a:rPr lang="en-US" sz="2400" b="0" u="sng" dirty="0"/>
              <a:t> as </a:t>
            </a:r>
            <a:r>
              <a:rPr lang="en-US" sz="2400" b="0" i="1" u="sng" dirty="0"/>
              <a:t>r</a:t>
            </a:r>
            <a:r>
              <a:rPr lang="en-US" sz="2400" b="0" u="sng" dirty="0"/>
              <a:t> → 0, </a:t>
            </a:r>
            <a:r>
              <a:rPr lang="el-GR" sz="2400" b="0" i="1" u="sng" dirty="0"/>
              <a:t>γ</a:t>
            </a:r>
            <a:r>
              <a:rPr lang="en-US" sz="2400" b="0" u="sng" baseline="30000" dirty="0"/>
              <a:t>2</a:t>
            </a:r>
            <a:r>
              <a:rPr lang="en-US" sz="2400" b="0" u="sng" dirty="0"/>
              <a:t> = 1 - (</a:t>
            </a:r>
            <a:r>
              <a:rPr lang="en-US" sz="2400" b="0" i="1" u="sng" dirty="0"/>
              <a:t>Z</a:t>
            </a:r>
            <a:r>
              <a:rPr lang="el-GR" sz="2400" b="0" i="1" u="sng" dirty="0"/>
              <a:t>α</a:t>
            </a:r>
            <a:r>
              <a:rPr lang="en-US" sz="2400" b="0" u="sng" dirty="0"/>
              <a:t>)</a:t>
            </a:r>
            <a:r>
              <a:rPr lang="en-US" sz="2400" b="0" u="sng" baseline="30000" dirty="0"/>
              <a:t>2</a:t>
            </a:r>
            <a:r>
              <a:rPr lang="en-US" sz="2400" b="0" u="sng" dirty="0"/>
              <a:t>]</a:t>
            </a:r>
            <a:r>
              <a:rPr lang="en-US" sz="2400" u="sng" dirty="0"/>
              <a:t>, increases  as </a:t>
            </a:r>
            <a:r>
              <a:rPr lang="en-US" sz="2400" i="1" u="sng" dirty="0"/>
              <a:t>r</a:t>
            </a:r>
            <a:r>
              <a:rPr lang="en-US" sz="2400" u="sng" dirty="0"/>
              <a:t> → 0</a:t>
            </a:r>
            <a:r>
              <a:rPr lang="en-US" sz="2400" b="0" u="sng" dirty="0"/>
              <a:t>: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0" dirty="0"/>
              <a:t>	d</a:t>
            </a:r>
            <a:r>
              <a:rPr lang="el-GR" sz="2400" b="0" i="1" dirty="0"/>
              <a:t>σ</a:t>
            </a:r>
            <a:r>
              <a:rPr lang="el-GR" sz="2400" b="0" i="1" baseline="-25000" dirty="0"/>
              <a:t>χ</a:t>
            </a:r>
            <a:r>
              <a:rPr lang="en-US" sz="2400" b="0" i="1" baseline="-25000" dirty="0"/>
              <a:t>e</a:t>
            </a:r>
            <a:r>
              <a:rPr lang="en-US" sz="2400" b="0" dirty="0"/>
              <a:t> </a:t>
            </a:r>
            <a:r>
              <a:rPr lang="en-US" sz="3000" b="0" dirty="0">
                <a:latin typeface="Arial Unicode MS" charset="0"/>
              </a:rPr>
              <a:t>∝</a:t>
            </a:r>
            <a:r>
              <a:rPr lang="en-US" sz="2400" b="0" dirty="0">
                <a:latin typeface="Arial Unicode MS" charset="0"/>
              </a:rPr>
              <a:t> </a:t>
            </a:r>
            <a:r>
              <a:rPr lang="en-US" sz="2400" baseline="30000" dirty="0">
                <a:latin typeface="Arial Unicode MS" charset="0"/>
              </a:rPr>
              <a:t>(</a:t>
            </a:r>
            <a:r>
              <a:rPr lang="en-US" sz="2400" i="1" baseline="30000" dirty="0">
                <a:latin typeface="Arial Unicode MS" charset="0"/>
              </a:rPr>
              <a:t>Z</a:t>
            </a:r>
            <a:r>
              <a:rPr lang="el-GR" sz="2400" i="1" baseline="30000" dirty="0">
                <a:latin typeface="Arial Unicode MS" charset="0"/>
              </a:rPr>
              <a:t>α</a:t>
            </a:r>
            <a:r>
              <a:rPr lang="en-US" sz="2400" baseline="30000" dirty="0">
                <a:latin typeface="Arial Unicode MS" charset="0"/>
              </a:rPr>
              <a:t>)</a:t>
            </a:r>
            <a:r>
              <a:rPr lang="en-US" sz="1700" baseline="90000" dirty="0">
                <a:latin typeface="Arial Unicode MS" charset="0"/>
              </a:rPr>
              <a:t>2</a:t>
            </a:r>
            <a:r>
              <a:rPr lang="en-US" sz="2400" dirty="0">
                <a:latin typeface="Arial Unicode MS" charset="0"/>
              </a:rPr>
              <a:t>/</a:t>
            </a:r>
            <a:r>
              <a:rPr lang="en-US" sz="2400" b="0" i="1" dirty="0">
                <a:latin typeface="Arial Unicode MS" charset="0"/>
              </a:rPr>
              <a:t>q </a:t>
            </a:r>
            <a:r>
              <a:rPr lang="en-US" sz="2400" b="0" baseline="30000" dirty="0">
                <a:latin typeface="Arial Unicode MS" charset="0"/>
              </a:rPr>
              <a:t>6-2(</a:t>
            </a:r>
            <a:r>
              <a:rPr lang="en-US" sz="2400" b="0" i="1" baseline="30000" dirty="0">
                <a:latin typeface="Arial Unicode MS" charset="0"/>
              </a:rPr>
              <a:t>Z</a:t>
            </a:r>
            <a:r>
              <a:rPr lang="el-GR" sz="2400" b="0" i="1" baseline="30000" dirty="0">
                <a:latin typeface="Arial Unicode MS" charset="0"/>
              </a:rPr>
              <a:t>α</a:t>
            </a:r>
            <a:r>
              <a:rPr lang="en-US" sz="2400" b="0" baseline="30000" dirty="0">
                <a:latin typeface="Arial Unicode MS" charset="0"/>
              </a:rPr>
              <a:t>)</a:t>
            </a:r>
            <a:r>
              <a:rPr lang="en-US" sz="1700" b="0" baseline="90000" dirty="0">
                <a:latin typeface="Arial Unicode MS" charset="0"/>
              </a:rPr>
              <a:t>2</a:t>
            </a:r>
            <a:r>
              <a:rPr lang="en-US" sz="2400" b="0" dirty="0">
                <a:latin typeface="Arial Unicode MS" charset="0"/>
              </a:rPr>
              <a:t>      </a:t>
            </a:r>
            <a:r>
              <a:rPr lang="en-US" sz="2400" b="0" dirty="0"/>
              <a:t>(d</a:t>
            </a:r>
            <a:r>
              <a:rPr lang="el-GR" sz="2400" b="0" i="1" dirty="0"/>
              <a:t>σ</a:t>
            </a:r>
            <a:r>
              <a:rPr lang="el-GR" sz="2400" b="0" i="1" baseline="-25000" dirty="0"/>
              <a:t>χ</a:t>
            </a:r>
            <a:r>
              <a:rPr lang="en-US" sz="2400" b="0" i="1" baseline="-25000" dirty="0"/>
              <a:t>e</a:t>
            </a:r>
            <a:r>
              <a:rPr lang="en-US" sz="2400" b="0" dirty="0"/>
              <a:t> </a:t>
            </a:r>
            <a:r>
              <a:rPr lang="en-US" sz="3000" b="0" dirty="0">
                <a:latin typeface="Arial Unicode MS" charset="0"/>
              </a:rPr>
              <a:t>∝</a:t>
            </a:r>
            <a:r>
              <a:rPr lang="en-US" sz="2400" b="0" dirty="0">
                <a:latin typeface="Arial Unicode MS" charset="0"/>
              </a:rPr>
              <a:t> 1/</a:t>
            </a:r>
            <a:r>
              <a:rPr lang="en-US" sz="2400" b="0" i="1" dirty="0">
                <a:latin typeface="Arial Unicode MS" charset="0"/>
              </a:rPr>
              <a:t>q </a:t>
            </a:r>
            <a:r>
              <a:rPr lang="en-US" sz="2400" b="0" baseline="30000" dirty="0">
                <a:latin typeface="Arial Unicode MS" charset="0"/>
              </a:rPr>
              <a:t>5.7</a:t>
            </a:r>
            <a:r>
              <a:rPr lang="en-US" sz="2400" b="0" dirty="0"/>
              <a:t> for </a:t>
            </a:r>
            <a:r>
              <a:rPr lang="en-US" sz="2400" b="0" dirty="0" err="1"/>
              <a:t>Xe</a:t>
            </a:r>
            <a:r>
              <a:rPr lang="en-US" sz="2400" b="0" dirty="0"/>
              <a:t> and I)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b="0" dirty="0"/>
              <a:t>Relativistic contribution to </a:t>
            </a:r>
            <a:r>
              <a:rPr lang="el-GR" sz="2400" b="0" i="1" dirty="0"/>
              <a:t>σ</a:t>
            </a:r>
            <a:r>
              <a:rPr lang="el-GR" sz="2400" b="0" i="1" baseline="-25000" dirty="0"/>
              <a:t>χ</a:t>
            </a:r>
            <a:r>
              <a:rPr lang="en-US" sz="2400" b="0" i="1" baseline="-25000" dirty="0"/>
              <a:t>e</a:t>
            </a:r>
            <a:r>
              <a:rPr lang="en-US" sz="2400" b="0" dirty="0"/>
              <a:t> dominates by several orders of magnitude for large </a:t>
            </a:r>
            <a:r>
              <a:rPr lang="en-US" sz="2400" b="0" i="1" dirty="0"/>
              <a:t>q</a:t>
            </a:r>
            <a:r>
              <a:rPr lang="en-US" sz="2400" b="0" dirty="0"/>
              <a:t>!</a:t>
            </a:r>
          </a:p>
        </p:txBody>
      </p:sp>
      <p:sp>
        <p:nvSpPr>
          <p:cNvPr id="165891" name="Rectangle 4"/>
          <p:cNvSpPr>
            <a:spLocks noChangeArrowheads="1"/>
          </p:cNvSpPr>
          <p:nvPr/>
        </p:nvSpPr>
        <p:spPr bwMode="auto">
          <a:xfrm>
            <a:off x="1016000" y="1033670"/>
            <a:ext cx="10145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b="0" dirty="0"/>
              <a:t>[</a:t>
            </a:r>
            <a:r>
              <a:rPr lang="en-US" b="0" dirty="0">
                <a:solidFill>
                  <a:srgbClr val="0000BC"/>
                </a:solidFill>
              </a:rPr>
              <a:t>Roberts, Flambaum, </a:t>
            </a:r>
            <a:r>
              <a:rPr lang="en-US" b="0" dirty="0" err="1">
                <a:solidFill>
                  <a:srgbClr val="0000BC"/>
                </a:solidFill>
              </a:rPr>
              <a:t>Gribakin</a:t>
            </a:r>
            <a:r>
              <a:rPr lang="en-US" b="0" dirty="0">
                <a:solidFill>
                  <a:srgbClr val="0000BC"/>
                </a:solidFill>
              </a:rPr>
              <a:t>, </a:t>
            </a:r>
            <a:r>
              <a:rPr lang="en-US" b="0" i="1" dirty="0">
                <a:solidFill>
                  <a:srgbClr val="0000BC"/>
                </a:solidFill>
              </a:rPr>
              <a:t>PRL</a:t>
            </a:r>
            <a:r>
              <a:rPr lang="en-US" b="0" dirty="0"/>
              <a:t> </a:t>
            </a:r>
            <a:r>
              <a:rPr lang="en-US" dirty="0">
                <a:solidFill>
                  <a:srgbClr val="0000BC"/>
                </a:solidFill>
              </a:rPr>
              <a:t>116</a:t>
            </a:r>
            <a:r>
              <a:rPr lang="en-US" b="0" dirty="0">
                <a:solidFill>
                  <a:srgbClr val="0000BC"/>
                </a:solidFill>
              </a:rPr>
              <a:t>, 023201 (2016)</a:t>
            </a:r>
            <a:r>
              <a:rPr lang="en-US" b="0" dirty="0"/>
              <a:t>], </a:t>
            </a:r>
          </a:p>
        </p:txBody>
      </p:sp>
    </p:spTree>
    <p:extLst>
      <p:ext uri="{BB962C8B-B14F-4D97-AF65-F5344CB8AC3E}">
        <p14:creationId xmlns:p14="http://schemas.microsoft.com/office/powerpoint/2010/main" val="1677320095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516835" y="762000"/>
            <a:ext cx="11171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b="0" dirty="0"/>
              <a:t>[</a:t>
            </a:r>
            <a:r>
              <a:rPr lang="en-US" altLang="x-none" b="0" dirty="0">
                <a:solidFill>
                  <a:srgbClr val="0000BC"/>
                </a:solidFill>
              </a:rPr>
              <a:t>Roberts, Flambaum, </a:t>
            </a:r>
            <a:r>
              <a:rPr lang="en-US" altLang="x-none" b="0" dirty="0" err="1">
                <a:solidFill>
                  <a:srgbClr val="0000BC"/>
                </a:solidFill>
              </a:rPr>
              <a:t>Gribakin</a:t>
            </a:r>
            <a:r>
              <a:rPr lang="en-US" altLang="x-none" b="0" dirty="0">
                <a:solidFill>
                  <a:srgbClr val="0000BC"/>
                </a:solidFill>
              </a:rPr>
              <a:t>, </a:t>
            </a:r>
            <a:r>
              <a:rPr lang="en-US" altLang="x-none" b="0" i="1" dirty="0">
                <a:solidFill>
                  <a:srgbClr val="0000BC"/>
                </a:solidFill>
              </a:rPr>
              <a:t>PRL</a:t>
            </a:r>
            <a:r>
              <a:rPr lang="en-US" altLang="x-none" b="0" dirty="0"/>
              <a:t> </a:t>
            </a:r>
            <a:r>
              <a:rPr lang="en-US" altLang="x-none" dirty="0">
                <a:solidFill>
                  <a:srgbClr val="0000BC"/>
                </a:solidFill>
              </a:rPr>
              <a:t>116</a:t>
            </a:r>
            <a:r>
              <a:rPr lang="en-US" altLang="x-none" b="0" dirty="0">
                <a:solidFill>
                  <a:srgbClr val="0000BC"/>
                </a:solidFill>
              </a:rPr>
              <a:t>, 023201 (2016)</a:t>
            </a:r>
            <a:r>
              <a:rPr lang="en-US" altLang="x-none" b="0" dirty="0"/>
              <a:t>], </a:t>
            </a:r>
          </a:p>
          <a:p>
            <a:pPr algn="ctr" eaLnBrk="1" hangingPunct="1"/>
            <a:r>
              <a:rPr lang="en-US" altLang="x-none" b="0" dirty="0"/>
              <a:t>[</a:t>
            </a:r>
            <a:r>
              <a:rPr lang="en-US" altLang="x-none" b="0" dirty="0">
                <a:solidFill>
                  <a:srgbClr val="0000BC"/>
                </a:solidFill>
              </a:rPr>
              <a:t>Roberts, </a:t>
            </a:r>
            <a:r>
              <a:rPr lang="en-US" altLang="x-none" b="0" dirty="0" err="1">
                <a:solidFill>
                  <a:srgbClr val="0000BC"/>
                </a:solidFill>
              </a:rPr>
              <a:t>Dzuba</a:t>
            </a:r>
            <a:r>
              <a:rPr lang="en-US" altLang="x-none" b="0" dirty="0">
                <a:solidFill>
                  <a:srgbClr val="0000BC"/>
                </a:solidFill>
              </a:rPr>
              <a:t>, Flambaum, </a:t>
            </a:r>
            <a:r>
              <a:rPr lang="en-US" altLang="x-none" b="0" dirty="0" err="1">
                <a:solidFill>
                  <a:srgbClr val="0000BC"/>
                </a:solidFill>
              </a:rPr>
              <a:t>Pospelov</a:t>
            </a:r>
            <a:r>
              <a:rPr lang="en-US" altLang="x-none" b="0" dirty="0">
                <a:solidFill>
                  <a:srgbClr val="0000BC"/>
                </a:solidFill>
              </a:rPr>
              <a:t>, Stadnik, </a:t>
            </a:r>
            <a:r>
              <a:rPr lang="en-US" altLang="x-none" b="0" i="1" dirty="0">
                <a:solidFill>
                  <a:srgbClr val="0000BC"/>
                </a:solidFill>
              </a:rPr>
              <a:t>PRD</a:t>
            </a:r>
            <a:r>
              <a:rPr lang="en-US" altLang="x-none" b="0" dirty="0">
                <a:solidFill>
                  <a:srgbClr val="0000BC"/>
                </a:solidFill>
              </a:rPr>
              <a:t> </a:t>
            </a:r>
            <a:r>
              <a:rPr lang="en-US" altLang="x-none" dirty="0">
                <a:solidFill>
                  <a:srgbClr val="0000BC"/>
                </a:solidFill>
              </a:rPr>
              <a:t>93</a:t>
            </a:r>
            <a:r>
              <a:rPr lang="en-US" altLang="x-none" b="0" dirty="0">
                <a:solidFill>
                  <a:srgbClr val="0000BC"/>
                </a:solidFill>
              </a:rPr>
              <a:t>, 115037 (2016), PRD (2019), PRD (2023)</a:t>
            </a:r>
            <a:r>
              <a:rPr lang="en-US" altLang="x-none" b="0" dirty="0"/>
              <a:t>]</a:t>
            </a:r>
          </a:p>
        </p:txBody>
      </p:sp>
      <p:sp>
        <p:nvSpPr>
          <p:cNvPr id="179203" name="Rectangle 2"/>
          <p:cNvSpPr>
            <a:spLocks noChangeArrowheads="1"/>
          </p:cNvSpPr>
          <p:nvPr/>
        </p:nvSpPr>
        <p:spPr bwMode="auto">
          <a:xfrm>
            <a:off x="1524000" y="46038"/>
            <a:ext cx="9144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0" dirty="0">
                <a:solidFill>
                  <a:srgbClr val="E60000"/>
                </a:solidFill>
              </a:rPr>
              <a:t>Accurate relativistic atomic calculations</a:t>
            </a:r>
            <a:endParaRPr lang="en-AU" altLang="en-US" sz="4000" b="0" dirty="0">
              <a:solidFill>
                <a:srgbClr val="E60000"/>
              </a:solidFill>
            </a:endParaRPr>
          </a:p>
        </p:txBody>
      </p:sp>
      <p:sp>
        <p:nvSpPr>
          <p:cNvPr id="179204" name="Rectangle 3"/>
          <p:cNvSpPr>
            <a:spLocks noChangeArrowheads="1"/>
          </p:cNvSpPr>
          <p:nvPr/>
        </p:nvSpPr>
        <p:spPr bwMode="auto">
          <a:xfrm>
            <a:off x="816429" y="1447800"/>
            <a:ext cx="1073331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600" b="0" dirty="0"/>
              <a:t>Performed accurate (</a:t>
            </a:r>
            <a:r>
              <a:rPr lang="en-US" altLang="en-US" sz="2600" b="0" i="1" dirty="0"/>
              <a:t>ab initio</a:t>
            </a:r>
            <a:r>
              <a:rPr lang="en-US" altLang="en-US" sz="2600" b="0" dirty="0"/>
              <a:t> </a:t>
            </a:r>
            <a:r>
              <a:rPr lang="en-US" altLang="en-US" sz="2600" b="0" dirty="0" err="1"/>
              <a:t>Hartree</a:t>
            </a:r>
            <a:r>
              <a:rPr lang="en-US" altLang="en-US" sz="2600" b="0" dirty="0"/>
              <a:t>-</a:t>
            </a:r>
            <a:r>
              <a:rPr lang="en-US" altLang="en-US" sz="2600" b="0" dirty="0" err="1"/>
              <a:t>Fock</a:t>
            </a:r>
            <a:r>
              <a:rPr lang="en-US" altLang="en-US" sz="2600" b="0" dirty="0"/>
              <a:t>-Dirac) relativistic atomic calculations of </a:t>
            </a:r>
            <a:r>
              <a:rPr lang="el-GR" altLang="en-US" sz="2600" b="0" i="1" dirty="0" err="1"/>
              <a:t>σ</a:t>
            </a:r>
            <a:r>
              <a:rPr lang="el-GR" altLang="en-US" sz="2600" b="0" i="1" baseline="-25000" dirty="0" err="1"/>
              <a:t>χ</a:t>
            </a:r>
            <a:r>
              <a:rPr lang="en-US" altLang="en-US" sz="2600" b="0" i="1" baseline="-25000" dirty="0"/>
              <a:t>e</a:t>
            </a:r>
            <a:r>
              <a:rPr lang="en-US" altLang="en-US" sz="2600" b="0" dirty="0"/>
              <a:t> for Na, Ge, I, Xe, </a:t>
            </a:r>
            <a:r>
              <a:rPr lang="en-US" altLang="en-US" sz="2600" b="0" dirty="0" err="1"/>
              <a:t>Ar</a:t>
            </a:r>
            <a:r>
              <a:rPr lang="en-US" altLang="en-US" sz="2600" b="0" dirty="0"/>
              <a:t>, Kr  and Tl, and event rates of various experiments: </a:t>
            </a:r>
            <a:r>
              <a:rPr lang="en-US" altLang="en-US" sz="2200" b="0" dirty="0"/>
              <a:t>DAMA, XENON, etc.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200" b="0" dirty="0"/>
              <a:t>Outgoing electron in the </a:t>
            </a:r>
            <a:r>
              <a:rPr lang="en-US" altLang="en-US" sz="2200" b="0" dirty="0" err="1"/>
              <a:t>Hartree-Fock</a:t>
            </a:r>
            <a:r>
              <a:rPr lang="en-US" altLang="en-US" sz="2200" b="0" dirty="0"/>
              <a:t> field (</a:t>
            </a:r>
            <a:r>
              <a:rPr lang="en-US" altLang="en-US" sz="2200" b="0" dirty="0">
                <a:solidFill>
                  <a:srgbClr val="FF0000"/>
                </a:solidFill>
              </a:rPr>
              <a:t>not plane wave, the problem is not reduced to momentum distribution of atomic electrons!</a:t>
            </a:r>
            <a:r>
              <a:rPr lang="en-US" altLang="en-US" sz="2200" b="0" dirty="0"/>
              <a:t>)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600" b="0" dirty="0"/>
              <a:t>3 parameter problem: </a:t>
            </a:r>
            <a:r>
              <a:rPr lang="en-US" altLang="en-US" sz="2600" b="0" i="1" dirty="0"/>
              <a:t>m</a:t>
            </a:r>
            <a:r>
              <a:rPr lang="el-GR" altLang="en-US" sz="2600" b="0" i="1" baseline="-25000" dirty="0"/>
              <a:t>χ</a:t>
            </a:r>
            <a:r>
              <a:rPr lang="en-US" altLang="en-US" sz="2600" b="0" dirty="0"/>
              <a:t>, </a:t>
            </a:r>
            <a:r>
              <a:rPr lang="en-US" altLang="en-US" sz="2600" b="0" i="1" dirty="0"/>
              <a:t>m</a:t>
            </a:r>
            <a:r>
              <a:rPr lang="en-US" altLang="en-US" sz="2600" b="0" i="1" baseline="-25000" dirty="0"/>
              <a:t>V</a:t>
            </a:r>
            <a:r>
              <a:rPr lang="en-US" altLang="en-US" sz="2600" b="0" dirty="0"/>
              <a:t>, </a:t>
            </a:r>
            <a:r>
              <a:rPr lang="el-GR" altLang="en-US" sz="2600" b="0" i="1" dirty="0"/>
              <a:t>α</a:t>
            </a:r>
            <a:r>
              <a:rPr lang="el-GR" altLang="en-US" sz="2600" b="0" i="1" baseline="-25000" dirty="0"/>
              <a:t>χ</a:t>
            </a:r>
            <a:r>
              <a:rPr lang="en-US" altLang="en-US" sz="2600" b="0" i="1" dirty="0"/>
              <a:t>;  vector or scalar interaction vertex</a:t>
            </a:r>
            <a:r>
              <a:rPr lang="en-US" altLang="en-US" sz="2600" b="0" i="1" baseline="-25000" dirty="0"/>
              <a:t>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1000" b="0" i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1000" b="0" i="1" dirty="0"/>
          </a:p>
        </p:txBody>
      </p:sp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19614"/>
            <a:ext cx="54864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0"/>
            <a:ext cx="46482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45201"/>
            <a:ext cx="28194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1527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2286000" y="1771650"/>
            <a:ext cx="762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0"/>
              <a:t>[</a:t>
            </a:r>
            <a:r>
              <a:rPr lang="en-US" b="0">
                <a:solidFill>
                  <a:srgbClr val="0000BC"/>
                </a:solidFill>
              </a:rPr>
              <a:t>XENON Collaboration, </a:t>
            </a:r>
            <a:r>
              <a:rPr lang="en-US" b="0" i="1">
                <a:solidFill>
                  <a:srgbClr val="0000BC"/>
                </a:solidFill>
              </a:rPr>
              <a:t>PRL</a:t>
            </a:r>
            <a:r>
              <a:rPr lang="en-US" b="0"/>
              <a:t> </a:t>
            </a:r>
            <a:r>
              <a:rPr lang="en-US">
                <a:solidFill>
                  <a:srgbClr val="0000BC"/>
                </a:solidFill>
              </a:rPr>
              <a:t>118</a:t>
            </a:r>
            <a:r>
              <a:rPr lang="en-US" b="0">
                <a:solidFill>
                  <a:srgbClr val="0000BC"/>
                </a:solidFill>
              </a:rPr>
              <a:t>, 101101 (2017)</a:t>
            </a:r>
            <a:r>
              <a:rPr lang="en-US" b="0"/>
              <a:t>]</a:t>
            </a:r>
          </a:p>
        </p:txBody>
      </p:sp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1524000" y="914401"/>
            <a:ext cx="9144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600" dirty="0">
                <a:solidFill>
                  <a:srgbClr val="E60000"/>
                </a:solidFill>
              </a:rPr>
              <a:t>C</a:t>
            </a:r>
            <a:r>
              <a:rPr lang="en-US" sz="2600" b="0" dirty="0">
                <a:solidFill>
                  <a:srgbClr val="E60000"/>
                </a:solidFill>
              </a:rPr>
              <a:t>onstraints from XENON Collaboration using our atomic calculations</a:t>
            </a:r>
            <a:endParaRPr lang="en-AU" sz="2600" b="0" dirty="0">
              <a:solidFill>
                <a:srgbClr val="E60000"/>
              </a:solidFill>
            </a:endParaRPr>
          </a:p>
        </p:txBody>
      </p:sp>
      <p:pic>
        <p:nvPicPr>
          <p:cNvPr id="169987" name="Picture 2" descr="Fig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28851"/>
            <a:ext cx="64770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937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37322" y="304800"/>
            <a:ext cx="11131826" cy="2438400"/>
          </a:xfrm>
        </p:spPr>
        <p:txBody>
          <a:bodyPr/>
          <a:lstStyle/>
          <a:p>
            <a:pPr eaLnBrk="1" hangingPunct="1"/>
            <a:r>
              <a:rPr lang="en-AU" altLang="en-US" sz="3200" b="1" dirty="0">
                <a:ea typeface="ＭＳ Ｐゴシック" charset="-128"/>
              </a:rPr>
              <a:t>Space-time variation of the fundamental constants, </a:t>
            </a:r>
            <a:br>
              <a:rPr lang="en-AU" altLang="en-US" sz="3200" b="1" dirty="0">
                <a:ea typeface="ＭＳ Ｐゴシック" charset="-128"/>
              </a:rPr>
            </a:br>
            <a:r>
              <a:rPr lang="en-AU" altLang="en-US" sz="3200" b="1" dirty="0">
                <a:ea typeface="ＭＳ Ｐゴシック" charset="-128"/>
              </a:rPr>
              <a:t>         dark matter and dark energy</a:t>
            </a:r>
            <a:br>
              <a:rPr lang="en-AU" altLang="en-US" sz="3200" b="1" dirty="0">
                <a:solidFill>
                  <a:srgbClr val="FF3300"/>
                </a:solidFill>
                <a:ea typeface="ＭＳ Ｐゴシック" charset="-128"/>
              </a:rPr>
            </a:br>
            <a:r>
              <a:rPr lang="en-AU" altLang="en-US" sz="2000" b="1" dirty="0">
                <a:solidFill>
                  <a:srgbClr val="800000"/>
                </a:solidFill>
                <a:ea typeface="ＭＳ Ｐゴシック" charset="-128"/>
              </a:rPr>
              <a:t>Fundamental constants: fine structure constant </a:t>
            </a:r>
            <a:r>
              <a:rPr lang="en-AU" altLang="en-US" sz="2000" dirty="0">
                <a:solidFill>
                  <a:srgbClr val="800000"/>
                </a:solidFill>
                <a:latin typeface="Symbol" charset="2"/>
                <a:ea typeface="ＭＳ Ｐゴシック" charset="-128"/>
              </a:rPr>
              <a:t>a, </a:t>
            </a:r>
            <a:r>
              <a:rPr lang="en-AU" altLang="en-US" sz="2000" dirty="0" err="1">
                <a:solidFill>
                  <a:srgbClr val="800000"/>
                </a:solidFill>
                <a:latin typeface="Symbol" charset="2"/>
                <a:ea typeface="ＭＳ Ｐゴシック" charset="-128"/>
              </a:rPr>
              <a:t>a</a:t>
            </a:r>
            <a:r>
              <a:rPr lang="en-AU" altLang="en-US" sz="2000" b="1" baseline="-25000" dirty="0" err="1">
                <a:solidFill>
                  <a:srgbClr val="800000"/>
                </a:solidFill>
                <a:ea typeface="ＭＳ Ｐゴシック" charset="-128"/>
              </a:rPr>
              <a:t>strong</a:t>
            </a:r>
            <a:r>
              <a:rPr lang="en-AU" altLang="en-US" sz="2000" dirty="0">
                <a:solidFill>
                  <a:srgbClr val="800000"/>
                </a:solidFill>
                <a:latin typeface="Symbol" charset="2"/>
                <a:ea typeface="ＭＳ Ｐゴシック" charset="-128"/>
              </a:rPr>
              <a:t> , </a:t>
            </a:r>
            <a:r>
              <a:rPr lang="en-AU" altLang="en-US" sz="2000" b="1" dirty="0">
                <a:solidFill>
                  <a:srgbClr val="800000"/>
                </a:solidFill>
                <a:ea typeface="ＭＳ Ｐゴシック" charset="-128"/>
              </a:rPr>
              <a:t>masses. </a:t>
            </a:r>
            <a:br>
              <a:rPr lang="en-AU" altLang="en-US" sz="3200" b="1" dirty="0">
                <a:solidFill>
                  <a:srgbClr val="FF0000"/>
                </a:solidFill>
                <a:ea typeface="ＭＳ Ｐゴシック" charset="-128"/>
              </a:rPr>
            </a:br>
            <a:endParaRPr lang="en-AU" altLang="en-US" sz="3200" b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9591" y="2362200"/>
            <a:ext cx="8695359" cy="4191000"/>
          </a:xfrm>
          <a:solidFill>
            <a:srgbClr val="00FFFF">
              <a:alpha val="14902"/>
            </a:srgb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 Black" charset="0"/>
                <a:ea typeface="ＭＳ Ｐゴシック" charset="-128"/>
                <a:cs typeface="ＭＳ Ｐゴシック" charset="-128"/>
              </a:rPr>
              <a:t>“ Fine tuning”</a:t>
            </a:r>
            <a:r>
              <a:rPr lang="en-US" altLang="ja-JP" sz="2400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of fundamental constants is needed for life to exist.  If fundamental constants would be even slightly different,  life could not appear!</a:t>
            </a:r>
            <a:endParaRPr lang="en-US" altLang="ja-JP" sz="24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          </a:t>
            </a:r>
            <a:r>
              <a:rPr lang="en-US" altLang="en-US" sz="2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Variation of coupling constants in space provide natural explanation of the “fine tuning”: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 we appeared in area of the Universe where values of fundamental constants are suitable for our existence.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     </a:t>
            </a:r>
            <a:r>
              <a:rPr lang="en-US" altLang="en-US" sz="35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Source of the variation:   Dark matter/Dark energy?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>
              <a:solidFill>
                <a:srgbClr val="00206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00206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194348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7CCBD0-0C66-41AF-89AA-B73705125889}"/>
              </a:ext>
            </a:extLst>
          </p:cNvPr>
          <p:cNvSpPr txBox="1"/>
          <p:nvPr/>
        </p:nvSpPr>
        <p:spPr>
          <a:xfrm>
            <a:off x="636701" y="136690"/>
            <a:ext cx="593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Migdal scattering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5A8AAA-8179-4FE7-B6A5-64B6133FFB99}"/>
              </a:ext>
            </a:extLst>
          </p:cNvPr>
          <p:cNvGrpSpPr/>
          <p:nvPr/>
        </p:nvGrpSpPr>
        <p:grpSpPr>
          <a:xfrm>
            <a:off x="807204" y="1390306"/>
            <a:ext cx="2124635" cy="2350893"/>
            <a:chOff x="1149724" y="2335407"/>
            <a:chExt cx="2124635" cy="2350893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0A78DCE-A760-4EC6-A657-CF8126B2B108}"/>
                </a:ext>
              </a:extLst>
            </p:cNvPr>
            <p:cNvGrpSpPr/>
            <p:nvPr/>
          </p:nvGrpSpPr>
          <p:grpSpPr>
            <a:xfrm>
              <a:off x="1149724" y="2335407"/>
              <a:ext cx="2124635" cy="2350893"/>
              <a:chOff x="1149724" y="2335407"/>
              <a:chExt cx="2124635" cy="2350893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6E0B4A06-776E-46EB-873E-CE6E911FB085}"/>
                  </a:ext>
                </a:extLst>
              </p:cNvPr>
              <p:cNvGrpSpPr/>
              <p:nvPr/>
            </p:nvGrpSpPr>
            <p:grpSpPr>
              <a:xfrm>
                <a:off x="1465728" y="2938182"/>
                <a:ext cx="1808631" cy="1748118"/>
                <a:chOff x="1465728" y="2938182"/>
                <a:chExt cx="1808631" cy="1748118"/>
              </a:xfrm>
            </p:grpSpPr>
            <p:grpSp>
              <p:nvGrpSpPr>
                <p:cNvPr id="15" name="组合 14">
                  <a:extLst>
                    <a:ext uri="{FF2B5EF4-FFF2-40B4-BE49-F238E27FC236}">
                      <a16:creationId xmlns:a16="http://schemas.microsoft.com/office/drawing/2014/main" id="{8602A8A6-83E5-489D-AF5F-6A535263AD60}"/>
                    </a:ext>
                  </a:extLst>
                </p:cNvPr>
                <p:cNvGrpSpPr/>
                <p:nvPr/>
              </p:nvGrpSpPr>
              <p:grpSpPr>
                <a:xfrm>
                  <a:off x="1465728" y="2938182"/>
                  <a:ext cx="1808631" cy="1748118"/>
                  <a:chOff x="1465728" y="2541494"/>
                  <a:chExt cx="2138083" cy="2144806"/>
                </a:xfrm>
              </p:grpSpPr>
              <p:sp>
                <p:nvSpPr>
                  <p:cNvPr id="21" name="椭圆 20">
                    <a:extLst>
                      <a:ext uri="{FF2B5EF4-FFF2-40B4-BE49-F238E27FC236}">
                        <a16:creationId xmlns:a16="http://schemas.microsoft.com/office/drawing/2014/main" id="{CA626642-AF7D-4112-B03E-24BC3BF9E76B}"/>
                      </a:ext>
                    </a:extLst>
                  </p:cNvPr>
                  <p:cNvSpPr/>
                  <p:nvPr/>
                </p:nvSpPr>
                <p:spPr>
                  <a:xfrm>
                    <a:off x="1465728" y="2541494"/>
                    <a:ext cx="2138083" cy="2144806"/>
                  </a:xfrm>
                  <a:prstGeom prst="ellipse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>
                    <a:extLst>
                      <a:ext uri="{FF2B5EF4-FFF2-40B4-BE49-F238E27FC236}">
                        <a16:creationId xmlns:a16="http://schemas.microsoft.com/office/drawing/2014/main" id="{6C5C97B9-228E-44DB-835D-CF7AC61C1198}"/>
                      </a:ext>
                    </a:extLst>
                  </p:cNvPr>
                  <p:cNvSpPr/>
                  <p:nvPr/>
                </p:nvSpPr>
                <p:spPr>
                  <a:xfrm>
                    <a:off x="1638299" y="2754406"/>
                    <a:ext cx="1736913" cy="1730188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椭圆 22">
                    <a:extLst>
                      <a:ext uri="{FF2B5EF4-FFF2-40B4-BE49-F238E27FC236}">
                        <a16:creationId xmlns:a16="http://schemas.microsoft.com/office/drawing/2014/main" id="{6D0408CC-CFE8-4EA0-9444-B7BC911BC108}"/>
                      </a:ext>
                    </a:extLst>
                  </p:cNvPr>
                  <p:cNvSpPr/>
                  <p:nvPr/>
                </p:nvSpPr>
                <p:spPr>
                  <a:xfrm>
                    <a:off x="1875862" y="3030070"/>
                    <a:ext cx="1261785" cy="1167653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5E7A66FF-59E0-4BB9-BE36-8F052A02DB6A}"/>
                    </a:ext>
                  </a:extLst>
                </p:cNvPr>
                <p:cNvGrpSpPr/>
                <p:nvPr/>
              </p:nvGrpSpPr>
              <p:grpSpPr>
                <a:xfrm>
                  <a:off x="2185146" y="3642823"/>
                  <a:ext cx="380046" cy="352926"/>
                  <a:chOff x="2185146" y="3642823"/>
                  <a:chExt cx="380046" cy="352926"/>
                </a:xfrm>
              </p:grpSpPr>
              <p:sp>
                <p:nvSpPr>
                  <p:cNvPr id="18" name="椭圆 17">
                    <a:extLst>
                      <a:ext uri="{FF2B5EF4-FFF2-40B4-BE49-F238E27FC236}">
                        <a16:creationId xmlns:a16="http://schemas.microsoft.com/office/drawing/2014/main" id="{F8E67E8A-CAAD-4400-9245-58C205628CF4}"/>
                      </a:ext>
                    </a:extLst>
                  </p:cNvPr>
                  <p:cNvSpPr/>
                  <p:nvPr/>
                </p:nvSpPr>
                <p:spPr>
                  <a:xfrm>
                    <a:off x="2185146" y="3642823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椭圆 18">
                    <a:extLst>
                      <a:ext uri="{FF2B5EF4-FFF2-40B4-BE49-F238E27FC236}">
                        <a16:creationId xmlns:a16="http://schemas.microsoft.com/office/drawing/2014/main" id="{9457EAB6-658F-40F5-A48A-2DBFBBC10C37}"/>
                      </a:ext>
                    </a:extLst>
                  </p:cNvPr>
                  <p:cNvSpPr/>
                  <p:nvPr/>
                </p:nvSpPr>
                <p:spPr>
                  <a:xfrm>
                    <a:off x="2311828" y="3676896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椭圆 19">
                    <a:extLst>
                      <a:ext uri="{FF2B5EF4-FFF2-40B4-BE49-F238E27FC236}">
                        <a16:creationId xmlns:a16="http://schemas.microsoft.com/office/drawing/2014/main" id="{35EB61B8-541D-4A4D-990E-876E16173731}"/>
                      </a:ext>
                    </a:extLst>
                  </p:cNvPr>
                  <p:cNvSpPr/>
                  <p:nvPr/>
                </p:nvSpPr>
                <p:spPr>
                  <a:xfrm>
                    <a:off x="2185146" y="3759096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F3B33257-5F8F-4712-9399-902F32DC92B1}"/>
                    </a:ext>
                  </a:extLst>
                </p:cNvPr>
                <p:cNvSpPr/>
                <p:nvPr/>
              </p:nvSpPr>
              <p:spPr>
                <a:xfrm>
                  <a:off x="1722395" y="3923366"/>
                  <a:ext cx="147918" cy="14476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" name="箭头: 右 9">
                <a:extLst>
                  <a:ext uri="{FF2B5EF4-FFF2-40B4-BE49-F238E27FC236}">
                    <a16:creationId xmlns:a16="http://schemas.microsoft.com/office/drawing/2014/main" id="{C2474B43-0C47-406E-94BA-6EE0D99B4B8A}"/>
                  </a:ext>
                </a:extLst>
              </p:cNvPr>
              <p:cNvSpPr/>
              <p:nvPr/>
            </p:nvSpPr>
            <p:spPr>
              <a:xfrm rot="3053650">
                <a:off x="1576827" y="2885892"/>
                <a:ext cx="253479" cy="199531"/>
              </a:xfrm>
              <a:prstGeom prst="rightArrow">
                <a:avLst>
                  <a:gd name="adj1" fmla="val 52812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CE4A6832-45FF-41E2-BA27-5F425910B4B1}"/>
                  </a:ext>
                </a:extLst>
              </p:cNvPr>
              <p:cNvSpPr/>
              <p:nvPr/>
            </p:nvSpPr>
            <p:spPr>
              <a:xfrm>
                <a:off x="1316221" y="2552150"/>
                <a:ext cx="287940" cy="29926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29967945-3D43-4D77-846D-8F8DE64470A8}"/>
                  </a:ext>
                </a:extLst>
              </p:cNvPr>
              <p:cNvCxnSpPr/>
              <p:nvPr/>
            </p:nvCxnSpPr>
            <p:spPr>
              <a:xfrm flipH="1" flipV="1">
                <a:off x="1149724" y="2335407"/>
                <a:ext cx="172034" cy="2286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28DBCDF2-2815-4487-BC5B-FF8AD8BF6E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21758" y="2386853"/>
                <a:ext cx="86017" cy="10978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583D4866-6702-434F-817F-DD959F774C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56447" y="2494431"/>
                <a:ext cx="79294" cy="12774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92">
              <a:extLst>
                <a:ext uri="{FF2B5EF4-FFF2-40B4-BE49-F238E27FC236}">
                  <a16:creationId xmlns:a16="http://schemas.microsoft.com/office/drawing/2014/main" id="{80C1CAFB-E3C5-4828-B2A9-E37A26EC504F}"/>
                </a:ext>
              </a:extLst>
            </p:cNvPr>
            <p:cNvSpPr txBox="1"/>
            <p:nvPr/>
          </p:nvSpPr>
          <p:spPr>
            <a:xfrm>
              <a:off x="1558435" y="2448605"/>
              <a:ext cx="681528" cy="347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94">
                  <a:extLst>
                    <a:ext uri="{FF2B5EF4-FFF2-40B4-BE49-F238E27FC236}">
                      <a16:creationId xmlns:a16="http://schemas.microsoft.com/office/drawing/2014/main" id="{D7403220-569D-4AD3-BA2B-DCC0D45D6932}"/>
                    </a:ext>
                  </a:extLst>
                </p:cNvPr>
                <p:cNvSpPr txBox="1"/>
                <p:nvPr/>
              </p:nvSpPr>
              <p:spPr>
                <a:xfrm>
                  <a:off x="1393255" y="3906758"/>
                  <a:ext cx="467669" cy="347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8" name="文本框 94">
                  <a:extLst>
                    <a:ext uri="{FF2B5EF4-FFF2-40B4-BE49-F238E27FC236}">
                      <a16:creationId xmlns:a16="http://schemas.microsoft.com/office/drawing/2014/main" id="{D7403220-569D-4AD3-BA2B-DCC0D45D6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3255" y="3906758"/>
                  <a:ext cx="467669" cy="3471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054D29D-2A56-49E4-81A9-C87297D9EA98}"/>
              </a:ext>
            </a:extLst>
          </p:cNvPr>
          <p:cNvGrpSpPr/>
          <p:nvPr/>
        </p:nvGrpSpPr>
        <p:grpSpPr>
          <a:xfrm>
            <a:off x="4524925" y="1033837"/>
            <a:ext cx="2760108" cy="2742064"/>
            <a:chOff x="4493051" y="1891091"/>
            <a:chExt cx="2760108" cy="2742064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35A8BE8B-9513-4DD6-9074-BFA1C5F8F255}"/>
                </a:ext>
              </a:extLst>
            </p:cNvPr>
            <p:cNvGrpSpPr/>
            <p:nvPr/>
          </p:nvGrpSpPr>
          <p:grpSpPr>
            <a:xfrm>
              <a:off x="4493051" y="1891091"/>
              <a:ext cx="2254315" cy="2742064"/>
              <a:chOff x="4493051" y="1891091"/>
              <a:chExt cx="2254315" cy="2742064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5439A33-1A85-4D7E-81DD-591053D2D30E}"/>
                  </a:ext>
                </a:extLst>
              </p:cNvPr>
              <p:cNvGrpSpPr/>
              <p:nvPr/>
            </p:nvGrpSpPr>
            <p:grpSpPr>
              <a:xfrm>
                <a:off x="4938735" y="2885037"/>
                <a:ext cx="1808631" cy="1748118"/>
                <a:chOff x="1465728" y="2938182"/>
                <a:chExt cx="1808631" cy="1748118"/>
              </a:xfrm>
            </p:grpSpPr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FAD07C17-A91D-481C-AB59-2F77000A5C10}"/>
                    </a:ext>
                  </a:extLst>
                </p:cNvPr>
                <p:cNvGrpSpPr/>
                <p:nvPr/>
              </p:nvGrpSpPr>
              <p:grpSpPr>
                <a:xfrm>
                  <a:off x="1465728" y="2938182"/>
                  <a:ext cx="1808631" cy="1748118"/>
                  <a:chOff x="1465728" y="2541494"/>
                  <a:chExt cx="2138083" cy="2144806"/>
                </a:xfrm>
              </p:grpSpPr>
              <p:sp>
                <p:nvSpPr>
                  <p:cNvPr id="45" name="椭圆 44">
                    <a:extLst>
                      <a:ext uri="{FF2B5EF4-FFF2-40B4-BE49-F238E27FC236}">
                        <a16:creationId xmlns:a16="http://schemas.microsoft.com/office/drawing/2014/main" id="{D477435B-ED05-4EC6-A8AF-FA9DD1738991}"/>
                      </a:ext>
                    </a:extLst>
                  </p:cNvPr>
                  <p:cNvSpPr/>
                  <p:nvPr/>
                </p:nvSpPr>
                <p:spPr>
                  <a:xfrm>
                    <a:off x="1465728" y="2541494"/>
                    <a:ext cx="2138083" cy="2144806"/>
                  </a:xfrm>
                  <a:prstGeom prst="ellipse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6" name="椭圆 45">
                    <a:extLst>
                      <a:ext uri="{FF2B5EF4-FFF2-40B4-BE49-F238E27FC236}">
                        <a16:creationId xmlns:a16="http://schemas.microsoft.com/office/drawing/2014/main" id="{3BEBF665-B61E-4F2D-9B10-D5D1A73772ED}"/>
                      </a:ext>
                    </a:extLst>
                  </p:cNvPr>
                  <p:cNvSpPr/>
                  <p:nvPr/>
                </p:nvSpPr>
                <p:spPr>
                  <a:xfrm>
                    <a:off x="1638299" y="2754406"/>
                    <a:ext cx="1736913" cy="1730188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BAD139B9-8A3B-48B6-8FE5-0646A7477146}"/>
                      </a:ext>
                    </a:extLst>
                  </p:cNvPr>
                  <p:cNvSpPr/>
                  <p:nvPr/>
                </p:nvSpPr>
                <p:spPr>
                  <a:xfrm>
                    <a:off x="1875862" y="3030070"/>
                    <a:ext cx="1261785" cy="1167653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5020E304-5E41-4BB6-9246-04046FE3463A}"/>
                    </a:ext>
                  </a:extLst>
                </p:cNvPr>
                <p:cNvGrpSpPr/>
                <p:nvPr/>
              </p:nvGrpSpPr>
              <p:grpSpPr>
                <a:xfrm>
                  <a:off x="2185146" y="3642823"/>
                  <a:ext cx="380046" cy="352926"/>
                  <a:chOff x="2185146" y="3642823"/>
                  <a:chExt cx="380046" cy="352926"/>
                </a:xfrm>
              </p:grpSpPr>
              <p:sp>
                <p:nvSpPr>
                  <p:cNvPr id="42" name="椭圆 41">
                    <a:extLst>
                      <a:ext uri="{FF2B5EF4-FFF2-40B4-BE49-F238E27FC236}">
                        <a16:creationId xmlns:a16="http://schemas.microsoft.com/office/drawing/2014/main" id="{EDB202E8-138D-4EC1-893B-019599726012}"/>
                      </a:ext>
                    </a:extLst>
                  </p:cNvPr>
                  <p:cNvSpPr/>
                  <p:nvPr/>
                </p:nvSpPr>
                <p:spPr>
                  <a:xfrm>
                    <a:off x="2185146" y="3642823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椭圆 42">
                    <a:extLst>
                      <a:ext uri="{FF2B5EF4-FFF2-40B4-BE49-F238E27FC236}">
                        <a16:creationId xmlns:a16="http://schemas.microsoft.com/office/drawing/2014/main" id="{E632C817-37B2-4E25-BA22-B8CC4891E9C3}"/>
                      </a:ext>
                    </a:extLst>
                  </p:cNvPr>
                  <p:cNvSpPr/>
                  <p:nvPr/>
                </p:nvSpPr>
                <p:spPr>
                  <a:xfrm>
                    <a:off x="2311828" y="3676896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4" name="椭圆 43">
                    <a:extLst>
                      <a:ext uri="{FF2B5EF4-FFF2-40B4-BE49-F238E27FC236}">
                        <a16:creationId xmlns:a16="http://schemas.microsoft.com/office/drawing/2014/main" id="{443F72B9-B5D6-4C01-98D4-9C574D4276B8}"/>
                      </a:ext>
                    </a:extLst>
                  </p:cNvPr>
                  <p:cNvSpPr/>
                  <p:nvPr/>
                </p:nvSpPr>
                <p:spPr>
                  <a:xfrm>
                    <a:off x="2185146" y="3759096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03DF36D7-6515-49B8-A77F-8F3472E5F521}"/>
                    </a:ext>
                  </a:extLst>
                </p:cNvPr>
                <p:cNvSpPr/>
                <p:nvPr/>
              </p:nvSpPr>
              <p:spPr>
                <a:xfrm>
                  <a:off x="1722395" y="3923366"/>
                  <a:ext cx="147918" cy="14476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箭头: 直角上 28">
                <a:extLst>
                  <a:ext uri="{FF2B5EF4-FFF2-40B4-BE49-F238E27FC236}">
                    <a16:creationId xmlns:a16="http://schemas.microsoft.com/office/drawing/2014/main" id="{D77C7EA5-A97E-4A54-9167-724FDCD6685A}"/>
                  </a:ext>
                </a:extLst>
              </p:cNvPr>
              <p:cNvSpPr/>
              <p:nvPr/>
            </p:nvSpPr>
            <p:spPr>
              <a:xfrm rot="2010223">
                <a:off x="4493051" y="2004079"/>
                <a:ext cx="1027623" cy="896588"/>
              </a:xfrm>
              <a:prstGeom prst="bentUpArrow">
                <a:avLst>
                  <a:gd name="adj1" fmla="val 12131"/>
                  <a:gd name="adj2" fmla="val 9332"/>
                  <a:gd name="adj3" fmla="val 25000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8F7CFE09-4D20-49AE-B390-7346B3F5F94D}"/>
                  </a:ext>
                </a:extLst>
              </p:cNvPr>
              <p:cNvSpPr/>
              <p:nvPr/>
            </p:nvSpPr>
            <p:spPr>
              <a:xfrm>
                <a:off x="5658153" y="1891091"/>
                <a:ext cx="287940" cy="299266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92F1494F-257B-4AC2-B23D-A4090788C922}"/>
                  </a:ext>
                </a:extLst>
              </p:cNvPr>
              <p:cNvGrpSpPr/>
              <p:nvPr/>
            </p:nvGrpSpPr>
            <p:grpSpPr>
              <a:xfrm>
                <a:off x="5557708" y="2113028"/>
                <a:ext cx="228677" cy="234226"/>
                <a:chOff x="6279828" y="2300205"/>
                <a:chExt cx="228677" cy="234226"/>
              </a:xfrm>
            </p:grpSpPr>
            <p:cxnSp>
              <p:nvCxnSpPr>
                <p:cNvPr id="36" name="直接连接符 35">
                  <a:extLst>
                    <a:ext uri="{FF2B5EF4-FFF2-40B4-BE49-F238E27FC236}">
                      <a16:creationId xmlns:a16="http://schemas.microsoft.com/office/drawing/2014/main" id="{141C0762-07DE-4854-8723-90FE4245DE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73562" y="2391178"/>
                  <a:ext cx="134943" cy="14325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>
                  <a:extLst>
                    <a:ext uri="{FF2B5EF4-FFF2-40B4-BE49-F238E27FC236}">
                      <a16:creationId xmlns:a16="http://schemas.microsoft.com/office/drawing/2014/main" id="{25456149-ED75-4842-A87B-05D326EB31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79828" y="2300205"/>
                  <a:ext cx="86443" cy="9162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>
                  <a:extLst>
                    <a:ext uri="{FF2B5EF4-FFF2-40B4-BE49-F238E27FC236}">
                      <a16:creationId xmlns:a16="http://schemas.microsoft.com/office/drawing/2014/main" id="{DBD21F7F-E4D0-4D5F-9B1F-2F7D715EDF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29544" y="2351386"/>
                  <a:ext cx="88037" cy="1036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4B530379-67F0-42AF-ADB0-3D6704E4DC9E}"/>
                  </a:ext>
                </a:extLst>
              </p:cNvPr>
              <p:cNvGrpSpPr/>
              <p:nvPr/>
            </p:nvGrpSpPr>
            <p:grpSpPr>
              <a:xfrm rot="572588">
                <a:off x="5345120" y="3472735"/>
                <a:ext cx="326166" cy="184895"/>
                <a:chOff x="4038388" y="4938434"/>
                <a:chExt cx="643785" cy="406768"/>
              </a:xfrm>
            </p:grpSpPr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F3D4E43F-92F3-4FE0-8FA0-23B11FAFD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38388" y="4988859"/>
                  <a:ext cx="585514" cy="24204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>
                  <a:extLst>
                    <a:ext uri="{FF2B5EF4-FFF2-40B4-BE49-F238E27FC236}">
                      <a16:creationId xmlns:a16="http://schemas.microsoft.com/office/drawing/2014/main" id="{ECF8A41D-47D3-430F-84AE-09AF8CC1C0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26941" y="5173754"/>
                  <a:ext cx="455556" cy="171448"/>
                </a:xfrm>
                <a:prstGeom prst="line">
                  <a:avLst/>
                </a:prstGeom>
                <a:ln w="19050">
                  <a:solidFill>
                    <a:srgbClr val="08071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>
                  <a:extLst>
                    <a:ext uri="{FF2B5EF4-FFF2-40B4-BE49-F238E27FC236}">
                      <a16:creationId xmlns:a16="http://schemas.microsoft.com/office/drawing/2014/main" id="{CCCAEF6E-FE31-4629-B3F1-3BD19373B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226617" y="4938434"/>
                  <a:ext cx="455556" cy="17144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0BD65A8-1ACE-4E5E-B1F4-01F1F742A684}"/>
                </a:ext>
              </a:extLst>
            </p:cNvPr>
            <p:cNvSpPr txBox="1"/>
            <p:nvPr/>
          </p:nvSpPr>
          <p:spPr>
            <a:xfrm>
              <a:off x="6571631" y="2478438"/>
              <a:ext cx="681528" cy="347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91265E0-5CF7-436C-9930-0B3422D046F9}"/>
                    </a:ext>
                  </a:extLst>
                </p:cNvPr>
                <p:cNvSpPr txBox="1"/>
                <p:nvPr/>
              </p:nvSpPr>
              <p:spPr>
                <a:xfrm>
                  <a:off x="4850878" y="3921036"/>
                  <a:ext cx="467669" cy="347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DE0C0CA0-79F2-4C04-8C8A-7CB4D3F6E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0878" y="3921036"/>
                  <a:ext cx="467669" cy="3471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C63586C-11F2-4081-A6DF-DDCA2D2A6D27}"/>
              </a:ext>
            </a:extLst>
          </p:cNvPr>
          <p:cNvGrpSpPr/>
          <p:nvPr/>
        </p:nvGrpSpPr>
        <p:grpSpPr>
          <a:xfrm>
            <a:off x="8712130" y="1796873"/>
            <a:ext cx="2356662" cy="1926389"/>
            <a:chOff x="7840691" y="2706766"/>
            <a:chExt cx="2356662" cy="1926389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D90537D-987C-46CC-94C2-C61C58982C00}"/>
                </a:ext>
              </a:extLst>
            </p:cNvPr>
            <p:cNvGrpSpPr/>
            <p:nvPr/>
          </p:nvGrpSpPr>
          <p:grpSpPr>
            <a:xfrm>
              <a:off x="8043523" y="2706766"/>
              <a:ext cx="2153830" cy="1926389"/>
              <a:chOff x="8043523" y="2706766"/>
              <a:chExt cx="2153830" cy="1926389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0BF1C651-9630-45BA-B6DB-B8DD90B5928F}"/>
                  </a:ext>
                </a:extLst>
              </p:cNvPr>
              <p:cNvGrpSpPr/>
              <p:nvPr/>
            </p:nvGrpSpPr>
            <p:grpSpPr>
              <a:xfrm>
                <a:off x="8259370" y="2885037"/>
                <a:ext cx="1937983" cy="1748118"/>
                <a:chOff x="1336376" y="2938182"/>
                <a:chExt cx="1937983" cy="1748118"/>
              </a:xfrm>
            </p:grpSpPr>
            <p:grpSp>
              <p:nvGrpSpPr>
                <p:cNvPr id="57" name="组合 56">
                  <a:extLst>
                    <a:ext uri="{FF2B5EF4-FFF2-40B4-BE49-F238E27FC236}">
                      <a16:creationId xmlns:a16="http://schemas.microsoft.com/office/drawing/2014/main" id="{38BBE5B8-CF6B-4F0B-BE5A-EB5A167BADA5}"/>
                    </a:ext>
                  </a:extLst>
                </p:cNvPr>
                <p:cNvGrpSpPr/>
                <p:nvPr/>
              </p:nvGrpSpPr>
              <p:grpSpPr>
                <a:xfrm>
                  <a:off x="1465728" y="2938182"/>
                  <a:ext cx="1808631" cy="1748118"/>
                  <a:chOff x="1465728" y="2541494"/>
                  <a:chExt cx="2138083" cy="2144806"/>
                </a:xfrm>
              </p:grpSpPr>
              <p:sp>
                <p:nvSpPr>
                  <p:cNvPr id="63" name="椭圆 62">
                    <a:extLst>
                      <a:ext uri="{FF2B5EF4-FFF2-40B4-BE49-F238E27FC236}">
                        <a16:creationId xmlns:a16="http://schemas.microsoft.com/office/drawing/2014/main" id="{61BF1B58-79FE-4EBC-A636-291C84FABE3B}"/>
                      </a:ext>
                    </a:extLst>
                  </p:cNvPr>
                  <p:cNvSpPr/>
                  <p:nvPr/>
                </p:nvSpPr>
                <p:spPr>
                  <a:xfrm>
                    <a:off x="1465728" y="2541494"/>
                    <a:ext cx="2138083" cy="2144806"/>
                  </a:xfrm>
                  <a:prstGeom prst="ellipse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4" name="椭圆 63">
                    <a:extLst>
                      <a:ext uri="{FF2B5EF4-FFF2-40B4-BE49-F238E27FC236}">
                        <a16:creationId xmlns:a16="http://schemas.microsoft.com/office/drawing/2014/main" id="{8FA8BBCA-94C7-4CDC-BB97-F4A9A8F75B83}"/>
                      </a:ext>
                    </a:extLst>
                  </p:cNvPr>
                  <p:cNvSpPr/>
                  <p:nvPr/>
                </p:nvSpPr>
                <p:spPr>
                  <a:xfrm>
                    <a:off x="1638299" y="2754406"/>
                    <a:ext cx="1736913" cy="1730188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椭圆 64">
                    <a:extLst>
                      <a:ext uri="{FF2B5EF4-FFF2-40B4-BE49-F238E27FC236}">
                        <a16:creationId xmlns:a16="http://schemas.microsoft.com/office/drawing/2014/main" id="{8FF7C49F-4267-4468-88A5-C6929034C34D}"/>
                      </a:ext>
                    </a:extLst>
                  </p:cNvPr>
                  <p:cNvSpPr/>
                  <p:nvPr/>
                </p:nvSpPr>
                <p:spPr>
                  <a:xfrm>
                    <a:off x="1875862" y="3030070"/>
                    <a:ext cx="1261785" cy="1167653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</p:grpSp>
            <p:grpSp>
              <p:nvGrpSpPr>
                <p:cNvPr id="58" name="组合 57">
                  <a:extLst>
                    <a:ext uri="{FF2B5EF4-FFF2-40B4-BE49-F238E27FC236}">
                      <a16:creationId xmlns:a16="http://schemas.microsoft.com/office/drawing/2014/main" id="{8DADE284-A535-4BA2-A752-19A2C3A5B215}"/>
                    </a:ext>
                  </a:extLst>
                </p:cNvPr>
                <p:cNvGrpSpPr/>
                <p:nvPr/>
              </p:nvGrpSpPr>
              <p:grpSpPr>
                <a:xfrm>
                  <a:off x="2185146" y="3642823"/>
                  <a:ext cx="380046" cy="352926"/>
                  <a:chOff x="2185146" y="3642823"/>
                  <a:chExt cx="380046" cy="352926"/>
                </a:xfrm>
              </p:grpSpPr>
              <p:sp>
                <p:nvSpPr>
                  <p:cNvPr id="60" name="椭圆 59">
                    <a:extLst>
                      <a:ext uri="{FF2B5EF4-FFF2-40B4-BE49-F238E27FC236}">
                        <a16:creationId xmlns:a16="http://schemas.microsoft.com/office/drawing/2014/main" id="{202E91CC-527C-4C83-ABCC-128C07A031B5}"/>
                      </a:ext>
                    </a:extLst>
                  </p:cNvPr>
                  <p:cNvSpPr/>
                  <p:nvPr/>
                </p:nvSpPr>
                <p:spPr>
                  <a:xfrm>
                    <a:off x="2185146" y="3642823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1" name="椭圆 60">
                    <a:extLst>
                      <a:ext uri="{FF2B5EF4-FFF2-40B4-BE49-F238E27FC236}">
                        <a16:creationId xmlns:a16="http://schemas.microsoft.com/office/drawing/2014/main" id="{6D8D98B3-BE4F-46AC-8AEC-A017B40B078D}"/>
                      </a:ext>
                    </a:extLst>
                  </p:cNvPr>
                  <p:cNvSpPr/>
                  <p:nvPr/>
                </p:nvSpPr>
                <p:spPr>
                  <a:xfrm>
                    <a:off x="2311828" y="3676896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2" name="椭圆 61">
                    <a:extLst>
                      <a:ext uri="{FF2B5EF4-FFF2-40B4-BE49-F238E27FC236}">
                        <a16:creationId xmlns:a16="http://schemas.microsoft.com/office/drawing/2014/main" id="{6CF477D1-0E62-4928-B28E-EE9DBEEF01B1}"/>
                      </a:ext>
                    </a:extLst>
                  </p:cNvPr>
                  <p:cNvSpPr/>
                  <p:nvPr/>
                </p:nvSpPr>
                <p:spPr>
                  <a:xfrm>
                    <a:off x="2185146" y="3759096"/>
                    <a:ext cx="253364" cy="236653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F9B2CAC5-1DAD-421E-A251-9BBF97EC81FD}"/>
                    </a:ext>
                  </a:extLst>
                </p:cNvPr>
                <p:cNvSpPr/>
                <p:nvPr/>
              </p:nvSpPr>
              <p:spPr>
                <a:xfrm>
                  <a:off x="1336376" y="3244774"/>
                  <a:ext cx="147918" cy="14476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53" name="箭头: 右 52">
                <a:extLst>
                  <a:ext uri="{FF2B5EF4-FFF2-40B4-BE49-F238E27FC236}">
                    <a16:creationId xmlns:a16="http://schemas.microsoft.com/office/drawing/2014/main" id="{C359EBE3-DD1E-4D15-8A94-EDE02CB45DD7}"/>
                  </a:ext>
                </a:extLst>
              </p:cNvPr>
              <p:cNvSpPr/>
              <p:nvPr/>
            </p:nvSpPr>
            <p:spPr>
              <a:xfrm rot="3053650">
                <a:off x="9487327" y="4223792"/>
                <a:ext cx="631384" cy="91687"/>
              </a:xfrm>
              <a:prstGeom prst="rightArrow">
                <a:avLst>
                  <a:gd name="adj1" fmla="val 52812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箭头: 右 53">
                <a:extLst>
                  <a:ext uri="{FF2B5EF4-FFF2-40B4-BE49-F238E27FC236}">
                    <a16:creationId xmlns:a16="http://schemas.microsoft.com/office/drawing/2014/main" id="{00BD314F-FBAE-4A54-9F23-C03D9275AB51}"/>
                  </a:ext>
                </a:extLst>
              </p:cNvPr>
              <p:cNvSpPr/>
              <p:nvPr/>
            </p:nvSpPr>
            <p:spPr>
              <a:xfrm rot="3053650">
                <a:off x="9598438" y="4074159"/>
                <a:ext cx="474754" cy="90995"/>
              </a:xfrm>
              <a:prstGeom prst="rightArrow">
                <a:avLst>
                  <a:gd name="adj1" fmla="val 52812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箭头: 右 54">
                <a:extLst>
                  <a:ext uri="{FF2B5EF4-FFF2-40B4-BE49-F238E27FC236}">
                    <a16:creationId xmlns:a16="http://schemas.microsoft.com/office/drawing/2014/main" id="{EDD2CEFA-F847-4090-866C-281849F2C84D}"/>
                  </a:ext>
                </a:extLst>
              </p:cNvPr>
              <p:cNvSpPr/>
              <p:nvPr/>
            </p:nvSpPr>
            <p:spPr>
              <a:xfrm rot="3053650">
                <a:off x="9404972" y="4267123"/>
                <a:ext cx="474754" cy="90995"/>
              </a:xfrm>
              <a:prstGeom prst="rightArrow">
                <a:avLst>
                  <a:gd name="adj1" fmla="val 52812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箭头: 右 55">
                <a:extLst>
                  <a:ext uri="{FF2B5EF4-FFF2-40B4-BE49-F238E27FC236}">
                    <a16:creationId xmlns:a16="http://schemas.microsoft.com/office/drawing/2014/main" id="{0E493E4F-6041-4F99-B214-2B25A4D32ACD}"/>
                  </a:ext>
                </a:extLst>
              </p:cNvPr>
              <p:cNvSpPr/>
              <p:nvPr/>
            </p:nvSpPr>
            <p:spPr>
              <a:xfrm rot="13632774">
                <a:off x="7851644" y="2898645"/>
                <a:ext cx="474754" cy="90995"/>
              </a:xfrm>
              <a:prstGeom prst="rightArrow">
                <a:avLst>
                  <a:gd name="adj1" fmla="val 52812"/>
                  <a:gd name="adj2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BABD9E2A-9342-4FA1-8E8A-2F6DAC4AD69C}"/>
                    </a:ext>
                  </a:extLst>
                </p:cNvPr>
                <p:cNvSpPr txBox="1"/>
                <p:nvPr/>
              </p:nvSpPr>
              <p:spPr>
                <a:xfrm>
                  <a:off x="7840691" y="3188057"/>
                  <a:ext cx="467669" cy="3471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F42D9236-3DA1-49D8-9126-513BD8B2A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691" y="3188057"/>
                  <a:ext cx="467669" cy="3471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箭头: 右 65">
            <a:extLst>
              <a:ext uri="{FF2B5EF4-FFF2-40B4-BE49-F238E27FC236}">
                <a16:creationId xmlns:a16="http://schemas.microsoft.com/office/drawing/2014/main" id="{A20740BD-6637-4C25-877A-609A4F7F00A6}"/>
              </a:ext>
            </a:extLst>
          </p:cNvPr>
          <p:cNvSpPr/>
          <p:nvPr/>
        </p:nvSpPr>
        <p:spPr>
          <a:xfrm>
            <a:off x="3273415" y="2692230"/>
            <a:ext cx="954138" cy="384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箭头: 右 66">
            <a:extLst>
              <a:ext uri="{FF2B5EF4-FFF2-40B4-BE49-F238E27FC236}">
                <a16:creationId xmlns:a16="http://schemas.microsoft.com/office/drawing/2014/main" id="{B47ECF4B-B2C3-419B-B111-8D9447D70408}"/>
              </a:ext>
            </a:extLst>
          </p:cNvPr>
          <p:cNvSpPr/>
          <p:nvPr/>
        </p:nvSpPr>
        <p:spPr>
          <a:xfrm>
            <a:off x="7387009" y="2623909"/>
            <a:ext cx="954138" cy="384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7115513-73B0-4A28-B06F-2D4ACCC9CF56}"/>
              </a:ext>
            </a:extLst>
          </p:cNvPr>
          <p:cNvSpPr txBox="1"/>
          <p:nvPr/>
        </p:nvSpPr>
        <p:spPr>
          <a:xfrm>
            <a:off x="619454" y="4091634"/>
            <a:ext cx="295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DM scatters with atoms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483721D-B922-463E-993A-F68BEE6A8487}"/>
              </a:ext>
            </a:extLst>
          </p:cNvPr>
          <p:cNvSpPr txBox="1"/>
          <p:nvPr/>
        </p:nvSpPr>
        <p:spPr>
          <a:xfrm>
            <a:off x="4040087" y="3886644"/>
            <a:ext cx="4388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Atomic electrons can’t immediately follow the recoil nucleus. There is relative motion between them.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6CD0A55-ED1E-4420-9366-42215493F9A9}"/>
              </a:ext>
            </a:extLst>
          </p:cNvPr>
          <p:cNvSpPr txBox="1"/>
          <p:nvPr/>
        </p:nvSpPr>
        <p:spPr>
          <a:xfrm>
            <a:off x="8428101" y="3731303"/>
            <a:ext cx="3807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Before the electrons to catch up nucleus, some electrons are excited or ionized.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6BB71493-90F2-4FEC-8CD4-F4B5D8670856}"/>
              </a:ext>
            </a:extLst>
          </p:cNvPr>
          <p:cNvSpPr/>
          <p:nvPr/>
        </p:nvSpPr>
        <p:spPr>
          <a:xfrm>
            <a:off x="6346190" y="5367093"/>
            <a:ext cx="582794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 Nakano, Y. Shoji, and K.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[arxiv:1707.07258]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Essig, J.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Pradler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Sholapurkar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T.-T. Yu[arxiv:1908.10881]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Z.-L. Liang, L. Zhang, F. Zheng, and P. Zhang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[arxiv:1912.13484]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Knapen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Kozaczuk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T. Lin[arxiv:2011.09496]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V.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Flambaum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Su, L. Wu, and B. Zhu[arxiv:2012.09751]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09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B7170-1BC2-1609-AF18-405839AD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Migdal-type effect in dark matter absorption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39D3-2EDF-FE4E-05CC-07573833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Difference with scattering: energy transfer in absorption is mc</a:t>
            </a:r>
            <a:r>
              <a:rPr lang="en-US" baseline="30000" dirty="0"/>
              <a:t>2</a:t>
            </a:r>
            <a:r>
              <a:rPr lang="en-US" dirty="0"/>
              <a:t>,                        6 orders of magnitude bigger than in scattering (&lt; mv</a:t>
            </a:r>
            <a:r>
              <a:rPr lang="en-US" baseline="30000" dirty="0"/>
              <a:t>2</a:t>
            </a:r>
            <a:r>
              <a:rPr lang="en-US" dirty="0"/>
              <a:t>/2) !   </a:t>
            </a:r>
          </a:p>
          <a:p>
            <a:pPr marL="0" indent="0">
              <a:buNone/>
            </a:pPr>
            <a:r>
              <a:rPr lang="en-US" dirty="0"/>
              <a:t>Dark matter particles with smaller mass may be detected, including</a:t>
            </a:r>
          </a:p>
          <a:p>
            <a:pPr marL="0" indent="0">
              <a:buNone/>
            </a:pPr>
            <a:r>
              <a:rPr lang="en-US" dirty="0"/>
              <a:t>m= 1-100 keV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Scalar particles produced inside Sun may be detected too. </a:t>
            </a:r>
          </a:p>
          <a:p>
            <a:pPr marL="0" indent="0">
              <a:buNone/>
            </a:pPr>
            <a:r>
              <a:rPr lang="en-AU" dirty="0"/>
              <a:t>Calculations for Na, Si, </a:t>
            </a:r>
            <a:r>
              <a:rPr lang="en-AU" dirty="0" err="1"/>
              <a:t>Ar</a:t>
            </a:r>
            <a:r>
              <a:rPr lang="en-AU" dirty="0"/>
              <a:t>, Ge, I, Xe, and Tl target atoms,</a:t>
            </a:r>
          </a:p>
          <a:p>
            <a:pPr marL="0" indent="0">
              <a:buNone/>
            </a:pPr>
            <a:r>
              <a:rPr lang="en-AU" dirty="0"/>
              <a:t> limits from </a:t>
            </a:r>
            <a:r>
              <a:rPr lang="en-AU" dirty="0" err="1"/>
              <a:t>XENONnT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Dark matter interacts with nucleus,  but electron receives 12 orders of magnitude more energy!</a:t>
            </a:r>
          </a:p>
          <a:p>
            <a:pPr marL="0" indent="0">
              <a:buNone/>
            </a:pPr>
            <a:endParaRPr lang="en-AU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AU" sz="2000" b="1" dirty="0">
                <a:solidFill>
                  <a:srgbClr val="0070C0"/>
                </a:solidFill>
              </a:rPr>
              <a:t>V. A. </a:t>
            </a:r>
            <a:r>
              <a:rPr lang="en-AU" sz="2000" b="1" dirty="0" err="1">
                <a:solidFill>
                  <a:srgbClr val="0070C0"/>
                </a:solidFill>
              </a:rPr>
              <a:t>Dzuba</a:t>
            </a:r>
            <a:r>
              <a:rPr lang="en-AU" sz="2000" b="1" dirty="0">
                <a:solidFill>
                  <a:srgbClr val="0070C0"/>
                </a:solidFill>
              </a:rPr>
              <a:t>, V. V. Flambaum, and I. B. </a:t>
            </a:r>
            <a:r>
              <a:rPr lang="en-AU" sz="2000" b="1" dirty="0" err="1">
                <a:solidFill>
                  <a:srgbClr val="0070C0"/>
                </a:solidFill>
              </a:rPr>
              <a:t>Samsonov</a:t>
            </a:r>
            <a:r>
              <a:rPr lang="en-AU" sz="2000" b="1" dirty="0">
                <a:solidFill>
                  <a:srgbClr val="0070C0"/>
                </a:solidFill>
              </a:rPr>
              <a:t>. Phys. Rev. D 109, 115032 (2024)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8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AB8398-9E1F-4773-9DDD-FC3228ABD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330" y="1080656"/>
            <a:ext cx="10357339" cy="5079551"/>
          </a:xfrm>
        </p:spPr>
        <p:txBody>
          <a:bodyPr>
            <a:normAutofit fontScale="85000" lnSpcReduction="20000"/>
          </a:bodyPr>
          <a:lstStyle/>
          <a:p>
            <a:pPr algn="l"/>
            <a:endParaRPr lang="en-US" sz="2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Relativistic </a:t>
            </a:r>
            <a:r>
              <a:rPr lang="en-US" sz="2800" dirty="0" err="1"/>
              <a:t>Hartree-Fock</a:t>
            </a:r>
            <a:r>
              <a:rPr lang="en-US" sz="2800" dirty="0"/>
              <a:t> calculations correct several orders of magnitude error for the dark matter scalars and solar scalars.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Plane wave  approximation does not work due to violation of orthogonality condition between bound and continuum electron wave functions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u="sng" dirty="0"/>
              <a:t>Error up to 8 orders of magnitude</a:t>
            </a:r>
            <a:r>
              <a:rPr lang="en-US" sz="2800" dirty="0"/>
              <a:t>!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Such effect also exists for axions but the error is significant for small axion energies only.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New limits on electron-scalar coupling from Xenon1T data.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Data files for scalars and axions: arXiv:2105.08296.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x-none" sz="2800" dirty="0">
                <a:solidFill>
                  <a:srgbClr val="800000"/>
                </a:solidFill>
                <a:ea typeface="ＭＳ Ｐゴシック" charset="-128"/>
              </a:rPr>
              <a:t>Relativistic effects increase </a:t>
            </a:r>
            <a:r>
              <a:rPr lang="en-US" altLang="x-none" sz="2800" dirty="0" err="1">
                <a:solidFill>
                  <a:srgbClr val="800000"/>
                </a:solidFill>
                <a:ea typeface="ＭＳ Ｐゴシック" charset="-128"/>
              </a:rPr>
              <a:t>ionisation</a:t>
            </a:r>
            <a:r>
              <a:rPr lang="en-US" altLang="x-none" sz="2800" dirty="0">
                <a:solidFill>
                  <a:srgbClr val="800000"/>
                </a:solidFill>
                <a:ea typeface="ＭＳ Ｐゴシック" charset="-128"/>
              </a:rPr>
              <a:t> by WIMP scattering on electrons by up to 3 orders of magnitude. </a:t>
            </a:r>
            <a:r>
              <a:rPr lang="en-US" sz="2800" dirty="0">
                <a:solidFill>
                  <a:srgbClr val="800000"/>
                </a:solidFill>
              </a:rPr>
              <a:t>Plane wave  approximation does not work.</a:t>
            </a:r>
            <a:r>
              <a:rPr lang="en-US" sz="2800" dirty="0"/>
              <a:t> </a:t>
            </a:r>
            <a:r>
              <a:rPr lang="en-US" altLang="en-US" sz="2800" dirty="0">
                <a:solidFill>
                  <a:srgbClr val="800000"/>
                </a:solidFill>
              </a:rPr>
              <a:t>Annual modulation due to variation of velocity of WIMPs is  20 - 50%. Results for DAMA/LIBRA and XENON collaborations.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x-none" sz="2800" dirty="0">
                <a:solidFill>
                  <a:srgbClr val="0070C0"/>
                </a:solidFill>
              </a:rPr>
              <a:t>Migdal-type effect in absorption, huge electron energy gain compare to Migdal effect in scattering. Good for low-mass dark matter and solar scalars.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8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F4A772-1F69-4A96-AADA-CF9988A8A5C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15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0000"/>
                </a:solidFill>
              </a:rPr>
              <a:t>Summary 2</a:t>
            </a:r>
          </a:p>
        </p:txBody>
      </p:sp>
    </p:spTree>
    <p:extLst>
      <p:ext uri="{BB962C8B-B14F-4D97-AF65-F5344CB8AC3E}">
        <p14:creationId xmlns:p14="http://schemas.microsoft.com/office/powerpoint/2010/main" val="2121509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79E1-B9D6-4C44-A3E3-A936AD112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3646"/>
            <a:ext cx="9144000" cy="1932863"/>
          </a:xfrm>
        </p:spPr>
        <p:txBody>
          <a:bodyPr>
            <a:normAutofit/>
          </a:bodyPr>
          <a:lstStyle/>
          <a:p>
            <a:r>
              <a:rPr lang="en-AU" b="1" dirty="0"/>
              <a:t>Quark Nugget Dark Matter </a:t>
            </a:r>
            <a:r>
              <a:rPr lang="en-AU" i="1" dirty="0"/>
              <a:t>hunter’s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56C55-7A15-A84F-A0B8-838E6229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3981"/>
            <a:ext cx="9144000" cy="531119"/>
          </a:xfrm>
        </p:spPr>
        <p:txBody>
          <a:bodyPr/>
          <a:lstStyle/>
          <a:p>
            <a:r>
              <a:rPr lang="en-US" dirty="0"/>
              <a:t>Victor </a:t>
            </a:r>
            <a:r>
              <a:rPr lang="en-US" dirty="0" err="1"/>
              <a:t>Flambaum</a:t>
            </a:r>
            <a:r>
              <a:rPr lang="en-US" dirty="0"/>
              <a:t> and Igor </a:t>
            </a:r>
            <a:r>
              <a:rPr lang="en-US" dirty="0" err="1"/>
              <a:t>Samsonov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2B010-6AEE-F447-95A2-9FD2BC80A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051" y="5071777"/>
            <a:ext cx="1459803" cy="163734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B214B5-3077-3546-A30A-4096A794DF7E}"/>
              </a:ext>
            </a:extLst>
          </p:cNvPr>
          <p:cNvSpPr/>
          <p:nvPr/>
        </p:nvSpPr>
        <p:spPr>
          <a:xfrm>
            <a:off x="863374" y="4913703"/>
            <a:ext cx="3985720" cy="17954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V. V. </a:t>
            </a:r>
            <a:r>
              <a:rPr lang="en-US" dirty="0" err="1">
                <a:solidFill>
                  <a:schemeClr val="tx1"/>
                </a:solidFill>
              </a:rPr>
              <a:t>Flambaum</a:t>
            </a:r>
            <a:r>
              <a:rPr lang="en-US" dirty="0">
                <a:solidFill>
                  <a:schemeClr val="tx1"/>
                </a:solidFill>
              </a:rPr>
              <a:t>, I. </a:t>
            </a:r>
            <a:r>
              <a:rPr lang="en-US" dirty="0" err="1">
                <a:solidFill>
                  <a:schemeClr val="tx1"/>
                </a:solidFill>
              </a:rPr>
              <a:t>Samsonov</a:t>
            </a:r>
            <a:r>
              <a:rPr lang="en-US" dirty="0">
                <a:solidFill>
                  <a:schemeClr val="tx1"/>
                </a:solidFill>
              </a:rPr>
              <a:t>, G. </a:t>
            </a:r>
            <a:r>
              <a:rPr lang="en-US" dirty="0" err="1">
                <a:solidFill>
                  <a:schemeClr val="tx1"/>
                </a:solidFill>
              </a:rPr>
              <a:t>Vong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AU" sz="1800" dirty="0" err="1">
                <a:solidFill>
                  <a:schemeClr val="tx1"/>
                </a:solidFill>
                <a:effectLst/>
                <a:latin typeface="CMR12"/>
              </a:rPr>
              <a:t>arxiv</a:t>
            </a:r>
            <a:r>
              <a:rPr lang="en-AU" sz="1800" dirty="0">
                <a:solidFill>
                  <a:schemeClr val="tx1"/>
                </a:solidFill>
                <a:effectLst/>
                <a:latin typeface="CMR12"/>
              </a:rPr>
              <a:t>: 2405.17775 </a:t>
            </a:r>
          </a:p>
          <a:p>
            <a:r>
              <a:rPr lang="en-AU" sz="1800" dirty="0">
                <a:solidFill>
                  <a:schemeClr val="tx1"/>
                </a:solidFill>
                <a:effectLst/>
                <a:latin typeface="CMR12"/>
              </a:rPr>
              <a:t>Phys. Rev. D107, 123501 (2023) </a:t>
            </a:r>
          </a:p>
          <a:p>
            <a:r>
              <a:rPr lang="en-US" dirty="0">
                <a:solidFill>
                  <a:schemeClr val="tx1"/>
                </a:solidFill>
              </a:rPr>
              <a:t>V. V. Flambaum, I. </a:t>
            </a:r>
            <a:r>
              <a:rPr lang="en-US" dirty="0" err="1">
                <a:solidFill>
                  <a:schemeClr val="tx1"/>
                </a:solidFill>
              </a:rPr>
              <a:t>Samsonov</a:t>
            </a:r>
            <a:endParaRPr lang="en-AU" sz="1800" dirty="0">
              <a:solidFill>
                <a:schemeClr val="tx1"/>
              </a:solidFill>
              <a:effectLst/>
              <a:latin typeface="CMR12"/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Phys. Rev. D 106 (2022) 023006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Phys. Rev. D 105 (2022) 123011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Phys. Rev. D 104 (2021) 063042</a:t>
            </a:r>
          </a:p>
        </p:txBody>
      </p:sp>
    </p:spTree>
    <p:extLst>
      <p:ext uri="{BB962C8B-B14F-4D97-AF65-F5344CB8AC3E}">
        <p14:creationId xmlns:p14="http://schemas.microsoft.com/office/powerpoint/2010/main" val="155998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F590A03-4CF6-FFD3-9736-069446670343}"/>
              </a:ext>
            </a:extLst>
          </p:cNvPr>
          <p:cNvSpPr/>
          <p:nvPr/>
        </p:nvSpPr>
        <p:spPr>
          <a:xfrm>
            <a:off x="1359877" y="259760"/>
            <a:ext cx="9472246" cy="257760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19D80-28F3-F643-547C-242F046F1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3563" y="5937500"/>
            <a:ext cx="4114800" cy="401638"/>
          </a:xfrm>
        </p:spPr>
        <p:txBody>
          <a:bodyPr/>
          <a:lstStyle/>
          <a:p>
            <a:r>
              <a:rPr lang="en-US"/>
              <a:t>I. Samsonov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67FA7-B55E-E0A2-C586-DB27C678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7EE5-C431-D046-B498-066DBAC2F192}" type="slidenum">
              <a:rPr lang="en-US" smtClean="0"/>
              <a:t>74</a:t>
            </a:fld>
            <a:r>
              <a:rPr lang="en-US" dirty="0"/>
              <a:t> of 16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5384D0-79A7-E170-5DB0-3E434C168070}"/>
              </a:ext>
            </a:extLst>
          </p:cNvPr>
          <p:cNvSpPr/>
          <p:nvPr/>
        </p:nvSpPr>
        <p:spPr>
          <a:xfrm>
            <a:off x="487680" y="3253603"/>
            <a:ext cx="10527323" cy="3292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6FA052-C325-3996-18EC-3B07C031EBC9}"/>
              </a:ext>
            </a:extLst>
          </p:cNvPr>
          <p:cNvSpPr txBox="1"/>
          <p:nvPr/>
        </p:nvSpPr>
        <p:spPr>
          <a:xfrm>
            <a:off x="1759657" y="536559"/>
            <a:ext cx="2620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Strangelet</a:t>
            </a:r>
            <a:r>
              <a:rPr lang="en-US" sz="2400" dirty="0"/>
              <a:t> Model</a:t>
            </a:r>
          </a:p>
          <a:p>
            <a:endParaRPr lang="en-US" sz="24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498ED8-5171-76DF-FD5E-B5C47D11E1BF}"/>
              </a:ext>
            </a:extLst>
          </p:cNvPr>
          <p:cNvSpPr/>
          <p:nvPr/>
        </p:nvSpPr>
        <p:spPr>
          <a:xfrm>
            <a:off x="1580316" y="1378288"/>
            <a:ext cx="3499238" cy="109459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600" dirty="0">
                <a:solidFill>
                  <a:schemeClr val="tx1"/>
                </a:solidFill>
              </a:rPr>
              <a:t>E. Witten, Phys. Rev. D 30, 272 (1984)</a:t>
            </a:r>
          </a:p>
          <a:p>
            <a:r>
              <a:rPr lang="en-AU" sz="1600" dirty="0">
                <a:solidFill>
                  <a:schemeClr val="tx1"/>
                </a:solidFill>
              </a:rPr>
              <a:t>E. Farhi and R. L. Jaffe, Phys. Rev. D 30, 2379 (1984)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C944F1-9EE3-EED8-09C6-0E949FDF1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859" y="884581"/>
            <a:ext cx="3907253" cy="18520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720265-C3AE-4965-214D-3D9FEA721439}"/>
              </a:ext>
            </a:extLst>
          </p:cNvPr>
          <p:cNvSpPr txBox="1"/>
          <p:nvPr/>
        </p:nvSpPr>
        <p:spPr>
          <a:xfrm>
            <a:off x="6686913" y="366405"/>
            <a:ext cx="84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</a:t>
            </a:r>
          </a:p>
          <a:p>
            <a:pPr algn="ctr"/>
            <a:r>
              <a:rPr lang="en-US" dirty="0"/>
              <a:t>matter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1060A-441D-1F4A-001E-E41A5FD7C755}"/>
              </a:ext>
            </a:extLst>
          </p:cNvPr>
          <p:cNvSpPr txBox="1"/>
          <p:nvPr/>
        </p:nvSpPr>
        <p:spPr>
          <a:xfrm>
            <a:off x="8420907" y="490062"/>
            <a:ext cx="159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Stable quark matter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DACD0D-B4FF-1D0A-7547-96EE3B162947}"/>
              </a:ext>
            </a:extLst>
          </p:cNvPr>
          <p:cNvSpPr/>
          <p:nvPr/>
        </p:nvSpPr>
        <p:spPr>
          <a:xfrm>
            <a:off x="4840417" y="3545098"/>
            <a:ext cx="2576789" cy="6940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Quark Nugget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9658F2E-0F66-75A5-4FB5-5A087232DECC}"/>
              </a:ext>
            </a:extLst>
          </p:cNvPr>
          <p:cNvSpPr/>
          <p:nvPr/>
        </p:nvSpPr>
        <p:spPr>
          <a:xfrm>
            <a:off x="8151130" y="3545097"/>
            <a:ext cx="2576790" cy="6940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Anti-Quark Nugget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BBD7B5-B645-97AB-2499-70CDBC191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718" y="4373242"/>
            <a:ext cx="1808899" cy="19555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DD8CEA-D714-749E-4196-CB9E94C17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254" y="4372282"/>
            <a:ext cx="1828391" cy="1976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7D07B8-31E8-CBBE-FFB4-1EDFAC1E3A75}"/>
              </a:ext>
            </a:extLst>
          </p:cNvPr>
          <p:cNvSpPr txBox="1"/>
          <p:nvPr/>
        </p:nvSpPr>
        <p:spPr>
          <a:xfrm>
            <a:off x="574765" y="4020635"/>
            <a:ext cx="356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Axion-Quark nugget model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4FB2FAB-6F7B-3E76-2C25-71299FF39E81}"/>
              </a:ext>
            </a:extLst>
          </p:cNvPr>
          <p:cNvSpPr/>
          <p:nvPr/>
        </p:nvSpPr>
        <p:spPr>
          <a:xfrm>
            <a:off x="580215" y="4598488"/>
            <a:ext cx="3242848" cy="119203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AU" sz="1600" dirty="0">
                <a:solidFill>
                  <a:schemeClr val="tx1"/>
                </a:solidFill>
              </a:rPr>
              <a:t>R. </a:t>
            </a:r>
            <a:r>
              <a:rPr lang="en-AU" sz="1600" dirty="0" err="1">
                <a:solidFill>
                  <a:schemeClr val="tx1"/>
                </a:solidFill>
              </a:rPr>
              <a:t>Zhitnitsky</a:t>
            </a:r>
            <a:r>
              <a:rPr lang="en-AU" sz="1600" dirty="0">
                <a:solidFill>
                  <a:schemeClr val="tx1"/>
                </a:solidFill>
              </a:rPr>
              <a:t>, </a:t>
            </a:r>
          </a:p>
          <a:p>
            <a:r>
              <a:rPr lang="en-AU" sz="1600" dirty="0">
                <a:solidFill>
                  <a:schemeClr val="tx1"/>
                </a:solidFill>
              </a:rPr>
              <a:t>JCAP 2003 (10), 010.</a:t>
            </a:r>
          </a:p>
          <a:p>
            <a:r>
              <a:rPr lang="en-AU" sz="1600" dirty="0">
                <a:solidFill>
                  <a:schemeClr val="tx1"/>
                </a:solidFill>
              </a:rPr>
              <a:t>Phys. Rev. D 74, 043515 (2006)</a:t>
            </a:r>
          </a:p>
          <a:p>
            <a:r>
              <a:rPr lang="en-AU" sz="1600" dirty="0">
                <a:solidFill>
                  <a:schemeClr val="tx1"/>
                </a:solidFill>
              </a:rPr>
              <a:t>….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2" grpId="0" animBg="1"/>
      <p:bldP spid="13" grpId="0" animBg="1"/>
      <p:bldP spid="21" grpId="0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E9F8-D36C-0D0E-0850-5805C0E8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Why two phases?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0EF5A-A1DF-E746-0E45-81B6D744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769" y="2486258"/>
            <a:ext cx="5677546" cy="351158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Baryon symmetry of the universe is preserved!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All antimatter is hidden in anti-quark nuggets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No particles beyond SM are required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9AABC-3A1B-9E24-A94E-59874470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Samsonov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CF2E9-47A2-4488-67FE-5AA79060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7EE5-C431-D046-B498-066DBAC2F192}" type="slidenum">
              <a:rPr lang="en-US" smtClean="0"/>
              <a:t>75</a:t>
            </a:fld>
            <a:r>
              <a:rPr lang="en-US" dirty="0"/>
              <a:t> of 16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7219D81-DF3E-5566-45AC-B80681B0B2B0}"/>
              </a:ext>
            </a:extLst>
          </p:cNvPr>
          <p:cNvGraphicFramePr/>
          <p:nvPr/>
        </p:nvGraphicFramePr>
        <p:xfrm>
          <a:off x="6049506" y="1846007"/>
          <a:ext cx="5904855" cy="4355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9989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DFCFEF6-68DA-69E5-D958-609BCCDD9BDB}"/>
              </a:ext>
            </a:extLst>
          </p:cNvPr>
          <p:cNvSpPr/>
          <p:nvPr/>
        </p:nvSpPr>
        <p:spPr>
          <a:xfrm>
            <a:off x="4902125" y="2355743"/>
            <a:ext cx="2387750" cy="10732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1EEFC-BD79-774C-BA07-20590A02D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Why are they ``dark?’’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1EC9BA-038F-8697-AC85-5167712B5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dirty="0">
                    <a:solidFill>
                      <a:srgbClr val="FF0000"/>
                    </a:solidFill>
                  </a:rPr>
                  <a:t>Because of an extremely small cross section-to-mass ratio!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Typical (anti)baryon number: </a:t>
                </a:r>
                <a:r>
                  <a:rPr lang="en-US" dirty="0"/>
                  <a:t>B&gt;10</a:t>
                </a:r>
                <a:r>
                  <a:rPr lang="en-US" baseline="30000" dirty="0"/>
                  <a:t>24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Typical size: </a:t>
                </a:r>
                <a:r>
                  <a:rPr lang="en-US" i="1" dirty="0"/>
                  <a:t>R</a:t>
                </a:r>
                <a:r>
                  <a:rPr lang="en-US" dirty="0">
                    <a:latin typeface="Symbol" pitchFamily="2" charset="2"/>
                  </a:rPr>
                  <a:t>=</a:t>
                </a:r>
                <a:r>
                  <a:rPr lang="en-US" i="1" dirty="0">
                    <a:latin typeface="Symbol" pitchFamily="2" charset="2"/>
                  </a:rPr>
                  <a:t>B</a:t>
                </a:r>
                <a:r>
                  <a:rPr lang="en-US" baseline="30000" dirty="0">
                    <a:latin typeface="Symbol" pitchFamily="2" charset="2"/>
                  </a:rPr>
                  <a:t>1/3</a:t>
                </a:r>
                <a:r>
                  <a:rPr lang="en-US" dirty="0">
                    <a:latin typeface="Symbol" pitchFamily="2" charset="2"/>
                  </a:rPr>
                  <a:t> *1</a:t>
                </a:r>
                <a:r>
                  <a:rPr lang="en-US" dirty="0">
                    <a:latin typeface="Times" pitchFamily="2" charset="0"/>
                  </a:rPr>
                  <a:t> </a:t>
                </a:r>
                <a:r>
                  <a:rPr lang="en-US" dirty="0" err="1"/>
                  <a:t>fm</a:t>
                </a:r>
                <a:r>
                  <a:rPr lang="en-US" dirty="0">
                    <a:latin typeface="Times" pitchFamily="2" charset="0"/>
                  </a:rPr>
                  <a:t>=</a:t>
                </a:r>
                <a:r>
                  <a:rPr lang="en-US" dirty="0"/>
                  <a:t>10</a:t>
                </a:r>
                <a:r>
                  <a:rPr lang="en-US" baseline="30000" dirty="0"/>
                  <a:t>-5</a:t>
                </a:r>
                <a:r>
                  <a:rPr lang="en-US" dirty="0"/>
                  <a:t> cm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Typical mass: </a:t>
                </a:r>
                <a:r>
                  <a:rPr lang="en-US" i="1" dirty="0"/>
                  <a:t>M</a:t>
                </a:r>
                <a:r>
                  <a:rPr lang="en-US" dirty="0"/>
                  <a:t>=</a:t>
                </a:r>
                <a:r>
                  <a:rPr lang="en-US" i="1" dirty="0"/>
                  <a:t>B</a:t>
                </a:r>
                <a:r>
                  <a:rPr lang="en-US" dirty="0">
                    <a:latin typeface="Symbol" pitchFamily="2" charset="2"/>
                  </a:rPr>
                  <a:t>*</a:t>
                </a:r>
                <a:r>
                  <a:rPr lang="en-US" i="1" dirty="0" err="1"/>
                  <a:t>m</a:t>
                </a:r>
                <a:r>
                  <a:rPr lang="en-US" baseline="-25000" dirty="0" err="1"/>
                  <a:t>p</a:t>
                </a:r>
                <a:r>
                  <a:rPr lang="en-US" dirty="0"/>
                  <a:t>=10 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1EC9BA-038F-8697-AC85-5167712B5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0F90D-3DDF-CCA5-21D1-9DA29658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Samsonov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09B93-7154-7599-A418-82067923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7EE5-C431-D046-B498-066DBAC2F192}" type="slidenum">
              <a:rPr lang="en-US" smtClean="0"/>
              <a:t>76</a:t>
            </a:fld>
            <a:r>
              <a:rPr lang="en-US" dirty="0"/>
              <a:t> of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6BE03-98AF-FC55-0EF6-BB7D158D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98" y="2518481"/>
            <a:ext cx="3384093" cy="36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29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EF794-7993-C542-4FA2-262F9D65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Antiquark</a:t>
            </a:r>
            <a:r>
              <a:rPr lang="en-US" dirty="0"/>
              <a:t> nuggets </a:t>
            </a:r>
            <a:r>
              <a:rPr lang="en-US" dirty="0">
                <a:solidFill>
                  <a:srgbClr val="FF0000"/>
                </a:solidFill>
              </a:rPr>
              <a:t>annihilate </a:t>
            </a:r>
            <a:r>
              <a:rPr lang="en-US" dirty="0"/>
              <a:t> visible matter =&gt; have better chances to be detected in contrast with QNs.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Anti-QNs hit the Earth and may cause </a:t>
            </a:r>
            <a:r>
              <a:rPr lang="en-US" dirty="0">
                <a:solidFill>
                  <a:srgbClr val="FF0000"/>
                </a:solidFill>
              </a:rPr>
              <a:t>rare</a:t>
            </a:r>
            <a:r>
              <a:rPr lang="en-US" dirty="0"/>
              <a:t> </a:t>
            </a:r>
            <a:r>
              <a:rPr lang="en-US" dirty="0" err="1"/>
              <a:t>axion</a:t>
            </a:r>
            <a:r>
              <a:rPr lang="en-US" dirty="0"/>
              <a:t> waves, seismic  and atmospheric (sound waves) events </a:t>
            </a:r>
            <a:r>
              <a:rPr lang="en-US" dirty="0">
                <a:solidFill>
                  <a:schemeClr val="accent6"/>
                </a:solidFill>
              </a:rPr>
              <a:t>[</a:t>
            </a:r>
            <a:r>
              <a:rPr lang="en-US" dirty="0" err="1">
                <a:solidFill>
                  <a:schemeClr val="accent6"/>
                </a:solidFill>
              </a:rPr>
              <a:t>Budker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Flambaum</a:t>
            </a:r>
            <a:r>
              <a:rPr lang="en-US" dirty="0">
                <a:solidFill>
                  <a:schemeClr val="accent6"/>
                </a:solidFill>
              </a:rPr>
              <a:t>, Liang, </a:t>
            </a:r>
            <a:r>
              <a:rPr lang="en-US" dirty="0" err="1">
                <a:solidFill>
                  <a:schemeClr val="accent6"/>
                </a:solidFill>
              </a:rPr>
              <a:t>Zhitnitsky</a:t>
            </a:r>
            <a:r>
              <a:rPr lang="en-US" dirty="0">
                <a:solidFill>
                  <a:schemeClr val="accent6"/>
                </a:solidFill>
              </a:rPr>
              <a:t>, Phys. Rev. D 101, 043012 (2020); Symmetry 14 (2022) 459]</a:t>
            </a:r>
            <a:r>
              <a:rPr lang="en-US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Fire fountains from anti-QNs passing through Earth</a:t>
            </a:r>
            <a:endParaRPr lang="en-US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 Anti-QNs </a:t>
            </a:r>
            <a:r>
              <a:rPr lang="en-US" dirty="0">
                <a:solidFill>
                  <a:srgbClr val="FF0000"/>
                </a:solidFill>
              </a:rPr>
              <a:t>annihilate with gas and dust in Galaxy and Sun</a:t>
            </a:r>
            <a:r>
              <a:rPr lang="en-US" dirty="0"/>
              <a:t>=&gt; look for specific radiation in our Galaxy and from Sun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BE1E8-6AA9-D3B6-2BE4-28A55336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Samsonov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493A-CE5D-099A-D74D-D2CBF178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7EE5-C431-D046-B498-066DBAC2F192}" type="slidenum">
              <a:rPr lang="en-US" smtClean="0"/>
              <a:t>77</a:t>
            </a:fld>
            <a:r>
              <a:rPr lang="en-US" dirty="0"/>
              <a:t> of 16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C371625-BE70-6147-6198-80DEBC3867DA}"/>
              </a:ext>
            </a:extLst>
          </p:cNvPr>
          <p:cNvSpPr/>
          <p:nvPr/>
        </p:nvSpPr>
        <p:spPr>
          <a:xfrm>
            <a:off x="2210503" y="188964"/>
            <a:ext cx="7844020" cy="984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How to detect (anti)quark nuggets?</a:t>
            </a:r>
          </a:p>
        </p:txBody>
      </p:sp>
    </p:spTree>
    <p:extLst>
      <p:ext uri="{BB962C8B-B14F-4D97-AF65-F5344CB8AC3E}">
        <p14:creationId xmlns:p14="http://schemas.microsoft.com/office/powerpoint/2010/main" val="2591523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86478-114F-016B-13DF-DD06E60D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Samsonov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504A0-1B8E-DE28-45B9-127BF752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7EE5-C431-D046-B498-066DBAC2F192}" type="slidenum">
              <a:rPr lang="en-US" smtClean="0"/>
              <a:t>78</a:t>
            </a:fld>
            <a:r>
              <a:rPr lang="en-US" dirty="0"/>
              <a:t> of 16</a:t>
            </a:r>
          </a:p>
        </p:txBody>
      </p:sp>
      <p:pic>
        <p:nvPicPr>
          <p:cNvPr id="5122" name="Picture 2" descr="The Taurus Molecular Cloud, a stellar nursery | Anne's Astronomy News">
            <a:extLst>
              <a:ext uri="{FF2B5EF4-FFF2-40B4-BE49-F238E27FC236}">
                <a16:creationId xmlns:a16="http://schemas.microsoft.com/office/drawing/2014/main" id="{9CA0C3B2-3910-05F1-F0C9-71415A5D7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05313"/>
            <a:ext cx="3010989" cy="20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94968-8525-AB65-4044-6C1732B36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69" y="3686175"/>
            <a:ext cx="4114800" cy="255806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B56BA7-4E1E-6613-B5CC-638338E975CA}"/>
              </a:ext>
            </a:extLst>
          </p:cNvPr>
          <p:cNvSpPr/>
          <p:nvPr/>
        </p:nvSpPr>
        <p:spPr>
          <a:xfrm>
            <a:off x="1934308" y="90250"/>
            <a:ext cx="8432716" cy="938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Light from Taurus molecular 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B6A59-668C-C283-09EB-FD411B3CE477}"/>
              </a:ext>
            </a:extLst>
          </p:cNvPr>
          <p:cNvSpPr txBox="1"/>
          <p:nvPr/>
        </p:nvSpPr>
        <p:spPr>
          <a:xfrm>
            <a:off x="5126990" y="1225811"/>
            <a:ext cx="65100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Distance to the cloud is</a:t>
            </a:r>
            <a:r>
              <a:rPr lang="en-US" sz="2000" dirty="0"/>
              <a:t> </a:t>
            </a:r>
            <a:r>
              <a:rPr lang="en-US" sz="2000" i="1" dirty="0"/>
              <a:t>L</a:t>
            </a:r>
            <a:r>
              <a:rPr lang="en-US" sz="2000" dirty="0"/>
              <a:t>=140 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Gas density </a:t>
            </a:r>
            <a:r>
              <a:rPr lang="en-US" sz="2000" i="1" dirty="0"/>
              <a:t>n</a:t>
            </a:r>
            <a:r>
              <a:rPr lang="en-US" sz="2000" dirty="0"/>
              <a:t>=300 to 1000 cm</a:t>
            </a:r>
            <a:r>
              <a:rPr lang="en-US" sz="2000" baseline="30000" dirty="0"/>
              <a:t>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Effective QN temperature in the cloud </a:t>
            </a:r>
            <a:r>
              <a:rPr lang="en-US" sz="2000" i="1" dirty="0"/>
              <a:t>T</a:t>
            </a:r>
            <a:r>
              <a:rPr lang="en-US" sz="2000" dirty="0"/>
              <a:t>=0.5eV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Maximum of the thermal radiation from antiquark nuggets is in near </a:t>
            </a:r>
            <a:r>
              <a:rPr lang="en-US" sz="2000" dirty="0">
                <a:solidFill>
                  <a:srgbClr val="FF0000"/>
                </a:solidFill>
              </a:rPr>
              <a:t>infrared to visible 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Estimated energy flux at </a:t>
            </a:r>
            <a:r>
              <a:rPr lang="el-GR" sz="2000" dirty="0"/>
              <a:t>λ</a:t>
            </a:r>
            <a:r>
              <a:rPr lang="en-US" sz="2000" dirty="0"/>
              <a:t>=555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This corresponds to visible and absolute magnitudes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Hubble Space Telescope can, potentially resolve faint objects with</a:t>
            </a:r>
            <a:r>
              <a:rPr lang="en-US" sz="2000" dirty="0"/>
              <a:t> </a:t>
            </a:r>
            <a:r>
              <a:rPr lang="en-US" sz="2000" i="1" dirty="0"/>
              <a:t>m</a:t>
            </a:r>
            <a:r>
              <a:rPr lang="en-US" sz="2000" dirty="0"/>
              <a:t>=31.5. </a:t>
            </a:r>
            <a:r>
              <a:rPr lang="en-US" sz="2000" dirty="0">
                <a:solidFill>
                  <a:schemeClr val="accent1"/>
                </a:solidFill>
              </a:rPr>
              <a:t>Thus,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light from anti-QNs in molecular clouds may be observed </a:t>
            </a:r>
            <a:r>
              <a:rPr lang="en-US" sz="2000" dirty="0">
                <a:solidFill>
                  <a:schemeClr val="accent1"/>
                </a:solidFill>
              </a:rPr>
              <a:t>if resolved from background.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173F64-74C0-FD92-1534-68BA8071F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183" y="3385655"/>
            <a:ext cx="2526821" cy="601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B0C564-93A8-ABF5-5506-9CB69EA04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025" y="4499374"/>
            <a:ext cx="3792583" cy="7214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63DACF-A2CF-7125-8D0D-791F718D6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r="24712"/>
          <a:stretch/>
        </p:blipFill>
        <p:spPr bwMode="auto">
          <a:xfrm rot="10800000">
            <a:off x="2067094" y="3951260"/>
            <a:ext cx="109456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737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B61E9-40EE-1846-919D-13074726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solidFill>
                  <a:srgbClr val="0070C0"/>
                </a:solidFill>
              </a:rPr>
              <a:t>Anti-quark nuggets strongly interact with visible matter and </a:t>
            </a:r>
            <a:r>
              <a:rPr lang="en-US" dirty="0">
                <a:solidFill>
                  <a:srgbClr val="FF0000"/>
                </a:solidFill>
              </a:rPr>
              <a:t>radiate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0070C0"/>
                </a:solidFill>
              </a:rPr>
              <a:t>Annihilation of gas particles in the interstellar medium on anti-QNs can create an observable flux of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&gt;100MeV-range photons </a:t>
            </a:r>
            <a:r>
              <a:rPr lang="en-US" dirty="0">
                <a:solidFill>
                  <a:srgbClr val="0070C0"/>
                </a:solidFill>
              </a:rPr>
              <a:t>(Fermi-LAT telescope)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0070C0"/>
                </a:solidFill>
              </a:rPr>
              <a:t>Charged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 mesons decay into </a:t>
            </a:r>
            <a:r>
              <a:rPr lang="en-US" dirty="0" err="1">
                <a:solidFill>
                  <a:srgbClr val="0070C0"/>
                </a:solidFill>
              </a:rPr>
              <a:t>ultrarelativistic</a:t>
            </a:r>
            <a:r>
              <a:rPr lang="en-US" dirty="0">
                <a:solidFill>
                  <a:srgbClr val="0070C0"/>
                </a:solidFill>
              </a:rPr>
              <a:t> electrons and positrons, which emit </a:t>
            </a:r>
            <a:r>
              <a:rPr lang="en-US" dirty="0">
                <a:solidFill>
                  <a:srgbClr val="FF0000"/>
                </a:solidFill>
              </a:rPr>
              <a:t>synchrotron</a:t>
            </a:r>
            <a:r>
              <a:rPr lang="en-US" dirty="0">
                <a:solidFill>
                  <a:srgbClr val="0070C0"/>
                </a:solidFill>
              </a:rPr>
              <a:t> radiation when move in the magnetic field in the galaxy. This radiation may represent a significant contribution to the galaxy RF background.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0070C0"/>
                </a:solidFill>
              </a:rPr>
              <a:t>Positrons from the positron cloud annihilate with atoms in the interstellar gas and produce a flux of </a:t>
            </a:r>
            <a:r>
              <a:rPr lang="en-US" dirty="0">
                <a:solidFill>
                  <a:srgbClr val="FF0000"/>
                </a:solidFill>
              </a:rPr>
              <a:t>511 keV photons</a:t>
            </a:r>
            <a:r>
              <a:rPr lang="en-US" dirty="0">
                <a:solidFill>
                  <a:srgbClr val="0070C0"/>
                </a:solidFill>
              </a:rPr>
              <a:t>. This flux may be observed by the SPI-INTEGRAL satellite.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0070C0"/>
                </a:solidFill>
              </a:rPr>
              <a:t>It is predicted that anti-QNs can radiate in cold molecular clouds in </a:t>
            </a:r>
            <a:r>
              <a:rPr lang="en-US" dirty="0">
                <a:solidFill>
                  <a:srgbClr val="FF0000"/>
                </a:solidFill>
              </a:rPr>
              <a:t>visible light </a:t>
            </a:r>
            <a:r>
              <a:rPr lang="en-US" dirty="0">
                <a:solidFill>
                  <a:srgbClr val="0070C0"/>
                </a:solidFill>
              </a:rPr>
              <a:t>which can be detected.</a:t>
            </a:r>
          </a:p>
          <a:p>
            <a:pPr>
              <a:spcBef>
                <a:spcPts val="1600"/>
              </a:spcBef>
            </a:pPr>
            <a:r>
              <a:rPr lang="en-US" dirty="0">
                <a:solidFill>
                  <a:srgbClr val="0070C0"/>
                </a:solidFill>
              </a:rPr>
              <a:t>Seismic waves and fire fountains from anti-QNs passing through Earth 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D54564-4F4C-AE47-A55B-D2429DB73231}"/>
              </a:ext>
            </a:extLst>
          </p:cNvPr>
          <p:cNvSpPr/>
          <p:nvPr/>
        </p:nvSpPr>
        <p:spPr>
          <a:xfrm>
            <a:off x="3555744" y="356463"/>
            <a:ext cx="5080511" cy="1084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Summary 3</a:t>
            </a:r>
            <a:endParaRPr lang="en-US" sz="4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2D6A-7F71-BB49-AC35-99232ED2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D7EE5-C431-D046-B498-066DBAC2F192}" type="slidenum">
              <a:rPr lang="en-US" smtClean="0"/>
              <a:t>79</a:t>
            </a:fld>
            <a:r>
              <a:rPr lang="en-US" dirty="0"/>
              <a:t> of 16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E641C6-172F-5845-9C87-946C45F9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Samsonov</a:t>
            </a:r>
          </a:p>
        </p:txBody>
      </p:sp>
    </p:spTree>
    <p:extLst>
      <p:ext uri="{BB962C8B-B14F-4D97-AF65-F5344CB8AC3E}">
        <p14:creationId xmlns:p14="http://schemas.microsoft.com/office/powerpoint/2010/main" val="18511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7863" y="609601"/>
            <a:ext cx="8229600" cy="746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000090"/>
                </a:solidFill>
                <a:ea typeface="ＭＳ Ｐゴシック" charset="-128"/>
              </a:rPr>
              <a:t>We performed atomic  and nuclear calculations</a:t>
            </a:r>
            <a:r>
              <a:rPr lang="en-US" altLang="en-US" sz="3200" dirty="0">
                <a:solidFill>
                  <a:srgbClr val="000090"/>
                </a:solidFill>
                <a:ea typeface="ＭＳ Ｐゴシック" charset="-128"/>
              </a:rPr>
              <a:t> to link change of transition frequencies to change of constants: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5435" y="3429001"/>
            <a:ext cx="10913165" cy="3840163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Microwave transitions, comparison of  Cs and Rb clocks.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7030A0"/>
                </a:solidFill>
                <a:ea typeface="ＭＳ Ｐゴシック" charset="-128"/>
                <a:cs typeface="ＭＳ Ｐゴシック" charset="-128"/>
              </a:rPr>
              <a:t>A large number of measurements have already been performed using quasar spectra and atomic clocks.</a:t>
            </a:r>
          </a:p>
          <a:p>
            <a:pPr algn="ctr">
              <a:buNone/>
            </a:pP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Other proposals: </a:t>
            </a:r>
          </a:p>
          <a:p>
            <a:pPr algn="ctr">
              <a:buNone/>
            </a:pPr>
            <a:r>
              <a:rPr lang="en-US" altLang="en-US" sz="2400" dirty="0">
                <a:solidFill>
                  <a:srgbClr val="0033CC"/>
                </a:solidFill>
                <a:ea typeface="ＭＳ Ｐゴシック" charset="-128"/>
                <a:cs typeface="ＭＳ Ｐゴシック" charset="-128"/>
              </a:rPr>
              <a:t>Molecular transitions 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0033CC"/>
                </a:solidFill>
                <a:ea typeface="ＭＳ Ｐゴシック" charset="-128"/>
                <a:cs typeface="ＭＳ Ｐゴシック" charset="-128"/>
              </a:rPr>
              <a:t>Mossbauer transitions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0033CC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400" u="sng" baseline="30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229</a:t>
            </a:r>
            <a:r>
              <a:rPr lang="en-US" altLang="en-US" sz="2400" u="sng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Th nuclear clock are most sensitive to variation of the </a:t>
            </a:r>
            <a:r>
              <a:rPr lang="en-US" altLang="en-US" sz="2400" u="sng" dirty="0" err="1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fundamenatal</a:t>
            </a:r>
            <a:r>
              <a:rPr lang="en-US" altLang="en-US" sz="2400" u="sng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constants </a:t>
            </a:r>
            <a:r>
              <a:rPr lang="en-US" altLang="en-US" sz="2400" u="sng" baseline="30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altLang="en-US" sz="2400" dirty="0">
              <a:solidFill>
                <a:srgbClr val="800000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 sz="2400" baseline="30000" dirty="0">
                <a:solidFill>
                  <a:srgbClr val="0033CC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400" dirty="0">
                <a:solidFill>
                  <a:srgbClr val="0033CC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63750" y="1539876"/>
            <a:ext cx="902578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Wingdings" charset="2"/>
              <a:buNone/>
            </a:pPr>
            <a:endParaRPr lang="en-US" altLang="en-US" sz="2800" dirty="0"/>
          </a:p>
          <a:p>
            <a:pPr algn="ctr" eaLnBrk="1" hangingPunct="1">
              <a:buFont typeface="Wingdings" charset="2"/>
              <a:buNone/>
            </a:pPr>
            <a:r>
              <a:rPr lang="en-US" altLang="en-US" sz="2800" dirty="0"/>
              <a:t>Optical transitions:  atomic calculations   for quasar absorption spectra and  for atomic clocks </a:t>
            </a:r>
          </a:p>
          <a:p>
            <a:pPr algn="ctr"/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w = w</a:t>
            </a:r>
            <a:r>
              <a:rPr lang="en-US" altLang="en-US" sz="2800" i="1" baseline="-25000" dirty="0">
                <a:solidFill>
                  <a:srgbClr val="FF0000"/>
                </a:solidFill>
              </a:rPr>
              <a:t>0 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+ </a:t>
            </a:r>
            <a:r>
              <a:rPr lang="en-US" altLang="en-US" sz="2800" i="1" dirty="0">
                <a:solidFill>
                  <a:srgbClr val="FF0000"/>
                </a:solidFill>
              </a:rPr>
              <a:t>q(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a</a:t>
            </a:r>
            <a:r>
              <a:rPr lang="en-US" altLang="en-US" sz="2800" i="1" baseline="30000" dirty="0">
                <a:solidFill>
                  <a:srgbClr val="FF0000"/>
                </a:solidFill>
              </a:rPr>
              <a:t>2</a:t>
            </a:r>
            <a:r>
              <a:rPr lang="en-US" altLang="en-US" sz="2800" i="1" dirty="0">
                <a:solidFill>
                  <a:srgbClr val="FF0000"/>
                </a:solidFill>
              </a:rPr>
              <a:t>/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a</a:t>
            </a:r>
            <a:r>
              <a:rPr lang="en-US" altLang="en-US" sz="2800" i="1" baseline="-25000" dirty="0">
                <a:solidFill>
                  <a:srgbClr val="FF0000"/>
                </a:solidFill>
              </a:rPr>
              <a:t>0</a:t>
            </a:r>
            <a:r>
              <a:rPr lang="en-US" altLang="en-US" sz="2800" i="1" baseline="30000" dirty="0">
                <a:solidFill>
                  <a:srgbClr val="FF0000"/>
                </a:solidFill>
              </a:rPr>
              <a:t>2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-1</a:t>
            </a:r>
            <a:r>
              <a:rPr lang="en-US" altLang="en-US" sz="2800" i="1" dirty="0">
                <a:solidFill>
                  <a:srgbClr val="FF0000"/>
                </a:solidFill>
              </a:rPr>
              <a:t>), 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    </a:t>
            </a:r>
            <a:r>
              <a:rPr lang="en-US" altLang="en-US" sz="2800" i="1" dirty="0" err="1">
                <a:solidFill>
                  <a:srgbClr val="FF0000"/>
                </a:solidFill>
                <a:latin typeface="Symbol" charset="2"/>
              </a:rPr>
              <a:t>dw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/ w= </a:t>
            </a:r>
            <a:r>
              <a:rPr lang="en-US" altLang="en-US" sz="2800" i="1" dirty="0">
                <a:solidFill>
                  <a:srgbClr val="FF0000"/>
                </a:solidFill>
              </a:rPr>
              <a:t>K </a:t>
            </a:r>
            <a:r>
              <a:rPr lang="en-US" altLang="en-US" sz="2800" i="1" dirty="0">
                <a:solidFill>
                  <a:srgbClr val="FF0000"/>
                </a:solidFill>
                <a:latin typeface="Symbol" charset="2"/>
              </a:rPr>
              <a:t>da/a</a:t>
            </a:r>
            <a:endParaRPr lang="en-US" alt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362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458D5F-854A-753F-9ADF-B997445FA096}"/>
              </a:ext>
            </a:extLst>
          </p:cNvPr>
          <p:cNvSpPr/>
          <p:nvPr/>
        </p:nvSpPr>
        <p:spPr>
          <a:xfrm>
            <a:off x="4311371" y="5027535"/>
            <a:ext cx="3569252" cy="854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E064B9-9670-1349-0B54-96B6684D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80</a:t>
            </a:fld>
            <a:r>
              <a:rPr lang="en-US" dirty="0"/>
              <a:t> of 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36E32A-7DED-390C-4383-20121E866289}"/>
              </a:ext>
            </a:extLst>
          </p:cNvPr>
          <p:cNvSpPr/>
          <p:nvPr/>
        </p:nvSpPr>
        <p:spPr>
          <a:xfrm>
            <a:off x="1192696" y="1071683"/>
            <a:ext cx="9316275" cy="2637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Strong interaction sector</a:t>
            </a:r>
            <a:r>
              <a:rPr lang="en-US" sz="3000" b="1" dirty="0"/>
              <a:t>: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/>
              <a:t>Variation of nuclear magnetic and electric quadrupole moments</a:t>
            </a:r>
            <a:r>
              <a:rPr lang="en-US" sz="3000" b="1" dirty="0">
                <a:sym typeface="Wingdings" pitchFamily="2" charset="2"/>
              </a:rPr>
              <a:t></a:t>
            </a:r>
            <a:r>
              <a:rPr lang="en-US" sz="3000" b="1" dirty="0"/>
              <a:t> variation of atomic  hyperfine structure </a:t>
            </a:r>
            <a:r>
              <a:rPr lang="en-US" sz="3000" b="1" dirty="0">
                <a:sym typeface="Wingdings" pitchFamily="2" charset="2"/>
              </a:rPr>
              <a:t></a:t>
            </a:r>
            <a:r>
              <a:rPr lang="en-US" sz="3000" b="1" dirty="0"/>
              <a:t>search for quark mass variation and dark matter in   Rb/Cs experiment in Paris 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31E2BC23-C578-D7CE-1192-1CABF889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09" y="4000425"/>
            <a:ext cx="1170788" cy="4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3B7ACFC-B23D-86EF-2DDE-3419B34D6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56" y="4157909"/>
            <a:ext cx="1743659" cy="35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DB3C69-3C5C-7833-18BE-550E3366E7D0}"/>
              </a:ext>
            </a:extLst>
          </p:cNvPr>
          <p:cNvSpPr txBox="1"/>
          <p:nvPr/>
        </p:nvSpPr>
        <p:spPr>
          <a:xfrm>
            <a:off x="7294144" y="4769141"/>
            <a:ext cx="22405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chemeClr val="accent1"/>
                </a:solidFill>
              </a:rPr>
              <a:t>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001902-C09B-B5E3-190C-B4DCCF75BE14}"/>
                  </a:ext>
                </a:extLst>
              </p:cNvPr>
              <p:cNvSpPr txBox="1"/>
              <p:nvPr/>
            </p:nvSpPr>
            <p:spPr>
              <a:xfrm>
                <a:off x="8903485" y="4612077"/>
                <a:ext cx="1860290" cy="854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900" dirty="0">
                    <a:solidFill>
                      <a:schemeClr val="accent1"/>
                    </a:solidFill>
                  </a:rPr>
                  <a:t>The dependence of the magnetic dipole hyperfine constant </a:t>
                </a:r>
                <a14:m>
                  <m:oMath xmlns:m="http://schemas.openxmlformats.org/officeDocument/2006/math">
                    <m:r>
                      <a:rPr lang="en-AU" sz="9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AU" sz="900" dirty="0">
                    <a:solidFill>
                      <a:schemeClr val="accent1"/>
                    </a:solidFill>
                  </a:rPr>
                  <a:t> on hadronic parameters is different for all nuclei </a:t>
                </a:r>
              </a:p>
              <a:p>
                <a:endParaRPr lang="en-AU" sz="135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001902-C09B-B5E3-190C-B4DCCF75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485" y="4612077"/>
                <a:ext cx="1860290" cy="854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DBF0F5-BB0B-E6D0-62DE-D70CF699EB1A}"/>
              </a:ext>
            </a:extLst>
          </p:cNvPr>
          <p:cNvCxnSpPr>
            <a:cxnSpLocks/>
          </p:cNvCxnSpPr>
          <p:nvPr/>
        </p:nvCxnSpPr>
        <p:spPr>
          <a:xfrm flipH="1" flipV="1">
            <a:off x="8414399" y="4424624"/>
            <a:ext cx="497441" cy="3639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407B788B-C56F-63F8-41EE-789D1DA9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031" y="5384547"/>
            <a:ext cx="373482" cy="14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C726FF-6E49-2D6D-F290-0FA65CBCA2A3}"/>
              </a:ext>
            </a:extLst>
          </p:cNvPr>
          <p:cNvCxnSpPr>
            <a:cxnSpLocks/>
          </p:cNvCxnSpPr>
          <p:nvPr/>
        </p:nvCxnSpPr>
        <p:spPr>
          <a:xfrm flipH="1" flipV="1">
            <a:off x="7588351" y="5516603"/>
            <a:ext cx="347684" cy="10256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C355AC-B3C4-E351-72A6-A77788296D16}"/>
                  </a:ext>
                </a:extLst>
              </p:cNvPr>
              <p:cNvSpPr txBox="1"/>
              <p:nvPr/>
            </p:nvSpPr>
            <p:spPr>
              <a:xfrm>
                <a:off x="7970087" y="5439653"/>
                <a:ext cx="2240513" cy="1379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9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AU" sz="9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9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9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sSub>
                          <m:sSubPr>
                            <m:ctrlPr>
                              <a:rPr lang="en-AU" sz="9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9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AU" sz="9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den>
                    </m:f>
                  </m:oMath>
                </a14:m>
                <a:r>
                  <a:rPr lang="en-AU" sz="900" dirty="0">
                    <a:solidFill>
                      <a:schemeClr val="accent1"/>
                    </a:solidFill>
                  </a:rPr>
                  <a:t>,</a:t>
                </a:r>
              </a:p>
              <a:p>
                <a:r>
                  <a:rPr lang="en-AU" sz="1500" dirty="0">
                    <a:solidFill>
                      <a:schemeClr val="accent1"/>
                    </a:solidFill>
                  </a:rPr>
                  <a:t> </a:t>
                </a:r>
                <a:r>
                  <a:rPr lang="en-AU" sz="1500" dirty="0">
                    <a:solidFill>
                      <a:srgbClr val="FF0000"/>
                    </a:solidFill>
                  </a:rPr>
                  <a:t>measurements of A and B may be used to search for scalar  and  axion dark matter!  </a:t>
                </a:r>
              </a:p>
              <a:p>
                <a:endParaRPr lang="en-AU" sz="105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C355AC-B3C4-E351-72A6-A77788296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087" y="5439653"/>
                <a:ext cx="2240513" cy="1379673"/>
              </a:xfrm>
              <a:prstGeom prst="rect">
                <a:avLst/>
              </a:prstGeom>
              <a:blipFill>
                <a:blip r:embed="rId7"/>
                <a:stretch>
                  <a:fillRect l="-1124" r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ED63EE85-0ACA-C1CD-6F04-41953F65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58" y="5267955"/>
            <a:ext cx="2802598" cy="38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3177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9601" y="2590801"/>
            <a:ext cx="5484813" cy="4130675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1200"/>
              </a:spcBef>
              <a:defRPr/>
            </a:pPr>
            <a:r>
              <a:rPr lang="en-US" dirty="0">
                <a:solidFill>
                  <a:srgbClr val="0070C0"/>
                </a:solidFill>
              </a:rPr>
              <a:t>Quark matter nuggets are composed of large number of quarks surrounded by </a:t>
            </a:r>
            <a:r>
              <a:rPr lang="en-US" dirty="0">
                <a:solidFill>
                  <a:srgbClr val="FF0000"/>
                </a:solidFill>
              </a:rPr>
              <a:t>electron cloud</a:t>
            </a:r>
          </a:p>
          <a:p>
            <a:pPr>
              <a:spcBef>
                <a:spcPts val="1200"/>
              </a:spcBef>
              <a:defRPr/>
            </a:pPr>
            <a:r>
              <a:rPr lang="en-US" dirty="0">
                <a:solidFill>
                  <a:srgbClr val="FF0000"/>
                </a:solidFill>
              </a:rPr>
              <a:t>Anti-quark nuggets </a:t>
            </a:r>
            <a:r>
              <a:rPr lang="en-US" dirty="0">
                <a:solidFill>
                  <a:srgbClr val="0070C0"/>
                </a:solidFill>
              </a:rPr>
              <a:t>consist of large number of </a:t>
            </a:r>
            <a:r>
              <a:rPr lang="en-US" dirty="0">
                <a:solidFill>
                  <a:srgbClr val="FF0000"/>
                </a:solidFill>
              </a:rPr>
              <a:t>anti-quarks</a:t>
            </a:r>
            <a:r>
              <a:rPr lang="en-US" dirty="0">
                <a:solidFill>
                  <a:srgbClr val="0070C0"/>
                </a:solidFill>
              </a:rPr>
              <a:t>, surrounded by the </a:t>
            </a:r>
            <a:r>
              <a:rPr lang="en-US" dirty="0">
                <a:solidFill>
                  <a:srgbClr val="FF0000"/>
                </a:solidFill>
              </a:rPr>
              <a:t>positron cloud</a:t>
            </a:r>
          </a:p>
          <a:p>
            <a:pPr>
              <a:spcBef>
                <a:spcPts val="1200"/>
              </a:spcBef>
              <a:defRPr/>
            </a:pPr>
            <a:r>
              <a:rPr lang="en-US" dirty="0">
                <a:solidFill>
                  <a:srgbClr val="0070C0"/>
                </a:solidFill>
              </a:rPr>
              <a:t>Both quark and anti-quark nuggets amount to Dark Matter</a:t>
            </a:r>
          </a:p>
          <a:p>
            <a:pPr>
              <a:spcBef>
                <a:spcPts val="1200"/>
              </a:spcBef>
              <a:defRPr/>
            </a:pPr>
            <a:r>
              <a:rPr lang="en-US" dirty="0">
                <a:solidFill>
                  <a:srgbClr val="0070C0"/>
                </a:solidFill>
              </a:rPr>
              <a:t>Explains </a:t>
            </a:r>
            <a:r>
              <a:rPr lang="en-US" dirty="0">
                <a:solidFill>
                  <a:srgbClr val="FF0000"/>
                </a:solidFill>
              </a:rPr>
              <a:t>matter-antimatter asymmetry </a:t>
            </a:r>
            <a:r>
              <a:rPr lang="en-US" dirty="0">
                <a:solidFill>
                  <a:srgbClr val="0070C0"/>
                </a:solidFill>
              </a:rPr>
              <a:t>in nature: anti-matter is hidden in anti-quark nuggets</a:t>
            </a:r>
          </a:p>
          <a:p>
            <a:pPr>
              <a:spcBef>
                <a:spcPts val="1200"/>
              </a:spcBef>
              <a:defRPr/>
            </a:pPr>
            <a:r>
              <a:rPr lang="en-US" dirty="0">
                <a:solidFill>
                  <a:srgbClr val="0070C0"/>
                </a:solidFill>
              </a:rPr>
              <a:t>Has </a:t>
            </a:r>
            <a:r>
              <a:rPr lang="en-US" dirty="0">
                <a:solidFill>
                  <a:srgbClr val="FF0000"/>
                </a:solidFill>
              </a:rPr>
              <a:t>radiation</a:t>
            </a:r>
            <a:r>
              <a:rPr lang="en-US" dirty="0">
                <a:solidFill>
                  <a:srgbClr val="0070C0"/>
                </a:solidFill>
              </a:rPr>
              <a:t> which may (potentially) be detected. Annihilation of matter on </a:t>
            </a:r>
            <a:r>
              <a:rPr lang="en-US" dirty="0" err="1">
                <a:solidFill>
                  <a:srgbClr val="0070C0"/>
                </a:solidFill>
              </a:rPr>
              <a:t>antiQN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0070C0"/>
                </a:solidFill>
              </a:rPr>
              <a:t>microwave, infrared, visible, UV, X-ray, 511 </a:t>
            </a:r>
            <a:r>
              <a:rPr lang="en-US" dirty="0" err="1">
                <a:solidFill>
                  <a:srgbClr val="0070C0"/>
                </a:solidFill>
              </a:rPr>
              <a:t>keV</a:t>
            </a:r>
            <a:r>
              <a:rPr lang="en-US" dirty="0">
                <a:solidFill>
                  <a:srgbClr val="0070C0"/>
                </a:solidFill>
              </a:rPr>
              <a:t>, 100-500 MeV photons from center of Galaxy, molecular clouds and Sun;  </a:t>
            </a:r>
          </a:p>
          <a:p>
            <a:pPr>
              <a:spcBef>
                <a:spcPts val="1200"/>
              </a:spcBef>
              <a:defRPr/>
            </a:pPr>
            <a:r>
              <a:rPr lang="en-US" dirty="0" err="1">
                <a:solidFill>
                  <a:srgbClr val="0070C0"/>
                </a:solidFill>
              </a:rPr>
              <a:t>Axion</a:t>
            </a:r>
            <a:r>
              <a:rPr lang="en-US" dirty="0">
                <a:solidFill>
                  <a:srgbClr val="0070C0"/>
                </a:solidFill>
              </a:rPr>
              <a:t>, Infrasonic, acoustic and seismic waves from Earth</a:t>
            </a:r>
            <a:r>
              <a:rPr lang="en-US" dirty="0"/>
              <a:t>             </a:t>
            </a:r>
          </a:p>
          <a:p>
            <a:pPr>
              <a:spcBef>
                <a:spcPts val="1200"/>
              </a:spcBef>
              <a:defRPr/>
            </a:pPr>
            <a:r>
              <a:rPr lang="en-US" dirty="0"/>
              <a:t> </a:t>
            </a:r>
            <a:r>
              <a:rPr lang="sk-SK" dirty="0" err="1"/>
              <a:t>Flambaum</a:t>
            </a:r>
            <a:r>
              <a:rPr lang="sk-SK" dirty="0"/>
              <a:t>,  </a:t>
            </a:r>
            <a:r>
              <a:rPr lang="sk-SK" dirty="0" err="1"/>
              <a:t>Zhitnitsky</a:t>
            </a:r>
            <a:r>
              <a:rPr lang="sk-SK" dirty="0"/>
              <a:t>, PRD  99, 023517 (2019),</a:t>
            </a:r>
            <a:r>
              <a:rPr lang="en-US" dirty="0"/>
              <a:t>      </a:t>
            </a:r>
            <a:r>
              <a:rPr lang="en-US" dirty="0" err="1"/>
              <a:t>Budker</a:t>
            </a:r>
            <a:r>
              <a:rPr lang="en-US" dirty="0"/>
              <a:t>, </a:t>
            </a:r>
            <a:r>
              <a:rPr lang="en-US" dirty="0" err="1"/>
              <a:t>Flambaum</a:t>
            </a:r>
            <a:r>
              <a:rPr lang="en-US" dirty="0"/>
              <a:t>, Liang, </a:t>
            </a:r>
            <a:r>
              <a:rPr lang="en-US" dirty="0" err="1"/>
              <a:t>Zhitnitsky</a:t>
            </a:r>
            <a:r>
              <a:rPr lang="en-US" dirty="0"/>
              <a:t>, PRD101,043012, 2020.                                                                                  </a:t>
            </a:r>
            <a:r>
              <a:rPr lang="en-US" dirty="0" err="1"/>
              <a:t>Budker</a:t>
            </a:r>
            <a:r>
              <a:rPr lang="en-US" dirty="0"/>
              <a:t>, </a:t>
            </a:r>
            <a:r>
              <a:rPr lang="en-US" dirty="0" err="1"/>
              <a:t>Flambaum</a:t>
            </a:r>
            <a:r>
              <a:rPr lang="en-US" dirty="0"/>
              <a:t>, </a:t>
            </a:r>
            <a:r>
              <a:rPr lang="en-US" dirty="0" err="1"/>
              <a:t>Zhitnitsky</a:t>
            </a:r>
            <a:r>
              <a:rPr lang="en-US" dirty="0"/>
              <a:t>,  Symmetry  14, 459 (2022).</a:t>
            </a:r>
            <a:r>
              <a:rPr lang="sk-SK" dirty="0"/>
              <a:t> Flambaum, </a:t>
            </a:r>
            <a:r>
              <a:rPr lang="sk-SK" dirty="0" err="1"/>
              <a:t>Samsonov</a:t>
            </a:r>
            <a:r>
              <a:rPr lang="sk-SK" dirty="0"/>
              <a:t>, </a:t>
            </a:r>
            <a:r>
              <a:rPr lang="en-US" dirty="0"/>
              <a:t>PRD 2021, 2022,</a:t>
            </a:r>
            <a:r>
              <a:rPr lang="tr-TR" dirty="0"/>
              <a:t> 2023, 2024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917700" y="1149350"/>
            <a:ext cx="8370888" cy="1119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700" dirty="0">
                <a:solidFill>
                  <a:schemeClr val="bg1"/>
                </a:solidFill>
              </a:rPr>
              <a:t>Axion-quark nuggets, QCD balls, Compact composite objects, etc.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40601" y="4945063"/>
            <a:ext cx="2917825" cy="5254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050" dirty="0">
                <a:solidFill>
                  <a:schemeClr val="tx1"/>
                </a:solidFill>
              </a:rPr>
              <a:t>A. </a:t>
            </a:r>
            <a:r>
              <a:rPr lang="en-US" sz="1050" dirty="0" err="1">
                <a:solidFill>
                  <a:schemeClr val="tx1"/>
                </a:solidFill>
              </a:rPr>
              <a:t>Zhitnitsky</a:t>
            </a:r>
            <a:r>
              <a:rPr lang="en-US" sz="1050" dirty="0">
                <a:solidFill>
                  <a:schemeClr val="tx1"/>
                </a:solidFill>
              </a:rPr>
              <a:t>, JCAP10, 010 (2001)</a:t>
            </a:r>
          </a:p>
          <a:p>
            <a:pPr>
              <a:defRPr/>
            </a:pPr>
            <a:r>
              <a:rPr lang="en-US" sz="1050" dirty="0">
                <a:solidFill>
                  <a:schemeClr val="tx1"/>
                </a:solidFill>
              </a:rPr>
              <a:t>And many subsequent papers</a:t>
            </a:r>
          </a:p>
        </p:txBody>
      </p:sp>
      <p:pic>
        <p:nvPicPr>
          <p:cNvPr id="8090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506664"/>
            <a:ext cx="29337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9B2A813-8AAD-2348-A541-DD60CBB3DA46}" type="slidenum">
              <a:rPr lang="en-US" altLang="en-US" b="0"/>
              <a:pPr/>
              <a:t>81</a:t>
            </a:fld>
            <a:r>
              <a:rPr lang="en-US" altLang="en-US" b="0"/>
              <a:t> of 13</a:t>
            </a:r>
          </a:p>
        </p:txBody>
      </p:sp>
      <p:sp>
        <p:nvSpPr>
          <p:cNvPr id="80902" name="TextBox 10"/>
          <p:cNvSpPr txBox="1">
            <a:spLocks noChangeArrowheads="1"/>
          </p:cNvSpPr>
          <p:nvPr/>
        </p:nvSpPr>
        <p:spPr bwMode="auto">
          <a:xfrm>
            <a:off x="7340601" y="4687889"/>
            <a:ext cx="24812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900"/>
              <a:t>Adopted from the talk by A. Zhitnitsky</a:t>
            </a:r>
          </a:p>
        </p:txBody>
      </p:sp>
      <p:sp>
        <p:nvSpPr>
          <p:cNvPr id="80903" name="Footer Placeholder 1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42313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1524000" y="1524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b="0">
                <a:solidFill>
                  <a:srgbClr val="E60000"/>
                </a:solidFill>
              </a:rPr>
              <a:t>Laboratory Search for Oscillating Variations in Fundamental Constants using Atomic Dysprosium</a:t>
            </a:r>
            <a:endParaRPr lang="en-AU" altLang="en-US" sz="2800" b="0">
              <a:solidFill>
                <a:srgbClr val="E60000"/>
              </a:solidFill>
            </a:endParaRPr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1574800" y="1066800"/>
            <a:ext cx="906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1800" b="0"/>
              <a:t>[</a:t>
            </a:r>
            <a:r>
              <a:rPr lang="en-US" altLang="en-US" sz="1800" b="0">
                <a:solidFill>
                  <a:srgbClr val="0000CC"/>
                </a:solidFill>
              </a:rPr>
              <a:t>Van Tilburg, Leefer, Bougas, Budker, </a:t>
            </a:r>
            <a:r>
              <a:rPr lang="en-US" altLang="en-US" sz="1800" b="0" i="1">
                <a:solidFill>
                  <a:srgbClr val="0000CC"/>
                </a:solidFill>
              </a:rPr>
              <a:t>PRL</a:t>
            </a:r>
            <a:r>
              <a:rPr lang="en-US" altLang="en-US" sz="1800" b="0">
                <a:solidFill>
                  <a:srgbClr val="0000CC"/>
                </a:solidFill>
              </a:rPr>
              <a:t> </a:t>
            </a:r>
            <a:r>
              <a:rPr lang="en-US" altLang="en-US" sz="1800">
                <a:solidFill>
                  <a:srgbClr val="0000CC"/>
                </a:solidFill>
              </a:rPr>
              <a:t>115</a:t>
            </a:r>
            <a:r>
              <a:rPr lang="en-US" altLang="en-US" sz="1800" b="0">
                <a:solidFill>
                  <a:srgbClr val="0000CC"/>
                </a:solidFill>
              </a:rPr>
              <a:t>, 011802 (2015)</a:t>
            </a:r>
            <a:r>
              <a:rPr lang="en-US" altLang="en-US" sz="1800" b="0"/>
              <a:t>]</a:t>
            </a:r>
          </a:p>
        </p:txBody>
      </p:sp>
      <p:pic>
        <p:nvPicPr>
          <p:cNvPr id="5017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76200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794464"/>
      </p:ext>
    </p:extLst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EA1CB7-1D3A-6E93-EE28-B72085CC2F18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2FDF8-84F6-DCB9-8EA0-CCAB6BE05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47625"/>
            <a:ext cx="11899900" cy="8032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Comparison with earlier limits on the axion parameter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D07C1-3D87-F26D-EC0C-EF72977A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8E8DE-860E-6BF6-D066-C343F69B5923}"/>
              </a:ext>
            </a:extLst>
          </p:cNvPr>
          <p:cNvSpPr txBox="1"/>
          <p:nvPr/>
        </p:nvSpPr>
        <p:spPr>
          <a:xfrm>
            <a:off x="3340100" y="6169580"/>
            <a:ext cx="522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[V.V. Flambaum and I.B. Samsonov, arXiv:2302.11167]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7F4E9-61B6-3657-AAAA-498D09747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502" y="1137865"/>
            <a:ext cx="7434577" cy="46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17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Other sources of non-linearity of King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000090"/>
                </a:solidFill>
              </a:rPr>
              <a:t>Standard approach</a:t>
            </a:r>
            <a:r>
              <a:rPr lang="en-US" dirty="0">
                <a:solidFill>
                  <a:srgbClr val="000090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If we have two lines and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then</a:t>
            </a:r>
          </a:p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90"/>
                </a:solidFill>
              </a:rPr>
              <a:t>points for different isotopes are on the straight line on the                    plane (King plot).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2709335"/>
            <a:ext cx="3898900" cy="131762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774" y="3940965"/>
            <a:ext cx="4584700" cy="1263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176" y="4214014"/>
            <a:ext cx="2206624" cy="75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377" y="5426866"/>
            <a:ext cx="1285873" cy="6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948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2609380" y="4882926"/>
            <a:ext cx="330036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ar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069" y="3557806"/>
            <a:ext cx="2908300" cy="2794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5400000" flipH="1" flipV="1">
            <a:off x="4120997" y="3519107"/>
            <a:ext cx="248592" cy="1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160977" y="6360394"/>
            <a:ext cx="17210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ro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90" y="3550201"/>
            <a:ext cx="584200" cy="21590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rot="5400000" flipH="1" flipV="1">
            <a:off x="5076933" y="3789291"/>
            <a:ext cx="387653" cy="37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22495" y="1386162"/>
            <a:ext cx="3442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 Tensor term in the SME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90167" y="3268230"/>
            <a:ext cx="1852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z</a:t>
            </a:r>
            <a:r>
              <a:rPr lang="en-US" sz="1600" dirty="0"/>
              <a:t> - Quantization axis</a:t>
            </a:r>
          </a:p>
          <a:p>
            <a:pPr algn="ctr"/>
            <a:r>
              <a:rPr lang="en-US" sz="1200" dirty="0"/>
              <a:t>(Vertical magnetic field </a:t>
            </a:r>
          </a:p>
          <a:p>
            <a:pPr algn="ctr"/>
            <a:r>
              <a:rPr lang="en-US" sz="1200" dirty="0"/>
              <a:t>   at experiment site).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1114" y="2926685"/>
            <a:ext cx="986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Earth axis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3805" y="2057114"/>
            <a:ext cx="645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leads to dependence of atomic frequencies on </a:t>
            </a:r>
          </a:p>
          <a:p>
            <a:r>
              <a:rPr lang="en-US" sz="2400" dirty="0"/>
              <a:t>the </a:t>
            </a:r>
            <a:r>
              <a:rPr lang="en-US" sz="2400" u="sng" dirty="0"/>
              <a:t>orientation</a:t>
            </a:r>
            <a:r>
              <a:rPr lang="en-US" sz="2400" dirty="0"/>
              <a:t> of the system.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/>
        </p:nvGraphicFramePr>
        <p:xfrm>
          <a:off x="7594161" y="4153953"/>
          <a:ext cx="2321056" cy="44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800" imgH="215900" progId="Equation.3">
                  <p:embed/>
                </p:oleObj>
              </mc:Choice>
              <mc:Fallback>
                <p:oleObj name="Equation" r:id="rId4" imgW="1193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4161" y="4153953"/>
                        <a:ext cx="2321056" cy="4481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415213" y="4791550"/>
            <a:ext cx="378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Metastable states with</a:t>
            </a:r>
            <a:r>
              <a:rPr lang="en-US" sz="2400" i="1" dirty="0"/>
              <a:t> J </a:t>
            </a:r>
            <a:r>
              <a:rPr lang="en-US" sz="2400" dirty="0"/>
              <a:t>≥ 1 are needed.</a:t>
            </a:r>
          </a:p>
          <a:p>
            <a:r>
              <a:rPr lang="en-US" sz="2400" dirty="0"/>
              <a:t>New clock states of </a:t>
            </a:r>
            <a:r>
              <a:rPr lang="en-US" sz="2400" b="1" dirty="0" err="1">
                <a:solidFill>
                  <a:srgbClr val="0000FF"/>
                </a:solidFill>
              </a:rPr>
              <a:t>Yb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0000FF"/>
                </a:solidFill>
              </a:rPr>
              <a:t>Au</a:t>
            </a:r>
            <a:r>
              <a:rPr lang="en-US" sz="2400" dirty="0"/>
              <a:t> are good candidates.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992841" y="1294745"/>
          <a:ext cx="4100722" cy="6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24100" imgH="393700" progId="Equation.3">
                  <p:embed/>
                </p:oleObj>
              </mc:Choice>
              <mc:Fallback>
                <p:oleObj name="Equation" r:id="rId6" imgW="2324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2841" y="1294745"/>
                        <a:ext cx="4100722" cy="622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96564" y="459339"/>
            <a:ext cx="8281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54D"/>
                </a:solidFill>
              </a:rPr>
              <a:t>Local </a:t>
            </a:r>
            <a:r>
              <a:rPr lang="en-US" sz="4000" b="1" dirty="0" err="1">
                <a:solidFill>
                  <a:srgbClr val="FF054D"/>
                </a:solidFill>
              </a:rPr>
              <a:t>Lorents</a:t>
            </a:r>
            <a:r>
              <a:rPr lang="en-US" sz="4000" b="1" dirty="0">
                <a:solidFill>
                  <a:srgbClr val="FF054D"/>
                </a:solidFill>
              </a:rPr>
              <a:t> Invariance (LLI) violation</a:t>
            </a:r>
            <a:endParaRPr lang="en-US" b="1" dirty="0">
              <a:solidFill>
                <a:srgbClr val="FF05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81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024481" y="2604365"/>
          <a:ext cx="3275644" cy="81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12900" imgH="431800" progId="Equation.3">
                  <p:embed/>
                </p:oleObj>
              </mc:Choice>
              <mc:Fallback>
                <p:oleObj name="Equation" r:id="rId2" imgW="1612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481" y="2604365"/>
                        <a:ext cx="3275644" cy="8136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887388" y="1653921"/>
            <a:ext cx="3281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A Scalar term in SME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0064" y="3827108"/>
            <a:ext cx="3160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Leads to dependence of atomic frequencies on the date in the year</a:t>
            </a:r>
          </a:p>
          <a:p>
            <a:r>
              <a:rPr lang="en-US" sz="2400" b="1" dirty="0">
                <a:solidFill>
                  <a:srgbClr val="FF054D"/>
                </a:solidFill>
              </a:rPr>
              <a:t>(EEP violation)</a:t>
            </a:r>
            <a:endParaRPr lang="en-US" sz="2400" dirty="0"/>
          </a:p>
        </p:txBody>
      </p:sp>
      <p:pic>
        <p:nvPicPr>
          <p:cNvPr id="2" name="Picture 1" descr="earth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7" y="1612870"/>
            <a:ext cx="3759200" cy="4889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2334689" y="526889"/>
            <a:ext cx="8608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Einstein Equivalence Principle violation </a:t>
            </a:r>
          </a:p>
        </p:txBody>
      </p:sp>
    </p:spTree>
    <p:extLst>
      <p:ext uri="{BB962C8B-B14F-4D97-AF65-F5344CB8AC3E}">
        <p14:creationId xmlns:p14="http://schemas.microsoft.com/office/powerpoint/2010/main" val="15273296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74638"/>
            <a:ext cx="82296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AU">
                <a:ea typeface="ＭＳ Ｐゴシック" pitchFamily="52" charset="-128"/>
                <a:cs typeface="+mj-cs"/>
              </a:rPr>
              <a:t>Largest q in multiply charged ions, narrow lines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ea typeface="ＭＳ Ｐゴシック" charset="-128"/>
              </a:rPr>
              <a:t>q increases as Z</a:t>
            </a:r>
            <a:r>
              <a:rPr lang="en-AU" altLang="en-US" sz="2000" baseline="30000" dirty="0">
                <a:ea typeface="ＭＳ Ｐゴシック" charset="-128"/>
              </a:rPr>
              <a:t>2 (</a:t>
            </a:r>
            <a:r>
              <a:rPr lang="en-AU" altLang="en-US" sz="2000" dirty="0">
                <a:ea typeface="ＭＳ Ｐゴシック" charset="-128"/>
              </a:rPr>
              <a:t>Z</a:t>
            </a:r>
            <a:r>
              <a:rPr lang="en-AU" altLang="en-US" sz="2000" baseline="-25000" dirty="0">
                <a:ea typeface="ＭＳ Ｐゴシック" charset="-128"/>
              </a:rPr>
              <a:t>i</a:t>
            </a:r>
            <a:r>
              <a:rPr lang="en-AU" altLang="en-US" sz="2000" dirty="0">
                <a:ea typeface="ＭＳ Ｐゴシック" charset="-128"/>
              </a:rPr>
              <a:t>+1)</a:t>
            </a:r>
            <a:r>
              <a:rPr lang="en-AU" altLang="en-US" sz="2000" baseline="30000" dirty="0">
                <a:ea typeface="ＭＳ Ｐゴシック" charset="-128"/>
              </a:rPr>
              <a:t>2 </a:t>
            </a:r>
            <a:endParaRPr lang="en-AU" altLang="en-US" sz="20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ea typeface="ＭＳ Ｐゴシック" charset="-128"/>
              </a:rPr>
              <a:t>To keep frequencies in optical range we use configuration crossing as a function of Z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ea typeface="ＭＳ Ｐゴシック" charset="-128"/>
              </a:rPr>
              <a:t>Crossing of 5f and 7s</a:t>
            </a:r>
            <a:endParaRPr lang="en-AU" altLang="en-US" sz="2000" dirty="0">
              <a:solidFill>
                <a:srgbClr val="003399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 err="1">
                <a:solidFill>
                  <a:srgbClr val="003399"/>
                </a:solidFill>
                <a:ea typeface="ＭＳ Ｐゴシック" charset="-128"/>
              </a:rPr>
              <a:t>Th</a:t>
            </a:r>
            <a:r>
              <a:rPr lang="en-AU" altLang="en-US" sz="2000" dirty="0">
                <a:solidFill>
                  <a:srgbClr val="003399"/>
                </a:solidFill>
                <a:ea typeface="ＭＳ Ｐゴシック" charset="-128"/>
              </a:rPr>
              <a:t> IV: </a:t>
            </a:r>
            <a:r>
              <a:rPr lang="en-AU" altLang="en-US" sz="2000" dirty="0">
                <a:ea typeface="ＭＳ Ｐゴシック" charset="-128"/>
              </a:rPr>
              <a:t>q</a:t>
            </a:r>
            <a:r>
              <a:rPr lang="en-AU" altLang="en-US" sz="2000" baseline="-25000" dirty="0">
                <a:ea typeface="ＭＳ Ｐゴシック" charset="-128"/>
              </a:rPr>
              <a:t>1</a:t>
            </a:r>
            <a:r>
              <a:rPr lang="en-AU" altLang="en-US" sz="2000" dirty="0">
                <a:ea typeface="ＭＳ Ｐゴシック" charset="-128"/>
              </a:rPr>
              <a:t>=-75 300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000" dirty="0">
              <a:solidFill>
                <a:srgbClr val="003399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ea typeface="ＭＳ Ｐゴシック" charset="-128"/>
              </a:rPr>
              <a:t>Crossing of 4f and 5s</a:t>
            </a:r>
            <a:endParaRPr lang="en-AU" altLang="en-US" sz="2000" dirty="0">
              <a:solidFill>
                <a:srgbClr val="003399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solidFill>
                  <a:srgbClr val="003399"/>
                </a:solidFill>
                <a:ea typeface="ＭＳ Ｐゴシック" charset="-128"/>
              </a:rPr>
              <a:t>Sm15+, Pm14+, </a:t>
            </a:r>
            <a:r>
              <a:rPr lang="en-AU" altLang="en-US" sz="2000" dirty="0" err="1">
                <a:solidFill>
                  <a:srgbClr val="003399"/>
                </a:solidFill>
                <a:ea typeface="ＭＳ Ｐゴシック" charset="-128"/>
              </a:rPr>
              <a:t>Nd</a:t>
            </a:r>
            <a:r>
              <a:rPr lang="en-AU" altLang="en-US" sz="2000" dirty="0">
                <a:solidFill>
                  <a:srgbClr val="003399"/>
                </a:solidFill>
                <a:ea typeface="ＭＳ Ｐゴシック" charset="-128"/>
              </a:rPr>
              <a:t> 13+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ea typeface="ＭＳ Ｐゴシック" charset="-128"/>
              </a:rPr>
              <a:t>Difference q=q</a:t>
            </a:r>
            <a:r>
              <a:rPr lang="en-AU" altLang="en-US" sz="2000" baseline="-25000" dirty="0">
                <a:ea typeface="ＭＳ Ｐゴシック" charset="-128"/>
              </a:rPr>
              <a:t>2</a:t>
            </a:r>
            <a:r>
              <a:rPr lang="en-AU" altLang="en-US" sz="2000" dirty="0">
                <a:ea typeface="ＭＳ Ｐゴシック" charset="-128"/>
              </a:rPr>
              <a:t> – q</a:t>
            </a:r>
            <a:r>
              <a:rPr lang="en-AU" altLang="en-US" sz="2000" baseline="-25000" dirty="0">
                <a:ea typeface="ＭＳ Ｐゴシック" charset="-128"/>
              </a:rPr>
              <a:t>1</a:t>
            </a:r>
            <a:r>
              <a:rPr lang="en-AU" altLang="en-US" sz="2000" dirty="0">
                <a:ea typeface="ＭＳ Ｐゴシック" charset="-128"/>
              </a:rPr>
              <a:t>  is 260 000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solidFill>
                  <a:srgbClr val="FF0000"/>
                </a:solidFill>
                <a:ea typeface="ＭＳ Ｐゴシック" charset="-128"/>
              </a:rPr>
              <a:t>5 times larger than in Hg II/Al II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solidFill>
                  <a:srgbClr val="003399"/>
                </a:solidFill>
                <a:ea typeface="ＭＳ Ｐゴシック" charset="-128"/>
              </a:rPr>
              <a:t>Relative enhancement up to 500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000" dirty="0">
              <a:solidFill>
                <a:srgbClr val="003399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solidFill>
                  <a:srgbClr val="003399"/>
                </a:solidFill>
                <a:ea typeface="ＭＳ Ｐゴシック" charset="-128"/>
              </a:rPr>
              <a:t>In Sm+14 there are narrow transitions and  E1 transitions in the laser range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000" dirty="0">
              <a:solidFill>
                <a:srgbClr val="003399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>
                <a:solidFill>
                  <a:srgbClr val="003399"/>
                </a:solidFill>
                <a:ea typeface="ＭＳ Ｐゴシック" charset="-128"/>
              </a:rPr>
              <a:t>Holes in filled shells: </a:t>
            </a:r>
            <a:r>
              <a:rPr lang="en-AU" altLang="en-US" sz="2000" dirty="0">
                <a:solidFill>
                  <a:srgbClr val="FF0000"/>
                </a:solidFill>
                <a:ea typeface="ＭＳ Ｐゴシック" charset="-128"/>
              </a:rPr>
              <a:t>13 times larger q than in Hg II/Al II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000" dirty="0">
              <a:solidFill>
                <a:srgbClr val="FF0000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 err="1">
                <a:ea typeface="ＭＳ Ｐゴシック" charset="-128"/>
              </a:rPr>
              <a:t>Cf</a:t>
            </a:r>
            <a:r>
              <a:rPr lang="en-AU" altLang="en-US" sz="2000" dirty="0">
                <a:ea typeface="ＭＳ Ｐゴシック" charset="-128"/>
              </a:rPr>
              <a:t>, Z=98: </a:t>
            </a:r>
            <a:r>
              <a:rPr lang="en-AU" altLang="en-US" sz="2000" dirty="0">
                <a:solidFill>
                  <a:srgbClr val="FF0000"/>
                </a:solidFill>
                <a:ea typeface="ＭＳ Ｐゴシック" charset="-128"/>
              </a:rPr>
              <a:t>23 times larger than in Hg II/Al II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000" dirty="0">
              <a:solidFill>
                <a:srgbClr val="FF0000"/>
              </a:solidFill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2000" dirty="0" err="1">
                <a:solidFill>
                  <a:srgbClr val="FF0000"/>
                </a:solidFill>
                <a:ea typeface="ＭＳ Ｐゴシック" charset="-128"/>
              </a:rPr>
              <a:t>ç</a:t>
            </a:r>
            <a:endParaRPr lang="en-AU" altLang="en-US" sz="2000" dirty="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366963"/>
            <a:ext cx="3421063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335117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E60000"/>
                </a:solidFill>
                <a:ea typeface="ＭＳ Ｐゴシック" charset="-128"/>
              </a:rPr>
              <a:t>Conclusions </a:t>
            </a:r>
            <a:r>
              <a:rPr lang="mr-IN" altLang="en-US" dirty="0">
                <a:solidFill>
                  <a:srgbClr val="E60000"/>
                </a:solidFill>
                <a:ea typeface="ＭＳ Ｐゴシック" charset="-128"/>
              </a:rPr>
              <a:t>–</a:t>
            </a:r>
            <a:r>
              <a:rPr lang="en-US" altLang="en-US" dirty="0">
                <a:solidFill>
                  <a:srgbClr val="E60000"/>
                </a:solidFill>
                <a:ea typeface="ＭＳ Ｐゴシック" charset="-128"/>
              </a:rPr>
              <a:t> low mass dark matter</a:t>
            </a:r>
            <a:endParaRPr lang="en-AU" altLang="en-US" dirty="0">
              <a:solidFill>
                <a:srgbClr val="E60000"/>
              </a:solidFill>
              <a:ea typeface="ＭＳ Ｐゴシック" charset="-128"/>
            </a:endParaRPr>
          </a:p>
        </p:txBody>
      </p:sp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1625600" y="533400"/>
            <a:ext cx="8991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600" dirty="0"/>
              <a:t>There is a hint for spatial variation of the fine structure constant in quasar absorption spectra. May explain fine tuning of fundamental constants needed for life.</a:t>
            </a:r>
          </a:p>
          <a:p>
            <a:pPr eaLnBrk="1" hangingPunct="1"/>
            <a:r>
              <a:rPr lang="en-US" altLang="en-US" sz="2600" dirty="0"/>
              <a:t>New classes of dark matter effects that are </a:t>
            </a:r>
            <a:r>
              <a:rPr lang="en-US" altLang="en-US" sz="2600" u="sng" dirty="0">
                <a:solidFill>
                  <a:srgbClr val="E60000"/>
                </a:solidFill>
              </a:rPr>
              <a:t>linear</a:t>
            </a:r>
            <a:r>
              <a:rPr lang="en-US" altLang="en-US" sz="2600" dirty="0"/>
              <a:t> in the underlying interaction constant (traditionally-sought effects of dark matter scale as second or fourth power), drift and oscillating variation of fundamental constants and violation of fundamental symmetries</a:t>
            </a:r>
          </a:p>
          <a:p>
            <a:pPr eaLnBrk="1" hangingPunct="1"/>
            <a:r>
              <a:rPr lang="en-US" altLang="en-US" sz="2600" u="sng" dirty="0">
                <a:solidFill>
                  <a:srgbClr val="E60000"/>
                </a:solidFill>
              </a:rPr>
              <a:t>Up to 15 orders of magnitude improvement</a:t>
            </a:r>
            <a:r>
              <a:rPr lang="en-US" altLang="en-US" sz="2600" dirty="0"/>
              <a:t> on interactions of scalar dark matter with the photon, electron, quarks, Higgs, </a:t>
            </a:r>
            <a:r>
              <a:rPr lang="en-US" altLang="en-US" sz="2600" i="1" dirty="0"/>
              <a:t>W</a:t>
            </a:r>
            <a:r>
              <a:rPr lang="en-US" altLang="en-US" sz="2600" baseline="30000" dirty="0"/>
              <a:t>+</a:t>
            </a:r>
            <a:r>
              <a:rPr lang="en-US" altLang="en-US" sz="2600" dirty="0"/>
              <a:t>,</a:t>
            </a:r>
            <a:r>
              <a:rPr lang="en-US" altLang="en-US" sz="2600" i="1" dirty="0"/>
              <a:t>W</a:t>
            </a:r>
            <a:r>
              <a:rPr lang="en-US" altLang="en-US" sz="2600" baseline="30000" dirty="0"/>
              <a:t>-</a:t>
            </a:r>
            <a:r>
              <a:rPr lang="en-US" altLang="en-US" sz="2600" dirty="0"/>
              <a:t>,</a:t>
            </a:r>
            <a:r>
              <a:rPr lang="en-US" altLang="en-US" sz="2600" i="1" dirty="0"/>
              <a:t>Z</a:t>
            </a:r>
            <a:r>
              <a:rPr lang="en-US" altLang="en-US" sz="2600" baseline="30000" dirty="0"/>
              <a:t>0</a:t>
            </a:r>
            <a:endParaRPr lang="en-US" altLang="en-US" sz="2600" dirty="0"/>
          </a:p>
          <a:p>
            <a:pPr eaLnBrk="1" hangingPunct="1"/>
            <a:r>
              <a:rPr lang="en-US" altLang="en-US" sz="2600" dirty="0"/>
              <a:t>New clocks: nuclear </a:t>
            </a:r>
            <a:r>
              <a:rPr lang="en-US" altLang="en-US" sz="2600" baseline="30000" dirty="0"/>
              <a:t>229</a:t>
            </a:r>
            <a:r>
              <a:rPr lang="en-US" altLang="en-US" sz="2600" dirty="0"/>
              <a:t>Th,  highly-charged ions. Enormous potential for  atomic experiments to search for for variation of </a:t>
            </a:r>
            <a:r>
              <a:rPr lang="en-US" altLang="en-US" sz="2800" dirty="0">
                <a:solidFill>
                  <a:schemeClr val="accent2"/>
                </a:solidFill>
                <a:latin typeface="Symbol" charset="2"/>
              </a:rPr>
              <a:t>a</a:t>
            </a:r>
            <a:r>
              <a:rPr lang="en-US" altLang="en-US" sz="2600" dirty="0"/>
              <a:t> and masses, new particles and dark matter with unprecedented sensitivity</a:t>
            </a:r>
          </a:p>
          <a:p>
            <a:pPr eaLnBrk="1" hangingPunct="1"/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840960841"/>
      </p:ext>
    </p:extLst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38" y="81062"/>
            <a:ext cx="11721830" cy="599876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0000FF"/>
                </a:solidFill>
              </a:rPr>
              <a:t>Search for new interaction using King plot for isotope shifts.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56" y="1142604"/>
            <a:ext cx="3738302" cy="1332050"/>
          </a:xfrm>
          <a:prstGeom prst="rect">
            <a:avLst/>
          </a:prstGeom>
        </p:spPr>
      </p:pic>
      <p:pic>
        <p:nvPicPr>
          <p:cNvPr id="6" name="Picture 5" descr="k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23" y="3363983"/>
            <a:ext cx="3628621" cy="2939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2820" y="1149038"/>
            <a:ext cx="469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straight line on the </a:t>
            </a:r>
            <a:r>
              <a:rPr lang="en-US" sz="2400" dirty="0" err="1">
                <a:latin typeface="Symbol"/>
              </a:rPr>
              <a:t>n</a:t>
            </a:r>
            <a:r>
              <a:rPr lang="en-US" sz="2400" baseline="-25000" dirty="0" err="1"/>
              <a:t>a</a:t>
            </a:r>
            <a:r>
              <a:rPr lang="en-US" sz="2400" dirty="0"/>
              <a:t>/</a:t>
            </a:r>
            <a:r>
              <a:rPr lang="en-US" sz="2400" dirty="0">
                <a:latin typeface="Symbol"/>
              </a:rPr>
              <a:t>m</a:t>
            </a:r>
            <a:r>
              <a:rPr lang="en-US" sz="2400" dirty="0"/>
              <a:t>, </a:t>
            </a:r>
            <a:r>
              <a:rPr lang="en-US" sz="2400" dirty="0" err="1">
                <a:latin typeface="Symbol"/>
              </a:rPr>
              <a:t>n</a:t>
            </a:r>
            <a:r>
              <a:rPr lang="en-US" sz="2400" baseline="-25000" dirty="0" err="1"/>
              <a:t>b</a:t>
            </a:r>
            <a:r>
              <a:rPr lang="en-US" sz="2400" dirty="0"/>
              <a:t>/</a:t>
            </a:r>
            <a:r>
              <a:rPr lang="en-US" sz="2400" dirty="0">
                <a:latin typeface="Symbol"/>
              </a:rPr>
              <a:t>m</a:t>
            </a:r>
            <a:r>
              <a:rPr lang="en-US" sz="2400" dirty="0"/>
              <a:t> plane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0392" y="1617138"/>
            <a:ext cx="542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New  interaction </a:t>
            </a:r>
            <a:r>
              <a:rPr lang="en-US" sz="2000" dirty="0"/>
              <a:t> term breaks linearity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 </a:t>
            </a:r>
            <a:r>
              <a:rPr lang="en-US" sz="1300" b="1" dirty="0" err="1">
                <a:solidFill>
                  <a:srgbClr val="0000FF"/>
                </a:solidFill>
              </a:rPr>
              <a:t>Berengut</a:t>
            </a:r>
            <a:r>
              <a:rPr lang="en-US" sz="1300" b="1" dirty="0">
                <a:solidFill>
                  <a:srgbClr val="0000FF"/>
                </a:solidFill>
              </a:rPr>
              <a:t> et al </a:t>
            </a:r>
            <a:r>
              <a:rPr lang="pt-BR" sz="1300" dirty="0" err="1"/>
              <a:t>Phys</a:t>
            </a:r>
            <a:r>
              <a:rPr lang="pt-BR" sz="1300" dirty="0"/>
              <a:t>. Rev. </a:t>
            </a:r>
            <a:r>
              <a:rPr lang="pt-BR" sz="1300" dirty="0" err="1"/>
              <a:t>Lett</a:t>
            </a:r>
            <a:r>
              <a:rPr lang="pt-BR" sz="1300" dirty="0"/>
              <a:t>. 20, 103202, 2018</a:t>
            </a:r>
            <a:endParaRPr lang="en-US" sz="13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36" y="2386580"/>
            <a:ext cx="3835615" cy="4001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0353" y="2786689"/>
            <a:ext cx="297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</a:t>
            </a:r>
            <a:r>
              <a:rPr lang="mr-IN" sz="2000" dirty="0"/>
              <a:t>–</a:t>
            </a:r>
            <a:r>
              <a:rPr lang="en-US" sz="2000" dirty="0"/>
              <a:t> mass of new boson</a:t>
            </a:r>
            <a:r>
              <a:rPr lang="en-US" sz="2000" b="1" dirty="0"/>
              <a:t>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135236" y="3186798"/>
            <a:ext cx="55087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Constrains on new interaction from </a:t>
            </a:r>
            <a:r>
              <a:rPr lang="en-US" sz="2200" b="1" dirty="0" err="1">
                <a:solidFill>
                  <a:srgbClr val="FF0000"/>
                </a:solidFill>
              </a:rPr>
              <a:t>Yb</a:t>
            </a:r>
            <a:r>
              <a:rPr lang="en-US" sz="2200" b="1" dirty="0">
                <a:solidFill>
                  <a:srgbClr val="FF0000"/>
                </a:solidFill>
              </a:rPr>
              <a:t>/</a:t>
            </a:r>
            <a:r>
              <a:rPr lang="en-US" sz="2200" b="1" dirty="0" err="1">
                <a:solidFill>
                  <a:srgbClr val="FF0000"/>
                </a:solidFill>
              </a:rPr>
              <a:t>Yb</a:t>
            </a:r>
            <a:r>
              <a:rPr lang="en-US" sz="2200" b="1" dirty="0">
                <a:solidFill>
                  <a:srgbClr val="FF0000"/>
                </a:solidFill>
              </a:rPr>
              <a:t>+ observed </a:t>
            </a:r>
            <a:r>
              <a:rPr lang="en-US" sz="2200" dirty="0"/>
              <a:t>King plot non-linearity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u="sng" dirty="0">
                <a:solidFill>
                  <a:srgbClr val="FF0000"/>
                </a:solidFill>
              </a:rPr>
              <a:t>Effects of standard model physics: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Sensitive to differences in nuclear shape due to relativistic effect, variation of electron wave function inside  nucleus </a:t>
            </a:r>
            <a:r>
              <a:rPr lang="en-US" sz="2200" b="1" dirty="0">
                <a:solidFill>
                  <a:srgbClr val="FF0000"/>
                </a:solidFill>
                <a:sym typeface="Wingdings"/>
              </a:rPr>
              <a:t>nonlinearity</a:t>
            </a:r>
            <a:endParaRPr lang="en-US" sz="2200" b="1" dirty="0">
              <a:solidFill>
                <a:srgbClr val="FF0000"/>
              </a:solidFill>
            </a:endParaRP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dirty="0">
                <a:solidFill>
                  <a:srgbClr val="FF0000"/>
                </a:solidFill>
              </a:rPr>
              <a:t>Nuclear polarization contributes to the non-linearity too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09438" y="693808"/>
            <a:ext cx="11546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Isotope shift for two transitions can be linked as                                   </a:t>
            </a:r>
            <a:r>
              <a:rPr lang="en-US" sz="1300" dirty="0"/>
              <a:t>(F-field shift, K- mass shift constants)</a:t>
            </a:r>
          </a:p>
        </p:txBody>
      </p:sp>
    </p:spTree>
    <p:extLst>
      <p:ext uri="{BB962C8B-B14F-4D97-AF65-F5344CB8AC3E}">
        <p14:creationId xmlns:p14="http://schemas.microsoft.com/office/powerpoint/2010/main" val="2252903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4000">
                <a:solidFill>
                  <a:srgbClr val="FF0000"/>
                </a:solidFill>
                <a:latin typeface="Calibri" charset="0"/>
                <a:ea typeface="ＭＳ Ｐゴシック" charset="-128"/>
              </a:rPr>
              <a:t>Evidence for spatial variation of the fine structure constant </a:t>
            </a:r>
            <a:r>
              <a:rPr lang="en-AU" altLang="en-US" sz="4000">
                <a:solidFill>
                  <a:srgbClr val="FF0000"/>
                </a:solidFill>
                <a:latin typeface="Symbol" charset="2"/>
                <a:ea typeface="ＭＳ Ｐゴシック" charset="-128"/>
              </a:rPr>
              <a:t>a=</a:t>
            </a:r>
            <a:r>
              <a:rPr lang="en-US" altLang="en-US" sz="4000" b="1" i="1">
                <a:latin typeface="Courier New" charset="0"/>
                <a:ea typeface="ＭＳ Ｐゴシック" charset="-128"/>
              </a:rPr>
              <a:t>e</a:t>
            </a:r>
            <a:r>
              <a:rPr lang="en-US" altLang="en-US" sz="4000" b="1" i="1" baseline="30000">
                <a:latin typeface="Courier New" charset="0"/>
                <a:ea typeface="ＭＳ Ｐゴシック" charset="-128"/>
              </a:rPr>
              <a:t>2</a:t>
            </a:r>
            <a:r>
              <a:rPr lang="en-US" altLang="en-US" sz="4000" b="1" i="1">
                <a:latin typeface="Courier New" charset="0"/>
                <a:ea typeface="ＭＳ Ｐゴシック" charset="-128"/>
              </a:rPr>
              <a:t>/2</a:t>
            </a:r>
            <a:r>
              <a:rPr lang="en-US" altLang="en-US" sz="4000">
                <a:latin typeface="Symbol" charset="2"/>
                <a:ea typeface="ＭＳ Ｐゴシック" charset="-128"/>
              </a:rPr>
              <a:t>e</a:t>
            </a:r>
            <a:r>
              <a:rPr lang="en-US" altLang="en-US" sz="4000" baseline="-25000">
                <a:latin typeface="Symbol" charset="2"/>
                <a:ea typeface="ＭＳ Ｐゴシック" charset="-128"/>
              </a:rPr>
              <a:t>0</a:t>
            </a:r>
            <a:r>
              <a:rPr lang="en-US" altLang="en-US" sz="4000" b="1" i="1">
                <a:latin typeface="Courier New" charset="0"/>
                <a:ea typeface="ＭＳ Ｐゴシック" charset="-128"/>
              </a:rPr>
              <a:t>hc</a:t>
            </a:r>
            <a:r>
              <a:rPr lang="en-US" altLang="en-US" sz="4000" b="1" i="1">
                <a:latin typeface="Symbol" charset="2"/>
                <a:ea typeface="ＭＳ Ｐゴシック" charset="-128"/>
              </a:rPr>
              <a:t>=</a:t>
            </a:r>
            <a:r>
              <a:rPr lang="en-US" altLang="en-US" sz="3600" b="1" i="1">
                <a:latin typeface="Symbol" charset="2"/>
                <a:ea typeface="ＭＳ Ｐゴシック" charset="-128"/>
              </a:rPr>
              <a:t>1/137.036</a:t>
            </a:r>
            <a:endParaRPr lang="en-AU" altLang="en-US" sz="4000">
              <a:solidFill>
                <a:srgbClr val="FF0000"/>
              </a:solidFill>
              <a:latin typeface="Symbol" charset="2"/>
              <a:ea typeface="ＭＳ Ｐゴシック" charset="-128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We calculated sensitivity to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 </a:t>
            </a: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for all transitions observed in quasar absorption spectra.</a:t>
            </a:r>
          </a:p>
          <a:p>
            <a:pPr eaLnBrk="1" hangingPunct="1">
              <a:buFontTx/>
              <a:buNone/>
            </a:pP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Measurements: spatial variation of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</a:t>
            </a:r>
            <a:endParaRPr lang="en-AU" altLang="en-US" dirty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Webb, King, Murphy, Flambaum, Carswell, Bainbridge, PRL2011,MNRAS2012</a:t>
            </a:r>
          </a:p>
          <a:p>
            <a:pPr eaLnBrk="1" hangingPunct="1">
              <a:buFontTx/>
              <a:buNone/>
            </a:pPr>
            <a:r>
              <a:rPr lang="en-AU" altLang="en-US" dirty="0">
                <a:latin typeface="Symbol" charset="2"/>
                <a:ea typeface="ＭＳ Ｐゴシック" charset="-128"/>
                <a:cs typeface="ＭＳ Ｐゴシック" charset="-128"/>
              </a:rPr>
              <a:t>        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</a:t>
            </a:r>
            <a:r>
              <a:rPr lang="en-AU" altLang="en-US" dirty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(x)=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a(0)</a:t>
            </a:r>
            <a:r>
              <a:rPr lang="en-AU" altLang="en-US" dirty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+ </a:t>
            </a:r>
            <a:r>
              <a:rPr lang="en-AU" altLang="en-US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a</a:t>
            </a:r>
            <a:r>
              <a:rPr lang="en-AU" altLang="en-US" dirty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‘(0) x  +  …</a:t>
            </a:r>
          </a:p>
          <a:p>
            <a:pPr eaLnBrk="1" hangingPunct="1">
              <a:buFontTx/>
              <a:buNone/>
            </a:pP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         x=r cos(</a:t>
            </a:r>
            <a:r>
              <a:rPr lang="en-AU" altLang="en-US" dirty="0">
                <a:latin typeface="Symbol" charset="2"/>
                <a:ea typeface="ＭＳ Ｐゴシック" charset="-128"/>
                <a:cs typeface="ＭＳ Ｐゴシック" charset="-128"/>
              </a:rPr>
              <a:t>f</a:t>
            </a: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),   r=</a:t>
            </a:r>
            <a:r>
              <a:rPr lang="en-AU" altLang="en-US" dirty="0" err="1">
                <a:latin typeface="Calibri" charset="0"/>
                <a:ea typeface="ＭＳ Ｐゴシック" charset="-128"/>
                <a:cs typeface="ＭＳ Ｐゴシック" charset="-128"/>
              </a:rPr>
              <a:t>ct</a:t>
            </a:r>
            <a:r>
              <a:rPr lang="en-AU" altLang="en-US" dirty="0">
                <a:latin typeface="Calibri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en-AU" altLang="en-US" dirty="0">
                <a:solidFill>
                  <a:schemeClr val="accent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distance (t - light travel  time, c - speed of light)</a:t>
            </a:r>
          </a:p>
          <a:p>
            <a:pPr eaLnBrk="1" hangingPunct="1">
              <a:buFontTx/>
              <a:buNone/>
            </a:pPr>
            <a:endParaRPr lang="en-AU" altLang="en-US" dirty="0">
              <a:solidFill>
                <a:schemeClr val="accent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3574500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846958-51A4-4809-8E53-EA83F3D03ADE}"/>
                  </a:ext>
                </a:extLst>
              </p:cNvPr>
              <p:cNvSpPr txBox="1"/>
              <p:nvPr/>
            </p:nvSpPr>
            <p:spPr>
              <a:xfrm>
                <a:off x="4768066" y="1884108"/>
                <a:ext cx="3017236" cy="870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𝑘𝑟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846958-51A4-4809-8E53-EA83F3D03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066" y="1884108"/>
                <a:ext cx="3017236" cy="8707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C2BD3D-C294-4300-A110-7249AA7FD37D}"/>
                  </a:ext>
                </a:extLst>
              </p:cNvPr>
              <p:cNvSpPr txBox="1"/>
              <p:nvPr/>
            </p:nvSpPr>
            <p:spPr>
              <a:xfrm>
                <a:off x="8438427" y="2278164"/>
                <a:ext cx="985783" cy="484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FC2BD3D-C294-4300-A110-7249AA7FD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427" y="2278164"/>
                <a:ext cx="985783" cy="4846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B115D5-D407-4016-9FAB-68FB17E9CBD6}"/>
                  </a:ext>
                </a:extLst>
              </p:cNvPr>
              <p:cNvSpPr txBox="1"/>
              <p:nvPr/>
            </p:nvSpPr>
            <p:spPr>
              <a:xfrm>
                <a:off x="3919112" y="4720969"/>
                <a:ext cx="5012206" cy="10817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𝑘𝑟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B115D5-D407-4016-9FAB-68FB17E9C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112" y="4720969"/>
                <a:ext cx="5012206" cy="10817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DD5D561D-DE10-4763-9C97-B91A152B6A43}"/>
              </a:ext>
            </a:extLst>
          </p:cNvPr>
          <p:cNvSpPr txBox="1">
            <a:spLocks/>
          </p:cNvSpPr>
          <p:nvPr/>
        </p:nvSpPr>
        <p:spPr>
          <a:xfrm>
            <a:off x="838200" y="85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Century Gothic" panose="020B0502020202020204" pitchFamily="34" charset="0"/>
              </a:rPr>
              <a:t>New Physics in King plot?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A6254-B682-4238-B59E-64F40B3F3722}"/>
              </a:ext>
            </a:extLst>
          </p:cNvPr>
          <p:cNvSpPr txBox="1"/>
          <p:nvPr/>
        </p:nvSpPr>
        <p:spPr>
          <a:xfrm flipH="1">
            <a:off x="2262335" y="3119286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Particle’s coupling </a:t>
            </a:r>
            <a:r>
              <a:rPr lang="en-US" sz="2400" b="1" dirty="0"/>
              <a:t>to electron        to neutron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AC2F8-2CE4-4A54-BA42-2738DB362CEB}"/>
              </a:ext>
            </a:extLst>
          </p:cNvPr>
          <p:cNvSpPr txBox="1"/>
          <p:nvPr/>
        </p:nvSpPr>
        <p:spPr>
          <a:xfrm flipH="1">
            <a:off x="3252934" y="4232322"/>
            <a:ext cx="43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Energy shift: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4F9C-074A-4D72-8B70-D7E9D41B36F6}"/>
              </a:ext>
            </a:extLst>
          </p:cNvPr>
          <p:cNvSpPr txBox="1"/>
          <p:nvPr/>
        </p:nvSpPr>
        <p:spPr>
          <a:xfrm flipH="1">
            <a:off x="838199" y="1397441"/>
            <a:ext cx="6790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Effective potential produced by new scalar particle: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D1E421-6598-4E1E-96FC-A5FFCF8D64E6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538935" y="2723004"/>
            <a:ext cx="372026" cy="396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9523AC-25B6-4D9F-893B-6220287AF306}"/>
              </a:ext>
            </a:extLst>
          </p:cNvPr>
          <p:cNvCxnSpPr>
            <a:cxnSpLocks/>
          </p:cNvCxnSpPr>
          <p:nvPr/>
        </p:nvCxnSpPr>
        <p:spPr>
          <a:xfrm flipH="1" flipV="1">
            <a:off x="6564086" y="2667000"/>
            <a:ext cx="376556" cy="45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A2BBA2-6973-40CF-AC12-810CB83C4CEB}"/>
              </a:ext>
            </a:extLst>
          </p:cNvPr>
          <p:cNvSpPr txBox="1"/>
          <p:nvPr/>
        </p:nvSpPr>
        <p:spPr>
          <a:xfrm flipH="1">
            <a:off x="7236181" y="6006694"/>
            <a:ext cx="4376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Electron wave function density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CA015A-EA75-4503-994F-C64A8DE9D90C}"/>
              </a:ext>
            </a:extLst>
          </p:cNvPr>
          <p:cNvCxnSpPr>
            <a:cxnSpLocks/>
          </p:cNvCxnSpPr>
          <p:nvPr/>
        </p:nvCxnSpPr>
        <p:spPr>
          <a:xfrm flipH="1" flipV="1">
            <a:off x="6940642" y="5531563"/>
            <a:ext cx="376556" cy="45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5812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A3D2E9-D9E8-4532-A195-7086E908711E}"/>
              </a:ext>
            </a:extLst>
          </p:cNvPr>
          <p:cNvSpPr txBox="1"/>
          <p:nvPr/>
        </p:nvSpPr>
        <p:spPr>
          <a:xfrm>
            <a:off x="206829" y="6206695"/>
            <a:ext cx="1177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Berengut</a:t>
            </a:r>
            <a:r>
              <a:rPr lang="en-US" dirty="0"/>
              <a:t> et al. (2018) </a:t>
            </a:r>
            <a:r>
              <a:rPr lang="en-US" i="1" dirty="0"/>
              <a:t>PRL</a:t>
            </a:r>
            <a:r>
              <a:rPr lang="en-US" dirty="0"/>
              <a:t>, 120, 091801.   There are several new papers with non-zero nonlinearity in </a:t>
            </a:r>
            <a:r>
              <a:rPr lang="en-US" dirty="0" err="1"/>
              <a:t>Yb</a:t>
            </a:r>
            <a:r>
              <a:rPr lang="en-US" dirty="0"/>
              <a:t>+ and </a:t>
            </a:r>
            <a:r>
              <a:rPr lang="en-US" dirty="0" err="1"/>
              <a:t>Yb</a:t>
            </a:r>
            <a:r>
              <a:rPr lang="en-US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A73BC-1DAB-4C97-80C3-50378E578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22" y="682367"/>
            <a:ext cx="5805949" cy="54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223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98438"/>
            <a:ext cx="8229600" cy="1096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rgbClr val="E60000"/>
                </a:solidFill>
              </a:rPr>
              <a:t>Why are electron relativistic effects so important?</a:t>
            </a:r>
            <a:endParaRPr lang="en-AU" altLang="en-US" sz="4000">
              <a:solidFill>
                <a:srgbClr val="E60000"/>
              </a:solidFill>
            </a:endParaRPr>
          </a:p>
        </p:txBody>
      </p:sp>
      <p:sp>
        <p:nvSpPr>
          <p:cNvPr id="178179" name="Rectangle 4"/>
          <p:cNvSpPr>
            <a:spLocks noChangeArrowheads="1"/>
          </p:cNvSpPr>
          <p:nvPr/>
        </p:nvSpPr>
        <p:spPr bwMode="auto">
          <a:xfrm>
            <a:off x="2286000" y="133985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b="0"/>
              <a:t>[</a:t>
            </a:r>
            <a:r>
              <a:rPr lang="en-US" altLang="x-none" b="0">
                <a:solidFill>
                  <a:srgbClr val="0000BC"/>
                </a:solidFill>
              </a:rPr>
              <a:t>Roberts, Flambaum, Gribakin, </a:t>
            </a:r>
            <a:r>
              <a:rPr lang="en-US" altLang="x-none" b="0" i="1">
                <a:solidFill>
                  <a:srgbClr val="0000BC"/>
                </a:solidFill>
              </a:rPr>
              <a:t>PRL</a:t>
            </a:r>
            <a:r>
              <a:rPr lang="en-US" altLang="x-none" b="0"/>
              <a:t> </a:t>
            </a:r>
            <a:r>
              <a:rPr lang="en-US" altLang="x-none">
                <a:solidFill>
                  <a:srgbClr val="0000BC"/>
                </a:solidFill>
              </a:rPr>
              <a:t>116</a:t>
            </a:r>
            <a:r>
              <a:rPr lang="en-US" altLang="x-none" b="0">
                <a:solidFill>
                  <a:srgbClr val="0000BC"/>
                </a:solidFill>
              </a:rPr>
              <a:t>, 023201 (2016)</a:t>
            </a:r>
            <a:r>
              <a:rPr lang="en-US" altLang="x-none" b="0"/>
              <a:t>], </a:t>
            </a:r>
          </a:p>
          <a:p>
            <a:pPr algn="ctr" eaLnBrk="1" hangingPunct="1"/>
            <a:r>
              <a:rPr lang="en-US" altLang="x-none" b="0"/>
              <a:t>[</a:t>
            </a:r>
            <a:r>
              <a:rPr lang="en-US" altLang="x-none" b="0">
                <a:solidFill>
                  <a:srgbClr val="0000BC"/>
                </a:solidFill>
              </a:rPr>
              <a:t>Roberts, Dzuba, Flambaum, Pospelov, Stadnik, </a:t>
            </a:r>
            <a:r>
              <a:rPr lang="en-US" altLang="x-none" b="0" i="1">
                <a:solidFill>
                  <a:srgbClr val="0000BC"/>
                </a:solidFill>
              </a:rPr>
              <a:t>PRD</a:t>
            </a:r>
            <a:r>
              <a:rPr lang="en-US" altLang="x-none" b="0">
                <a:solidFill>
                  <a:srgbClr val="0000BC"/>
                </a:solidFill>
              </a:rPr>
              <a:t> </a:t>
            </a:r>
            <a:r>
              <a:rPr lang="en-US" altLang="x-none">
                <a:solidFill>
                  <a:srgbClr val="0000BC"/>
                </a:solidFill>
              </a:rPr>
              <a:t>93</a:t>
            </a:r>
            <a:r>
              <a:rPr lang="en-US" altLang="x-none" b="0">
                <a:solidFill>
                  <a:srgbClr val="0000BC"/>
                </a:solidFill>
              </a:rPr>
              <a:t>, 115037 (2016)</a:t>
            </a:r>
            <a:r>
              <a:rPr lang="en-US" altLang="x-none" b="0"/>
              <a:t>]</a:t>
            </a:r>
          </a:p>
        </p:txBody>
      </p:sp>
      <p:pic>
        <p:nvPicPr>
          <p:cNvPr id="178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28838"/>
            <a:ext cx="647700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1" name="Rectangle 6"/>
          <p:cNvSpPr>
            <a:spLocks noChangeArrowheads="1"/>
          </p:cNvSpPr>
          <p:nvPr/>
        </p:nvSpPr>
        <p:spPr bwMode="auto">
          <a:xfrm>
            <a:off x="1905000" y="6080126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0">
                <a:latin typeface="Arial Unicode MS" charset="0"/>
                <a:ea typeface="Arial Unicode MS" charset="0"/>
              </a:rPr>
              <a:t>Calculated atomic-structure functions for ionisation of I from 3</a:t>
            </a:r>
            <a:r>
              <a:rPr lang="en-US" altLang="en-US" sz="2000" b="0" i="1">
                <a:latin typeface="Arial Unicode MS" charset="0"/>
                <a:ea typeface="Arial Unicode MS" charset="0"/>
              </a:rPr>
              <a:t>s</a:t>
            </a:r>
            <a:r>
              <a:rPr lang="en-US" altLang="en-US" sz="2000" b="0">
                <a:latin typeface="Arial Unicode MS" charset="0"/>
                <a:ea typeface="Arial Unicode MS" charset="0"/>
              </a:rPr>
              <a:t> atomic orbital as a function of </a:t>
            </a:r>
            <a:r>
              <a:rPr lang="en-US" altLang="en-US" sz="2000" b="0" i="1">
                <a:latin typeface="Arial Unicode MS" charset="0"/>
                <a:ea typeface="Arial Unicode MS" charset="0"/>
              </a:rPr>
              <a:t>q</a:t>
            </a:r>
            <a:r>
              <a:rPr lang="en-US" altLang="en-US" sz="1200" b="0" i="1">
                <a:latin typeface="Arial Unicode MS" charset="0"/>
                <a:ea typeface="Arial Unicode MS" charset="0"/>
              </a:rPr>
              <a:t> </a:t>
            </a:r>
            <a:r>
              <a:rPr lang="en-US" altLang="en-US" sz="2000" b="0">
                <a:latin typeface="Arial Unicode MS" charset="0"/>
                <a:ea typeface="Arial Unicode MS" charset="0"/>
              </a:rPr>
              <a:t>; </a:t>
            </a:r>
            <a:r>
              <a:rPr lang="el-GR" altLang="en-US" sz="2000" b="0"/>
              <a:t>Δ</a:t>
            </a:r>
            <a:r>
              <a:rPr lang="en-US" altLang="en-US" sz="2000" b="0" i="1"/>
              <a:t>E</a:t>
            </a:r>
            <a:r>
              <a:rPr lang="en-US" altLang="en-US" sz="2000" b="0"/>
              <a:t> = 4 keV</a:t>
            </a:r>
            <a:r>
              <a:rPr lang="en-US" altLang="en-US" sz="2000" b="0">
                <a:latin typeface="Arial Unicode MS" charset="0"/>
                <a:ea typeface="Arial Unicode MS" charset="0"/>
              </a:rPr>
              <a:t>, vector interaction portal</a:t>
            </a:r>
            <a:endParaRPr lang="en-US" altLang="x-none" sz="2000" b="0">
              <a:latin typeface="Arial Unicode MS" charset="0"/>
              <a:ea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65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2286000" y="7620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x-none" b="0"/>
              <a:t>[</a:t>
            </a:r>
            <a:r>
              <a:rPr lang="en-US" altLang="x-none" b="0">
                <a:solidFill>
                  <a:srgbClr val="0000BC"/>
                </a:solidFill>
              </a:rPr>
              <a:t>Roberts, Flambaum, Gribakin, </a:t>
            </a:r>
            <a:r>
              <a:rPr lang="en-US" altLang="x-none" b="0" i="1">
                <a:solidFill>
                  <a:srgbClr val="0000BC"/>
                </a:solidFill>
              </a:rPr>
              <a:t>PRL</a:t>
            </a:r>
            <a:r>
              <a:rPr lang="en-US" altLang="x-none" b="0"/>
              <a:t> </a:t>
            </a:r>
            <a:r>
              <a:rPr lang="en-US" altLang="x-none">
                <a:solidFill>
                  <a:srgbClr val="0000BC"/>
                </a:solidFill>
              </a:rPr>
              <a:t>116</a:t>
            </a:r>
            <a:r>
              <a:rPr lang="en-US" altLang="x-none" b="0">
                <a:solidFill>
                  <a:srgbClr val="0000BC"/>
                </a:solidFill>
              </a:rPr>
              <a:t>, 023201 (2016)</a:t>
            </a:r>
            <a:r>
              <a:rPr lang="en-US" altLang="x-none" b="0"/>
              <a:t>], </a:t>
            </a:r>
          </a:p>
          <a:p>
            <a:pPr algn="ctr" eaLnBrk="1" hangingPunct="1"/>
            <a:r>
              <a:rPr lang="en-US" altLang="x-none" b="0"/>
              <a:t>[</a:t>
            </a:r>
            <a:r>
              <a:rPr lang="en-US" altLang="x-none" b="0">
                <a:solidFill>
                  <a:srgbClr val="0000BC"/>
                </a:solidFill>
              </a:rPr>
              <a:t>Roberts, Dzuba, Flambaum, Pospelov, Stadnik, </a:t>
            </a:r>
            <a:r>
              <a:rPr lang="en-US" altLang="x-none" b="0" i="1">
                <a:solidFill>
                  <a:srgbClr val="0000BC"/>
                </a:solidFill>
              </a:rPr>
              <a:t>PRD</a:t>
            </a:r>
            <a:r>
              <a:rPr lang="en-US" altLang="x-none" b="0">
                <a:solidFill>
                  <a:srgbClr val="0000BC"/>
                </a:solidFill>
              </a:rPr>
              <a:t> </a:t>
            </a:r>
            <a:r>
              <a:rPr lang="en-US" altLang="x-none">
                <a:solidFill>
                  <a:srgbClr val="0000BC"/>
                </a:solidFill>
              </a:rPr>
              <a:t>93</a:t>
            </a:r>
            <a:r>
              <a:rPr lang="en-US" altLang="x-none" b="0">
                <a:solidFill>
                  <a:srgbClr val="0000BC"/>
                </a:solidFill>
              </a:rPr>
              <a:t>, 115037 (2016)</a:t>
            </a:r>
            <a:r>
              <a:rPr lang="en-US" altLang="x-none" b="0"/>
              <a:t>]</a:t>
            </a:r>
          </a:p>
        </p:txBody>
      </p:sp>
      <p:sp>
        <p:nvSpPr>
          <p:cNvPr id="180227" name="Rectangle 2"/>
          <p:cNvSpPr>
            <a:spLocks noChangeArrowheads="1"/>
          </p:cNvSpPr>
          <p:nvPr/>
        </p:nvSpPr>
        <p:spPr bwMode="auto">
          <a:xfrm>
            <a:off x="1524000" y="46038"/>
            <a:ext cx="91440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0">
                <a:solidFill>
                  <a:srgbClr val="E60000"/>
                </a:solidFill>
              </a:rPr>
              <a:t>Accurate relativistic atomic calculations</a:t>
            </a:r>
            <a:endParaRPr lang="en-AU" altLang="en-US" sz="4000" b="0">
              <a:solidFill>
                <a:srgbClr val="E60000"/>
              </a:solidFill>
            </a:endParaRPr>
          </a:p>
        </p:txBody>
      </p:sp>
      <p:sp>
        <p:nvSpPr>
          <p:cNvPr id="180228" name="Rectangle 6"/>
          <p:cNvSpPr>
            <a:spLocks noChangeArrowheads="1"/>
          </p:cNvSpPr>
          <p:nvPr/>
        </p:nvSpPr>
        <p:spPr bwMode="auto">
          <a:xfrm>
            <a:off x="108857" y="6080126"/>
            <a:ext cx="1172391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0" dirty="0"/>
              <a:t>Calculated differential </a:t>
            </a:r>
            <a:r>
              <a:rPr lang="el-GR" altLang="en-US" sz="2000" b="0" i="1" dirty="0" err="1"/>
              <a:t>σ</a:t>
            </a:r>
            <a:r>
              <a:rPr lang="el-GR" altLang="en-US" sz="2000" b="0" i="1" baseline="-25000" dirty="0" err="1"/>
              <a:t>χ</a:t>
            </a:r>
            <a:r>
              <a:rPr lang="en-US" altLang="en-US" sz="2000" b="0" i="1" baseline="-25000" dirty="0"/>
              <a:t>e</a:t>
            </a:r>
            <a:r>
              <a:rPr lang="en-US" altLang="en-US" sz="2000" b="0" dirty="0">
                <a:latin typeface="Arial Unicode MS" charset="0"/>
                <a:ea typeface="Arial Unicode MS" charset="0"/>
              </a:rPr>
              <a:t> as a function of total energy deposition (</a:t>
            </a:r>
            <a:r>
              <a:rPr lang="el-GR" altLang="en-US" sz="2000" b="0" dirty="0">
                <a:latin typeface="Arial Unicode MS" charset="0"/>
                <a:ea typeface="Arial Unicode MS" charset="0"/>
              </a:rPr>
              <a:t>Δ</a:t>
            </a:r>
            <a:r>
              <a:rPr lang="en-US" altLang="en-US" sz="2000" b="0" i="1" dirty="0">
                <a:latin typeface="Arial Unicode MS" charset="0"/>
                <a:ea typeface="Arial Unicode MS" charset="0"/>
              </a:rPr>
              <a:t>E</a:t>
            </a:r>
            <a:r>
              <a:rPr lang="en-US" altLang="en-US" sz="2000" b="0" dirty="0">
                <a:latin typeface="Arial Unicode MS" charset="0"/>
                <a:ea typeface="Arial Unicode MS" charset="0"/>
              </a:rPr>
              <a:t>); </a:t>
            </a:r>
            <a:r>
              <a:rPr lang="en-US" altLang="en-US" sz="2000" b="0" i="1" dirty="0"/>
              <a:t>m</a:t>
            </a:r>
            <a:r>
              <a:rPr lang="el-GR" altLang="en-US" sz="2000" b="0" i="1" baseline="-25000" dirty="0"/>
              <a:t>χ</a:t>
            </a:r>
            <a:r>
              <a:rPr lang="en-US" altLang="en-US" sz="2000" b="0" dirty="0"/>
              <a:t> = 10 GeV, </a:t>
            </a:r>
            <a:r>
              <a:rPr lang="en-US" altLang="en-US" sz="2000" b="0" i="1" dirty="0"/>
              <a:t>m</a:t>
            </a:r>
            <a:r>
              <a:rPr lang="en-US" altLang="en-US" sz="2000" b="0" i="1" baseline="-25000" dirty="0"/>
              <a:t>V</a:t>
            </a:r>
            <a:r>
              <a:rPr lang="en-US" altLang="en-US" sz="2000" b="0" dirty="0"/>
              <a:t> = 10 MeV, </a:t>
            </a:r>
            <a:r>
              <a:rPr lang="el-GR" altLang="en-US" sz="2000" b="0" i="1" dirty="0"/>
              <a:t>α</a:t>
            </a:r>
            <a:r>
              <a:rPr lang="el-GR" altLang="en-US" sz="2000" b="0" i="1" baseline="-25000" dirty="0"/>
              <a:t>χ</a:t>
            </a:r>
            <a:r>
              <a:rPr lang="en-US" altLang="en-US" sz="2000" b="0" dirty="0"/>
              <a:t> = 1, vector interaction portal. </a:t>
            </a:r>
            <a:r>
              <a:rPr lang="en-US" altLang="en-US" sz="2000" b="0" dirty="0">
                <a:solidFill>
                  <a:srgbClr val="FF0000"/>
                </a:solidFill>
              </a:rPr>
              <a:t>Annual modulation due to variation of velocity of WIMPs 20 - 50%</a:t>
            </a:r>
            <a:endParaRPr lang="en-US" altLang="x-none" sz="2000" b="0" dirty="0">
              <a:solidFill>
                <a:srgbClr val="FF0000"/>
              </a:solidFill>
            </a:endParaRPr>
          </a:p>
        </p:txBody>
      </p:sp>
      <p:pic>
        <p:nvPicPr>
          <p:cNvPr id="18022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1"/>
            <a:ext cx="73914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93139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A5E817-839B-865F-80D1-01BD20CA57DC}"/>
              </a:ext>
            </a:extLst>
          </p:cNvPr>
          <p:cNvSpPr/>
          <p:nvPr/>
        </p:nvSpPr>
        <p:spPr>
          <a:xfrm>
            <a:off x="0" y="18255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0D221-A0FF-7CED-1D18-FA942DC4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18255"/>
            <a:ext cx="11643919" cy="9348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Statistical properties of the energy shifts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BAAB-A04B-D003-6FA6-28492778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94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/>
              <p:nvPr/>
            </p:nvSpPr>
            <p:spPr>
              <a:xfrm>
                <a:off x="293615" y="1096889"/>
                <a:ext cx="11182026" cy="518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>
                    <a:solidFill>
                      <a:schemeClr val="accent1"/>
                    </a:solidFill>
                  </a:rPr>
                  <a:t>Wave packet model </a:t>
                </a:r>
                <a:r>
                  <a:rPr lang="en-AU" dirty="0"/>
                  <a:t>(realistic)  </a:t>
                </a:r>
                <a:r>
                  <a:rPr lang="en-AU" dirty="0">
                    <a:solidFill>
                      <a:srgbClr val="00B050"/>
                    </a:solidFill>
                  </a:rPr>
                  <a:t>[Foster, Rodd, </a:t>
                </a:r>
                <a:r>
                  <a:rPr lang="en-AU" dirty="0" err="1">
                    <a:solidFill>
                      <a:srgbClr val="00B050"/>
                    </a:solidFill>
                  </a:rPr>
                  <a:t>Safdi</a:t>
                </a:r>
                <a:r>
                  <a:rPr lang="en-AU" dirty="0">
                    <a:solidFill>
                      <a:srgbClr val="00B050"/>
                    </a:solidFill>
                  </a:rPr>
                  <a:t>. 2018]</a:t>
                </a:r>
                <a:r>
                  <a:rPr lang="en-AU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𝐷𝑀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)∆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ra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AU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is a </a:t>
                </a:r>
                <a:r>
                  <a:rPr lang="en-AU" dirty="0">
                    <a:solidFill>
                      <a:schemeClr val="accent1"/>
                    </a:solidFill>
                  </a:rPr>
                  <a:t>random phase </a:t>
                </a:r>
                <a:r>
                  <a:rPr lang="en-AU" dirty="0"/>
                  <a:t>in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[0,2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AU" dirty="0"/>
                  <a:t>,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l-GR" dirty="0"/>
                  <a:t> </a:t>
                </a:r>
                <a:r>
                  <a:rPr lang="en-AU" dirty="0"/>
                  <a:t>is a random amplitude with </a:t>
                </a:r>
                <a:r>
                  <a:rPr lang="en-AU" dirty="0">
                    <a:solidFill>
                      <a:schemeClr val="accent1"/>
                    </a:solidFill>
                  </a:rPr>
                  <a:t>Rayleigh distribution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AU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AU" dirty="0"/>
                  <a:t> is a DM particle velocity with </a:t>
                </a:r>
                <a:r>
                  <a:rPr lang="en-AU" dirty="0">
                    <a:solidFill>
                      <a:schemeClr val="accent1"/>
                    </a:solidFill>
                  </a:rPr>
                  <a:t>standard DM halo distribution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AU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AU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  <m:sup/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endParaRPr lang="en-AU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Upon averaging over a time interval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dirty="0"/>
                  <a:t> such that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AU" dirty="0"/>
                  <a:t> we find that the </a:t>
                </a:r>
                <a:r>
                  <a:rPr lang="en-AU" dirty="0">
                    <a:solidFill>
                      <a:schemeClr val="accent1"/>
                    </a:solidFill>
                  </a:rPr>
                  <a:t>energy shift fluctuates with time </a:t>
                </a:r>
                <a:r>
                  <a:rPr lang="en-AU" dirty="0"/>
                  <a:t>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⟨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𝑚𝑡</m:t>
                                      </m:r>
                                      <m:d>
                                        <m:d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For these energy shifts, a series of experimental data may be constructed,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AU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AU" dirty="0"/>
                  <a:t>. Then, one can study </a:t>
                </a:r>
                <a:r>
                  <a:rPr lang="en-AU" dirty="0">
                    <a:solidFill>
                      <a:schemeClr val="accent1"/>
                    </a:solidFill>
                  </a:rPr>
                  <a:t>statistical properties </a:t>
                </a:r>
                <a:r>
                  <a:rPr lang="en-AU" dirty="0"/>
                  <a:t>of such data set. We find: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̅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   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≈2,             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If the  </a:t>
                </a:r>
                <a:r>
                  <a:rPr lang="en-AU" dirty="0">
                    <a:solidFill>
                      <a:schemeClr val="accent1"/>
                    </a:solidFill>
                  </a:rPr>
                  <a:t>noise in the detector </a:t>
                </a:r>
                <a:r>
                  <a:rPr lang="en-AU" dirty="0"/>
                  <a:t>is added, these conditions are  violated. In particular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15" y="1096889"/>
                <a:ext cx="11182026" cy="5188280"/>
              </a:xfrm>
              <a:prstGeom prst="rect">
                <a:avLst/>
              </a:prstGeom>
              <a:blipFill>
                <a:blip r:embed="rId3"/>
                <a:stretch>
                  <a:fillRect l="-341" t="-1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/>
              <p:nvPr/>
            </p:nvSpPr>
            <p:spPr>
              <a:xfrm>
                <a:off x="5464936" y="6024022"/>
                <a:ext cx="1262128" cy="51489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acc>
                        <m:accPr>
                          <m:chr m:val="̅"/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936" y="6024022"/>
                <a:ext cx="1262128" cy="5148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0013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A5E817-839B-865F-80D1-01BD20CA57DC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0D221-A0FF-7CED-1D18-FA942DC4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18255"/>
            <a:ext cx="11643919" cy="9348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Statistical properties of the energy shifts (simplified model)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BAAB-A04B-D003-6FA6-28492778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95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/>
              <p:nvPr/>
            </p:nvSpPr>
            <p:spPr>
              <a:xfrm>
                <a:off x="402239" y="949559"/>
                <a:ext cx="11182026" cy="5763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>
                    <a:solidFill>
                      <a:schemeClr val="accent1"/>
                    </a:solidFill>
                  </a:rPr>
                  <a:t>Monochromatic field model </a:t>
                </a:r>
                <a:r>
                  <a:rPr lang="en-AU" dirty="0"/>
                  <a:t>(simplified model):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i="1" dirty="0"/>
                  <a:t>φ</a:t>
                </a:r>
                <a:r>
                  <a:rPr lang="el-GR" dirty="0"/>
                  <a:t> </a:t>
                </a:r>
                <a:r>
                  <a:rPr lang="en-AU" dirty="0"/>
                  <a:t>is a random phase in [0,2</a:t>
                </a:r>
                <a:r>
                  <a:rPr lang="el-GR" dirty="0"/>
                  <a:t>π</a:t>
                </a:r>
                <a:r>
                  <a:rPr lang="en-AU" dirty="0"/>
                  <a:t>]</a:t>
                </a:r>
                <a:r>
                  <a:rPr lang="el-GR" dirty="0"/>
                  <a:t>,</a:t>
                </a:r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AU" dirty="0"/>
                  <a:t> is random amplitude with </a:t>
                </a:r>
                <a:r>
                  <a:rPr lang="en-AU" dirty="0">
                    <a:solidFill>
                      <a:schemeClr val="accent1"/>
                    </a:solidFill>
                  </a:rPr>
                  <a:t>Rayleigh distribution </a:t>
                </a:r>
                <a:r>
                  <a:rPr lang="en-AU" dirty="0">
                    <a:solidFill>
                      <a:srgbClr val="00B050"/>
                    </a:solidFill>
                  </a:rPr>
                  <a:t>[Foster, Rodd, </a:t>
                </a:r>
                <a:r>
                  <a:rPr lang="en-AU" dirty="0" err="1">
                    <a:solidFill>
                      <a:srgbClr val="00B050"/>
                    </a:solidFill>
                  </a:rPr>
                  <a:t>Safdi</a:t>
                </a:r>
                <a:r>
                  <a:rPr lang="en-AU" dirty="0">
                    <a:solidFill>
                      <a:srgbClr val="00B050"/>
                    </a:solidFill>
                  </a:rPr>
                  <a:t>. 2018, </a:t>
                </a:r>
                <a:r>
                  <a:rPr lang="en-AU" dirty="0" err="1">
                    <a:solidFill>
                      <a:srgbClr val="00B050"/>
                    </a:solidFill>
                  </a:rPr>
                  <a:t>Centers</a:t>
                </a:r>
                <a:r>
                  <a:rPr lang="en-AU" dirty="0">
                    <a:solidFill>
                      <a:srgbClr val="00B050"/>
                    </a:solidFill>
                  </a:rPr>
                  <a:t> et al. 2021]</a:t>
                </a:r>
                <a:endParaRPr lang="en-A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𝐷𝑀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As a result, the energy shift is a random variable with </a:t>
                </a:r>
                <a:r>
                  <a:rPr lang="en-AU" dirty="0">
                    <a:solidFill>
                      <a:schemeClr val="accent1"/>
                    </a:solidFill>
                  </a:rPr>
                  <a:t>exponential distribution</a:t>
                </a:r>
                <a:r>
                  <a:rPr lang="en-AU" dirty="0"/>
                  <a:t>:</a:t>
                </a:r>
              </a:p>
              <a:p>
                <a:pPr marL="111760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acc>
                                    <m:accPr>
                                      <m:chr m:val="̅"/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den>
                              </m:f>
                              <m:func>
                                <m:func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num>
                                        <m:den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acc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m:rPr>
                                  <m:nor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Here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ru-RU" dirty="0"/>
                  <a:t> </a:t>
                </a:r>
                <a:r>
                  <a:rPr lang="en-AU" dirty="0"/>
                  <a:t>is </a:t>
                </a:r>
                <a:r>
                  <a:rPr lang="en-AU" dirty="0">
                    <a:solidFill>
                      <a:schemeClr val="accent1"/>
                    </a:solidFill>
                  </a:rPr>
                  <a:t>standard deviation</a:t>
                </a:r>
                <a:r>
                  <a:rPr lang="en-AU" dirty="0"/>
                  <a:t>,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AU" dirty="0"/>
                  <a:t> is </a:t>
                </a:r>
                <a:r>
                  <a:rPr lang="en-AU" dirty="0">
                    <a:solidFill>
                      <a:schemeClr val="accent1"/>
                    </a:solidFill>
                  </a:rPr>
                  <a:t>skewness</a:t>
                </a:r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 is </a:t>
                </a:r>
                <a:r>
                  <a:rPr lang="en-AU" dirty="0">
                    <a:solidFill>
                      <a:schemeClr val="accent1"/>
                    </a:solidFill>
                  </a:rPr>
                  <a:t>kurtosis.  For white Gaussian noise S=0, K=3.</a:t>
                </a:r>
              </a:p>
              <a:p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By checking the experimental data sets for these conditions one can look for the </a:t>
                </a:r>
                <a:r>
                  <a:rPr lang="en-AU" dirty="0">
                    <a:solidFill>
                      <a:schemeClr val="accent1"/>
                    </a:solidFill>
                  </a:rPr>
                  <a:t>axion signal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>
                    <a:solidFill>
                      <a:schemeClr val="accent1"/>
                    </a:solidFill>
                  </a:rPr>
                  <a:t>Applicability</a:t>
                </a:r>
                <a:r>
                  <a:rPr lang="en-AU" dirty="0"/>
                  <a:t> of this approach:	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AU" dirty="0"/>
              </a:p>
              <a:p>
                <a:r>
                  <a:rPr lang="en-AU" dirty="0"/>
                  <a:t>	(oscillation period)&lt;&lt;(integration time)&lt;&lt;(DM coherence time)&lt;&lt;(duration of the experiment)</a:t>
                </a:r>
              </a:p>
              <a:p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Thus, the experiment measuring energy shifts with integration time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dirty="0"/>
                  <a:t> and total time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AU" dirty="0"/>
                  <a:t> is sensitive to the </a:t>
                </a:r>
                <a:r>
                  <a:rPr lang="en-AU" dirty="0">
                    <a:solidFill>
                      <a:schemeClr val="accent1"/>
                    </a:solidFill>
                  </a:rPr>
                  <a:t>axion DM with mass in the interval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39" y="949559"/>
                <a:ext cx="11182026" cy="5763950"/>
              </a:xfrm>
              <a:prstGeom prst="rect">
                <a:avLst/>
              </a:prstGeom>
              <a:blipFill>
                <a:blip r:embed="rId3"/>
                <a:stretch>
                  <a:fillRect l="-340" t="-440" r="-454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83C3D5-9304-4919-2DDD-223B1AD10FBF}"/>
                  </a:ext>
                </a:extLst>
              </p:cNvPr>
              <p:cNvSpPr/>
              <p:nvPr/>
            </p:nvSpPr>
            <p:spPr>
              <a:xfrm>
                <a:off x="4921775" y="3027649"/>
                <a:ext cx="5731933" cy="78444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A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A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A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A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        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A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A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AU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A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AU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A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AU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A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83C3D5-9304-4919-2DDD-223B1AD10F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775" y="3027649"/>
                <a:ext cx="5731933" cy="7844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/>
              <p:nvPr/>
            </p:nvSpPr>
            <p:spPr>
              <a:xfrm>
                <a:off x="4605865" y="5886600"/>
                <a:ext cx="4080935" cy="784448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AU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max</m:t>
                      </m:r>
                      <m:d>
                        <m:dPr>
                          <m:begChr m:val="{"/>
                          <m:endChr m:val="}"/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f>
                        <m:fPr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A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865" y="5886600"/>
                <a:ext cx="4080935" cy="7844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616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2394B3-0812-1F42-DD0B-9B67BC2876EF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0E6A2-DF8A-6E77-F54C-F81887CB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54" y="19317"/>
            <a:ext cx="10515600" cy="8870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Effects from the axion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629C1E-F593-FCE5-BEBD-B89D2DAFC0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4728" y="1037799"/>
                <a:ext cx="11147371" cy="5091441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sz="1800" dirty="0"/>
                  <a:t>-</a:t>
                </a:r>
                <a:r>
                  <a:rPr lang="en-AU" sz="1800" dirty="0"/>
                  <a:t>term in QCD represents the </a:t>
                </a:r>
                <a:r>
                  <a:rPr lang="en-AU" sz="1800" dirty="0">
                    <a:solidFill>
                      <a:schemeClr val="accent1"/>
                    </a:solidFill>
                  </a:rPr>
                  <a:t>axion-gluon interaction </a:t>
                </a:r>
                <a:r>
                  <a:rPr lang="en-AU" sz="1800" dirty="0"/>
                  <a:t>(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AU" sz="1800" dirty="0"/>
                  <a:t>is the axion field,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AU" sz="1800" i="1" baseline="-25000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AU" sz="1800" dirty="0"/>
                  <a:t> is the axion decay constant):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bSup>
                        <m:sSub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en-AU" sz="1800" b="0" i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sSub>
                            <m:sSub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dirty="0"/>
              </a:p>
              <a:p>
                <a:pPr>
                  <a:lnSpc>
                    <a:spcPct val="110000"/>
                  </a:lnSpc>
                </a:pPr>
                <a:r>
                  <a:rPr lang="en-US" sz="1800" dirty="0"/>
                  <a:t>The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pion mass </a:t>
                </a:r>
                <a:r>
                  <a:rPr lang="en-US" sz="1800" dirty="0"/>
                  <a:t>depends on the axion field quadratically </a:t>
                </a:r>
                <a:r>
                  <a:rPr lang="en-US" sz="1800" dirty="0">
                    <a:solidFill>
                      <a:srgbClr val="00B050"/>
                    </a:solidFill>
                  </a:rPr>
                  <a:t>[</a:t>
                </a:r>
                <a:r>
                  <a:rPr lang="en-AU" sz="1800" dirty="0">
                    <a:solidFill>
                      <a:srgbClr val="00B050"/>
                    </a:solidFill>
                    <a:effectLst/>
                    <a:latin typeface="CMR9"/>
                  </a:rPr>
                  <a:t>Di </a:t>
                </a:r>
                <a:r>
                  <a:rPr lang="en-AU" sz="1800" dirty="0" err="1">
                    <a:solidFill>
                      <a:srgbClr val="00B050"/>
                    </a:solidFill>
                    <a:effectLst/>
                    <a:latin typeface="CMR9"/>
                  </a:rPr>
                  <a:t>Vecchia</a:t>
                </a:r>
                <a:r>
                  <a:rPr lang="en-AU" sz="1800" dirty="0">
                    <a:solidFill>
                      <a:srgbClr val="00B050"/>
                    </a:solidFill>
                    <a:effectLst/>
                    <a:latin typeface="CMR9"/>
                  </a:rPr>
                  <a:t>, G. </a:t>
                </a:r>
                <a:r>
                  <a:rPr lang="en-AU" sz="1800" dirty="0" err="1">
                    <a:solidFill>
                      <a:srgbClr val="00B050"/>
                    </a:solidFill>
                    <a:effectLst/>
                    <a:latin typeface="CMR9"/>
                  </a:rPr>
                  <a:t>Veneziano</a:t>
                </a:r>
                <a:r>
                  <a:rPr lang="en-AU" sz="1800" dirty="0">
                    <a:solidFill>
                      <a:srgbClr val="00B050"/>
                    </a:solidFill>
                    <a:effectLst/>
                    <a:latin typeface="CMR9"/>
                  </a:rPr>
                  <a:t> 1980</a:t>
                </a:r>
                <a:r>
                  <a:rPr lang="en-US" sz="1800" dirty="0">
                    <a:solidFill>
                      <a:srgbClr val="00B050"/>
                    </a:solidFill>
                  </a:rPr>
                  <a:t>]</a:t>
                </a:r>
                <a:r>
                  <a:rPr lang="en-US" sz="1800" dirty="0"/>
                  <a:t>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  <m:sup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sz="1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rad>
                    </m:oMath>
                  </m:oMathPara>
                </a14:m>
                <a:endParaRPr lang="en-US" sz="1800" dirty="0"/>
              </a:p>
              <a:p>
                <a:pPr>
                  <a:lnSpc>
                    <a:spcPct val="110000"/>
                  </a:lnSpc>
                </a:pPr>
                <a:r>
                  <a:rPr lang="en-US" sz="1800" dirty="0"/>
                  <a:t>Oscillating axion field produces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quadratic fractional shifts </a:t>
                </a:r>
                <a:r>
                  <a:rPr lang="en-US" sz="1800" dirty="0"/>
                  <a:t>of nucleon masses </a:t>
                </a:r>
                <a:r>
                  <a:rPr lang="en-US" sz="1800" dirty="0">
                    <a:solidFill>
                      <a:srgbClr val="00B050"/>
                    </a:solidFill>
                  </a:rPr>
                  <a:t>[Kim, Perez 2022]</a:t>
                </a:r>
                <a:r>
                  <a:rPr lang="en-US" sz="1800" dirty="0"/>
                  <a:t>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𝑛𝑢𝑐𝑙𝑒𝑜𝑛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</a:rPr>
                                <m:t>𝑛𝑢𝑐𝑙𝑒𝑜𝑛</m:t>
                              </m:r>
                            </m:sub>
                          </m:sSub>
                        </m:den>
                      </m:f>
                      <m:r>
                        <a:rPr lang="en-AU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AU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AU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r>
                        <a:rPr lang="en-AU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−0.05</m:t>
                      </m:r>
                      <m:sSup>
                        <m:s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>
                  <a:lnSpc>
                    <a:spcPct val="110000"/>
                  </a:lnSpc>
                </a:pPr>
                <a:r>
                  <a:rPr lang="en-US" sz="1800" dirty="0"/>
                  <a:t>Nuclear magnetic moments and radii depend on nucleon and pion masses. As a result, there are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atomic energy level shifts (e.g. in hyperfine transitions in H,Cs, Rb) </a:t>
                </a:r>
                <a:r>
                  <a:rPr lang="en-US" sz="1800" dirty="0"/>
                  <a:t>proportional to the axion field squared: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AU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[1+</m:t>
                      </m:r>
                      <m:r>
                        <m:rPr>
                          <m:sty m:val="p"/>
                        </m:rPr>
                        <a:rPr lang="en-AU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⁡(2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A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1800" dirty="0"/>
              </a:p>
              <a:p>
                <a:pPr>
                  <a:lnSpc>
                    <a:spcPct val="110000"/>
                  </a:lnSpc>
                </a:pPr>
                <a:r>
                  <a:rPr lang="en-US" sz="1800" dirty="0"/>
                  <a:t>If the experimental integration time is much larger than the oscillation period, the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measured energy field is proportional to the axion field amplitude squared </a:t>
                </a:r>
                <a:r>
                  <a:rPr lang="en-US" sz="1800" dirty="0"/>
                  <a:t>(</a:t>
                </a:r>
                <a:r>
                  <a:rPr lang="en-US" sz="1800" i="1" dirty="0"/>
                  <a:t>C</a:t>
                </a:r>
                <a:r>
                  <a:rPr lang="en-US" sz="1800" dirty="0"/>
                  <a:t> is time independent constant):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629C1E-F593-FCE5-BEBD-B89D2DAFC0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4728" y="1037799"/>
                <a:ext cx="11147371" cy="5091441"/>
              </a:xfrm>
              <a:blipFill>
                <a:blip r:embed="rId3"/>
                <a:stretch>
                  <a:fillRect l="-341" t="-4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CFB94-1647-311E-BCCD-3DEFB28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96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1436CB-97D4-805D-729C-CDF6F091FD99}"/>
                  </a:ext>
                </a:extLst>
              </p:cNvPr>
              <p:cNvSpPr txBox="1"/>
              <p:nvPr/>
            </p:nvSpPr>
            <p:spPr>
              <a:xfrm>
                <a:off x="4724400" y="6038423"/>
                <a:ext cx="2743200" cy="47705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A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AU" sz="20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baseline="30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1436CB-97D4-805D-729C-CDF6F091F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6038423"/>
                <a:ext cx="2743200" cy="477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0749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D62998-B560-76FE-3F0D-18EF851D69B4}"/>
              </a:ext>
            </a:extLst>
          </p:cNvPr>
          <p:cNvSpPr/>
          <p:nvPr/>
        </p:nvSpPr>
        <p:spPr>
          <a:xfrm>
            <a:off x="0" y="1"/>
            <a:ext cx="12192000" cy="10679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20E31-EFAA-49C1-A5CF-BEBE117C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7" y="136524"/>
            <a:ext cx="11425560" cy="8081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How to identify possible signatures of axion signal in experimental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8346E9-016A-CCA1-AE13-B796B66029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78058"/>
                <a:ext cx="10515600" cy="5055004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1800" dirty="0"/>
                  <a:t>Assume you have a data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dirty="0"/>
                  <a:t> of atomic or molecular energy level shifts in an atomic clocks experiment or similar. Let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/>
                  <a:t> be integration time in each measurement, and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𝑁𝑡</m:t>
                    </m:r>
                    <m:r>
                      <a:rPr lang="en-US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/>
                  <a:t> be total time of the experiment. First of all, determine the </a:t>
                </a:r>
                <a:r>
                  <a:rPr lang="en-US" sz="1800" dirty="0">
                    <a:solidFill>
                      <a:schemeClr val="accent1"/>
                    </a:solidFill>
                  </a:rPr>
                  <a:t>coherence time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l-GR" sz="1800" dirty="0"/>
                  <a:t> </a:t>
                </a:r>
                <a:r>
                  <a:rPr lang="en-AU" sz="1800" dirty="0"/>
                  <a:t>from time correlation function. The coherence time gives the number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sz="1800" dirty="0"/>
                  <a:t> of energy shift measurements per coherence time.               From numerical simulations we found </a:t>
                </a:r>
                <a14:m>
                  <m:oMath xmlns:m="http://schemas.openxmlformats.org/officeDocument/2006/math">
                    <m:r>
                      <a:rPr lang="el-GR" sz="1800" i="1" dirty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AU" sz="1800" dirty="0"/>
                  <a:t>=0.55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sz="1800" dirty="0"/>
                  <a:t>/m.</a:t>
                </a:r>
              </a:p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AU" sz="1800" dirty="0">
                    <a:solidFill>
                      <a:schemeClr val="accent1"/>
                    </a:solidFill>
                  </a:rPr>
                  <a:t>Binning procedure to suppress noise:</a:t>
                </a:r>
                <a:r>
                  <a:rPr lang="en-AU" sz="1800" dirty="0"/>
                  <a:t> Divide the full data set into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AU" sz="1800" i="1" baseline="-25000" dirty="0" err="1" smtClean="0">
                        <a:latin typeface="Cambria Math" panose="02040503050406030204" pitchFamily="18" charset="0"/>
                      </a:rPr>
                      <m:t>𝑏𝑖𝑛</m:t>
                    </m:r>
                  </m:oMath>
                </a14:m>
                <a:r>
                  <a:rPr lang="en-AU" sz="1800" dirty="0"/>
                  <a:t> bins with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sz="1800" dirty="0"/>
                  <a:t> data points in each bin. Average the energy shifts in each bin and construct a new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,</a:t>
                </a:r>
                <a:endParaRPr lang="el-GR" sz="18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l-GR" sz="1800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AU" sz="18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AU" sz="18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AU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1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1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ctrlPr>
                          <a:rPr lang="en-AU" sz="18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AU" sz="1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AU" sz="18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AU" sz="18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AU" sz="1800" dirty="0"/>
                  <a:t>,</a:t>
                </a:r>
                <a:r>
                  <a:rPr lang="el-GR" sz="1800" dirty="0"/>
                  <a:t>	</a:t>
                </a:r>
                <a14:m>
                  <m:oMath xmlns:m="http://schemas.openxmlformats.org/officeDocument/2006/math">
                    <m:r>
                      <a:rPr lang="en-AU" sz="1800" i="1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𝑁𝑏𝑖𝑛</m:t>
                    </m:r>
                  </m:oMath>
                </a14:m>
                <a:r>
                  <a:rPr lang="en-US" sz="1800" dirty="0"/>
                  <a:t> </a:t>
                </a:r>
                <a:endParaRPr lang="en-AU" sz="18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800" dirty="0">
                    <a:solidFill>
                      <a:srgbClr val="FF0000"/>
                    </a:solidFill>
                  </a:rPr>
                  <a:t>Main idea</a:t>
                </a:r>
                <a:r>
                  <a:rPr lang="en-US" sz="1800" dirty="0"/>
                  <a:t>: </a:t>
                </a:r>
                <a:r>
                  <a:rPr lang="en-US" sz="1800" dirty="0">
                    <a:solidFill>
                      <a:srgbClr val="0070C0"/>
                    </a:solidFill>
                  </a:rPr>
                  <a:t>The detector noise is averaged out in each bin, but the signal from fluctuations of the axion amplitude survives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rgbClr val="0070C0"/>
                    </a:solidFill>
                  </a:rPr>
                  <a:t> if the averaging time is smaller than the coherence time.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 startAt="3"/>
                </a:pPr>
                <a:r>
                  <a:rPr lang="en-US" sz="1800" dirty="0"/>
                  <a:t>For the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 calculate the standard deviation </a:t>
                </a:r>
                <a:r>
                  <a:rPr lang="el-GR" sz="1800" i="1" dirty="0"/>
                  <a:t>σ</a:t>
                </a:r>
                <a:r>
                  <a:rPr lang="el-GR" sz="1800" dirty="0"/>
                  <a:t>, </a:t>
                </a:r>
                <a:r>
                  <a:rPr lang="en-AU" sz="1800" dirty="0"/>
                  <a:t>skewness </a:t>
                </a:r>
                <a:r>
                  <a:rPr lang="en-AU" sz="1800" i="1" dirty="0"/>
                  <a:t>S</a:t>
                </a:r>
                <a:r>
                  <a:rPr lang="en-AU" sz="1800" dirty="0"/>
                  <a:t> and kurtosis </a:t>
                </a:r>
                <a:r>
                  <a:rPr lang="en-AU" sz="1800" i="1" dirty="0"/>
                  <a:t>K</a:t>
                </a:r>
                <a:r>
                  <a:rPr lang="en-AU" sz="1800" dirty="0"/>
                  <a:t>. A strong signature of the </a:t>
                </a:r>
                <a:r>
                  <a:rPr lang="en-AU" sz="1800" dirty="0">
                    <a:solidFill>
                      <a:schemeClr val="accent1"/>
                    </a:solidFill>
                  </a:rPr>
                  <a:t>axion signal </a:t>
                </a:r>
                <a:r>
                  <a:rPr lang="en-AU" sz="1800" dirty="0"/>
                  <a:t>in the experimental data would be:</a:t>
                </a:r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 startAt="3"/>
                </a:pPr>
                <a:endParaRPr lang="en-AU" sz="1800" dirty="0"/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 startAt="3"/>
                </a:pPr>
                <a:endParaRPr lang="en-AU" sz="1800" dirty="0"/>
              </a:p>
              <a:p>
                <a:pPr marL="342900" indent="-342900">
                  <a:lnSpc>
                    <a:spcPct val="100000"/>
                  </a:lnSpc>
                  <a:buFont typeface="+mj-lt"/>
                  <a:buAutoNum type="arabicPeriod" startAt="3"/>
                </a:pPr>
                <a:r>
                  <a:rPr lang="en-AU" sz="1800" dirty="0"/>
                  <a:t>The </a:t>
                </a:r>
                <a:r>
                  <a:rPr lang="en-AU" sz="1800" dirty="0">
                    <a:solidFill>
                      <a:schemeClr val="accent1"/>
                    </a:solidFill>
                  </a:rPr>
                  <a:t>axion mass </a:t>
                </a:r>
                <a:r>
                  <a:rPr lang="en-AU" sz="1800" dirty="0"/>
                  <a:t>may be estimated  from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AU" sz="1800" dirty="0"/>
                  <a:t>=0.55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sz="1800" dirty="0"/>
                  <a:t>/m                                                                   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8346E9-016A-CCA1-AE13-B796B66029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78058"/>
                <a:ext cx="10515600" cy="5055004"/>
              </a:xfrm>
              <a:blipFill>
                <a:blip r:embed="rId3"/>
                <a:stretch>
                  <a:fillRect l="-603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A20DF-6C21-41D3-7FB0-482E6636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97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3006C5-F9E9-9EF3-7FC4-5C51C3CEA0FB}"/>
                  </a:ext>
                </a:extLst>
              </p:cNvPr>
              <p:cNvSpPr/>
              <p:nvPr/>
            </p:nvSpPr>
            <p:spPr>
              <a:xfrm>
                <a:off x="5725522" y="4808695"/>
                <a:ext cx="3062796" cy="70133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	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≈9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(white noise S=0, 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AU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~3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3006C5-F9E9-9EF3-7FC4-5C51C3CEA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22" y="4808695"/>
                <a:ext cx="3062796" cy="701336"/>
              </a:xfrm>
              <a:prstGeom prst="rect">
                <a:avLst/>
              </a:prstGeom>
              <a:blipFill>
                <a:blip r:embed="rId4"/>
                <a:stretch>
                  <a:fillRect b="-862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5F81A4-D960-5E3D-B971-5B092BF2FFB8}"/>
                  </a:ext>
                </a:extLst>
              </p:cNvPr>
              <p:cNvSpPr/>
              <p:nvPr/>
            </p:nvSpPr>
            <p:spPr>
              <a:xfrm>
                <a:off x="6838122" y="5593370"/>
                <a:ext cx="5135215" cy="70133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l-GR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κ</m:t>
                    </m:r>
                    <m:f>
                      <m:fPr>
                        <m:ctrl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AU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    numerical simulations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give</m:t>
                    </m:r>
                    <m:r>
                      <a:rPr lang="en-AU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=0.55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5F81A4-D960-5E3D-B971-5B092BF2F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122" y="5593370"/>
                <a:ext cx="5135215" cy="7013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385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A5E817-839B-865F-80D1-01BD20CA57DC}"/>
              </a:ext>
            </a:extLst>
          </p:cNvPr>
          <p:cNvSpPr/>
          <p:nvPr/>
        </p:nvSpPr>
        <p:spPr>
          <a:xfrm>
            <a:off x="0" y="18255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70D221-A0FF-7CED-1D18-FA942DC4F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5" y="18255"/>
            <a:ext cx="11643919" cy="9348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Statistical properties of the energy shifts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BBAAB-A04B-D003-6FA6-28492778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98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/>
              <p:nvPr/>
            </p:nvSpPr>
            <p:spPr>
              <a:xfrm>
                <a:off x="293615" y="1096889"/>
                <a:ext cx="11182026" cy="518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>
                    <a:solidFill>
                      <a:schemeClr val="accent1"/>
                    </a:solidFill>
                  </a:rPr>
                  <a:t>Wave packet model </a:t>
                </a:r>
                <a:r>
                  <a:rPr lang="en-AU" dirty="0"/>
                  <a:t>(realistic)  </a:t>
                </a:r>
                <a:r>
                  <a:rPr lang="en-AU" dirty="0">
                    <a:solidFill>
                      <a:srgbClr val="00B050"/>
                    </a:solidFill>
                  </a:rPr>
                  <a:t>[Foster, Rodd, </a:t>
                </a:r>
                <a:r>
                  <a:rPr lang="en-AU" dirty="0" err="1">
                    <a:solidFill>
                      <a:srgbClr val="00B050"/>
                    </a:solidFill>
                  </a:rPr>
                  <a:t>Safdi</a:t>
                </a:r>
                <a:r>
                  <a:rPr lang="en-AU" dirty="0">
                    <a:solidFill>
                      <a:srgbClr val="00B050"/>
                    </a:solidFill>
                  </a:rPr>
                  <a:t>. 2018]</a:t>
                </a:r>
                <a:r>
                  <a:rPr lang="en-AU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𝐷𝑀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)∆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ra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AU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is a </a:t>
                </a:r>
                <a:r>
                  <a:rPr lang="en-AU" dirty="0">
                    <a:solidFill>
                      <a:schemeClr val="accent1"/>
                    </a:solidFill>
                  </a:rPr>
                  <a:t>random phase </a:t>
                </a:r>
                <a:r>
                  <a:rPr lang="en-AU" dirty="0"/>
                  <a:t>in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[0,2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AU" dirty="0"/>
                  <a:t>,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l-GR" dirty="0"/>
                  <a:t> </a:t>
                </a:r>
                <a:r>
                  <a:rPr lang="en-AU" dirty="0"/>
                  <a:t>is a random amplitude with </a:t>
                </a:r>
                <a:r>
                  <a:rPr lang="en-AU" dirty="0">
                    <a:solidFill>
                      <a:schemeClr val="accent1"/>
                    </a:solidFill>
                  </a:rPr>
                  <a:t>Rayleigh distribution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endParaRPr lang="en-AU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AU" dirty="0"/>
                  <a:t> is a DM particle velocity with </a:t>
                </a:r>
                <a:r>
                  <a:rPr lang="en-AU" dirty="0">
                    <a:solidFill>
                      <a:schemeClr val="accent1"/>
                    </a:solidFill>
                  </a:rPr>
                  <a:t>standard DM halo distribution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AU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n-AU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AU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  <m:sup/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f>
                          <m:fPr>
                            <m:ctrlPr>
                              <a:rPr lang="en-AU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AU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  <m:r>
                      <a:rPr lang="en-A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endParaRPr lang="en-AU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Upon averaging over a time interval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dirty="0"/>
                  <a:t> such that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AU" dirty="0"/>
                  <a:t> we find that the </a:t>
                </a:r>
                <a:r>
                  <a:rPr lang="en-AU" dirty="0">
                    <a:solidFill>
                      <a:schemeClr val="accent1"/>
                    </a:solidFill>
                  </a:rPr>
                  <a:t>energy shift fluctuates with time </a:t>
                </a:r>
                <a:r>
                  <a:rPr lang="en-AU" dirty="0"/>
                  <a:t>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⟨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𝐷𝑀</m:t>
                              </m:r>
                            </m:sub>
                          </m:sSub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𝑚𝑡</m:t>
                                      </m:r>
                                      <m:d>
                                        <m:d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A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+∆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For these energy shifts, a series of experimental data may be constructed,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AU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baseline="-25000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AU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AU" dirty="0"/>
                  <a:t>. Then, one can study </a:t>
                </a:r>
                <a:r>
                  <a:rPr lang="en-AU" dirty="0">
                    <a:solidFill>
                      <a:schemeClr val="accent1"/>
                    </a:solidFill>
                  </a:rPr>
                  <a:t>statistical properties </a:t>
                </a:r>
                <a:r>
                  <a:rPr lang="en-AU" dirty="0"/>
                  <a:t>of such data set. We find: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̅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        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≈2,             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≈9</m:t>
                      </m:r>
                    </m:oMath>
                  </m:oMathPara>
                </a14:m>
                <a:endParaRPr lang="en-A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dirty="0"/>
                  <a:t>If the  </a:t>
                </a:r>
                <a:r>
                  <a:rPr lang="en-AU" dirty="0">
                    <a:solidFill>
                      <a:schemeClr val="accent1"/>
                    </a:solidFill>
                  </a:rPr>
                  <a:t>noise in the detector </a:t>
                </a:r>
                <a:r>
                  <a:rPr lang="en-AU" dirty="0"/>
                  <a:t>is added, these conditions are  violated. In particular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8FB205-9237-7A1B-D0FA-8EEC1D5B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15" y="1096889"/>
                <a:ext cx="11182026" cy="5188280"/>
              </a:xfrm>
              <a:prstGeom prst="rect">
                <a:avLst/>
              </a:prstGeom>
              <a:blipFill>
                <a:blip r:embed="rId3"/>
                <a:stretch>
                  <a:fillRect l="-341" t="-11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/>
              <p:nvPr/>
            </p:nvSpPr>
            <p:spPr>
              <a:xfrm>
                <a:off x="5464936" y="6024022"/>
                <a:ext cx="1262128" cy="51489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acc>
                        <m:accPr>
                          <m:chr m:val="̅"/>
                          <m:ctrlP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C9AF3F-8DC0-A995-F403-843F049B9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936" y="6024022"/>
                <a:ext cx="1262128" cy="5148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4932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6F6E89-67B5-DC14-7FBC-C4AEDAB3E8C7}"/>
              </a:ext>
            </a:extLst>
          </p:cNvPr>
          <p:cNvSpPr/>
          <p:nvPr/>
        </p:nvSpPr>
        <p:spPr>
          <a:xfrm>
            <a:off x="0" y="1"/>
            <a:ext cx="12192000" cy="887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1BECE-D308-5981-C31A-127B53C1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4458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Example: Numeric simulation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21E670-0928-4416-DC3D-B7EBE063D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17633"/>
            <a:ext cx="4310356" cy="2785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45CB5-5BD6-819A-A3AE-6D593079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531C-2104-3840-8C85-FE5AEF59FE06}" type="slidenum">
              <a:rPr lang="en-US" smtClean="0"/>
              <a:t>99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E1072-EA14-4396-8CCB-9833C39D1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666" y="1023599"/>
            <a:ext cx="4090592" cy="2621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09A2C5-AF69-E92E-F582-E3C891EFD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754" y="3699075"/>
            <a:ext cx="4090591" cy="2651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2FC413-CC45-62E3-A037-0F4AB34AF2FD}"/>
                  </a:ext>
                </a:extLst>
              </p:cNvPr>
              <p:cNvSpPr txBox="1"/>
              <p:nvPr/>
            </p:nvSpPr>
            <p:spPr>
              <a:xfrm>
                <a:off x="240517" y="3820334"/>
                <a:ext cx="6338081" cy="26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/>
                  <a:t> data points are randomly generated with axion signal assuming </a:t>
                </a:r>
                <a:r>
                  <a:rPr lang="en-US" dirty="0">
                    <a:solidFill>
                      <a:srgbClr val="0070C0"/>
                    </a:solidFill>
                  </a:rPr>
                  <a:t>axion mass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. White </a:t>
                </a:r>
                <a:r>
                  <a:rPr lang="en-US" dirty="0">
                    <a:solidFill>
                      <a:schemeClr val="accent1"/>
                    </a:solidFill>
                  </a:rPr>
                  <a:t>noise</a:t>
                </a:r>
                <a:r>
                  <a:rPr lang="en-US" dirty="0"/>
                  <a:t> is added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Integration time</a:t>
                </a:r>
                <a:r>
                  <a:rPr lang="en-US" dirty="0"/>
                  <a:t> is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=20.7</m:t>
                    </m:r>
                    <m:r>
                      <m:rPr>
                        <m:nor/>
                      </m:rPr>
                      <a:rPr lang="en-US" i="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Coherence time is found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=1150</m:t>
                    </m:r>
                  </m:oMath>
                </a14:m>
                <a:r>
                  <a:rPr lang="en-US" dirty="0"/>
                  <a:t> s corresponding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=55</m:t>
                    </m:r>
                  </m:oMath>
                </a14:m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Binning procedure </a:t>
                </a:r>
                <a:r>
                  <a:rPr lang="en-US" dirty="0"/>
                  <a:t>is applied and the set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sz="18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  <m:sub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dirty="0"/>
                  <a:t>is constructed.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Standard deviation </a:t>
                </a:r>
                <a:r>
                  <a:rPr lang="el-GR" sz="1800" i="1" dirty="0"/>
                  <a:t>σ</a:t>
                </a:r>
                <a:r>
                  <a:rPr lang="el-GR" sz="1800" dirty="0"/>
                  <a:t>, </a:t>
                </a:r>
                <a:r>
                  <a:rPr lang="en-AU" sz="1800" dirty="0">
                    <a:solidFill>
                      <a:schemeClr val="accent1"/>
                    </a:solidFill>
                  </a:rPr>
                  <a:t>skewness</a:t>
                </a:r>
                <a:r>
                  <a:rPr lang="en-AU" sz="1800" dirty="0"/>
                  <a:t> </a:t>
                </a:r>
                <a:r>
                  <a:rPr lang="en-AU" sz="1800" i="1" dirty="0"/>
                  <a:t>S</a:t>
                </a:r>
                <a:r>
                  <a:rPr lang="en-AU" sz="1800" dirty="0"/>
                  <a:t> and </a:t>
                </a:r>
                <a:r>
                  <a:rPr lang="en-AU" sz="1800" dirty="0">
                    <a:solidFill>
                      <a:schemeClr val="accent1"/>
                    </a:solidFill>
                  </a:rPr>
                  <a:t>kurtosis</a:t>
                </a:r>
                <a:r>
                  <a:rPr lang="en-AU" sz="1800" dirty="0"/>
                  <a:t> </a:t>
                </a:r>
                <a:r>
                  <a:rPr lang="en-AU" sz="1800" i="1" dirty="0"/>
                  <a:t>K </a:t>
                </a:r>
                <a:r>
                  <a:rPr lang="en-AU" sz="1800" dirty="0"/>
                  <a:t>are found as functions of the bin width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1800" i="1" baseline="-25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AU" sz="18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Axion signal </a:t>
                </a:r>
                <a:r>
                  <a:rPr lang="en-US" dirty="0"/>
                  <a:t>manifests itself in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, and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AU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≈9</m:t>
                    </m:r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2FC413-CC45-62E3-A037-0F4AB34A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17" y="3820334"/>
                <a:ext cx="6338081" cy="2652136"/>
              </a:xfrm>
              <a:prstGeom prst="rect">
                <a:avLst/>
              </a:prstGeom>
              <a:blipFill>
                <a:blip r:embed="rId6"/>
                <a:stretch>
                  <a:fillRect l="-600" t="-952" r="-800" b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85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32939</TotalTime>
  <Words>11950</Words>
  <Application>Microsoft Macintosh PowerPoint</Application>
  <PresentationFormat>Widescreen</PresentationFormat>
  <Paragraphs>1166</Paragraphs>
  <Slides>114</Slides>
  <Notes>61</Notes>
  <HiddenSlides>1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114</vt:i4>
      </vt:variant>
    </vt:vector>
  </HeadingPairs>
  <TitlesOfParts>
    <vt:vector size="138" baseType="lpstr">
      <vt:lpstr>Arial Unicode MS</vt:lpstr>
      <vt:lpstr>Arial</vt:lpstr>
      <vt:lpstr>Arial</vt:lpstr>
      <vt:lpstr>Arial Black</vt:lpstr>
      <vt:lpstr>Bauhaus 93</vt:lpstr>
      <vt:lpstr>Calibri</vt:lpstr>
      <vt:lpstr>Calibri Light</vt:lpstr>
      <vt:lpstr>Cambria Math</vt:lpstr>
      <vt:lpstr>Century Gothic</vt:lpstr>
      <vt:lpstr>CMR12</vt:lpstr>
      <vt:lpstr>CMR9</vt:lpstr>
      <vt:lpstr>Comic Sans MS</vt:lpstr>
      <vt:lpstr>Courier New</vt:lpstr>
      <vt:lpstr>Eras Medium ITC</vt:lpstr>
      <vt:lpstr>Futura MdCn BT</vt:lpstr>
      <vt:lpstr>Gill Sans</vt:lpstr>
      <vt:lpstr>Helvetica</vt:lpstr>
      <vt:lpstr>Symbol</vt:lpstr>
      <vt:lpstr>Times</vt:lpstr>
      <vt:lpstr>Times New Roman</vt:lpstr>
      <vt:lpstr>Wingdings</vt:lpstr>
      <vt:lpstr>Office Theme</vt:lpstr>
      <vt:lpstr>Equation</vt:lpstr>
      <vt:lpstr>Acrobat Document</vt:lpstr>
      <vt:lpstr>Effects of new physics in atoms and nuclei Part 1: spectroscopy </vt:lpstr>
      <vt:lpstr>PowerPoint Presentation</vt:lpstr>
      <vt:lpstr>PowerPoint Presentation</vt:lpstr>
      <vt:lpstr>PowerPoint Presentation</vt:lpstr>
      <vt:lpstr> King plot for Isotope shift and 5th force  </vt:lpstr>
      <vt:lpstr>King plot non-linearity</vt:lpstr>
      <vt:lpstr>Space-time variation of the fundamental constants,           dark matter and dark energy Fundamental constants: fine structure constant a, astrong , masses.  </vt:lpstr>
      <vt:lpstr>We performed atomic  and nuclear calculations to link change of transition frequencies to change of constants:</vt:lpstr>
      <vt:lpstr>Evidence for spatial variation of the fine structure constant a=e2/2e0hc=1/137.036</vt:lpstr>
      <vt:lpstr>PowerPoint Presentation</vt:lpstr>
      <vt:lpstr>PowerPoint Presentation</vt:lpstr>
      <vt:lpstr>Consequences of quasar result, variation  of  a in space, for atomic clocks</vt:lpstr>
      <vt:lpstr>Gradient  a points down</vt:lpstr>
      <vt:lpstr>PowerPoint Presentation</vt:lpstr>
      <vt:lpstr>PowerPoint Presentation</vt:lpstr>
      <vt:lpstr> Level crossing in highly charged ions and clocks with enhanced sensitivity to a Flambaum, Porsev PRA 2009,  Berengut, Dzuba, Flambaum PRL (2010);  Berengut, Dzuba, Flambaum, Ong PRL (2011, 2012)    </vt:lpstr>
      <vt:lpstr>Enhancement  in 229 Th nuclear clock. Transition energy w0 =8 eV (instead of typical energy MeV) </vt:lpstr>
      <vt:lpstr>PowerPoint Presentation</vt:lpstr>
      <vt:lpstr>Variation of fundamental constants due to dark matter</vt:lpstr>
      <vt:lpstr>Low-mass Spin-0 Dark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Limits on axions from fluctuations of dark matter field </vt:lpstr>
      <vt:lpstr>Motivation: axion &amp; scalar field dark matter model</vt:lpstr>
      <vt:lpstr>Statistical properties of the energy shifts</vt:lpstr>
      <vt:lpstr>New limits from re-purposing the results of experiments searching for variations of frequencies of atomic transitions</vt:lpstr>
      <vt:lpstr>Low-mass Spin-0 Dark Matter</vt:lpstr>
      <vt:lpstr>EDM produced by axion exchange</vt:lpstr>
      <vt:lpstr>PowerPoint Presentation</vt:lpstr>
      <vt:lpstr>Axion-Induced Oscillating Neutron EDM</vt:lpstr>
      <vt:lpstr>Axion-Induced Oscillating Atomic and Molecular EDMs</vt:lpstr>
      <vt:lpstr> Nuclear T,P-violating moments induce atomic and molecular EDM  </vt:lpstr>
      <vt:lpstr>Nuclear Electric Dipole Moment:  T,P-odd NN interaction gives 40 times larger contribution than nucleon EDM. Sushkov, Flambaum, Khriplovich 1984,  x 101 - 103 in deformed nuclei</vt:lpstr>
      <vt:lpstr>Nuclear EDM is screened in atoms: dN EN</vt:lpstr>
      <vt:lpstr>Diamagnetic atoms and molecules Source-nuclear Schiff moment</vt:lpstr>
      <vt:lpstr>PowerPoint Presentation</vt:lpstr>
      <vt:lpstr>PowerPoint Presentation</vt:lpstr>
      <vt:lpstr>EDMs of atoms and molecules (TlF,…). </vt:lpstr>
      <vt:lpstr>Magnetic quadrupole moment –violates T, P</vt:lpstr>
      <vt:lpstr>Collective magnetic quadrupole moment</vt:lpstr>
      <vt:lpstr>Atomic EDMs</vt:lpstr>
      <vt:lpstr>Nuclear and molecular calculations of MQM effects</vt:lpstr>
      <vt:lpstr> Parity and time reversal violating nuclear polarization</vt:lpstr>
      <vt:lpstr>Axion dark matter in JILA EDM experiment</vt:lpstr>
      <vt:lpstr>PowerPoint Presentation</vt:lpstr>
      <vt:lpstr>PowerPoint Presentation</vt:lpstr>
      <vt:lpstr>“Axion Wind” Spin-Precession Effect. Axion fieldLLIV</vt:lpstr>
      <vt:lpstr>Summary  1: spectroscopy experiments</vt:lpstr>
      <vt:lpstr>Part 2: Underground laboratories Atomic ionization by  scalar dark matter and solar scalars</vt:lpstr>
      <vt:lpstr>Atomic ionization by scalars</vt:lpstr>
      <vt:lpstr>Pitfall: wrong wave functions  wrong results</vt:lpstr>
      <vt:lpstr>Results: cross sections for Na, Ar, Ge, I, Xe, Tl</vt:lpstr>
      <vt:lpstr>Scalar DM and solar scalar limits from Xenon1T data</vt:lpstr>
      <vt:lpstr>Relativistic effects increase ionisation by WIMP scattering on electrons by up to 3 orders of magnitude!</vt:lpstr>
      <vt:lpstr>Why are electron relativistic effects so important?</vt:lpstr>
      <vt:lpstr>PowerPoint Presentation</vt:lpstr>
      <vt:lpstr>PowerPoint Presentation</vt:lpstr>
      <vt:lpstr>PowerPoint Presentation</vt:lpstr>
      <vt:lpstr>Migdal-type effect in dark matter absorption </vt:lpstr>
      <vt:lpstr>PowerPoint Presentation</vt:lpstr>
      <vt:lpstr>Quark Nugget Dark Matter hunter’s guide</vt:lpstr>
      <vt:lpstr>PowerPoint Presentation</vt:lpstr>
      <vt:lpstr>Why two phases?</vt:lpstr>
      <vt:lpstr>Why are they ``dark?’’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earlier limits on the axion parameter space</vt:lpstr>
      <vt:lpstr>Other sources of non-linearity of King plot</vt:lpstr>
      <vt:lpstr>PowerPoint Presentation</vt:lpstr>
      <vt:lpstr>PowerPoint Presentation</vt:lpstr>
      <vt:lpstr>Largest q in multiply charged ions, narrow lines</vt:lpstr>
      <vt:lpstr>Conclusions – low mass dark matter</vt:lpstr>
      <vt:lpstr> Search for new interaction using King plot for isotope shifts.   </vt:lpstr>
      <vt:lpstr>PowerPoint Presentation</vt:lpstr>
      <vt:lpstr>PowerPoint Presentation</vt:lpstr>
      <vt:lpstr>Why are electron relativistic effects so important?</vt:lpstr>
      <vt:lpstr>PowerPoint Presentation</vt:lpstr>
      <vt:lpstr>Statistical properties of the energy shifts</vt:lpstr>
      <vt:lpstr>Statistical properties of the energy shifts (simplified model)</vt:lpstr>
      <vt:lpstr>Effects from the axion DM</vt:lpstr>
      <vt:lpstr>How to identify possible signatures of axion signal in experimental data</vt:lpstr>
      <vt:lpstr>Statistical properties of the energy shifts</vt:lpstr>
      <vt:lpstr>Example: Numeric simulation</vt:lpstr>
      <vt:lpstr>Correlation function and coherence time</vt:lpstr>
      <vt:lpstr>Coherence time: definition</vt:lpstr>
      <vt:lpstr>New limits on the axion parameter space</vt:lpstr>
      <vt:lpstr>Comparison with astrophysical bounds</vt:lpstr>
      <vt:lpstr>Lorentz Invariance Violation in Coulomb Interaction  </vt:lpstr>
      <vt:lpstr>Nuclear enhancement  Auerbach,   Flambaum,  Spevak 1996 </vt:lpstr>
      <vt:lpstr>PowerPoint Presentation</vt:lpstr>
      <vt:lpstr>Octupole deformation and enhanced Schiff moments in long-lifetime nuclei </vt:lpstr>
      <vt:lpstr>Effects of Schiff moment in  molecules and solids</vt:lpstr>
      <vt:lpstr>PowerPoint Presentation</vt:lpstr>
      <vt:lpstr> Level crossing in highly charged ions and clocks with enhanced sensitivity to a Flambaum, Porsev PRA 2009,  Berengut, Dzuba, Flambaum PRL (2010);  Berengut, Dzuba, Flambaum, Ong PRL (2011, 2012)    </vt:lpstr>
      <vt:lpstr>Why enhancement is so large?</vt:lpstr>
      <vt:lpstr>Enhanced sensitivity to variation of fundamental constants in nuclear clocks</vt:lpstr>
      <vt:lpstr>PowerPoint Presentation</vt:lpstr>
      <vt:lpstr>WIMP-Electron Ionising Scattering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polarization effects in atoms and ions</dc:title>
  <dc:creator>Hoang Bao Tran Tan</dc:creator>
  <cp:lastModifiedBy>Victor Flambaum</cp:lastModifiedBy>
  <cp:revision>414</cp:revision>
  <dcterms:created xsi:type="dcterms:W3CDTF">2021-05-08T15:53:08Z</dcterms:created>
  <dcterms:modified xsi:type="dcterms:W3CDTF">2024-09-02T08:47:12Z</dcterms:modified>
</cp:coreProperties>
</file>