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46"/>
  </p:notesMasterIdLst>
  <p:sldIdLst>
    <p:sldId id="256" r:id="rId4"/>
    <p:sldId id="452" r:id="rId5"/>
    <p:sldId id="453" r:id="rId6"/>
    <p:sldId id="454" r:id="rId7"/>
    <p:sldId id="455" r:id="rId8"/>
    <p:sldId id="456" r:id="rId9"/>
    <p:sldId id="458" r:id="rId10"/>
    <p:sldId id="459" r:id="rId11"/>
    <p:sldId id="462" r:id="rId12"/>
    <p:sldId id="289" r:id="rId13"/>
    <p:sldId id="257" r:id="rId14"/>
    <p:sldId id="461" r:id="rId15"/>
    <p:sldId id="368" r:id="rId16"/>
    <p:sldId id="463" r:id="rId17"/>
    <p:sldId id="464" r:id="rId18"/>
    <p:sldId id="465" r:id="rId19"/>
    <p:sldId id="466" r:id="rId20"/>
    <p:sldId id="467" r:id="rId21"/>
    <p:sldId id="468" r:id="rId22"/>
    <p:sldId id="469" r:id="rId23"/>
    <p:sldId id="470" r:id="rId24"/>
    <p:sldId id="471" r:id="rId25"/>
    <p:sldId id="472" r:id="rId26"/>
    <p:sldId id="482" r:id="rId27"/>
    <p:sldId id="473" r:id="rId28"/>
    <p:sldId id="474" r:id="rId29"/>
    <p:sldId id="475" r:id="rId30"/>
    <p:sldId id="476" r:id="rId31"/>
    <p:sldId id="484" r:id="rId32"/>
    <p:sldId id="478" r:id="rId33"/>
    <p:sldId id="479" r:id="rId34"/>
    <p:sldId id="477" r:id="rId35"/>
    <p:sldId id="480" r:id="rId36"/>
    <p:sldId id="481" r:id="rId37"/>
    <p:sldId id="483" r:id="rId38"/>
    <p:sldId id="485" r:id="rId39"/>
    <p:sldId id="486" r:id="rId40"/>
    <p:sldId id="487" r:id="rId41"/>
    <p:sldId id="488" r:id="rId42"/>
    <p:sldId id="489" r:id="rId43"/>
    <p:sldId id="491" r:id="rId44"/>
    <p:sldId id="49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 Deng" initials="PD" lastIdx="1" clrIdx="0">
    <p:extLst>
      <p:ext uri="{19B8F6BF-5375-455C-9EA6-DF929625EA0E}">
        <p15:presenceInfo xmlns:p15="http://schemas.microsoft.com/office/powerpoint/2012/main" xmlns="" userId="adbedc77cf935e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1365" autoAdjust="0"/>
  </p:normalViewPr>
  <p:slideViewPr>
    <p:cSldViewPr snapToGrid="0">
      <p:cViewPr varScale="1">
        <p:scale>
          <a:sx n="83" d="100"/>
          <a:sy n="83" d="100"/>
        </p:scale>
        <p:origin x="-64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FC36C-D3B6-43D1-8B7A-93798E0ABF12}" type="datetimeFigureOut">
              <a:rPr lang="zh-CN" altLang="en-US" smtClean="0"/>
              <a:t>2019-9-6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CC33E-88BD-4634-BF3C-34EB040BA425}" type="slidenum">
              <a:rPr lang="zh-CN" altLang="en-US" smtClean="0"/>
              <a:t>‹#›</a:t>
            </a:fld>
            <a:endParaRPr lang="zh-CN" altLang="en-US"/>
          </a:p>
        </p:txBody>
      </p:sp>
    </p:spTree>
    <p:extLst>
      <p:ext uri="{BB962C8B-B14F-4D97-AF65-F5344CB8AC3E}">
        <p14:creationId xmlns:p14="http://schemas.microsoft.com/office/powerpoint/2010/main" val="290904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部分页</a:t>
            </a:r>
            <a:r>
              <a:rPr lang="en-US" altLang="zh-CN" dirty="0" smtClean="0"/>
              <a:t>PPT</a:t>
            </a:r>
            <a:r>
              <a:rPr lang="zh-CN" altLang="en-US" smtClean="0"/>
              <a:t>为拷贝</a:t>
            </a:r>
            <a:endParaRPr lang="zh-CN" altLang="en-US" dirty="0"/>
          </a:p>
        </p:txBody>
      </p:sp>
      <p:sp>
        <p:nvSpPr>
          <p:cNvPr id="4" name="灯片编号占位符 3"/>
          <p:cNvSpPr>
            <a:spLocks noGrp="1"/>
          </p:cNvSpPr>
          <p:nvPr>
            <p:ph type="sldNum" sz="quarter" idx="10"/>
          </p:nvPr>
        </p:nvSpPr>
        <p:spPr/>
        <p:txBody>
          <a:bodyPr/>
          <a:lstStyle/>
          <a:p>
            <a:fld id="{AD9CC33E-88BD-4634-BF3C-34EB040BA425}" type="slidenum">
              <a:rPr lang="zh-CN" altLang="en-US" smtClean="0"/>
              <a:t>1</a:t>
            </a:fld>
            <a:endParaRPr lang="zh-CN" altLang="en-US"/>
          </a:p>
        </p:txBody>
      </p:sp>
    </p:spTree>
    <p:extLst>
      <p:ext uri="{BB962C8B-B14F-4D97-AF65-F5344CB8AC3E}">
        <p14:creationId xmlns:p14="http://schemas.microsoft.com/office/powerpoint/2010/main" val="4186584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a:extLst>
              <a:ext uri="{FF2B5EF4-FFF2-40B4-BE49-F238E27FC236}">
                <a16:creationId xmlns:a16="http://schemas.microsoft.com/office/drawing/2014/main" xmlns="" id="{1A39C93E-5284-4B3C-AD31-193654859B1C}"/>
              </a:ext>
            </a:extLst>
          </p:cNvPr>
          <p:cNvSpPr>
            <a:spLocks noGrp="1" noRot="1" noChangeAspect="1" noTextEdit="1"/>
          </p:cNvSpPr>
          <p:nvPr>
            <p:ph type="sldImg"/>
          </p:nvPr>
        </p:nvSpPr>
        <p:spPr>
          <a:ln/>
        </p:spPr>
      </p:sp>
      <p:sp>
        <p:nvSpPr>
          <p:cNvPr id="61443" name="备注占位符 2">
            <a:extLst>
              <a:ext uri="{FF2B5EF4-FFF2-40B4-BE49-F238E27FC236}">
                <a16:creationId xmlns:a16="http://schemas.microsoft.com/office/drawing/2014/main" xmlns="" id="{CF18970D-6364-4ED4-887E-43436DD362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61444" name="灯片编号占位符 3">
            <a:extLst>
              <a:ext uri="{FF2B5EF4-FFF2-40B4-BE49-F238E27FC236}">
                <a16:creationId xmlns:a16="http://schemas.microsoft.com/office/drawing/2014/main" xmlns="" id="{866EC10B-83FE-48EA-AE37-41DA2AD73F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panose="020B0604020202020204" pitchFamily="34" charset="0"/>
                <a:ea typeface="楷体_GB2312" pitchFamily="49" charset="-122"/>
              </a:defRPr>
            </a:lvl1pPr>
            <a:lvl2pPr marL="742950" indent="-285750" eaLnBrk="0" hangingPunct="0">
              <a:defRPr sz="2400" b="1">
                <a:solidFill>
                  <a:schemeClr val="tx2"/>
                </a:solidFill>
                <a:latin typeface="Arial" panose="020B0604020202020204" pitchFamily="34" charset="0"/>
                <a:ea typeface="楷体_GB2312" pitchFamily="49" charset="-122"/>
              </a:defRPr>
            </a:lvl2pPr>
            <a:lvl3pPr marL="1143000" indent="-228600" eaLnBrk="0" hangingPunct="0">
              <a:defRPr sz="2400" b="1">
                <a:solidFill>
                  <a:schemeClr val="tx2"/>
                </a:solidFill>
                <a:latin typeface="Arial" panose="020B0604020202020204" pitchFamily="34" charset="0"/>
                <a:ea typeface="楷体_GB2312" pitchFamily="49" charset="-122"/>
              </a:defRPr>
            </a:lvl3pPr>
            <a:lvl4pPr marL="1600200" indent="-228600" eaLnBrk="0" hangingPunct="0">
              <a:defRPr sz="2400" b="1">
                <a:solidFill>
                  <a:schemeClr val="tx2"/>
                </a:solidFill>
                <a:latin typeface="Arial" panose="020B0604020202020204" pitchFamily="34" charset="0"/>
                <a:ea typeface="楷体_GB2312" pitchFamily="49" charset="-122"/>
              </a:defRPr>
            </a:lvl4pPr>
            <a:lvl5pPr marL="2057400" indent="-228600" eaLnBrk="0" hangingPunct="0">
              <a:defRPr sz="2400" b="1">
                <a:solidFill>
                  <a:schemeClr val="tx2"/>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9pPr>
          </a:lstStyle>
          <a:p>
            <a:pPr eaLnBrk="1" hangingPunct="1"/>
            <a:fld id="{06762337-1AA3-4EA2-A275-0D3F14F06801}" type="slidenum">
              <a:rPr lang="zh-CN" altLang="en-US" sz="1200" b="0">
                <a:solidFill>
                  <a:schemeClr val="tx1"/>
                </a:solidFill>
                <a:ea typeface="黑体" panose="02010609060101010101" pitchFamily="49" charset="-122"/>
              </a:rPr>
              <a:pPr eaLnBrk="1" hangingPunct="1"/>
              <a:t>2</a:t>
            </a:fld>
            <a:endParaRPr lang="en-US" altLang="zh-CN" sz="1200" b="0">
              <a:solidFill>
                <a:schemeClr val="tx1"/>
              </a:solidFill>
              <a:ea typeface="黑体" panose="02010609060101010101" pitchFamily="49"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a:extLst>
              <a:ext uri="{FF2B5EF4-FFF2-40B4-BE49-F238E27FC236}">
                <a16:creationId xmlns:a16="http://schemas.microsoft.com/office/drawing/2014/main" xmlns="" id="{0AF275F4-8F19-4C0E-903C-DFF7CAAB5F3E}"/>
              </a:ext>
            </a:extLst>
          </p:cNvPr>
          <p:cNvSpPr>
            <a:spLocks noGrp="1" noRot="1" noChangeAspect="1" noTextEdit="1"/>
          </p:cNvSpPr>
          <p:nvPr>
            <p:ph type="sldImg"/>
          </p:nvPr>
        </p:nvSpPr>
        <p:spPr>
          <a:ln/>
        </p:spPr>
      </p:sp>
      <p:sp>
        <p:nvSpPr>
          <p:cNvPr id="62467" name="备注占位符 2">
            <a:extLst>
              <a:ext uri="{FF2B5EF4-FFF2-40B4-BE49-F238E27FC236}">
                <a16:creationId xmlns:a16="http://schemas.microsoft.com/office/drawing/2014/main" xmlns="" id="{FCC95615-2D74-425E-B279-019E376B54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62468" name="灯片编号占位符 3">
            <a:extLst>
              <a:ext uri="{FF2B5EF4-FFF2-40B4-BE49-F238E27FC236}">
                <a16:creationId xmlns:a16="http://schemas.microsoft.com/office/drawing/2014/main" xmlns="" id="{545294EF-746B-4F21-8D72-759F63CE33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panose="020B0604020202020204" pitchFamily="34" charset="0"/>
                <a:ea typeface="楷体_GB2312" pitchFamily="49" charset="-122"/>
              </a:defRPr>
            </a:lvl1pPr>
            <a:lvl2pPr marL="742950" indent="-285750" eaLnBrk="0" hangingPunct="0">
              <a:defRPr sz="2400" b="1">
                <a:solidFill>
                  <a:schemeClr val="tx2"/>
                </a:solidFill>
                <a:latin typeface="Arial" panose="020B0604020202020204" pitchFamily="34" charset="0"/>
                <a:ea typeface="楷体_GB2312" pitchFamily="49" charset="-122"/>
              </a:defRPr>
            </a:lvl2pPr>
            <a:lvl3pPr marL="1143000" indent="-228600" eaLnBrk="0" hangingPunct="0">
              <a:defRPr sz="2400" b="1">
                <a:solidFill>
                  <a:schemeClr val="tx2"/>
                </a:solidFill>
                <a:latin typeface="Arial" panose="020B0604020202020204" pitchFamily="34" charset="0"/>
                <a:ea typeface="楷体_GB2312" pitchFamily="49" charset="-122"/>
              </a:defRPr>
            </a:lvl3pPr>
            <a:lvl4pPr marL="1600200" indent="-228600" eaLnBrk="0" hangingPunct="0">
              <a:defRPr sz="2400" b="1">
                <a:solidFill>
                  <a:schemeClr val="tx2"/>
                </a:solidFill>
                <a:latin typeface="Arial" panose="020B0604020202020204" pitchFamily="34" charset="0"/>
                <a:ea typeface="楷体_GB2312" pitchFamily="49" charset="-122"/>
              </a:defRPr>
            </a:lvl4pPr>
            <a:lvl5pPr marL="2057400" indent="-228600" eaLnBrk="0" hangingPunct="0">
              <a:defRPr sz="2400" b="1">
                <a:solidFill>
                  <a:schemeClr val="tx2"/>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1FA00E-45B6-4BD3-8C58-CD67FC3A7F90}"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黑体" panose="02010609060101010101" pitchFamily="49"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a:extLst>
              <a:ext uri="{FF2B5EF4-FFF2-40B4-BE49-F238E27FC236}">
                <a16:creationId xmlns:a16="http://schemas.microsoft.com/office/drawing/2014/main" xmlns="" id="{DF15FCD9-342E-4036-AAAB-16089BC7EB7A}"/>
              </a:ext>
            </a:extLst>
          </p:cNvPr>
          <p:cNvSpPr>
            <a:spLocks noGrp="1" noRot="1" noChangeAspect="1" noTextEdit="1"/>
          </p:cNvSpPr>
          <p:nvPr>
            <p:ph type="sldImg"/>
          </p:nvPr>
        </p:nvSpPr>
        <p:spPr>
          <a:ln/>
        </p:spPr>
      </p:sp>
      <p:sp>
        <p:nvSpPr>
          <p:cNvPr id="65539" name="备注占位符 2">
            <a:extLst>
              <a:ext uri="{FF2B5EF4-FFF2-40B4-BE49-F238E27FC236}">
                <a16:creationId xmlns:a16="http://schemas.microsoft.com/office/drawing/2014/main" xmlns="" id="{4F4170DF-BB13-4FF4-978E-9DE82D56D8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a:t>分斥力和吸引力两部分，</a:t>
            </a:r>
            <a:r>
              <a:rPr lang="en-US" altLang="zh-CN"/>
              <a:t>V(r)=k</a:t>
            </a:r>
            <a:r>
              <a:rPr lang="en-US" altLang="zh-CN" baseline="-25000"/>
              <a:t>1</a:t>
            </a:r>
            <a:r>
              <a:rPr lang="en-US" altLang="zh-CN"/>
              <a:t>r</a:t>
            </a:r>
            <a:r>
              <a:rPr lang="en-US" altLang="zh-CN" baseline="30000">
                <a:latin typeface="Symbol" panose="05050102010706020507" pitchFamily="18" charset="2"/>
              </a:rPr>
              <a:t>-d</a:t>
            </a:r>
            <a:r>
              <a:rPr lang="en-US" altLang="zh-CN"/>
              <a:t>-k</a:t>
            </a:r>
            <a:r>
              <a:rPr lang="en-US" altLang="zh-CN" baseline="-25000"/>
              <a:t>2</a:t>
            </a:r>
            <a:r>
              <a:rPr lang="en-US" altLang="zh-CN"/>
              <a:t>r</a:t>
            </a:r>
            <a:r>
              <a:rPr lang="en-US" altLang="zh-CN" baseline="30000"/>
              <a:t>-v</a:t>
            </a:r>
            <a:r>
              <a:rPr lang="en-US" altLang="zh-CN"/>
              <a:t>,</a:t>
            </a:r>
            <a:r>
              <a:rPr lang="zh-CN" altLang="en-US"/>
              <a:t>此模型应用范围较广，</a:t>
            </a:r>
            <a:endParaRPr lang="en-US" altLang="zh-CN"/>
          </a:p>
          <a:p>
            <a:pPr eaLnBrk="1" hangingPunct="1">
              <a:spcBef>
                <a:spcPct val="0"/>
              </a:spcBef>
            </a:pPr>
            <a:r>
              <a:rPr lang="zh-CN" altLang="en-US"/>
              <a:t>缺点是斥力部分不够陡，即使将</a:t>
            </a:r>
            <a:r>
              <a:rPr lang="en-US" altLang="zh-CN"/>
              <a:t>12</a:t>
            </a:r>
            <a:r>
              <a:rPr lang="zh-CN" altLang="en-US"/>
              <a:t>次方提高到</a:t>
            </a:r>
            <a:r>
              <a:rPr lang="en-US" altLang="zh-CN"/>
              <a:t>18</a:t>
            </a:r>
            <a:r>
              <a:rPr lang="zh-CN" altLang="en-US"/>
              <a:t>次方（</a:t>
            </a:r>
            <a:r>
              <a:rPr lang="en-US" altLang="zh-CN"/>
              <a:t>Dymond</a:t>
            </a:r>
            <a:r>
              <a:rPr lang="zh-CN" altLang="en-US"/>
              <a:t>，</a:t>
            </a:r>
            <a:r>
              <a:rPr lang="en-US" altLang="zh-CN"/>
              <a:t>Rigby</a:t>
            </a:r>
            <a:r>
              <a:rPr lang="zh-CN" altLang="en-US"/>
              <a:t>，</a:t>
            </a:r>
            <a:r>
              <a:rPr lang="en-US" altLang="zh-CN"/>
              <a:t>Smith</a:t>
            </a:r>
            <a:r>
              <a:rPr lang="zh-CN" altLang="en-US"/>
              <a:t>，</a:t>
            </a:r>
            <a:r>
              <a:rPr lang="en-US" altLang="zh-CN"/>
              <a:t>1964</a:t>
            </a:r>
            <a:r>
              <a:rPr lang="zh-CN" altLang="en-US"/>
              <a:t>），提高了与实验数据的符合程度，但仍是无法表示指数规律。</a:t>
            </a:r>
            <a:endParaRPr lang="en-US" altLang="zh-CN"/>
          </a:p>
          <a:p>
            <a:pPr eaLnBrk="1" hangingPunct="1">
              <a:spcBef>
                <a:spcPct val="0"/>
              </a:spcBef>
            </a:pPr>
            <a:endParaRPr lang="en-US" altLang="zh-CN"/>
          </a:p>
        </p:txBody>
      </p:sp>
      <p:sp>
        <p:nvSpPr>
          <p:cNvPr id="65540" name="灯片编号占位符 3">
            <a:extLst>
              <a:ext uri="{FF2B5EF4-FFF2-40B4-BE49-F238E27FC236}">
                <a16:creationId xmlns:a16="http://schemas.microsoft.com/office/drawing/2014/main" xmlns="" id="{06FF38AC-5704-40AC-85DB-C5B40F37AF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2"/>
                </a:solidFill>
                <a:latin typeface="Arial" panose="020B0604020202020204" pitchFamily="34" charset="0"/>
                <a:ea typeface="楷体_GB2312" pitchFamily="49" charset="-122"/>
              </a:defRPr>
            </a:lvl1pPr>
            <a:lvl2pPr marL="742950" indent="-285750" eaLnBrk="0" hangingPunct="0">
              <a:defRPr sz="2400" b="1">
                <a:solidFill>
                  <a:schemeClr val="tx2"/>
                </a:solidFill>
                <a:latin typeface="Arial" panose="020B0604020202020204" pitchFamily="34" charset="0"/>
                <a:ea typeface="楷体_GB2312" pitchFamily="49" charset="-122"/>
              </a:defRPr>
            </a:lvl2pPr>
            <a:lvl3pPr marL="1143000" indent="-228600" eaLnBrk="0" hangingPunct="0">
              <a:defRPr sz="2400" b="1">
                <a:solidFill>
                  <a:schemeClr val="tx2"/>
                </a:solidFill>
                <a:latin typeface="Arial" panose="020B0604020202020204" pitchFamily="34" charset="0"/>
                <a:ea typeface="楷体_GB2312" pitchFamily="49" charset="-122"/>
              </a:defRPr>
            </a:lvl3pPr>
            <a:lvl4pPr marL="1600200" indent="-228600" eaLnBrk="0" hangingPunct="0">
              <a:defRPr sz="2400" b="1">
                <a:solidFill>
                  <a:schemeClr val="tx2"/>
                </a:solidFill>
                <a:latin typeface="Arial" panose="020B0604020202020204" pitchFamily="34" charset="0"/>
                <a:ea typeface="楷体_GB2312" pitchFamily="49" charset="-122"/>
              </a:defRPr>
            </a:lvl4pPr>
            <a:lvl5pPr marL="2057400" indent="-228600" eaLnBrk="0" hangingPunct="0">
              <a:defRPr sz="2400" b="1">
                <a:solidFill>
                  <a:schemeClr val="tx2"/>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9pPr>
          </a:lstStyle>
          <a:p>
            <a:pPr eaLnBrk="1" hangingPunct="1"/>
            <a:fld id="{EEBF64CB-DC11-42D1-958E-3E2E068B9BAA}" type="slidenum">
              <a:rPr lang="zh-CN" altLang="en-US" sz="1200" b="0">
                <a:solidFill>
                  <a:schemeClr val="tx1"/>
                </a:solidFill>
                <a:ea typeface="黑体" panose="02010609060101010101" pitchFamily="49" charset="-122"/>
              </a:rPr>
              <a:pPr eaLnBrk="1" hangingPunct="1"/>
              <a:t>7</a:t>
            </a:fld>
            <a:endParaRPr lang="en-US" altLang="zh-CN" sz="1200" b="0">
              <a:solidFill>
                <a:schemeClr val="tx1"/>
              </a:solidFill>
              <a:ea typeface="黑体" panose="02010609060101010101" pitchFamily="49"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DC166A-C277-4174-A65C-0723B7FD353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40659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857500" y="514350"/>
            <a:ext cx="3429000" cy="257175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A0F5C2-4717-4814-A18A-3F988EF13061}" type="slidenum">
              <a:rPr lang="zh-CN" altLang="en-US" smtClean="0"/>
              <a:pPr/>
              <a:t>11</a:t>
            </a:fld>
            <a:endParaRPr lang="zh-CN" altLang="en-US" dirty="0"/>
          </a:p>
        </p:txBody>
      </p:sp>
    </p:spTree>
    <p:extLst>
      <p:ext uri="{BB962C8B-B14F-4D97-AF65-F5344CB8AC3E}">
        <p14:creationId xmlns:p14="http://schemas.microsoft.com/office/powerpoint/2010/main" val="137097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36AF619-8D15-4A30-B3A2-4D0F7365D647}" type="datetimeFigureOut">
              <a:rPr lang="zh-CN" altLang="en-US" smtClean="0"/>
              <a:t>2019-9-6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2BAC3FA-F5D9-4CC9-9BFD-588B0C8EDCB3}" type="slidenum">
              <a:rPr lang="zh-CN" altLang="en-US" smtClean="0"/>
              <a:t>‹#›</a:t>
            </a:fld>
            <a:endParaRPr lang="zh-CN" altLang="en-US"/>
          </a:p>
        </p:txBody>
      </p:sp>
    </p:spTree>
    <p:extLst>
      <p:ext uri="{BB962C8B-B14F-4D97-AF65-F5344CB8AC3E}">
        <p14:creationId xmlns:p14="http://schemas.microsoft.com/office/powerpoint/2010/main" val="3307022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36AF619-8D15-4A30-B3A2-4D0F7365D647}" type="datetimeFigureOut">
              <a:rPr lang="zh-CN" altLang="en-US" smtClean="0"/>
              <a:t>2019-9-6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2BAC3FA-F5D9-4CC9-9BFD-588B0C8EDCB3}" type="slidenum">
              <a:rPr lang="zh-CN" altLang="en-US" smtClean="0"/>
              <a:t>‹#›</a:t>
            </a:fld>
            <a:endParaRPr lang="zh-CN" altLang="en-US"/>
          </a:p>
        </p:txBody>
      </p:sp>
    </p:spTree>
    <p:extLst>
      <p:ext uri="{BB962C8B-B14F-4D97-AF65-F5344CB8AC3E}">
        <p14:creationId xmlns:p14="http://schemas.microsoft.com/office/powerpoint/2010/main" val="157486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36AF619-8D15-4A30-B3A2-4D0F7365D647}" type="datetimeFigureOut">
              <a:rPr lang="zh-CN" altLang="en-US" smtClean="0"/>
              <a:t>2019-9-6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2BAC3FA-F5D9-4CC9-9BFD-588B0C8EDCB3}" type="slidenum">
              <a:rPr lang="zh-CN" altLang="en-US" smtClean="0"/>
              <a:t>‹#›</a:t>
            </a:fld>
            <a:endParaRPr lang="zh-CN" altLang="en-US"/>
          </a:p>
        </p:txBody>
      </p:sp>
    </p:spTree>
    <p:extLst>
      <p:ext uri="{BB962C8B-B14F-4D97-AF65-F5344CB8AC3E}">
        <p14:creationId xmlns:p14="http://schemas.microsoft.com/office/powerpoint/2010/main" val="4128311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a:extLst>
              <a:ext uri="{FF2B5EF4-FFF2-40B4-BE49-F238E27FC236}">
                <a16:creationId xmlns:a16="http://schemas.microsoft.com/office/drawing/2014/main" xmlns="" id="{05E6C6CB-7D85-4CB8-AF17-6A739C61873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xmlns="" id="{4F5221A6-6D44-4C17-A99E-9B636ACD172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xmlns="" id="{979B4275-20B9-42C9-BC30-7C4497FE853F}"/>
              </a:ext>
            </a:extLst>
          </p:cNvPr>
          <p:cNvSpPr>
            <a:spLocks noGrp="1" noChangeArrowheads="1"/>
          </p:cNvSpPr>
          <p:nvPr>
            <p:ph type="sldNum" sz="quarter" idx="12"/>
          </p:nvPr>
        </p:nvSpPr>
        <p:spPr>
          <a:ln/>
        </p:spPr>
        <p:txBody>
          <a:bodyPr/>
          <a:lstStyle>
            <a:lvl1pPr>
              <a:defRPr/>
            </a:lvl1pPr>
          </a:lstStyle>
          <a:p>
            <a:fld id="{49C2E118-B95F-491E-8514-1CF06981F472}" type="slidenum">
              <a:rPr lang="en-US" altLang="zh-CN"/>
              <a:pPr/>
              <a:t>‹#›</a:t>
            </a:fld>
            <a:endParaRPr lang="en-US" altLang="zh-CN"/>
          </a:p>
        </p:txBody>
      </p:sp>
    </p:spTree>
    <p:extLst>
      <p:ext uri="{BB962C8B-B14F-4D97-AF65-F5344CB8AC3E}">
        <p14:creationId xmlns:p14="http://schemas.microsoft.com/office/powerpoint/2010/main" val="38948993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xmlns="" id="{C1B245CD-4693-4B31-B3F0-6ADEC61B394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xmlns="" id="{D9DBA53D-1006-491E-9554-90AF6296538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xmlns="" id="{2A7D5E48-0051-4C18-ADE1-C857BAF328EC}"/>
              </a:ext>
            </a:extLst>
          </p:cNvPr>
          <p:cNvSpPr>
            <a:spLocks noGrp="1" noChangeArrowheads="1"/>
          </p:cNvSpPr>
          <p:nvPr>
            <p:ph type="sldNum" sz="quarter" idx="12"/>
          </p:nvPr>
        </p:nvSpPr>
        <p:spPr>
          <a:ln/>
        </p:spPr>
        <p:txBody>
          <a:bodyPr/>
          <a:lstStyle>
            <a:lvl1pPr>
              <a:defRPr/>
            </a:lvl1pPr>
          </a:lstStyle>
          <a:p>
            <a:fld id="{1BFCC466-2AAB-4B54-9DA4-DB435CC25506}" type="slidenum">
              <a:rPr lang="en-US" altLang="zh-CN"/>
              <a:pPr/>
              <a:t>‹#›</a:t>
            </a:fld>
            <a:endParaRPr lang="en-US" altLang="zh-CN"/>
          </a:p>
        </p:txBody>
      </p:sp>
    </p:spTree>
    <p:extLst>
      <p:ext uri="{BB962C8B-B14F-4D97-AF65-F5344CB8AC3E}">
        <p14:creationId xmlns:p14="http://schemas.microsoft.com/office/powerpoint/2010/main" val="300257689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xmlns="" id="{697D9AA5-FF5C-4DD1-97C7-A5A6FAA1669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xmlns="" id="{F4460598-5086-4F7B-963A-0C0C65A527B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xmlns="" id="{5A3A61DA-D791-4898-8088-E92A02E1FF80}"/>
              </a:ext>
            </a:extLst>
          </p:cNvPr>
          <p:cNvSpPr>
            <a:spLocks noGrp="1" noChangeArrowheads="1"/>
          </p:cNvSpPr>
          <p:nvPr>
            <p:ph type="sldNum" sz="quarter" idx="12"/>
          </p:nvPr>
        </p:nvSpPr>
        <p:spPr>
          <a:ln/>
        </p:spPr>
        <p:txBody>
          <a:bodyPr/>
          <a:lstStyle>
            <a:lvl1pPr>
              <a:defRPr/>
            </a:lvl1pPr>
          </a:lstStyle>
          <a:p>
            <a:fld id="{0AA338A8-1602-42AB-B1C5-1C499B980283}" type="slidenum">
              <a:rPr lang="en-US" altLang="zh-CN"/>
              <a:pPr/>
              <a:t>‹#›</a:t>
            </a:fld>
            <a:endParaRPr lang="en-US" altLang="zh-CN"/>
          </a:p>
        </p:txBody>
      </p:sp>
    </p:spTree>
    <p:extLst>
      <p:ext uri="{BB962C8B-B14F-4D97-AF65-F5344CB8AC3E}">
        <p14:creationId xmlns:p14="http://schemas.microsoft.com/office/powerpoint/2010/main" val="118577513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xmlns="" id="{F8C6A1C7-1415-443E-8B79-0ABC6732ACF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xmlns="" id="{C00C80EC-D98C-4EB8-B9D0-4870DDDAE85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xmlns="" id="{0655F34D-950A-4FAA-BAB6-FD3784837B9C}"/>
              </a:ext>
            </a:extLst>
          </p:cNvPr>
          <p:cNvSpPr>
            <a:spLocks noGrp="1" noChangeArrowheads="1"/>
          </p:cNvSpPr>
          <p:nvPr>
            <p:ph type="sldNum" sz="quarter" idx="12"/>
          </p:nvPr>
        </p:nvSpPr>
        <p:spPr>
          <a:ln/>
        </p:spPr>
        <p:txBody>
          <a:bodyPr/>
          <a:lstStyle>
            <a:lvl1pPr>
              <a:defRPr/>
            </a:lvl1pPr>
          </a:lstStyle>
          <a:p>
            <a:fld id="{4CF17373-6A5B-4D4F-9D2A-85224C142B26}" type="slidenum">
              <a:rPr lang="en-US" altLang="zh-CN"/>
              <a:pPr/>
              <a:t>‹#›</a:t>
            </a:fld>
            <a:endParaRPr lang="en-US" altLang="zh-CN"/>
          </a:p>
        </p:txBody>
      </p:sp>
    </p:spTree>
    <p:extLst>
      <p:ext uri="{BB962C8B-B14F-4D97-AF65-F5344CB8AC3E}">
        <p14:creationId xmlns:p14="http://schemas.microsoft.com/office/powerpoint/2010/main" val="1666579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xmlns="" id="{DACF063D-F9DB-4FC5-927D-BE3B11A53E7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xmlns="" id="{2F6A3AC8-3F3D-4ED8-8A8F-B942F000E28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xmlns="" id="{046B2B38-84F8-4B03-AE2C-4249E1764951}"/>
              </a:ext>
            </a:extLst>
          </p:cNvPr>
          <p:cNvSpPr>
            <a:spLocks noGrp="1" noChangeArrowheads="1"/>
          </p:cNvSpPr>
          <p:nvPr>
            <p:ph type="sldNum" sz="quarter" idx="12"/>
          </p:nvPr>
        </p:nvSpPr>
        <p:spPr>
          <a:ln/>
        </p:spPr>
        <p:txBody>
          <a:bodyPr/>
          <a:lstStyle>
            <a:lvl1pPr>
              <a:defRPr/>
            </a:lvl1pPr>
          </a:lstStyle>
          <a:p>
            <a:fld id="{942DE573-F0C4-425D-89EA-815687E38063}" type="slidenum">
              <a:rPr lang="en-US" altLang="zh-CN"/>
              <a:pPr/>
              <a:t>‹#›</a:t>
            </a:fld>
            <a:endParaRPr lang="en-US" altLang="zh-CN"/>
          </a:p>
        </p:txBody>
      </p:sp>
    </p:spTree>
    <p:extLst>
      <p:ext uri="{BB962C8B-B14F-4D97-AF65-F5344CB8AC3E}">
        <p14:creationId xmlns:p14="http://schemas.microsoft.com/office/powerpoint/2010/main" val="41181736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xmlns="" id="{FBA775AF-80FC-427F-96F6-1B05ED5D07A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xmlns="" id="{5E406402-5C13-44F8-92D6-1D0B2D6371E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xmlns="" id="{9B76A149-A4CE-4C1B-B008-F3F5B4B1DA48}"/>
              </a:ext>
            </a:extLst>
          </p:cNvPr>
          <p:cNvSpPr>
            <a:spLocks noGrp="1" noChangeArrowheads="1"/>
          </p:cNvSpPr>
          <p:nvPr>
            <p:ph type="sldNum" sz="quarter" idx="12"/>
          </p:nvPr>
        </p:nvSpPr>
        <p:spPr>
          <a:ln/>
        </p:spPr>
        <p:txBody>
          <a:bodyPr/>
          <a:lstStyle>
            <a:lvl1pPr>
              <a:defRPr/>
            </a:lvl1pPr>
          </a:lstStyle>
          <a:p>
            <a:fld id="{738F20B2-D422-4A4C-B205-9B41CD6341FF}" type="slidenum">
              <a:rPr lang="en-US" altLang="zh-CN"/>
              <a:pPr/>
              <a:t>‹#›</a:t>
            </a:fld>
            <a:endParaRPr lang="en-US" altLang="zh-CN"/>
          </a:p>
        </p:txBody>
      </p:sp>
    </p:spTree>
    <p:extLst>
      <p:ext uri="{BB962C8B-B14F-4D97-AF65-F5344CB8AC3E}">
        <p14:creationId xmlns:p14="http://schemas.microsoft.com/office/powerpoint/2010/main" val="360597774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4D7C86C6-04E0-4DBB-B5BB-69AC8059CD5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xmlns="" id="{708589FD-9D78-43C6-9591-721CA3415DB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xmlns="" id="{0504419B-0319-4859-BE9C-A6B7B34C58E1}"/>
              </a:ext>
            </a:extLst>
          </p:cNvPr>
          <p:cNvSpPr>
            <a:spLocks noGrp="1" noChangeArrowheads="1"/>
          </p:cNvSpPr>
          <p:nvPr>
            <p:ph type="sldNum" sz="quarter" idx="12"/>
          </p:nvPr>
        </p:nvSpPr>
        <p:spPr>
          <a:ln/>
        </p:spPr>
        <p:txBody>
          <a:bodyPr/>
          <a:lstStyle>
            <a:lvl1pPr>
              <a:defRPr/>
            </a:lvl1pPr>
          </a:lstStyle>
          <a:p>
            <a:fld id="{2FB13027-427D-420E-A79D-E2852659F670}" type="slidenum">
              <a:rPr lang="en-US" altLang="zh-CN"/>
              <a:pPr/>
              <a:t>‹#›</a:t>
            </a:fld>
            <a:endParaRPr lang="en-US" altLang="zh-CN"/>
          </a:p>
        </p:txBody>
      </p:sp>
    </p:spTree>
    <p:extLst>
      <p:ext uri="{BB962C8B-B14F-4D97-AF65-F5344CB8AC3E}">
        <p14:creationId xmlns:p14="http://schemas.microsoft.com/office/powerpoint/2010/main" val="30136768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xmlns="" id="{A1D66791-B5C9-4E1E-B959-EF1A64F06F0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xmlns="" id="{A5773B7E-B977-4B62-800A-01504D4698A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xmlns="" id="{3D9177BF-7D6F-4B84-8DF6-D60C50138436}"/>
              </a:ext>
            </a:extLst>
          </p:cNvPr>
          <p:cNvSpPr>
            <a:spLocks noGrp="1" noChangeArrowheads="1"/>
          </p:cNvSpPr>
          <p:nvPr>
            <p:ph type="sldNum" sz="quarter" idx="12"/>
          </p:nvPr>
        </p:nvSpPr>
        <p:spPr>
          <a:ln/>
        </p:spPr>
        <p:txBody>
          <a:bodyPr/>
          <a:lstStyle>
            <a:lvl1pPr>
              <a:defRPr/>
            </a:lvl1pPr>
          </a:lstStyle>
          <a:p>
            <a:fld id="{25589A81-EC8E-4612-9E4B-7432506D3FFA}" type="slidenum">
              <a:rPr lang="en-US" altLang="zh-CN"/>
              <a:pPr/>
              <a:t>‹#›</a:t>
            </a:fld>
            <a:endParaRPr lang="en-US" altLang="zh-CN"/>
          </a:p>
        </p:txBody>
      </p:sp>
    </p:spTree>
    <p:extLst>
      <p:ext uri="{BB962C8B-B14F-4D97-AF65-F5344CB8AC3E}">
        <p14:creationId xmlns:p14="http://schemas.microsoft.com/office/powerpoint/2010/main" val="21845701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36AF619-8D15-4A30-B3A2-4D0F7365D647}" type="datetimeFigureOut">
              <a:rPr lang="zh-CN" altLang="en-US" smtClean="0"/>
              <a:t>2019-9-6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2BAC3FA-F5D9-4CC9-9BFD-588B0C8EDCB3}" type="slidenum">
              <a:rPr lang="zh-CN" altLang="en-US" smtClean="0"/>
              <a:t>‹#›</a:t>
            </a:fld>
            <a:endParaRPr lang="zh-CN" altLang="en-US"/>
          </a:p>
        </p:txBody>
      </p:sp>
    </p:spTree>
    <p:extLst>
      <p:ext uri="{BB962C8B-B14F-4D97-AF65-F5344CB8AC3E}">
        <p14:creationId xmlns:p14="http://schemas.microsoft.com/office/powerpoint/2010/main" val="928000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xmlns="" id="{50862FCF-54DD-456F-8B2C-5B512FAD0DC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xmlns="" id="{416BBFD7-C3F8-4556-AC87-6B382002642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xmlns="" id="{9E89CE09-97F5-45BF-B907-D8D0D42AD274}"/>
              </a:ext>
            </a:extLst>
          </p:cNvPr>
          <p:cNvSpPr>
            <a:spLocks noGrp="1" noChangeArrowheads="1"/>
          </p:cNvSpPr>
          <p:nvPr>
            <p:ph type="sldNum" sz="quarter" idx="12"/>
          </p:nvPr>
        </p:nvSpPr>
        <p:spPr>
          <a:ln/>
        </p:spPr>
        <p:txBody>
          <a:bodyPr/>
          <a:lstStyle>
            <a:lvl1pPr>
              <a:defRPr/>
            </a:lvl1pPr>
          </a:lstStyle>
          <a:p>
            <a:fld id="{36CB83B4-F7D1-4041-ADC8-0356E00A1E92}" type="slidenum">
              <a:rPr lang="en-US" altLang="zh-CN"/>
              <a:pPr/>
              <a:t>‹#›</a:t>
            </a:fld>
            <a:endParaRPr lang="en-US" altLang="zh-CN"/>
          </a:p>
        </p:txBody>
      </p:sp>
    </p:spTree>
    <p:extLst>
      <p:ext uri="{BB962C8B-B14F-4D97-AF65-F5344CB8AC3E}">
        <p14:creationId xmlns:p14="http://schemas.microsoft.com/office/powerpoint/2010/main" val="31903967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xmlns="" id="{1859A45B-D40E-45B5-B99F-04C097BB863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xmlns="" id="{E0EB2EBD-5D11-4C6E-A962-4EB5EC4EA40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xmlns="" id="{EA8A5881-E815-413B-8668-BE81CB3E01D0}"/>
              </a:ext>
            </a:extLst>
          </p:cNvPr>
          <p:cNvSpPr>
            <a:spLocks noGrp="1" noChangeArrowheads="1"/>
          </p:cNvSpPr>
          <p:nvPr>
            <p:ph type="sldNum" sz="quarter" idx="12"/>
          </p:nvPr>
        </p:nvSpPr>
        <p:spPr>
          <a:ln/>
        </p:spPr>
        <p:txBody>
          <a:bodyPr/>
          <a:lstStyle>
            <a:lvl1pPr>
              <a:defRPr/>
            </a:lvl1pPr>
          </a:lstStyle>
          <a:p>
            <a:fld id="{26DB63A1-01CB-4630-BB53-342CEC0D1BC0}" type="slidenum">
              <a:rPr lang="en-US" altLang="zh-CN"/>
              <a:pPr/>
              <a:t>‹#›</a:t>
            </a:fld>
            <a:endParaRPr lang="en-US" altLang="zh-CN"/>
          </a:p>
        </p:txBody>
      </p:sp>
    </p:spTree>
    <p:extLst>
      <p:ext uri="{BB962C8B-B14F-4D97-AF65-F5344CB8AC3E}">
        <p14:creationId xmlns:p14="http://schemas.microsoft.com/office/powerpoint/2010/main" val="204868101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xmlns="" id="{87083C67-528E-4201-904B-4EC2F15CA4E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xmlns="" id="{156FABEA-01B8-4B3F-99E4-FDA247122A6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xmlns="" id="{F82214B5-4330-4E36-BAC2-80D9DF18B798}"/>
              </a:ext>
            </a:extLst>
          </p:cNvPr>
          <p:cNvSpPr>
            <a:spLocks noGrp="1" noChangeArrowheads="1"/>
          </p:cNvSpPr>
          <p:nvPr>
            <p:ph type="sldNum" sz="quarter" idx="12"/>
          </p:nvPr>
        </p:nvSpPr>
        <p:spPr>
          <a:ln/>
        </p:spPr>
        <p:txBody>
          <a:bodyPr/>
          <a:lstStyle>
            <a:lvl1pPr>
              <a:defRPr/>
            </a:lvl1pPr>
          </a:lstStyle>
          <a:p>
            <a:fld id="{5EDB5266-80FC-4F70-8031-580B256C77A9}" type="slidenum">
              <a:rPr lang="en-US" altLang="zh-CN"/>
              <a:pPr/>
              <a:t>‹#›</a:t>
            </a:fld>
            <a:endParaRPr lang="en-US" altLang="zh-CN"/>
          </a:p>
        </p:txBody>
      </p:sp>
    </p:spTree>
    <p:extLst>
      <p:ext uri="{BB962C8B-B14F-4D97-AF65-F5344CB8AC3E}">
        <p14:creationId xmlns:p14="http://schemas.microsoft.com/office/powerpoint/2010/main" val="403201762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xmlns="" id="{01763F5F-23E2-49A3-B232-602477ACA8B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xmlns="" id="{9CF379B9-79D6-4572-97EE-7CF88EF11ED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xmlns="" id="{73EBD321-E98B-440A-933B-DD70FC597E92}"/>
              </a:ext>
            </a:extLst>
          </p:cNvPr>
          <p:cNvSpPr>
            <a:spLocks noGrp="1" noChangeArrowheads="1"/>
          </p:cNvSpPr>
          <p:nvPr>
            <p:ph type="sldNum" sz="quarter" idx="12"/>
          </p:nvPr>
        </p:nvSpPr>
        <p:spPr>
          <a:ln/>
        </p:spPr>
        <p:txBody>
          <a:bodyPr/>
          <a:lstStyle>
            <a:lvl1pPr>
              <a:defRPr/>
            </a:lvl1pPr>
          </a:lstStyle>
          <a:p>
            <a:fld id="{C1EA2293-C48E-4601-A129-C2090ED87DEC}" type="slidenum">
              <a:rPr lang="en-US" altLang="zh-CN"/>
              <a:pPr/>
              <a:t>‹#›</a:t>
            </a:fld>
            <a:endParaRPr lang="en-US" altLang="zh-CN"/>
          </a:p>
        </p:txBody>
      </p:sp>
    </p:spTree>
    <p:extLst>
      <p:ext uri="{BB962C8B-B14F-4D97-AF65-F5344CB8AC3E}">
        <p14:creationId xmlns:p14="http://schemas.microsoft.com/office/powerpoint/2010/main" val="360816259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54E3C17-A506-48E1-902D-FB82086DD641}" type="datetimeFigureOut">
              <a:rPr lang="zh-CN" altLang="en-US" smtClean="0"/>
              <a:t>2019-9-6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22A5DE-B284-453C-B8BE-47CDA7F755CA}" type="slidenum">
              <a:rPr lang="zh-CN" altLang="en-US" smtClean="0"/>
              <a:t>‹#›</a:t>
            </a:fld>
            <a:endParaRPr lang="zh-CN" altLang="en-US"/>
          </a:p>
        </p:txBody>
      </p:sp>
    </p:spTree>
    <p:extLst>
      <p:ext uri="{BB962C8B-B14F-4D97-AF65-F5344CB8AC3E}">
        <p14:creationId xmlns:p14="http://schemas.microsoft.com/office/powerpoint/2010/main" val="384074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54E3C17-A506-48E1-902D-FB82086DD641}" type="datetimeFigureOut">
              <a:rPr lang="zh-CN" altLang="en-US" smtClean="0"/>
              <a:t>2019-9-6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22A5DE-B284-453C-B8BE-47CDA7F755CA}" type="slidenum">
              <a:rPr lang="zh-CN" altLang="en-US" smtClean="0"/>
              <a:t>‹#›</a:t>
            </a:fld>
            <a:endParaRPr lang="zh-CN" altLang="en-US"/>
          </a:p>
        </p:txBody>
      </p:sp>
    </p:spTree>
    <p:extLst>
      <p:ext uri="{BB962C8B-B14F-4D97-AF65-F5344CB8AC3E}">
        <p14:creationId xmlns:p14="http://schemas.microsoft.com/office/powerpoint/2010/main" val="15395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54E3C17-A506-48E1-902D-FB82086DD641}" type="datetimeFigureOut">
              <a:rPr lang="zh-CN" altLang="en-US" smtClean="0"/>
              <a:t>2019-9-6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22A5DE-B284-453C-B8BE-47CDA7F755CA}" type="slidenum">
              <a:rPr lang="zh-CN" altLang="en-US" smtClean="0"/>
              <a:t>‹#›</a:t>
            </a:fld>
            <a:endParaRPr lang="zh-CN" altLang="en-US"/>
          </a:p>
        </p:txBody>
      </p:sp>
    </p:spTree>
    <p:extLst>
      <p:ext uri="{BB962C8B-B14F-4D97-AF65-F5344CB8AC3E}">
        <p14:creationId xmlns:p14="http://schemas.microsoft.com/office/powerpoint/2010/main" val="19483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54E3C17-A506-48E1-902D-FB82086DD641}" type="datetimeFigureOut">
              <a:rPr lang="zh-CN" altLang="en-US" smtClean="0"/>
              <a:t>2019-9-6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22A5DE-B284-453C-B8BE-47CDA7F755CA}" type="slidenum">
              <a:rPr lang="zh-CN" altLang="en-US" smtClean="0"/>
              <a:t>‹#›</a:t>
            </a:fld>
            <a:endParaRPr lang="zh-CN" altLang="en-US"/>
          </a:p>
        </p:txBody>
      </p:sp>
    </p:spTree>
    <p:extLst>
      <p:ext uri="{BB962C8B-B14F-4D97-AF65-F5344CB8AC3E}">
        <p14:creationId xmlns:p14="http://schemas.microsoft.com/office/powerpoint/2010/main" val="212575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54E3C17-A506-48E1-902D-FB82086DD641}" type="datetimeFigureOut">
              <a:rPr lang="zh-CN" altLang="en-US" smtClean="0"/>
              <a:t>2019-9-6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22A5DE-B284-453C-B8BE-47CDA7F755CA}" type="slidenum">
              <a:rPr lang="zh-CN" altLang="en-US" smtClean="0"/>
              <a:t>‹#›</a:t>
            </a:fld>
            <a:endParaRPr lang="zh-CN" altLang="en-US"/>
          </a:p>
        </p:txBody>
      </p:sp>
    </p:spTree>
    <p:extLst>
      <p:ext uri="{BB962C8B-B14F-4D97-AF65-F5344CB8AC3E}">
        <p14:creationId xmlns:p14="http://schemas.microsoft.com/office/powerpoint/2010/main" val="415270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54E3C17-A506-48E1-902D-FB82086DD641}" type="datetimeFigureOut">
              <a:rPr lang="zh-CN" altLang="en-US" smtClean="0"/>
              <a:t>2019-9-6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22A5DE-B284-453C-B8BE-47CDA7F755CA}" type="slidenum">
              <a:rPr lang="zh-CN" altLang="en-US" smtClean="0"/>
              <a:t>‹#›</a:t>
            </a:fld>
            <a:endParaRPr lang="zh-CN" altLang="en-US"/>
          </a:p>
        </p:txBody>
      </p:sp>
    </p:spTree>
    <p:extLst>
      <p:ext uri="{BB962C8B-B14F-4D97-AF65-F5344CB8AC3E}">
        <p14:creationId xmlns:p14="http://schemas.microsoft.com/office/powerpoint/2010/main" val="43225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36AF619-8D15-4A30-B3A2-4D0F7365D647}" type="datetimeFigureOut">
              <a:rPr lang="zh-CN" altLang="en-US" smtClean="0"/>
              <a:t>2019-9-6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2BAC3FA-F5D9-4CC9-9BFD-588B0C8EDCB3}" type="slidenum">
              <a:rPr lang="zh-CN" altLang="en-US" smtClean="0"/>
              <a:t>‹#›</a:t>
            </a:fld>
            <a:endParaRPr lang="zh-CN" altLang="en-US"/>
          </a:p>
        </p:txBody>
      </p:sp>
    </p:spTree>
    <p:extLst>
      <p:ext uri="{BB962C8B-B14F-4D97-AF65-F5344CB8AC3E}">
        <p14:creationId xmlns:p14="http://schemas.microsoft.com/office/powerpoint/2010/main" val="2173923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54E3C17-A506-48E1-902D-FB82086DD641}" type="datetimeFigureOut">
              <a:rPr lang="zh-CN" altLang="en-US" smtClean="0"/>
              <a:t>2019-9-6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22A5DE-B284-453C-B8BE-47CDA7F755CA}" type="slidenum">
              <a:rPr lang="zh-CN" altLang="en-US" smtClean="0"/>
              <a:t>‹#›</a:t>
            </a:fld>
            <a:endParaRPr lang="zh-CN" altLang="en-US"/>
          </a:p>
        </p:txBody>
      </p:sp>
    </p:spTree>
    <p:extLst>
      <p:ext uri="{BB962C8B-B14F-4D97-AF65-F5344CB8AC3E}">
        <p14:creationId xmlns:p14="http://schemas.microsoft.com/office/powerpoint/2010/main" val="52678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54E3C17-A506-48E1-902D-FB82086DD641}" type="datetimeFigureOut">
              <a:rPr lang="zh-CN" altLang="en-US" smtClean="0"/>
              <a:t>2019-9-6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22A5DE-B284-453C-B8BE-47CDA7F755CA}" type="slidenum">
              <a:rPr lang="zh-CN" altLang="en-US" smtClean="0"/>
              <a:t>‹#›</a:t>
            </a:fld>
            <a:endParaRPr lang="zh-CN" altLang="en-US"/>
          </a:p>
        </p:txBody>
      </p:sp>
    </p:spTree>
    <p:extLst>
      <p:ext uri="{BB962C8B-B14F-4D97-AF65-F5344CB8AC3E}">
        <p14:creationId xmlns:p14="http://schemas.microsoft.com/office/powerpoint/2010/main" val="386282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54E3C17-A506-48E1-902D-FB82086DD641}" type="datetimeFigureOut">
              <a:rPr lang="zh-CN" altLang="en-US" smtClean="0"/>
              <a:t>2019-9-6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22A5DE-B284-453C-B8BE-47CDA7F755CA}" type="slidenum">
              <a:rPr lang="zh-CN" altLang="en-US" smtClean="0"/>
              <a:t>‹#›</a:t>
            </a:fld>
            <a:endParaRPr lang="zh-CN" altLang="en-US"/>
          </a:p>
        </p:txBody>
      </p:sp>
    </p:spTree>
    <p:extLst>
      <p:ext uri="{BB962C8B-B14F-4D97-AF65-F5344CB8AC3E}">
        <p14:creationId xmlns:p14="http://schemas.microsoft.com/office/powerpoint/2010/main" val="308032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54E3C17-A506-48E1-902D-FB82086DD641}" type="datetimeFigureOut">
              <a:rPr lang="zh-CN" altLang="en-US" smtClean="0"/>
              <a:t>2019-9-6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22A5DE-B284-453C-B8BE-47CDA7F755CA}" type="slidenum">
              <a:rPr lang="zh-CN" altLang="en-US" smtClean="0"/>
              <a:t>‹#›</a:t>
            </a:fld>
            <a:endParaRPr lang="zh-CN" altLang="en-US"/>
          </a:p>
        </p:txBody>
      </p:sp>
    </p:spTree>
    <p:extLst>
      <p:ext uri="{BB962C8B-B14F-4D97-AF65-F5344CB8AC3E}">
        <p14:creationId xmlns:p14="http://schemas.microsoft.com/office/powerpoint/2010/main" val="407999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54E3C17-A506-48E1-902D-FB82086DD641}" type="datetimeFigureOut">
              <a:rPr lang="zh-CN" altLang="en-US" smtClean="0"/>
              <a:t>2019-9-6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22A5DE-B284-453C-B8BE-47CDA7F755CA}" type="slidenum">
              <a:rPr lang="zh-CN" altLang="en-US" smtClean="0"/>
              <a:t>‹#›</a:t>
            </a:fld>
            <a:endParaRPr lang="zh-CN" altLang="en-US"/>
          </a:p>
        </p:txBody>
      </p:sp>
    </p:spTree>
    <p:extLst>
      <p:ext uri="{BB962C8B-B14F-4D97-AF65-F5344CB8AC3E}">
        <p14:creationId xmlns:p14="http://schemas.microsoft.com/office/powerpoint/2010/main" val="250886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36AF619-8D15-4A30-B3A2-4D0F7365D647}" type="datetimeFigureOut">
              <a:rPr lang="zh-CN" altLang="en-US" smtClean="0"/>
              <a:t>2019-9-6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2BAC3FA-F5D9-4CC9-9BFD-588B0C8EDCB3}" type="slidenum">
              <a:rPr lang="zh-CN" altLang="en-US" smtClean="0"/>
              <a:t>‹#›</a:t>
            </a:fld>
            <a:endParaRPr lang="zh-CN" altLang="en-US"/>
          </a:p>
        </p:txBody>
      </p:sp>
    </p:spTree>
    <p:extLst>
      <p:ext uri="{BB962C8B-B14F-4D97-AF65-F5344CB8AC3E}">
        <p14:creationId xmlns:p14="http://schemas.microsoft.com/office/powerpoint/2010/main" val="189470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36AF619-8D15-4A30-B3A2-4D0F7365D647}" type="datetimeFigureOut">
              <a:rPr lang="zh-CN" altLang="en-US" smtClean="0"/>
              <a:t>2019-9-6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2BAC3FA-F5D9-4CC9-9BFD-588B0C8EDCB3}" type="slidenum">
              <a:rPr lang="zh-CN" altLang="en-US" smtClean="0"/>
              <a:t>‹#›</a:t>
            </a:fld>
            <a:endParaRPr lang="zh-CN" altLang="en-US"/>
          </a:p>
        </p:txBody>
      </p:sp>
    </p:spTree>
    <p:extLst>
      <p:ext uri="{BB962C8B-B14F-4D97-AF65-F5344CB8AC3E}">
        <p14:creationId xmlns:p14="http://schemas.microsoft.com/office/powerpoint/2010/main" val="88508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36AF619-8D15-4A30-B3A2-4D0F7365D647}" type="datetimeFigureOut">
              <a:rPr lang="zh-CN" altLang="en-US" smtClean="0"/>
              <a:t>2019-9-6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2BAC3FA-F5D9-4CC9-9BFD-588B0C8EDCB3}" type="slidenum">
              <a:rPr lang="zh-CN" altLang="en-US" smtClean="0"/>
              <a:t>‹#›</a:t>
            </a:fld>
            <a:endParaRPr lang="zh-CN" altLang="en-US"/>
          </a:p>
        </p:txBody>
      </p:sp>
    </p:spTree>
    <p:extLst>
      <p:ext uri="{BB962C8B-B14F-4D97-AF65-F5344CB8AC3E}">
        <p14:creationId xmlns:p14="http://schemas.microsoft.com/office/powerpoint/2010/main" val="260323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AF619-8D15-4A30-B3A2-4D0F7365D647}" type="datetimeFigureOut">
              <a:rPr lang="zh-CN" altLang="en-US" smtClean="0"/>
              <a:t>2019-9-6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2BAC3FA-F5D9-4CC9-9BFD-588B0C8EDCB3}" type="slidenum">
              <a:rPr lang="zh-CN" altLang="en-US" smtClean="0"/>
              <a:t>‹#›</a:t>
            </a:fld>
            <a:endParaRPr lang="zh-CN" altLang="en-US"/>
          </a:p>
        </p:txBody>
      </p:sp>
    </p:spTree>
    <p:extLst>
      <p:ext uri="{BB962C8B-B14F-4D97-AF65-F5344CB8AC3E}">
        <p14:creationId xmlns:p14="http://schemas.microsoft.com/office/powerpoint/2010/main" val="105580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36AF619-8D15-4A30-B3A2-4D0F7365D647}" type="datetimeFigureOut">
              <a:rPr lang="zh-CN" altLang="en-US" smtClean="0"/>
              <a:t>2019-9-6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2BAC3FA-F5D9-4CC9-9BFD-588B0C8EDCB3}" type="slidenum">
              <a:rPr lang="zh-CN" altLang="en-US" smtClean="0"/>
              <a:t>‹#›</a:t>
            </a:fld>
            <a:endParaRPr lang="zh-CN" altLang="en-US"/>
          </a:p>
        </p:txBody>
      </p:sp>
    </p:spTree>
    <p:extLst>
      <p:ext uri="{BB962C8B-B14F-4D97-AF65-F5344CB8AC3E}">
        <p14:creationId xmlns:p14="http://schemas.microsoft.com/office/powerpoint/2010/main" val="6269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36AF619-8D15-4A30-B3A2-4D0F7365D647}" type="datetimeFigureOut">
              <a:rPr lang="zh-CN" altLang="en-US" smtClean="0"/>
              <a:t>2019-9-6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2BAC3FA-F5D9-4CC9-9BFD-588B0C8EDCB3}" type="slidenum">
              <a:rPr lang="zh-CN" altLang="en-US" smtClean="0"/>
              <a:t>‹#›</a:t>
            </a:fld>
            <a:endParaRPr lang="zh-CN" altLang="en-US"/>
          </a:p>
        </p:txBody>
      </p:sp>
    </p:spTree>
    <p:extLst>
      <p:ext uri="{BB962C8B-B14F-4D97-AF65-F5344CB8AC3E}">
        <p14:creationId xmlns:p14="http://schemas.microsoft.com/office/powerpoint/2010/main" val="177685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AF619-8D15-4A30-B3A2-4D0F7365D647}" type="datetimeFigureOut">
              <a:rPr lang="zh-CN" altLang="en-US" smtClean="0"/>
              <a:t>2019-9-6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AC3FA-F5D9-4CC9-9BFD-588B0C8EDCB3}" type="slidenum">
              <a:rPr lang="zh-CN" altLang="en-US" smtClean="0"/>
              <a:t>‹#›</a:t>
            </a:fld>
            <a:endParaRPr lang="zh-CN" altLang="en-US"/>
          </a:p>
        </p:txBody>
      </p:sp>
    </p:spTree>
    <p:extLst>
      <p:ext uri="{BB962C8B-B14F-4D97-AF65-F5344CB8AC3E}">
        <p14:creationId xmlns:p14="http://schemas.microsoft.com/office/powerpoint/2010/main" val="1700008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36D68511-8EDA-4C76-9058-E0F4ED8DD85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3555" name="Rectangle 3">
            <a:extLst>
              <a:ext uri="{FF2B5EF4-FFF2-40B4-BE49-F238E27FC236}">
                <a16:creationId xmlns:a16="http://schemas.microsoft.com/office/drawing/2014/main" xmlns="" id="{D096490E-6C6E-4F06-9B4B-2E5E034DFF6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xmlns="" id="{35A0C12C-12E7-4294-B70E-5F6B452DFFC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pitchFamily="34" charset="0"/>
                <a:ea typeface="+mn-ea"/>
              </a:defRPr>
            </a:lvl1pPr>
          </a:lstStyle>
          <a:p>
            <a:pPr>
              <a:defRPr/>
            </a:pPr>
            <a:endParaRPr lang="en-US" altLang="zh-CN"/>
          </a:p>
        </p:txBody>
      </p:sp>
      <p:sp>
        <p:nvSpPr>
          <p:cNvPr id="1029" name="Rectangle 5">
            <a:extLst>
              <a:ext uri="{FF2B5EF4-FFF2-40B4-BE49-F238E27FC236}">
                <a16:creationId xmlns:a16="http://schemas.microsoft.com/office/drawing/2014/main" xmlns="" id="{471E164B-A552-4398-9344-77E94B77E34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pitchFamily="34" charset="0"/>
                <a:ea typeface="+mn-ea"/>
              </a:defRPr>
            </a:lvl1pPr>
          </a:lstStyle>
          <a:p>
            <a:pPr>
              <a:defRPr/>
            </a:pPr>
            <a:endParaRPr lang="en-US" altLang="zh-CN"/>
          </a:p>
        </p:txBody>
      </p:sp>
      <p:sp>
        <p:nvSpPr>
          <p:cNvPr id="1030" name="Rectangle 6">
            <a:extLst>
              <a:ext uri="{FF2B5EF4-FFF2-40B4-BE49-F238E27FC236}">
                <a16:creationId xmlns:a16="http://schemas.microsoft.com/office/drawing/2014/main" xmlns="" id="{F2F76FD7-EFDB-4312-B0A4-D02CE05D37A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ea typeface="宋体" panose="02010600030101010101" pitchFamily="2" charset="-122"/>
              </a:defRPr>
            </a:lvl1pPr>
          </a:lstStyle>
          <a:p>
            <a:fld id="{2B845916-ACE9-4B10-9F5A-8CAFB9E925A0}" type="slidenum">
              <a:rPr lang="en-US" altLang="zh-CN"/>
              <a:pPr/>
              <a:t>‹#›</a:t>
            </a:fld>
            <a:endParaRPr lang="en-US" altLang="zh-CN"/>
          </a:p>
        </p:txBody>
      </p:sp>
    </p:spTree>
    <p:extLst>
      <p:ext uri="{BB962C8B-B14F-4D97-AF65-F5344CB8AC3E}">
        <p14:creationId xmlns:p14="http://schemas.microsoft.com/office/powerpoint/2010/main" val="30297903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E3C17-A506-48E1-902D-FB82086DD641}" type="datetimeFigureOut">
              <a:rPr lang="zh-CN" altLang="en-US" smtClean="0"/>
              <a:t>2019-9-6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2A5DE-B284-453C-B8BE-47CDA7F755CA}" type="slidenum">
              <a:rPr lang="zh-CN" altLang="en-US" smtClean="0"/>
              <a:t>‹#›</a:t>
            </a:fld>
            <a:endParaRPr lang="zh-CN" altLang="en-US"/>
          </a:p>
        </p:txBody>
      </p:sp>
    </p:spTree>
    <p:extLst>
      <p:ext uri="{BB962C8B-B14F-4D97-AF65-F5344CB8AC3E}">
        <p14:creationId xmlns:p14="http://schemas.microsoft.com/office/powerpoint/2010/main" val="12090150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7.wmf"/><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3.xml"/><Relationship Id="rId5" Type="http://schemas.openxmlformats.org/officeDocument/2006/relationships/image" Target="../media/image80.pn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2.xml"/><Relationship Id="rId5" Type="http://schemas.openxmlformats.org/officeDocument/2006/relationships/image" Target="../media/image86.jpeg"/><Relationship Id="rId4" Type="http://schemas.openxmlformats.org/officeDocument/2006/relationships/image" Target="../media/image8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6.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3.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5.bin"/><Relationship Id="rId14" Type="http://schemas.openxmlformats.org/officeDocument/2006/relationships/image" Target="../media/image7.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2.wmf"/><Relationship Id="rId3" Type="http://schemas.openxmlformats.org/officeDocument/2006/relationships/notesSlide" Target="../notesSlides/notesSlide4.xml"/><Relationship Id="rId7" Type="http://schemas.openxmlformats.org/officeDocument/2006/relationships/image" Target="../media/image9.wmf"/><Relationship Id="rId12" Type="http://schemas.openxmlformats.org/officeDocument/2006/relationships/oleObject" Target="../embeddings/oleObject12.bin"/><Relationship Id="rId2" Type="http://schemas.openxmlformats.org/officeDocument/2006/relationships/slideLayout" Target="../slideLayouts/slideLayout13.xml"/><Relationship Id="rId16" Type="http://schemas.openxmlformats.org/officeDocument/2006/relationships/image" Target="../media/image14.wmf"/><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0.wmf"/><Relationship Id="rId1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3.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7DDFF88-399E-455E-B50F-C26C88BF6951}"/>
              </a:ext>
            </a:extLst>
          </p:cNvPr>
          <p:cNvSpPr>
            <a:spLocks noGrp="1"/>
          </p:cNvSpPr>
          <p:nvPr>
            <p:ph type="ctrTitle"/>
          </p:nvPr>
        </p:nvSpPr>
        <p:spPr>
          <a:xfrm>
            <a:off x="685800" y="925736"/>
            <a:ext cx="7772400" cy="2387600"/>
          </a:xfrm>
        </p:spPr>
        <p:txBody>
          <a:bodyPr/>
          <a:lstStyle/>
          <a:p>
            <a:r>
              <a:rPr lang="zh-CN" altLang="en-US" b="1" dirty="0"/>
              <a:t>分子动力学模拟算法及程序</a:t>
            </a:r>
          </a:p>
        </p:txBody>
      </p:sp>
      <p:sp>
        <p:nvSpPr>
          <p:cNvPr id="3" name="副标题 2">
            <a:extLst>
              <a:ext uri="{FF2B5EF4-FFF2-40B4-BE49-F238E27FC236}">
                <a16:creationId xmlns:a16="http://schemas.microsoft.com/office/drawing/2014/main" xmlns="" id="{E176CE49-EE33-4C43-A6BC-765B01BA46B3}"/>
              </a:ext>
            </a:extLst>
          </p:cNvPr>
          <p:cNvSpPr>
            <a:spLocks noGrp="1"/>
          </p:cNvSpPr>
          <p:nvPr>
            <p:ph type="subTitle" idx="1"/>
          </p:nvPr>
        </p:nvSpPr>
        <p:spPr>
          <a:xfrm>
            <a:off x="1898702" y="4297284"/>
            <a:ext cx="6858000" cy="1655762"/>
          </a:xfrm>
        </p:spPr>
        <p:txBody>
          <a:bodyPr/>
          <a:lstStyle/>
          <a:p>
            <a:r>
              <a:rPr lang="zh-CN" altLang="en-US" dirty="0"/>
              <a:t>潘登</a:t>
            </a:r>
            <a:endParaRPr lang="en-US" altLang="zh-CN" dirty="0"/>
          </a:p>
          <a:p>
            <a:r>
              <a:rPr lang="zh-CN" altLang="en-US" dirty="0"/>
              <a:t>理论物理研究所</a:t>
            </a:r>
          </a:p>
        </p:txBody>
      </p:sp>
    </p:spTree>
    <p:extLst>
      <p:ext uri="{BB962C8B-B14F-4D97-AF65-F5344CB8AC3E}">
        <p14:creationId xmlns:p14="http://schemas.microsoft.com/office/powerpoint/2010/main" val="1016652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360" y="620688"/>
            <a:ext cx="3833616" cy="1815882"/>
          </a:xfrm>
          <a:prstGeom prst="rect">
            <a:avLst/>
          </a:prstGeom>
          <a:noFill/>
          <a:ln w="38100">
            <a:noFill/>
          </a:ln>
          <a:effectLst>
            <a:glow rad="63500">
              <a:schemeClr val="accent3">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首先，</a:t>
            </a:r>
            <a:r>
              <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Ewald</a:t>
            </a: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将每个电荷视为被同量反相呈中和的电荷分布所围绕，如右图所示：</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797" y="672636"/>
            <a:ext cx="4401691" cy="534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47782" y="6251728"/>
            <a:ext cx="3080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Ewald</a:t>
            </a: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方法的电荷分布</a:t>
            </a:r>
          </a:p>
        </p:txBody>
      </p:sp>
      <mc:AlternateContent xmlns:mc="http://schemas.openxmlformats.org/markup-compatibility/2006" xmlns:a14="http://schemas.microsoft.com/office/drawing/2010/main">
        <mc:Choice Requires="a14">
          <p:sp>
            <p:nvSpPr>
              <p:cNvPr id="6" name="TextBox 5"/>
              <p:cNvSpPr txBox="1"/>
              <p:nvPr/>
            </p:nvSpPr>
            <p:spPr>
              <a:xfrm>
                <a:off x="431540" y="2542111"/>
                <a:ext cx="4068452" cy="2255041"/>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再将电荷分布以高斯分布的函数形式表示，即：</a:t>
                </a:r>
                <a:endParaRPr kumimoji="0" lang="en-US" altLang="zh-CN"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800" b="0" i="1" u="none" strike="noStrike" kern="1200" cap="none" spc="0" normalizeH="0" baseline="0" noProof="0" smtClean="0">
                              <a:ln>
                                <a:noFill/>
                              </a:ln>
                              <a:solidFill>
                                <a:prstClr val="black"/>
                              </a:solidFill>
                              <a:effectLst/>
                              <a:uLnTx/>
                              <a:uFillTx/>
                              <a:latin typeface="Cambria Math"/>
                              <a:cs typeface="+mn-cs"/>
                            </a:rPr>
                          </m:ctrlPr>
                        </m:sSubPr>
                        <m:e>
                          <m:r>
                            <a:rPr kumimoji="0" lang="zh-CN" altLang="en-US" sz="2800" b="0" i="1" u="none" strike="noStrike" kern="1200" cap="none" spc="0" normalizeH="0" baseline="0" noProof="0" smtClean="0">
                              <a:ln>
                                <a:noFill/>
                              </a:ln>
                              <a:solidFill>
                                <a:prstClr val="black"/>
                              </a:solidFill>
                              <a:effectLst/>
                              <a:uLnTx/>
                              <a:uFillTx/>
                              <a:latin typeface="Cambria Math"/>
                              <a:cs typeface="+mn-cs"/>
                            </a:rPr>
                            <m:t>𝜌</m:t>
                          </m:r>
                        </m:e>
                        <m:sub>
                          <m:r>
                            <a:rPr kumimoji="0" lang="en-US" altLang="zh-CN" sz="2800" b="0" i="1" u="none" strike="noStrike" kern="1200" cap="none" spc="0" normalizeH="0" baseline="0" noProof="0" smtClean="0">
                              <a:ln>
                                <a:noFill/>
                              </a:ln>
                              <a:solidFill>
                                <a:prstClr val="black"/>
                              </a:solidFill>
                              <a:effectLst/>
                              <a:uLnTx/>
                              <a:uFillTx/>
                              <a:latin typeface="Cambria Math"/>
                              <a:cs typeface="+mn-cs"/>
                            </a:rPr>
                            <m:t>𝑖</m:t>
                          </m:r>
                        </m:sub>
                      </m:sSub>
                      <m:d>
                        <m:dPr>
                          <m:ctrlPr>
                            <a:rPr kumimoji="0" lang="en-US" altLang="zh-CN" sz="2800" b="0" i="1" u="none" strike="noStrike" kern="1200" cap="none" spc="0" normalizeH="0" baseline="0" noProof="0" smtClean="0">
                              <a:ln>
                                <a:noFill/>
                              </a:ln>
                              <a:solidFill>
                                <a:prstClr val="black"/>
                              </a:solidFill>
                              <a:effectLst/>
                              <a:uLnTx/>
                              <a:uFillTx/>
                              <a:latin typeface="Cambria Math"/>
                              <a:cs typeface="+mn-cs"/>
                            </a:rPr>
                          </m:ctrlPr>
                        </m:dPr>
                        <m:e>
                          <m:acc>
                            <m:accPr>
                              <m:chr m:val="⃑"/>
                              <m:ctrlPr>
                                <a:rPr kumimoji="0" lang="en-US" altLang="zh-CN" sz="2800" b="0" i="1" u="none" strike="noStrike" kern="1200" cap="none" spc="0" normalizeH="0" baseline="0" noProof="0" smtClean="0">
                                  <a:ln>
                                    <a:noFill/>
                                  </a:ln>
                                  <a:solidFill>
                                    <a:prstClr val="black"/>
                                  </a:solidFill>
                                  <a:effectLst/>
                                  <a:uLnTx/>
                                  <a:uFillTx/>
                                  <a:latin typeface="Cambria Math"/>
                                  <a:cs typeface="+mn-cs"/>
                                </a:rPr>
                              </m:ctrlPr>
                            </m:accPr>
                            <m:e>
                              <m:r>
                                <a:rPr kumimoji="0" lang="en-US" altLang="zh-CN" sz="2800" b="0" i="1" u="none" strike="noStrike" kern="1200" cap="none" spc="0" normalizeH="0" baseline="0" noProof="0" smtClean="0">
                                  <a:ln>
                                    <a:noFill/>
                                  </a:ln>
                                  <a:solidFill>
                                    <a:prstClr val="black"/>
                                  </a:solidFill>
                                  <a:effectLst/>
                                  <a:uLnTx/>
                                  <a:uFillTx/>
                                  <a:latin typeface="Cambria Math"/>
                                  <a:cs typeface="+mn-cs"/>
                                </a:rPr>
                                <m:t>𝑟</m:t>
                              </m:r>
                            </m:e>
                          </m:acc>
                        </m:e>
                      </m:d>
                      <m:r>
                        <a:rPr kumimoji="0" lang="en-US" altLang="zh-CN" sz="2800" b="0" i="1" u="none" strike="noStrike" kern="1200" cap="none" spc="0" normalizeH="0" baseline="0" noProof="0" smtClean="0">
                          <a:ln>
                            <a:noFill/>
                          </a:ln>
                          <a:solidFill>
                            <a:prstClr val="black"/>
                          </a:solidFill>
                          <a:effectLst/>
                          <a:uLnTx/>
                          <a:uFillTx/>
                          <a:latin typeface="Cambria Math"/>
                          <a:cs typeface="+mn-cs"/>
                        </a:rPr>
                        <m:t>=</m:t>
                      </m:r>
                      <m:f>
                        <m:fPr>
                          <m:ctrlPr>
                            <a:rPr kumimoji="0" lang="en-US" altLang="zh-CN" sz="2800" b="0" i="1" u="none" strike="noStrike" kern="1200" cap="none" spc="0" normalizeH="0" baseline="0" noProof="0" smtClean="0">
                              <a:ln>
                                <a:noFill/>
                              </a:ln>
                              <a:solidFill>
                                <a:prstClr val="black"/>
                              </a:solidFill>
                              <a:effectLst/>
                              <a:uLnTx/>
                              <a:uFillTx/>
                              <a:latin typeface="Cambria Math"/>
                              <a:cs typeface="+mn-cs"/>
                            </a:rPr>
                          </m:ctrlPr>
                        </m:fPr>
                        <m:num>
                          <m:sSub>
                            <m:sSubPr>
                              <m:ctrlPr>
                                <a:rPr kumimoji="0" lang="en-US" altLang="zh-CN" sz="2800" b="0" i="1" u="none" strike="noStrike" kern="1200" cap="none" spc="0" normalizeH="0" baseline="0" noProof="0" smtClean="0">
                                  <a:ln>
                                    <a:noFill/>
                                  </a:ln>
                                  <a:solidFill>
                                    <a:prstClr val="black"/>
                                  </a:solidFill>
                                  <a:effectLst/>
                                  <a:uLnTx/>
                                  <a:uFillTx/>
                                  <a:latin typeface="Cambria Math"/>
                                  <a:cs typeface="+mn-cs"/>
                                </a:rPr>
                              </m:ctrlPr>
                            </m:sSubPr>
                            <m:e>
                              <m:r>
                                <a:rPr kumimoji="0" lang="en-US" altLang="zh-CN" sz="2800" b="0" i="1" u="none" strike="noStrike" kern="1200" cap="none" spc="0" normalizeH="0" baseline="0" noProof="0" smtClean="0">
                                  <a:ln>
                                    <a:noFill/>
                                  </a:ln>
                                  <a:solidFill>
                                    <a:prstClr val="black"/>
                                  </a:solidFill>
                                  <a:effectLst/>
                                  <a:uLnTx/>
                                  <a:uFillTx/>
                                  <a:latin typeface="Cambria Math"/>
                                  <a:cs typeface="+mn-cs"/>
                                </a:rPr>
                                <m:t>𝑞</m:t>
                              </m:r>
                            </m:e>
                            <m:sub>
                              <m:r>
                                <a:rPr kumimoji="0" lang="en-US" altLang="zh-CN" sz="2800" b="0" i="1" u="none" strike="noStrike" kern="1200" cap="none" spc="0" normalizeH="0" baseline="0" noProof="0" smtClean="0">
                                  <a:ln>
                                    <a:noFill/>
                                  </a:ln>
                                  <a:solidFill>
                                    <a:prstClr val="black"/>
                                  </a:solidFill>
                                  <a:effectLst/>
                                  <a:uLnTx/>
                                  <a:uFillTx/>
                                  <a:latin typeface="Cambria Math"/>
                                  <a:cs typeface="+mn-cs"/>
                                </a:rPr>
                                <m:t>𝑖</m:t>
                              </m:r>
                            </m:sub>
                          </m:sSub>
                          <m:sSup>
                            <m:sSupPr>
                              <m:ctrlPr>
                                <a:rPr kumimoji="0" lang="en-US" altLang="zh-CN" sz="2800" b="0" i="1" u="none" strike="noStrike" kern="1200" cap="none" spc="0" normalizeH="0" baseline="0" noProof="0" smtClean="0">
                                  <a:ln>
                                    <a:noFill/>
                                  </a:ln>
                                  <a:solidFill>
                                    <a:prstClr val="black"/>
                                  </a:solidFill>
                                  <a:effectLst/>
                                  <a:uLnTx/>
                                  <a:uFillTx/>
                                  <a:latin typeface="Cambria Math"/>
                                  <a:cs typeface="+mn-cs"/>
                                </a:rPr>
                              </m:ctrlPr>
                            </m:sSupPr>
                            <m:e>
                              <m:r>
                                <a:rPr kumimoji="0" lang="zh-CN" altLang="en-US" sz="2800" b="0" i="1" u="none" strike="noStrike" kern="1200" cap="none" spc="0" normalizeH="0" baseline="0" noProof="0" smtClean="0">
                                  <a:ln>
                                    <a:noFill/>
                                  </a:ln>
                                  <a:solidFill>
                                    <a:prstClr val="black"/>
                                  </a:solidFill>
                                  <a:effectLst/>
                                  <a:uLnTx/>
                                  <a:uFillTx/>
                                  <a:latin typeface="Cambria Math"/>
                                  <a:cs typeface="+mn-cs"/>
                                </a:rPr>
                                <m:t>𝛼</m:t>
                              </m:r>
                            </m:e>
                            <m:sup>
                              <m:r>
                                <a:rPr kumimoji="0" lang="en-US" altLang="zh-CN" sz="2800" b="0" i="1" u="none" strike="noStrike" kern="1200" cap="none" spc="0" normalizeH="0" baseline="0" noProof="0" smtClean="0">
                                  <a:ln>
                                    <a:noFill/>
                                  </a:ln>
                                  <a:solidFill>
                                    <a:prstClr val="black"/>
                                  </a:solidFill>
                                  <a:effectLst/>
                                  <a:uLnTx/>
                                  <a:uFillTx/>
                                  <a:latin typeface="Cambria Math"/>
                                  <a:cs typeface="+mn-cs"/>
                                </a:rPr>
                                <m:t>3</m:t>
                              </m:r>
                            </m:sup>
                          </m:sSup>
                        </m:num>
                        <m:den>
                          <m:sSup>
                            <m:sSupPr>
                              <m:ctrlPr>
                                <a:rPr kumimoji="0" lang="en-US" altLang="zh-CN" sz="2800" b="0" i="1" u="none" strike="noStrike" kern="1200" cap="none" spc="0" normalizeH="0" baseline="0" noProof="0" smtClean="0">
                                  <a:ln>
                                    <a:noFill/>
                                  </a:ln>
                                  <a:solidFill>
                                    <a:prstClr val="black"/>
                                  </a:solidFill>
                                  <a:effectLst/>
                                  <a:uLnTx/>
                                  <a:uFillTx/>
                                  <a:latin typeface="Cambria Math"/>
                                  <a:cs typeface="+mn-cs"/>
                                </a:rPr>
                              </m:ctrlPr>
                            </m:sSupPr>
                            <m:e>
                              <m:r>
                                <a:rPr kumimoji="0" lang="zh-CN" altLang="en-US" sz="2800" b="0" i="1" u="none" strike="noStrike" kern="1200" cap="none" spc="0" normalizeH="0" baseline="0" noProof="0" smtClean="0">
                                  <a:ln>
                                    <a:noFill/>
                                  </a:ln>
                                  <a:solidFill>
                                    <a:prstClr val="black"/>
                                  </a:solidFill>
                                  <a:effectLst/>
                                  <a:uLnTx/>
                                  <a:uFillTx/>
                                  <a:latin typeface="Cambria Math"/>
                                  <a:cs typeface="+mn-cs"/>
                                </a:rPr>
                                <m:t>𝜋</m:t>
                              </m:r>
                            </m:e>
                            <m:sup>
                              <m:r>
                                <a:rPr kumimoji="0" lang="en-US" altLang="zh-CN" sz="2800" b="0" i="1" u="none" strike="noStrike" kern="1200" cap="none" spc="0" normalizeH="0" baseline="0" noProof="0" smtClean="0">
                                  <a:ln>
                                    <a:noFill/>
                                  </a:ln>
                                  <a:solidFill>
                                    <a:prstClr val="black"/>
                                  </a:solidFill>
                                  <a:effectLst/>
                                  <a:uLnTx/>
                                  <a:uFillTx/>
                                  <a:latin typeface="Cambria Math"/>
                                  <a:cs typeface="+mn-cs"/>
                                </a:rPr>
                                <m:t>3/2</m:t>
                              </m:r>
                            </m:sup>
                          </m:sSup>
                        </m:den>
                      </m:f>
                      <m:r>
                        <a:rPr kumimoji="0" lang="en-US" altLang="zh-CN" sz="2800" b="0" i="1" u="none" strike="noStrike" kern="1200" cap="none" spc="0" normalizeH="0" baseline="0" noProof="0" smtClean="0">
                          <a:ln>
                            <a:noFill/>
                          </a:ln>
                          <a:solidFill>
                            <a:prstClr val="black"/>
                          </a:solidFill>
                          <a:effectLst/>
                          <a:uLnTx/>
                          <a:uFillTx/>
                          <a:latin typeface="Cambria Math"/>
                          <a:cs typeface="+mn-cs"/>
                        </a:rPr>
                        <m:t>𝑒𝑥𝑝</m:t>
                      </m:r>
                      <m:d>
                        <m:dPr>
                          <m:ctrlPr>
                            <a:rPr kumimoji="0" lang="en-US" altLang="zh-CN" sz="2800" b="0" i="1" u="none" strike="noStrike" kern="1200" cap="none" spc="0" normalizeH="0" baseline="0" noProof="0" smtClean="0">
                              <a:ln>
                                <a:noFill/>
                              </a:ln>
                              <a:solidFill>
                                <a:prstClr val="black"/>
                              </a:solidFill>
                              <a:effectLst/>
                              <a:uLnTx/>
                              <a:uFillTx/>
                              <a:latin typeface="Cambria Math"/>
                              <a:cs typeface="+mn-cs"/>
                            </a:rPr>
                          </m:ctrlPr>
                        </m:dPr>
                        <m:e>
                          <m:r>
                            <a:rPr kumimoji="0" lang="en-US" altLang="zh-CN" sz="2800" b="0" i="1" u="none" strike="noStrike" kern="1200" cap="none" spc="0" normalizeH="0" baseline="0" noProof="0" smtClean="0">
                              <a:ln>
                                <a:noFill/>
                              </a:ln>
                              <a:solidFill>
                                <a:prstClr val="black"/>
                              </a:solidFill>
                              <a:effectLst/>
                              <a:uLnTx/>
                              <a:uFillTx/>
                              <a:latin typeface="Cambria Math"/>
                              <a:cs typeface="+mn-cs"/>
                            </a:rPr>
                            <m:t>−</m:t>
                          </m:r>
                          <m:sSup>
                            <m:sSupPr>
                              <m:ctrlPr>
                                <a:rPr kumimoji="0" lang="en-US" altLang="zh-CN" sz="2800" b="0" i="1" u="none" strike="noStrike" kern="1200" cap="none" spc="0" normalizeH="0" baseline="0" noProof="0" smtClean="0">
                                  <a:ln>
                                    <a:noFill/>
                                  </a:ln>
                                  <a:solidFill>
                                    <a:prstClr val="black"/>
                                  </a:solidFill>
                                  <a:effectLst/>
                                  <a:uLnTx/>
                                  <a:uFillTx/>
                                  <a:latin typeface="Cambria Math"/>
                                  <a:cs typeface="+mn-cs"/>
                                </a:rPr>
                              </m:ctrlPr>
                            </m:sSupPr>
                            <m:e>
                              <m:r>
                                <a:rPr kumimoji="0" lang="zh-CN" altLang="en-US" sz="2800" b="0" i="1" u="none" strike="noStrike" kern="1200" cap="none" spc="0" normalizeH="0" baseline="0" noProof="0" smtClean="0">
                                  <a:ln>
                                    <a:noFill/>
                                  </a:ln>
                                  <a:solidFill>
                                    <a:prstClr val="black"/>
                                  </a:solidFill>
                                  <a:effectLst/>
                                  <a:uLnTx/>
                                  <a:uFillTx/>
                                  <a:latin typeface="Cambria Math"/>
                                  <a:cs typeface="+mn-cs"/>
                                </a:rPr>
                                <m:t>𝛼</m:t>
                              </m:r>
                            </m:e>
                            <m:sup>
                              <m:r>
                                <a:rPr kumimoji="0" lang="en-US" altLang="zh-CN" sz="2800" b="0" i="1" u="none" strike="noStrike" kern="1200" cap="none" spc="0" normalizeH="0" baseline="0" noProof="0" smtClean="0">
                                  <a:ln>
                                    <a:noFill/>
                                  </a:ln>
                                  <a:solidFill>
                                    <a:prstClr val="black"/>
                                  </a:solidFill>
                                  <a:effectLst/>
                                  <a:uLnTx/>
                                  <a:uFillTx/>
                                  <a:latin typeface="Cambria Math"/>
                                  <a:cs typeface="+mn-cs"/>
                                </a:rPr>
                                <m:t>2</m:t>
                              </m:r>
                            </m:sup>
                          </m:sSup>
                          <m:sSup>
                            <m:sSupPr>
                              <m:ctrlPr>
                                <a:rPr kumimoji="0" lang="en-US" altLang="zh-CN" sz="2800" b="0" i="1" u="none" strike="noStrike" kern="1200" cap="none" spc="0" normalizeH="0" baseline="0" noProof="0" smtClean="0">
                                  <a:ln>
                                    <a:noFill/>
                                  </a:ln>
                                  <a:solidFill>
                                    <a:prstClr val="black"/>
                                  </a:solidFill>
                                  <a:effectLst/>
                                  <a:uLnTx/>
                                  <a:uFillTx/>
                                  <a:latin typeface="Cambria Math"/>
                                  <a:cs typeface="+mn-cs"/>
                                </a:rPr>
                              </m:ctrlPr>
                            </m:sSupPr>
                            <m:e>
                              <m:r>
                                <a:rPr kumimoji="0" lang="en-US" altLang="zh-CN" sz="2800" b="0" i="1" u="none" strike="noStrike" kern="1200" cap="none" spc="0" normalizeH="0" baseline="0" noProof="0" smtClean="0">
                                  <a:ln>
                                    <a:noFill/>
                                  </a:ln>
                                  <a:solidFill>
                                    <a:prstClr val="black"/>
                                  </a:solidFill>
                                  <a:effectLst/>
                                  <a:uLnTx/>
                                  <a:uFillTx/>
                                  <a:latin typeface="Cambria Math"/>
                                  <a:cs typeface="+mn-cs"/>
                                </a:rPr>
                                <m:t>𝑟</m:t>
                              </m:r>
                            </m:e>
                            <m:sup>
                              <m:r>
                                <a:rPr kumimoji="0" lang="en-US" altLang="zh-CN" sz="2800" b="0" i="1" u="none" strike="noStrike" kern="1200" cap="none" spc="0" normalizeH="0" baseline="0" noProof="0" smtClean="0">
                                  <a:ln>
                                    <a:noFill/>
                                  </a:ln>
                                  <a:solidFill>
                                    <a:prstClr val="black"/>
                                  </a:solidFill>
                                  <a:effectLst/>
                                  <a:uLnTx/>
                                  <a:uFillTx/>
                                  <a:latin typeface="Cambria Math"/>
                                  <a:cs typeface="+mn-cs"/>
                                </a:rPr>
                                <m:t>2</m:t>
                              </m:r>
                            </m:sup>
                          </m:sSup>
                        </m:e>
                      </m:d>
                    </m:oMath>
                  </m:oMathPara>
                </a14:m>
                <a:endPar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31540" y="2542111"/>
                <a:ext cx="4068452" cy="2255041"/>
              </a:xfrm>
              <a:prstGeom prst="rect">
                <a:avLst/>
              </a:prstGeom>
              <a:blipFill rotWithShape="1">
                <a:blip r:embed="rId4"/>
                <a:stretch>
                  <a:fillRect l="-3148" t="-3784" r="-3748"/>
                </a:stretch>
              </a:blipFill>
              <a:ln w="38100">
                <a:noFill/>
              </a:ln>
            </p:spPr>
            <p:txBody>
              <a:bodyPr/>
              <a:lstStyle/>
              <a:p>
                <a:r>
                  <a:rPr lang="zh-CN" altLang="en-US">
                    <a:noFill/>
                  </a:rPr>
                  <a:t> </a:t>
                </a:r>
              </a:p>
            </p:txBody>
          </p:sp>
        </mc:Fallback>
      </mc:AlternateContent>
      <p:sp>
        <p:nvSpPr>
          <p:cNvPr id="7" name="TextBox 6"/>
          <p:cNvSpPr txBox="1"/>
          <p:nvPr/>
        </p:nvSpPr>
        <p:spPr>
          <a:xfrm>
            <a:off x="359532" y="4925486"/>
            <a:ext cx="4284476" cy="1815882"/>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利用这种电荷分布式，可将点电荷间的加成项转换为与电荷及中性电荷分布间的作用。</a:t>
            </a:r>
          </a:p>
        </p:txBody>
      </p:sp>
      <p:sp>
        <p:nvSpPr>
          <p:cNvPr id="11" name="文本框 10">
            <a:extLst>
              <a:ext uri="{FF2B5EF4-FFF2-40B4-BE49-F238E27FC236}">
                <a16:creationId xmlns:a16="http://schemas.microsoft.com/office/drawing/2014/main" xmlns="" id="{CBCD6C46-90F3-46F3-B48A-CF9001D03686}"/>
              </a:ext>
            </a:extLst>
          </p:cNvPr>
          <p:cNvSpPr txBox="1"/>
          <p:nvPr/>
        </p:nvSpPr>
        <p:spPr>
          <a:xfrm>
            <a:off x="55784" y="46354"/>
            <a:ext cx="6405471" cy="369332"/>
          </a:xfrm>
          <a:prstGeom prst="rect">
            <a:avLst/>
          </a:prstGeom>
          <a:noFill/>
        </p:spPr>
        <p:txBody>
          <a:bodyPr wrap="square" rtlCol="0">
            <a:spAutoFit/>
          </a:bodyPr>
          <a:lstStyle/>
          <a:p>
            <a:r>
              <a:rPr lang="zh-CN" altLang="en-US" dirty="0">
                <a:solidFill>
                  <a:srgbClr val="FF0000"/>
                </a:solidFill>
              </a:rPr>
              <a:t>势能截断</a:t>
            </a:r>
            <a:r>
              <a:rPr lang="en-US" altLang="zh-CN" dirty="0">
                <a:solidFill>
                  <a:srgbClr val="FF0000"/>
                </a:solidFill>
              </a:rPr>
              <a:t>? ----</a:t>
            </a:r>
            <a:r>
              <a:rPr lang="zh-CN" altLang="en-US" dirty="0">
                <a:solidFill>
                  <a:srgbClr val="FF0000"/>
                </a:solidFill>
              </a:rPr>
              <a:t>长程相互作用</a:t>
            </a:r>
            <a:r>
              <a:rPr lang="en-US" altLang="zh-CN" dirty="0">
                <a:solidFill>
                  <a:srgbClr val="FF0000"/>
                </a:solidFill>
              </a:rPr>
              <a:t>(</a:t>
            </a:r>
            <a:r>
              <a:rPr lang="zh-CN" altLang="en-US" dirty="0">
                <a:solidFill>
                  <a:srgbClr val="FF0000"/>
                </a:solidFill>
              </a:rPr>
              <a:t>库伦相互作用</a:t>
            </a:r>
            <a:r>
              <a:rPr lang="en-US" altLang="zh-CN" dirty="0">
                <a:solidFill>
                  <a:srgbClr val="FF0000"/>
                </a:solidFill>
              </a:rPr>
              <a:t>)</a:t>
            </a:r>
            <a:r>
              <a:rPr lang="zh-CN" altLang="en-US" dirty="0">
                <a:solidFill>
                  <a:srgbClr val="FF0000"/>
                </a:solidFill>
              </a:rPr>
              <a:t>的</a:t>
            </a:r>
            <a:r>
              <a:rPr lang="en-US" altLang="zh-CN" dirty="0">
                <a:solidFill>
                  <a:srgbClr val="FF0000"/>
                </a:solidFill>
              </a:rPr>
              <a:t>Ewald</a:t>
            </a:r>
            <a:r>
              <a:rPr lang="zh-CN" altLang="en-US" dirty="0">
                <a:solidFill>
                  <a:srgbClr val="FF0000"/>
                </a:solidFill>
              </a:rPr>
              <a:t>求和法</a:t>
            </a:r>
          </a:p>
        </p:txBody>
      </p:sp>
    </p:spTree>
    <p:extLst>
      <p:ext uri="{BB962C8B-B14F-4D97-AF65-F5344CB8AC3E}">
        <p14:creationId xmlns:p14="http://schemas.microsoft.com/office/powerpoint/2010/main" val="95416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42610CD-E685-4F3A-A5B7-6D4A5645C584}" type="slidenum">
              <a:rPr lang="en-US" altLang="ko-KR" smtClean="0"/>
              <a:pPr>
                <a:defRPr/>
              </a:pPr>
              <a:t>11</a:t>
            </a:fld>
            <a:endParaRPr lang="en-US" altLang="ko-KR" dirty="0"/>
          </a:p>
        </p:txBody>
      </p:sp>
      <p:sp>
        <p:nvSpPr>
          <p:cNvPr id="3" name="TextBox 2"/>
          <p:cNvSpPr txBox="1"/>
          <p:nvPr/>
        </p:nvSpPr>
        <p:spPr>
          <a:xfrm>
            <a:off x="0" y="20198"/>
            <a:ext cx="3048000" cy="369332"/>
          </a:xfrm>
          <a:prstGeom prst="rect">
            <a:avLst/>
          </a:prstGeom>
          <a:noFill/>
        </p:spPr>
        <p:txBody>
          <a:bodyPr wrap="square" rtlCol="0">
            <a:spAutoFit/>
          </a:bodyPr>
          <a:lstStyle/>
          <a:p>
            <a:r>
              <a:rPr lang="zh-CN" altLang="en-US" dirty="0">
                <a:latin typeface="Times New Roman" pitchFamily="18" charset="0"/>
                <a:ea typeface="宋体" pitchFamily="2" charset="-122"/>
                <a:cs typeface="Times New Roman" pitchFamily="18" charset="0"/>
              </a:rPr>
              <a:t>力场</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50717"/>
            <a:ext cx="6710361" cy="573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53200" y="6484203"/>
            <a:ext cx="2362200" cy="369332"/>
          </a:xfrm>
          <a:prstGeom prst="rect">
            <a:avLst/>
          </a:prstGeom>
          <a:noFill/>
        </p:spPr>
        <p:txBody>
          <a:bodyPr wrap="square" rtlCol="0">
            <a:spAutoFit/>
          </a:bodyPr>
          <a:lstStyle/>
          <a:p>
            <a:r>
              <a:rPr lang="en-US" altLang="zh-CN" sz="1800" dirty="0">
                <a:latin typeface="Times New Roman" pitchFamily="18" charset="0"/>
                <a:ea typeface="宋体" pitchFamily="2" charset="-122"/>
                <a:cs typeface="Times New Roman" pitchFamily="18" charset="0"/>
              </a:rPr>
              <a:t>Noid,JCP,139,090901</a:t>
            </a:r>
            <a:endParaRPr lang="zh-CN" altLang="en-US" sz="18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5468876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xmlns="" id="{41766F31-DACF-46E9-A323-40BE60D1B11E}"/>
              </a:ext>
            </a:extLst>
          </p:cNvPr>
          <p:cNvSpPr>
            <a:spLocks noGrp="1"/>
          </p:cNvSpPr>
          <p:nvPr>
            <p:ph type="title"/>
          </p:nvPr>
        </p:nvSpPr>
        <p:spPr>
          <a:xfrm>
            <a:off x="457200" y="274638"/>
            <a:ext cx="8229600" cy="1143000"/>
          </a:xfrm>
        </p:spPr>
        <p:txBody>
          <a:bodyPr/>
          <a:lstStyle/>
          <a:p>
            <a:r>
              <a:rPr lang="en-US" altLang="zh-CN" dirty="0"/>
              <a:t>Box</a:t>
            </a:r>
            <a:r>
              <a:rPr lang="zh-CN" altLang="en-US" dirty="0"/>
              <a:t>及边界条件</a:t>
            </a:r>
          </a:p>
        </p:txBody>
      </p:sp>
      <p:sp>
        <p:nvSpPr>
          <p:cNvPr id="7" name="文本框 6">
            <a:extLst>
              <a:ext uri="{FF2B5EF4-FFF2-40B4-BE49-F238E27FC236}">
                <a16:creationId xmlns:a16="http://schemas.microsoft.com/office/drawing/2014/main" xmlns="" id="{7F28DB8C-8E3D-4320-AC43-2B9272A13104}"/>
              </a:ext>
            </a:extLst>
          </p:cNvPr>
          <p:cNvSpPr txBox="1"/>
          <p:nvPr/>
        </p:nvSpPr>
        <p:spPr>
          <a:xfrm>
            <a:off x="457199" y="1602297"/>
            <a:ext cx="7445229" cy="1200329"/>
          </a:xfrm>
          <a:prstGeom prst="rect">
            <a:avLst/>
          </a:prstGeom>
          <a:noFill/>
        </p:spPr>
        <p:txBody>
          <a:bodyPr wrap="square" rtlCol="0">
            <a:spAutoFit/>
          </a:bodyPr>
          <a:lstStyle/>
          <a:p>
            <a:r>
              <a:rPr lang="en-US" altLang="zh-CN" dirty="0"/>
              <a:t>Box</a:t>
            </a:r>
            <a:r>
              <a:rPr lang="zh-CN" altLang="en-US" dirty="0"/>
              <a:t>为平行六面体</a:t>
            </a:r>
            <a:r>
              <a:rPr lang="en-US" altLang="zh-CN" dirty="0"/>
              <a:t>:</a:t>
            </a:r>
          </a:p>
          <a:p>
            <a:r>
              <a:rPr lang="en-US" altLang="zh-CN" dirty="0"/>
              <a:t>	</a:t>
            </a:r>
            <a:r>
              <a:rPr lang="zh-CN" altLang="en-US" dirty="0"/>
              <a:t>三条棱分别为</a:t>
            </a:r>
            <a:r>
              <a:rPr lang="en-US" altLang="zh-CN" dirty="0"/>
              <a:t>a = (Lx, 0, 0), b = (</a:t>
            </a:r>
            <a:r>
              <a:rPr lang="en-US" altLang="zh-CN" dirty="0" err="1"/>
              <a:t>xy</a:t>
            </a:r>
            <a:r>
              <a:rPr lang="en-US" altLang="zh-CN" dirty="0"/>
              <a:t>, Ly,0), c = (</a:t>
            </a:r>
            <a:r>
              <a:rPr lang="en-US" altLang="zh-CN" dirty="0" err="1"/>
              <a:t>xz</a:t>
            </a:r>
            <a:r>
              <a:rPr lang="en-US" altLang="zh-CN" dirty="0"/>
              <a:t>, </a:t>
            </a:r>
            <a:r>
              <a:rPr lang="en-US" altLang="zh-CN" dirty="0" err="1"/>
              <a:t>yz</a:t>
            </a:r>
            <a:r>
              <a:rPr lang="en-US" altLang="zh-CN" dirty="0"/>
              <a:t>, </a:t>
            </a:r>
            <a:r>
              <a:rPr lang="en-US" altLang="zh-CN" dirty="0" err="1"/>
              <a:t>Lz</a:t>
            </a:r>
            <a:r>
              <a:rPr lang="en-US" altLang="zh-CN" dirty="0"/>
              <a:t>)</a:t>
            </a:r>
          </a:p>
          <a:p>
            <a:endParaRPr lang="en-US" altLang="zh-CN" dirty="0"/>
          </a:p>
          <a:p>
            <a:r>
              <a:rPr lang="zh-CN" altLang="en-US" dirty="0"/>
              <a:t>矩阵</a:t>
            </a:r>
            <a:r>
              <a:rPr lang="en-US" altLang="zh-CN" dirty="0"/>
              <a:t>h = (</a:t>
            </a:r>
            <a:r>
              <a:rPr lang="en-US" altLang="zh-CN" dirty="0" err="1"/>
              <a:t>a;b;c</a:t>
            </a:r>
            <a:r>
              <a:rPr lang="en-US" altLang="zh-CN" dirty="0"/>
              <a:t>)’</a:t>
            </a:r>
            <a:r>
              <a:rPr lang="zh-CN" altLang="en-US" dirty="0"/>
              <a:t>定义模拟</a:t>
            </a:r>
            <a:r>
              <a:rPr lang="en-US" altLang="zh-CN" dirty="0"/>
              <a:t>Box</a:t>
            </a:r>
            <a:endParaRPr lang="zh-CN" altLang="en-US" dirty="0"/>
          </a:p>
        </p:txBody>
      </p:sp>
      <p:pic>
        <p:nvPicPr>
          <p:cNvPr id="9" name="图片 8">
            <a:extLst>
              <a:ext uri="{FF2B5EF4-FFF2-40B4-BE49-F238E27FC236}">
                <a16:creationId xmlns:a16="http://schemas.microsoft.com/office/drawing/2014/main" xmlns="" id="{3AC59841-298D-4218-B84D-D87BA7A32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5306"/>
            <a:ext cx="6354062" cy="3000794"/>
          </a:xfrm>
          <a:prstGeom prst="rect">
            <a:avLst/>
          </a:prstGeom>
        </p:spPr>
      </p:pic>
      <p:pic>
        <p:nvPicPr>
          <p:cNvPr id="10" name="图片 9">
            <a:extLst>
              <a:ext uri="{FF2B5EF4-FFF2-40B4-BE49-F238E27FC236}">
                <a16:creationId xmlns:a16="http://schemas.microsoft.com/office/drawing/2014/main" xmlns="" id="{C06A2D90-CFD3-46F3-B83F-46226C735698}"/>
              </a:ext>
            </a:extLst>
          </p:cNvPr>
          <p:cNvPicPr>
            <a:picLocks noChangeAspect="1"/>
          </p:cNvPicPr>
          <p:nvPr/>
        </p:nvPicPr>
        <p:blipFill>
          <a:blip r:embed="rId3"/>
          <a:stretch>
            <a:fillRect/>
          </a:stretch>
        </p:blipFill>
        <p:spPr>
          <a:xfrm>
            <a:off x="6303727" y="2370318"/>
            <a:ext cx="2705583" cy="2225747"/>
          </a:xfrm>
          <a:prstGeom prst="rect">
            <a:avLst/>
          </a:prstGeom>
        </p:spPr>
      </p:pic>
    </p:spTree>
    <p:extLst>
      <p:ext uri="{BB962C8B-B14F-4D97-AF65-F5344CB8AC3E}">
        <p14:creationId xmlns:p14="http://schemas.microsoft.com/office/powerpoint/2010/main" val="22694859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508931">
            <a:extLst>
              <a:ext uri="{FF2B5EF4-FFF2-40B4-BE49-F238E27FC236}">
                <a16:creationId xmlns:a16="http://schemas.microsoft.com/office/drawing/2014/main" xmlns="" id="{CE53C317-D900-4CB6-A2E4-D5BC3DA3A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888" y="1681163"/>
            <a:ext cx="4481512"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矩形 508932">
            <a:extLst>
              <a:ext uri="{FF2B5EF4-FFF2-40B4-BE49-F238E27FC236}">
                <a16:creationId xmlns:a16="http://schemas.microsoft.com/office/drawing/2014/main" xmlns="" id="{4B805773-CD76-49CF-9FC1-6F425EAA5A53}"/>
              </a:ext>
            </a:extLst>
          </p:cNvPr>
          <p:cNvSpPr>
            <a:spLocks noChangeArrowheads="1"/>
          </p:cNvSpPr>
          <p:nvPr/>
        </p:nvSpPr>
        <p:spPr bwMode="auto">
          <a:xfrm>
            <a:off x="558800" y="5788025"/>
            <a:ext cx="7175500" cy="762000"/>
          </a:xfrm>
          <a:prstGeom prst="rect">
            <a:avLst/>
          </a:prstGeom>
          <a:solidFill>
            <a:schemeClr val="bg1"/>
          </a:solidFill>
          <a:ln>
            <a:noFill/>
          </a:ln>
          <a:extLst/>
        </p:spPr>
        <p:txBody>
          <a:bodyPr>
            <a:spAutoFit/>
          </a:bodyPr>
          <a:lstStyle/>
          <a:p>
            <a:pPr eaLnBrk="0" hangingPunct="0"/>
            <a:r>
              <a:rPr lang="zh-CN" altLang="en-US" sz="2200" dirty="0">
                <a:solidFill>
                  <a:srgbClr val="FFFF00"/>
                </a:solidFill>
                <a:highlight>
                  <a:srgbClr val="000000"/>
                </a:highlight>
                <a:latin typeface="宋体" panose="02010600030101010101" pitchFamily="2" charset="-122"/>
                <a:ea typeface="宋体" panose="02010600030101010101" pitchFamily="2" charset="-122"/>
              </a:rPr>
              <a:t>当某个粒子运动出模拟盒子的某一边界时，另外一个影像粒子从另一对立边界进入到此盒子中。</a:t>
            </a:r>
            <a:endParaRPr lang="en-US" altLang="zh-CN" sz="2200" dirty="0">
              <a:solidFill>
                <a:srgbClr val="FFFF00"/>
              </a:solidFill>
              <a:highlight>
                <a:srgbClr val="000000"/>
              </a:highlight>
              <a:latin typeface="宋体" panose="02010600030101010101" pitchFamily="2" charset="-122"/>
              <a:ea typeface="宋体" panose="02010600030101010101" pitchFamily="2" charset="-122"/>
            </a:endParaRPr>
          </a:p>
        </p:txBody>
      </p:sp>
      <p:sp>
        <p:nvSpPr>
          <p:cNvPr id="15363" name="矩形 508934">
            <a:extLst>
              <a:ext uri="{FF2B5EF4-FFF2-40B4-BE49-F238E27FC236}">
                <a16:creationId xmlns:a16="http://schemas.microsoft.com/office/drawing/2014/main" xmlns="" id="{2F0970E9-3DEE-48FD-AE17-20B8F01C2573}"/>
              </a:ext>
            </a:extLst>
          </p:cNvPr>
          <p:cNvSpPr>
            <a:spLocks noChangeArrowheads="1"/>
          </p:cNvSpPr>
          <p:nvPr/>
        </p:nvSpPr>
        <p:spPr bwMode="auto">
          <a:xfrm>
            <a:off x="517525" y="1066800"/>
            <a:ext cx="7419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spcBef>
                <a:spcPct val="0"/>
              </a:spcBef>
              <a:buClr>
                <a:srgbClr val="FF33CC"/>
              </a:buClr>
              <a:buFont typeface="Wingdings" panose="05000000000000000000" pitchFamily="2" charset="2"/>
              <a:buChar char="n"/>
            </a:pPr>
            <a:r>
              <a:rPr lang="zh-CN" altLang="en-US" sz="2400" dirty="0">
                <a:solidFill>
                  <a:srgbClr val="66FFFF"/>
                </a:solidFill>
                <a:latin typeface="Times New Roman" panose="02020603050405020304" pitchFamily="18" charset="0"/>
                <a:ea typeface="宋体" panose="02010600030101010101" pitchFamily="2" charset="-122"/>
              </a:rPr>
              <a:t> </a:t>
            </a:r>
            <a:r>
              <a:rPr lang="zh-CN" altLang="en-US" sz="2400" dirty="0">
                <a:latin typeface="Times New Roman" panose="02020603050405020304" pitchFamily="18" charset="0"/>
                <a:ea typeface="宋体" panose="02010600030101010101" pitchFamily="2" charset="-122"/>
              </a:rPr>
              <a:t>周期性边界条件</a:t>
            </a:r>
            <a:r>
              <a:rPr lang="en-US" altLang="zh-CN" sz="2400" dirty="0">
                <a:latin typeface="Times New Roman" panose="02020603050405020304" pitchFamily="18" charset="0"/>
                <a:ea typeface="宋体" panose="02010600030101010101" pitchFamily="2" charset="-122"/>
              </a:rPr>
              <a:t>(Periodic boundary condition, PBC)</a:t>
            </a:r>
            <a:endParaRPr lang="zh-CN" altLang="en-US" sz="2400" dirty="0">
              <a:latin typeface="Times New Roman" panose="02020603050405020304" pitchFamily="18" charset="0"/>
              <a:ea typeface="宋体" panose="02010600030101010101" pitchFamily="2" charset="-122"/>
            </a:endParaRPr>
          </a:p>
        </p:txBody>
      </p:sp>
      <p:sp>
        <p:nvSpPr>
          <p:cNvPr id="15364" name="矩形 508935">
            <a:extLst>
              <a:ext uri="{FF2B5EF4-FFF2-40B4-BE49-F238E27FC236}">
                <a16:creationId xmlns:a16="http://schemas.microsoft.com/office/drawing/2014/main" xmlns="" id="{7DC335F2-6719-4985-9533-8EA66068ABF5}"/>
              </a:ext>
            </a:extLst>
          </p:cNvPr>
          <p:cNvSpPr>
            <a:spLocks noChangeArrowheads="1"/>
          </p:cNvSpPr>
          <p:nvPr/>
        </p:nvSpPr>
        <p:spPr bwMode="auto">
          <a:xfrm>
            <a:off x="520700" y="1874838"/>
            <a:ext cx="3479800"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eaLnBrk="0" hangingPunct="0">
              <a:defRPr sz="1600" b="1">
                <a:solidFill>
                  <a:srgbClr val="010000"/>
                </a:solidFill>
                <a:latin typeface="Arial" panose="020B0604020202020204" pitchFamily="34" charset="0"/>
              </a:defRPr>
            </a:lvl1pPr>
            <a:lvl2pPr algn="ctr" eaLnBrk="0" hangingPunct="0">
              <a:defRPr sz="1600" b="1">
                <a:solidFill>
                  <a:srgbClr val="010000"/>
                </a:solidFill>
                <a:latin typeface="Arial" panose="020B0604020202020204" pitchFamily="34" charset="0"/>
              </a:defRPr>
            </a:lvl2pPr>
            <a:lvl3pPr algn="ctr" eaLnBrk="0" hangingPunct="0">
              <a:defRPr sz="1600" b="1">
                <a:solidFill>
                  <a:srgbClr val="010000"/>
                </a:solidFill>
                <a:latin typeface="Arial" panose="020B0604020202020204" pitchFamily="34" charset="0"/>
              </a:defRPr>
            </a:lvl3pPr>
            <a:lvl4pPr algn="ctr" eaLnBrk="0" hangingPunct="0">
              <a:defRPr sz="1600" b="1">
                <a:solidFill>
                  <a:srgbClr val="010000"/>
                </a:solidFill>
                <a:latin typeface="Arial" panose="020B0604020202020204" pitchFamily="34" charset="0"/>
              </a:defRPr>
            </a:lvl4pPr>
            <a:lvl5pPr algn="ctr" eaLnBrk="0" hangingPunct="0">
              <a:defRPr sz="1600" b="1">
                <a:solidFill>
                  <a:srgbClr val="010000"/>
                </a:solidFill>
                <a:latin typeface="Arial" panose="020B0604020202020204" pitchFamily="34" charset="0"/>
              </a:defRPr>
            </a:lvl5pPr>
            <a:lvl6pPr algn="ctr" eaLnBrk="0" fontAlgn="base" hangingPunct="0">
              <a:spcBef>
                <a:spcPct val="50000"/>
              </a:spcBef>
              <a:spcAft>
                <a:spcPct val="0"/>
              </a:spcAft>
              <a:buFont typeface="Arial" panose="020B0604020202020204" pitchFamily="34" charset="0"/>
              <a:defRPr sz="1600" b="1">
                <a:solidFill>
                  <a:srgbClr val="010000"/>
                </a:solidFill>
                <a:latin typeface="Arial" panose="020B0604020202020204" pitchFamily="34" charset="0"/>
              </a:defRPr>
            </a:lvl6pPr>
            <a:lvl7pPr algn="ctr" eaLnBrk="0" fontAlgn="base" hangingPunct="0">
              <a:spcBef>
                <a:spcPct val="50000"/>
              </a:spcBef>
              <a:spcAft>
                <a:spcPct val="0"/>
              </a:spcAft>
              <a:buFont typeface="Arial" panose="020B0604020202020204" pitchFamily="34" charset="0"/>
              <a:defRPr sz="1600" b="1">
                <a:solidFill>
                  <a:srgbClr val="010000"/>
                </a:solidFill>
                <a:latin typeface="Arial" panose="020B0604020202020204" pitchFamily="34" charset="0"/>
              </a:defRPr>
            </a:lvl7pPr>
            <a:lvl8pPr algn="ctr" eaLnBrk="0" fontAlgn="base" hangingPunct="0">
              <a:spcBef>
                <a:spcPct val="50000"/>
              </a:spcBef>
              <a:spcAft>
                <a:spcPct val="0"/>
              </a:spcAft>
              <a:buFont typeface="Arial" panose="020B0604020202020204" pitchFamily="34" charset="0"/>
              <a:defRPr sz="1600" b="1">
                <a:solidFill>
                  <a:srgbClr val="010000"/>
                </a:solidFill>
                <a:latin typeface="Arial" panose="020B0604020202020204" pitchFamily="34" charset="0"/>
              </a:defRPr>
            </a:lvl8pPr>
            <a:lvl9pPr algn="ctr" eaLnBrk="0" fontAlgn="base" hangingPunct="0">
              <a:spcBef>
                <a:spcPct val="50000"/>
              </a:spcBef>
              <a:spcAft>
                <a:spcPct val="0"/>
              </a:spcAft>
              <a:buFont typeface="Arial" panose="020B0604020202020204" pitchFamily="34" charset="0"/>
              <a:defRPr sz="1600" b="1">
                <a:solidFill>
                  <a:srgbClr val="010000"/>
                </a:solidFill>
                <a:latin typeface="Arial" panose="020B0604020202020204" pitchFamily="34" charset="0"/>
              </a:defRPr>
            </a:lvl9pPr>
          </a:lstStyle>
          <a:p>
            <a:pPr algn="just">
              <a:lnSpc>
                <a:spcPct val="90000"/>
              </a:lnSpc>
              <a:spcBef>
                <a:spcPct val="100000"/>
              </a:spcBef>
              <a:buClr>
                <a:srgbClr val="FFFF00"/>
              </a:buClr>
              <a:buFont typeface="Wingdings" panose="05000000000000000000" pitchFamily="2" charset="2"/>
              <a:buChar char="u"/>
            </a:pPr>
            <a:r>
              <a:rPr lang="zh-CN" altLang="en-US" sz="2200" dirty="0">
                <a:solidFill>
                  <a:schemeClr val="tx1"/>
                </a:solidFill>
                <a:latin typeface="Times New Roman" panose="02020603050405020304" pitchFamily="18" charset="0"/>
                <a:ea typeface="宋体" panose="02010600030101010101" pitchFamily="2" charset="-122"/>
              </a:rPr>
              <a:t>本体体系的近似：中心盒子在</a:t>
            </a:r>
            <a:r>
              <a:rPr lang="en-US" altLang="zh-CN" sz="2200" dirty="0">
                <a:solidFill>
                  <a:schemeClr val="tx1"/>
                </a:solidFill>
                <a:latin typeface="Times New Roman" panose="02020603050405020304" pitchFamily="18" charset="0"/>
                <a:ea typeface="宋体" panose="02010600030101010101" pitchFamily="2" charset="-122"/>
              </a:rPr>
              <a:t>X</a:t>
            </a:r>
            <a:r>
              <a:rPr lang="zh-CN" altLang="en-US" sz="2200" dirty="0">
                <a:solidFill>
                  <a:schemeClr val="tx1"/>
                </a:solidFill>
                <a:latin typeface="Times New Roman" panose="02020603050405020304" pitchFamily="18" charset="0"/>
                <a:ea typeface="宋体" panose="02010600030101010101" pitchFamily="2" charset="-122"/>
              </a:rPr>
              <a:t>，</a:t>
            </a:r>
            <a:r>
              <a:rPr lang="en-US" altLang="zh-CN" sz="2200" dirty="0">
                <a:solidFill>
                  <a:schemeClr val="tx1"/>
                </a:solidFill>
                <a:latin typeface="Times New Roman" panose="02020603050405020304" pitchFamily="18" charset="0"/>
                <a:ea typeface="宋体" panose="02010600030101010101" pitchFamily="2" charset="-122"/>
              </a:rPr>
              <a:t>Y</a:t>
            </a:r>
            <a:r>
              <a:rPr lang="zh-CN" altLang="en-US" sz="2200" dirty="0">
                <a:solidFill>
                  <a:schemeClr val="tx1"/>
                </a:solidFill>
                <a:latin typeface="Times New Roman" panose="02020603050405020304" pitchFamily="18" charset="0"/>
                <a:ea typeface="宋体" panose="02010600030101010101" pitchFamily="2" charset="-122"/>
              </a:rPr>
              <a:t>和</a:t>
            </a:r>
            <a:r>
              <a:rPr lang="en-US" altLang="zh-CN" sz="2200" dirty="0">
                <a:solidFill>
                  <a:schemeClr val="tx1"/>
                </a:solidFill>
                <a:latin typeface="Times New Roman" panose="02020603050405020304" pitchFamily="18" charset="0"/>
                <a:ea typeface="宋体" panose="02010600030101010101" pitchFamily="2" charset="-122"/>
              </a:rPr>
              <a:t>Z</a:t>
            </a:r>
            <a:r>
              <a:rPr lang="zh-CN" altLang="en-US" sz="2200" dirty="0">
                <a:solidFill>
                  <a:schemeClr val="tx1"/>
                </a:solidFill>
                <a:latin typeface="Times New Roman" panose="02020603050405020304" pitchFamily="18" charset="0"/>
                <a:ea typeface="宋体" panose="02010600030101010101" pitchFamily="2" charset="-122"/>
              </a:rPr>
              <a:t>方向无限扩展；</a:t>
            </a:r>
          </a:p>
          <a:p>
            <a:pPr algn="just">
              <a:lnSpc>
                <a:spcPct val="90000"/>
              </a:lnSpc>
              <a:spcBef>
                <a:spcPct val="100000"/>
              </a:spcBef>
              <a:buClr>
                <a:srgbClr val="FFFF00"/>
              </a:buClr>
              <a:buFont typeface="Wingdings" panose="05000000000000000000" pitchFamily="2" charset="2"/>
              <a:buChar char="u"/>
            </a:pPr>
            <a:r>
              <a:rPr lang="zh-CN" altLang="en-US" sz="2200" dirty="0">
                <a:solidFill>
                  <a:schemeClr val="tx1"/>
                </a:solidFill>
                <a:latin typeface="Times New Roman" panose="02020603050405020304" pitchFamily="18" charset="0"/>
                <a:ea typeface="宋体" panose="02010600030101010101" pitchFamily="2" charset="-122"/>
              </a:rPr>
              <a:t>消除人为形成边界的表面效应；</a:t>
            </a:r>
          </a:p>
          <a:p>
            <a:pPr algn="just">
              <a:lnSpc>
                <a:spcPct val="90000"/>
              </a:lnSpc>
              <a:spcBef>
                <a:spcPct val="100000"/>
              </a:spcBef>
              <a:buClr>
                <a:srgbClr val="FFFF00"/>
              </a:buClr>
              <a:buFont typeface="Wingdings" panose="05000000000000000000" pitchFamily="2" charset="2"/>
              <a:buChar char="u"/>
            </a:pPr>
            <a:r>
              <a:rPr lang="zh-CN" altLang="en-US" sz="2200" dirty="0">
                <a:solidFill>
                  <a:schemeClr val="tx1"/>
                </a:solidFill>
                <a:latin typeface="Times New Roman" panose="02020603050405020304" pitchFamily="18" charset="0"/>
                <a:ea typeface="宋体" panose="02010600030101010101" pitchFamily="2" charset="-122"/>
              </a:rPr>
              <a:t>保证中心盒子中的粒子数恒定。</a:t>
            </a:r>
          </a:p>
          <a:p>
            <a:pPr algn="just">
              <a:lnSpc>
                <a:spcPct val="90000"/>
              </a:lnSpc>
              <a:spcBef>
                <a:spcPct val="100000"/>
              </a:spcBef>
              <a:buClr>
                <a:srgbClr val="FFFF00"/>
              </a:buClr>
              <a:buFont typeface="Wingdings" panose="05000000000000000000" pitchFamily="2" charset="2"/>
              <a:buChar char="u"/>
            </a:pPr>
            <a:r>
              <a:rPr lang="zh-CN" altLang="en-US" sz="2200" dirty="0">
                <a:solidFill>
                  <a:schemeClr val="tx2"/>
                </a:solidFill>
                <a:latin typeface="Times New Roman" panose="02020603050405020304" pitchFamily="18" charset="0"/>
                <a:ea typeface="宋体" panose="02010600030101010101" pitchFamily="2" charset="-122"/>
              </a:rPr>
              <a:t>只需要跟踪中心盒子中各粒子的运动</a:t>
            </a:r>
            <a:r>
              <a:rPr lang="zh-CN" altLang="en-US" sz="2200" dirty="0">
                <a:solidFill>
                  <a:schemeClr val="tx1"/>
                </a:solidFill>
                <a:latin typeface="Times New Roman" panose="02020603050405020304" pitchFamily="18" charset="0"/>
                <a:ea typeface="宋体" panose="02010600030101010101" pitchFamily="2" charset="-122"/>
              </a:rPr>
              <a:t>。</a:t>
            </a:r>
            <a:endParaRPr lang="en-US" altLang="zh-CN" sz="22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220904A9-1BF6-4D41-929F-0ED477177513}"/>
              </a:ext>
            </a:extLst>
          </p:cNvPr>
          <p:cNvSpPr txBox="1"/>
          <p:nvPr/>
        </p:nvSpPr>
        <p:spPr>
          <a:xfrm>
            <a:off x="268448" y="285226"/>
            <a:ext cx="4488110" cy="369332"/>
          </a:xfrm>
          <a:prstGeom prst="rect">
            <a:avLst/>
          </a:prstGeom>
          <a:noFill/>
        </p:spPr>
        <p:txBody>
          <a:bodyPr wrap="square" rtlCol="0">
            <a:spAutoFit/>
          </a:bodyPr>
          <a:lstStyle/>
          <a:p>
            <a:r>
              <a:rPr lang="zh-CN" altLang="en-US" dirty="0"/>
              <a:t>周期性边界条件</a:t>
            </a:r>
            <a:r>
              <a:rPr lang="en-US" altLang="zh-CN" dirty="0"/>
              <a:t>:</a:t>
            </a:r>
            <a:endParaRPr lang="zh-CN" altLang="en-US" dirty="0"/>
          </a:p>
        </p:txBody>
      </p:sp>
      <p:pic>
        <p:nvPicPr>
          <p:cNvPr id="6" name="图片 5">
            <a:extLst>
              <a:ext uri="{FF2B5EF4-FFF2-40B4-BE49-F238E27FC236}">
                <a16:creationId xmlns:a16="http://schemas.microsoft.com/office/drawing/2014/main" xmlns="" id="{0ADDB71C-4A11-4C06-AE5B-CFD26E614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390" y="895747"/>
            <a:ext cx="6773220" cy="1190791"/>
          </a:xfrm>
          <a:prstGeom prst="rect">
            <a:avLst/>
          </a:prstGeom>
        </p:spPr>
      </p:pic>
      <p:pic>
        <p:nvPicPr>
          <p:cNvPr id="7" name="图片 6">
            <a:extLst>
              <a:ext uri="{FF2B5EF4-FFF2-40B4-BE49-F238E27FC236}">
                <a16:creationId xmlns:a16="http://schemas.microsoft.com/office/drawing/2014/main" xmlns="" id="{85E0B8C5-068D-4D07-8048-9AA206058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442" y="3429000"/>
            <a:ext cx="3759200"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a:extLst>
              <a:ext uri="{FF2B5EF4-FFF2-40B4-BE49-F238E27FC236}">
                <a16:creationId xmlns:a16="http://schemas.microsoft.com/office/drawing/2014/main" xmlns="" id="{E9FFB829-E305-420F-9E3B-A79C85FDF7A3}"/>
              </a:ext>
            </a:extLst>
          </p:cNvPr>
          <p:cNvPicPr>
            <a:picLocks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453471" y="3661732"/>
            <a:ext cx="4521200" cy="673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图片 8">
            <a:extLst>
              <a:ext uri="{FF2B5EF4-FFF2-40B4-BE49-F238E27FC236}">
                <a16:creationId xmlns:a16="http://schemas.microsoft.com/office/drawing/2014/main" xmlns="" id="{81D3E225-9113-459B-B4F1-DC29847CC8D1}"/>
              </a:ext>
            </a:extLst>
          </p:cNvPr>
          <p:cNvPicPr>
            <a:picLocks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453471" y="4333244"/>
            <a:ext cx="4519613" cy="576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文本框 9">
            <a:extLst>
              <a:ext uri="{FF2B5EF4-FFF2-40B4-BE49-F238E27FC236}">
                <a16:creationId xmlns:a16="http://schemas.microsoft.com/office/drawing/2014/main" xmlns="" id="{2438B9B3-7043-4635-8A13-CBEDFDB87D29}"/>
              </a:ext>
            </a:extLst>
          </p:cNvPr>
          <p:cNvSpPr txBox="1"/>
          <p:nvPr/>
        </p:nvSpPr>
        <p:spPr>
          <a:xfrm>
            <a:off x="268448" y="2490387"/>
            <a:ext cx="4488110" cy="369332"/>
          </a:xfrm>
          <a:prstGeom prst="rect">
            <a:avLst/>
          </a:prstGeom>
          <a:noFill/>
        </p:spPr>
        <p:txBody>
          <a:bodyPr wrap="square" rtlCol="0">
            <a:spAutoFit/>
          </a:bodyPr>
          <a:lstStyle/>
          <a:p>
            <a:r>
              <a:rPr lang="zh-CN" altLang="en-US" dirty="0"/>
              <a:t>最近影像原理</a:t>
            </a:r>
            <a:r>
              <a:rPr lang="en-US" altLang="zh-CN" dirty="0"/>
              <a:t>:</a:t>
            </a:r>
            <a:endParaRPr lang="zh-CN" altLang="en-US" dirty="0"/>
          </a:p>
        </p:txBody>
      </p:sp>
      <p:sp>
        <p:nvSpPr>
          <p:cNvPr id="11" name="文本框 10">
            <a:extLst>
              <a:ext uri="{FF2B5EF4-FFF2-40B4-BE49-F238E27FC236}">
                <a16:creationId xmlns:a16="http://schemas.microsoft.com/office/drawing/2014/main" xmlns="" id="{B74B6D19-E081-4186-A6F1-C1B32A84A51D}"/>
              </a:ext>
            </a:extLst>
          </p:cNvPr>
          <p:cNvSpPr txBox="1"/>
          <p:nvPr/>
        </p:nvSpPr>
        <p:spPr>
          <a:xfrm>
            <a:off x="2273417" y="5136845"/>
            <a:ext cx="2541864" cy="379845"/>
          </a:xfrm>
          <a:prstGeom prst="rect">
            <a:avLst/>
          </a:prstGeom>
          <a:noFill/>
        </p:spPr>
        <p:txBody>
          <a:bodyPr wrap="square" rtlCol="0">
            <a:spAutoFit/>
          </a:bodyPr>
          <a:lstStyle/>
          <a:p>
            <a:r>
              <a:rPr lang="zh-CN" altLang="en-US" dirty="0"/>
              <a:t>仅适用于正交</a:t>
            </a:r>
            <a:r>
              <a:rPr lang="en-US" altLang="zh-CN" dirty="0"/>
              <a:t>box</a:t>
            </a:r>
            <a:endParaRPr lang="zh-CN" altLang="en-US" dirty="0"/>
          </a:p>
        </p:txBody>
      </p:sp>
    </p:spTree>
    <p:extLst>
      <p:ext uri="{BB962C8B-B14F-4D97-AF65-F5344CB8AC3E}">
        <p14:creationId xmlns:p14="http://schemas.microsoft.com/office/powerpoint/2010/main" val="4911966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a:extLst>
              <a:ext uri="{FF2B5EF4-FFF2-40B4-BE49-F238E27FC236}">
                <a16:creationId xmlns:a16="http://schemas.microsoft.com/office/drawing/2014/main" xmlns="" id="{F45941AA-EA2A-40A7-931B-F8FC6C435CBE}"/>
              </a:ext>
            </a:extLst>
          </p:cNvPr>
          <p:cNvGrpSpPr/>
          <p:nvPr/>
        </p:nvGrpSpPr>
        <p:grpSpPr>
          <a:xfrm>
            <a:off x="4756558" y="1610689"/>
            <a:ext cx="4103613" cy="3489814"/>
            <a:chOff x="4016927" y="1568744"/>
            <a:chExt cx="4103613" cy="3489814"/>
          </a:xfrm>
        </p:grpSpPr>
        <p:grpSp>
          <p:nvGrpSpPr>
            <p:cNvPr id="21" name="组合 20">
              <a:extLst>
                <a:ext uri="{FF2B5EF4-FFF2-40B4-BE49-F238E27FC236}">
                  <a16:creationId xmlns:a16="http://schemas.microsoft.com/office/drawing/2014/main" xmlns="" id="{03FC843F-C907-45AA-8F08-B7BFB451B98F}"/>
                </a:ext>
              </a:extLst>
            </p:cNvPr>
            <p:cNvGrpSpPr/>
            <p:nvPr/>
          </p:nvGrpSpPr>
          <p:grpSpPr>
            <a:xfrm>
              <a:off x="4345497" y="2734811"/>
              <a:ext cx="3473040" cy="1157680"/>
              <a:chOff x="4345497" y="2734811"/>
              <a:chExt cx="3473040" cy="1157680"/>
            </a:xfrm>
          </p:grpSpPr>
          <p:grpSp>
            <p:nvGrpSpPr>
              <p:cNvPr id="8" name="组合 7">
                <a:extLst>
                  <a:ext uri="{FF2B5EF4-FFF2-40B4-BE49-F238E27FC236}">
                    <a16:creationId xmlns:a16="http://schemas.microsoft.com/office/drawing/2014/main" xmlns="" id="{683F3089-06BA-4AC7-96A0-11E9E2A133FE}"/>
                  </a:ext>
                </a:extLst>
              </p:cNvPr>
              <p:cNvGrpSpPr/>
              <p:nvPr/>
            </p:nvGrpSpPr>
            <p:grpSpPr>
              <a:xfrm>
                <a:off x="4345497" y="2734811"/>
                <a:ext cx="1157680" cy="1157680"/>
                <a:chOff x="4345497" y="2734811"/>
                <a:chExt cx="1157680" cy="1157680"/>
              </a:xfrm>
            </p:grpSpPr>
            <p:sp>
              <p:nvSpPr>
                <p:cNvPr id="4" name="矩形 3">
                  <a:extLst>
                    <a:ext uri="{FF2B5EF4-FFF2-40B4-BE49-F238E27FC236}">
                      <a16:creationId xmlns:a16="http://schemas.microsoft.com/office/drawing/2014/main" xmlns="" id="{284AB38A-3D51-4EF7-B2C4-10B974DE6688}"/>
                    </a:ext>
                  </a:extLst>
                </p:cNvPr>
                <p:cNvSpPr/>
                <p:nvPr/>
              </p:nvSpPr>
              <p:spPr bwMode="auto">
                <a:xfrm>
                  <a:off x="4345497" y="2734811"/>
                  <a:ext cx="1157680" cy="1157680"/>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6" name="椭圆 5">
                  <a:extLst>
                    <a:ext uri="{FF2B5EF4-FFF2-40B4-BE49-F238E27FC236}">
                      <a16:creationId xmlns:a16="http://schemas.microsoft.com/office/drawing/2014/main" xmlns="" id="{21E7A3B4-903D-432F-B6BA-65AC945960FA}"/>
                    </a:ext>
                  </a:extLst>
                </p:cNvPr>
                <p:cNvSpPr/>
                <p:nvPr/>
              </p:nvSpPr>
              <p:spPr bwMode="auto">
                <a:xfrm>
                  <a:off x="4461543" y="3313652"/>
                  <a:ext cx="268448" cy="268448"/>
                </a:xfrm>
                <a:prstGeom prst="ellipse">
                  <a:avLst/>
                </a:prstGeom>
                <a:solidFill>
                  <a:srgbClr val="00B05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7" name="椭圆 6">
                  <a:extLst>
                    <a:ext uri="{FF2B5EF4-FFF2-40B4-BE49-F238E27FC236}">
                      <a16:creationId xmlns:a16="http://schemas.microsoft.com/office/drawing/2014/main" xmlns="" id="{CA83BB4E-0524-416C-9845-1DE8B94099D4}"/>
                    </a:ext>
                  </a:extLst>
                </p:cNvPr>
                <p:cNvSpPr/>
                <p:nvPr/>
              </p:nvSpPr>
              <p:spPr bwMode="auto">
                <a:xfrm>
                  <a:off x="5092116" y="3036815"/>
                  <a:ext cx="268448" cy="268448"/>
                </a:xfrm>
                <a:prstGeom prst="ellipse">
                  <a:avLst/>
                </a:prstGeom>
                <a:solidFill>
                  <a:srgbClr val="00B05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grpSp>
          <p:grpSp>
            <p:nvGrpSpPr>
              <p:cNvPr id="9" name="组合 8">
                <a:extLst>
                  <a:ext uri="{FF2B5EF4-FFF2-40B4-BE49-F238E27FC236}">
                    <a16:creationId xmlns:a16="http://schemas.microsoft.com/office/drawing/2014/main" xmlns="" id="{B4C427D4-D04B-40BF-8743-A9C6B36D53D7}"/>
                  </a:ext>
                </a:extLst>
              </p:cNvPr>
              <p:cNvGrpSpPr/>
              <p:nvPr/>
            </p:nvGrpSpPr>
            <p:grpSpPr>
              <a:xfrm>
                <a:off x="5503177" y="2734811"/>
                <a:ext cx="1157680" cy="1157680"/>
                <a:chOff x="4345497" y="2734811"/>
                <a:chExt cx="1157680" cy="1157680"/>
              </a:xfrm>
            </p:grpSpPr>
            <p:sp>
              <p:nvSpPr>
                <p:cNvPr id="10" name="矩形 9">
                  <a:extLst>
                    <a:ext uri="{FF2B5EF4-FFF2-40B4-BE49-F238E27FC236}">
                      <a16:creationId xmlns:a16="http://schemas.microsoft.com/office/drawing/2014/main" xmlns="" id="{1ADAA94B-2D14-415F-B587-C5128EBDB5E9}"/>
                    </a:ext>
                  </a:extLst>
                </p:cNvPr>
                <p:cNvSpPr/>
                <p:nvPr/>
              </p:nvSpPr>
              <p:spPr bwMode="auto">
                <a:xfrm>
                  <a:off x="4345497" y="2734811"/>
                  <a:ext cx="1157680" cy="1157680"/>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11" name="椭圆 10">
                  <a:extLst>
                    <a:ext uri="{FF2B5EF4-FFF2-40B4-BE49-F238E27FC236}">
                      <a16:creationId xmlns:a16="http://schemas.microsoft.com/office/drawing/2014/main" xmlns="" id="{DD4BE056-7D00-4E1C-9A6A-5E439990022F}"/>
                    </a:ext>
                  </a:extLst>
                </p:cNvPr>
                <p:cNvSpPr/>
                <p:nvPr/>
              </p:nvSpPr>
              <p:spPr bwMode="auto">
                <a:xfrm>
                  <a:off x="4461543" y="3313652"/>
                  <a:ext cx="268448" cy="268448"/>
                </a:xfrm>
                <a:prstGeom prst="ellipse">
                  <a:avLst/>
                </a:prstGeom>
                <a:solidFill>
                  <a:srgbClr val="00B05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12" name="椭圆 11">
                  <a:extLst>
                    <a:ext uri="{FF2B5EF4-FFF2-40B4-BE49-F238E27FC236}">
                      <a16:creationId xmlns:a16="http://schemas.microsoft.com/office/drawing/2014/main" xmlns="" id="{B4CD6415-3BC9-4FCA-80FA-BD08288D8447}"/>
                    </a:ext>
                  </a:extLst>
                </p:cNvPr>
                <p:cNvSpPr/>
                <p:nvPr/>
              </p:nvSpPr>
              <p:spPr bwMode="auto">
                <a:xfrm>
                  <a:off x="5092116" y="3036815"/>
                  <a:ext cx="268448" cy="268448"/>
                </a:xfrm>
                <a:prstGeom prst="ellipse">
                  <a:avLst/>
                </a:prstGeom>
                <a:solidFill>
                  <a:srgbClr val="00B05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grpSp>
          <p:grpSp>
            <p:nvGrpSpPr>
              <p:cNvPr id="13" name="组合 12">
                <a:extLst>
                  <a:ext uri="{FF2B5EF4-FFF2-40B4-BE49-F238E27FC236}">
                    <a16:creationId xmlns:a16="http://schemas.microsoft.com/office/drawing/2014/main" xmlns="" id="{C9632CDE-E386-4F1F-A4BC-138A74A0A524}"/>
                  </a:ext>
                </a:extLst>
              </p:cNvPr>
              <p:cNvGrpSpPr/>
              <p:nvPr/>
            </p:nvGrpSpPr>
            <p:grpSpPr>
              <a:xfrm>
                <a:off x="6660857" y="2734811"/>
                <a:ext cx="1157680" cy="1157680"/>
                <a:chOff x="4345497" y="2734811"/>
                <a:chExt cx="1157680" cy="1157680"/>
              </a:xfrm>
            </p:grpSpPr>
            <p:sp>
              <p:nvSpPr>
                <p:cNvPr id="14" name="矩形 13">
                  <a:extLst>
                    <a:ext uri="{FF2B5EF4-FFF2-40B4-BE49-F238E27FC236}">
                      <a16:creationId xmlns:a16="http://schemas.microsoft.com/office/drawing/2014/main" xmlns="" id="{FC1DCFEB-1D8E-48D5-A4E4-F9A9062E6C1E}"/>
                    </a:ext>
                  </a:extLst>
                </p:cNvPr>
                <p:cNvSpPr/>
                <p:nvPr/>
              </p:nvSpPr>
              <p:spPr bwMode="auto">
                <a:xfrm>
                  <a:off x="4345497" y="2734811"/>
                  <a:ext cx="1157680" cy="1157680"/>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15" name="椭圆 14">
                  <a:extLst>
                    <a:ext uri="{FF2B5EF4-FFF2-40B4-BE49-F238E27FC236}">
                      <a16:creationId xmlns:a16="http://schemas.microsoft.com/office/drawing/2014/main" xmlns="" id="{68763E9E-DF19-4C98-AF1F-9546365E2950}"/>
                    </a:ext>
                  </a:extLst>
                </p:cNvPr>
                <p:cNvSpPr/>
                <p:nvPr/>
              </p:nvSpPr>
              <p:spPr bwMode="auto">
                <a:xfrm>
                  <a:off x="4461543" y="3313652"/>
                  <a:ext cx="268448" cy="268448"/>
                </a:xfrm>
                <a:prstGeom prst="ellipse">
                  <a:avLst/>
                </a:prstGeom>
                <a:solidFill>
                  <a:srgbClr val="00B05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16" name="椭圆 15">
                  <a:extLst>
                    <a:ext uri="{FF2B5EF4-FFF2-40B4-BE49-F238E27FC236}">
                      <a16:creationId xmlns:a16="http://schemas.microsoft.com/office/drawing/2014/main" xmlns="" id="{3E7526FC-4EF3-4F06-8C6C-CB237EE3F3FB}"/>
                    </a:ext>
                  </a:extLst>
                </p:cNvPr>
                <p:cNvSpPr/>
                <p:nvPr/>
              </p:nvSpPr>
              <p:spPr bwMode="auto">
                <a:xfrm>
                  <a:off x="5092116" y="3036815"/>
                  <a:ext cx="268448" cy="268448"/>
                </a:xfrm>
                <a:prstGeom prst="ellipse">
                  <a:avLst/>
                </a:prstGeom>
                <a:solidFill>
                  <a:srgbClr val="00B05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grpSp>
        </p:grpSp>
        <p:grpSp>
          <p:nvGrpSpPr>
            <p:cNvPr id="22" name="组合 21">
              <a:extLst>
                <a:ext uri="{FF2B5EF4-FFF2-40B4-BE49-F238E27FC236}">
                  <a16:creationId xmlns:a16="http://schemas.microsoft.com/office/drawing/2014/main" xmlns="" id="{10CC0569-666E-4810-8303-A384212EEE57}"/>
                </a:ext>
              </a:extLst>
            </p:cNvPr>
            <p:cNvGrpSpPr/>
            <p:nvPr/>
          </p:nvGrpSpPr>
          <p:grpSpPr>
            <a:xfrm>
              <a:off x="4647500" y="1568744"/>
              <a:ext cx="3473040" cy="1157680"/>
              <a:chOff x="4345497" y="2734811"/>
              <a:chExt cx="3473040" cy="1157680"/>
            </a:xfrm>
          </p:grpSpPr>
          <p:grpSp>
            <p:nvGrpSpPr>
              <p:cNvPr id="23" name="组合 22">
                <a:extLst>
                  <a:ext uri="{FF2B5EF4-FFF2-40B4-BE49-F238E27FC236}">
                    <a16:creationId xmlns:a16="http://schemas.microsoft.com/office/drawing/2014/main" xmlns="" id="{C0F807BB-ACDD-42D3-B50B-4403D3A22DF3}"/>
                  </a:ext>
                </a:extLst>
              </p:cNvPr>
              <p:cNvGrpSpPr/>
              <p:nvPr/>
            </p:nvGrpSpPr>
            <p:grpSpPr>
              <a:xfrm>
                <a:off x="4345497" y="2734811"/>
                <a:ext cx="1157680" cy="1157680"/>
                <a:chOff x="4345497" y="2734811"/>
                <a:chExt cx="1157680" cy="1157680"/>
              </a:xfrm>
            </p:grpSpPr>
            <p:sp>
              <p:nvSpPr>
                <p:cNvPr id="32" name="矩形 31">
                  <a:extLst>
                    <a:ext uri="{FF2B5EF4-FFF2-40B4-BE49-F238E27FC236}">
                      <a16:creationId xmlns:a16="http://schemas.microsoft.com/office/drawing/2014/main" xmlns="" id="{DAAA14EF-B38E-46B3-9E1A-EDDF20E5DCBC}"/>
                    </a:ext>
                  </a:extLst>
                </p:cNvPr>
                <p:cNvSpPr/>
                <p:nvPr/>
              </p:nvSpPr>
              <p:spPr bwMode="auto">
                <a:xfrm>
                  <a:off x="4345497" y="2734811"/>
                  <a:ext cx="1157680" cy="1157680"/>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33" name="椭圆 32">
                  <a:extLst>
                    <a:ext uri="{FF2B5EF4-FFF2-40B4-BE49-F238E27FC236}">
                      <a16:creationId xmlns:a16="http://schemas.microsoft.com/office/drawing/2014/main" xmlns="" id="{F0642C8F-ABF6-4060-A8CF-8E73E21B8445}"/>
                    </a:ext>
                  </a:extLst>
                </p:cNvPr>
                <p:cNvSpPr/>
                <p:nvPr/>
              </p:nvSpPr>
              <p:spPr bwMode="auto">
                <a:xfrm>
                  <a:off x="4461543" y="3313652"/>
                  <a:ext cx="268448" cy="268448"/>
                </a:xfrm>
                <a:prstGeom prst="ellipse">
                  <a:avLst/>
                </a:prstGeom>
                <a:solidFill>
                  <a:srgbClr val="00B05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34" name="椭圆 33">
                  <a:extLst>
                    <a:ext uri="{FF2B5EF4-FFF2-40B4-BE49-F238E27FC236}">
                      <a16:creationId xmlns:a16="http://schemas.microsoft.com/office/drawing/2014/main" xmlns="" id="{B4EA3947-755C-4C38-A8F0-5622329BD80F}"/>
                    </a:ext>
                  </a:extLst>
                </p:cNvPr>
                <p:cNvSpPr/>
                <p:nvPr/>
              </p:nvSpPr>
              <p:spPr bwMode="auto">
                <a:xfrm>
                  <a:off x="5092116" y="3036815"/>
                  <a:ext cx="268448" cy="268448"/>
                </a:xfrm>
                <a:prstGeom prst="ellipse">
                  <a:avLst/>
                </a:prstGeom>
                <a:solidFill>
                  <a:srgbClr val="00B05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grpSp>
          <p:grpSp>
            <p:nvGrpSpPr>
              <p:cNvPr id="24" name="组合 23">
                <a:extLst>
                  <a:ext uri="{FF2B5EF4-FFF2-40B4-BE49-F238E27FC236}">
                    <a16:creationId xmlns:a16="http://schemas.microsoft.com/office/drawing/2014/main" xmlns="" id="{23BACCC4-695C-49E6-A2A7-A0C3F49EE7B0}"/>
                  </a:ext>
                </a:extLst>
              </p:cNvPr>
              <p:cNvGrpSpPr/>
              <p:nvPr/>
            </p:nvGrpSpPr>
            <p:grpSpPr>
              <a:xfrm>
                <a:off x="5503177" y="2734811"/>
                <a:ext cx="1157680" cy="1157680"/>
                <a:chOff x="4345497" y="2734811"/>
                <a:chExt cx="1157680" cy="1157680"/>
              </a:xfrm>
            </p:grpSpPr>
            <p:sp>
              <p:nvSpPr>
                <p:cNvPr id="29" name="矩形 28">
                  <a:extLst>
                    <a:ext uri="{FF2B5EF4-FFF2-40B4-BE49-F238E27FC236}">
                      <a16:creationId xmlns:a16="http://schemas.microsoft.com/office/drawing/2014/main" xmlns="" id="{ADFD587A-1BA7-41ED-9AAA-6AA6194B8724}"/>
                    </a:ext>
                  </a:extLst>
                </p:cNvPr>
                <p:cNvSpPr/>
                <p:nvPr/>
              </p:nvSpPr>
              <p:spPr bwMode="auto">
                <a:xfrm>
                  <a:off x="4345497" y="2734811"/>
                  <a:ext cx="1157680" cy="1157680"/>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30" name="椭圆 29">
                  <a:extLst>
                    <a:ext uri="{FF2B5EF4-FFF2-40B4-BE49-F238E27FC236}">
                      <a16:creationId xmlns:a16="http://schemas.microsoft.com/office/drawing/2014/main" xmlns="" id="{0F10225A-D36C-483D-ADE0-509BE2AF7AF4}"/>
                    </a:ext>
                  </a:extLst>
                </p:cNvPr>
                <p:cNvSpPr/>
                <p:nvPr/>
              </p:nvSpPr>
              <p:spPr bwMode="auto">
                <a:xfrm>
                  <a:off x="4461543" y="3313652"/>
                  <a:ext cx="268448" cy="268448"/>
                </a:xfrm>
                <a:prstGeom prst="ellipse">
                  <a:avLst/>
                </a:prstGeom>
                <a:solidFill>
                  <a:srgbClr val="00B05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31" name="椭圆 30">
                  <a:extLst>
                    <a:ext uri="{FF2B5EF4-FFF2-40B4-BE49-F238E27FC236}">
                      <a16:creationId xmlns:a16="http://schemas.microsoft.com/office/drawing/2014/main" xmlns="" id="{570B90C0-FD06-4692-99F9-33F2AD0A9C69}"/>
                    </a:ext>
                  </a:extLst>
                </p:cNvPr>
                <p:cNvSpPr/>
                <p:nvPr/>
              </p:nvSpPr>
              <p:spPr bwMode="auto">
                <a:xfrm>
                  <a:off x="5092116" y="3036815"/>
                  <a:ext cx="268448" cy="268448"/>
                </a:xfrm>
                <a:prstGeom prst="ellipse">
                  <a:avLst/>
                </a:prstGeom>
                <a:solidFill>
                  <a:srgbClr val="00B05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grpSp>
          <p:grpSp>
            <p:nvGrpSpPr>
              <p:cNvPr id="25" name="组合 24">
                <a:extLst>
                  <a:ext uri="{FF2B5EF4-FFF2-40B4-BE49-F238E27FC236}">
                    <a16:creationId xmlns:a16="http://schemas.microsoft.com/office/drawing/2014/main" xmlns="" id="{7FC3D970-E5F4-439F-9AC6-BE614BE0B9E9}"/>
                  </a:ext>
                </a:extLst>
              </p:cNvPr>
              <p:cNvGrpSpPr/>
              <p:nvPr/>
            </p:nvGrpSpPr>
            <p:grpSpPr>
              <a:xfrm>
                <a:off x="6660857" y="2734811"/>
                <a:ext cx="1157680" cy="1157680"/>
                <a:chOff x="4345497" y="2734811"/>
                <a:chExt cx="1157680" cy="1157680"/>
              </a:xfrm>
            </p:grpSpPr>
            <p:sp>
              <p:nvSpPr>
                <p:cNvPr id="26" name="矩形 25">
                  <a:extLst>
                    <a:ext uri="{FF2B5EF4-FFF2-40B4-BE49-F238E27FC236}">
                      <a16:creationId xmlns:a16="http://schemas.microsoft.com/office/drawing/2014/main" xmlns="" id="{B6A469F3-CF36-40FE-829C-38783A9B8D23}"/>
                    </a:ext>
                  </a:extLst>
                </p:cNvPr>
                <p:cNvSpPr/>
                <p:nvPr/>
              </p:nvSpPr>
              <p:spPr bwMode="auto">
                <a:xfrm>
                  <a:off x="4345497" y="2734811"/>
                  <a:ext cx="1157680" cy="1157680"/>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27" name="椭圆 26">
                  <a:extLst>
                    <a:ext uri="{FF2B5EF4-FFF2-40B4-BE49-F238E27FC236}">
                      <a16:creationId xmlns:a16="http://schemas.microsoft.com/office/drawing/2014/main" xmlns="" id="{DDC19FB4-7B47-47EE-AFFD-02CC82DCD81E}"/>
                    </a:ext>
                  </a:extLst>
                </p:cNvPr>
                <p:cNvSpPr/>
                <p:nvPr/>
              </p:nvSpPr>
              <p:spPr bwMode="auto">
                <a:xfrm>
                  <a:off x="4461543" y="3313652"/>
                  <a:ext cx="268448" cy="268448"/>
                </a:xfrm>
                <a:prstGeom prst="ellipse">
                  <a:avLst/>
                </a:prstGeom>
                <a:solidFill>
                  <a:srgbClr val="00B05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28" name="椭圆 27">
                  <a:extLst>
                    <a:ext uri="{FF2B5EF4-FFF2-40B4-BE49-F238E27FC236}">
                      <a16:creationId xmlns:a16="http://schemas.microsoft.com/office/drawing/2014/main" xmlns="" id="{CA69755B-7170-4697-82E7-414975AF26DE}"/>
                    </a:ext>
                  </a:extLst>
                </p:cNvPr>
                <p:cNvSpPr/>
                <p:nvPr/>
              </p:nvSpPr>
              <p:spPr bwMode="auto">
                <a:xfrm>
                  <a:off x="5092116" y="3036815"/>
                  <a:ext cx="268448" cy="268448"/>
                </a:xfrm>
                <a:prstGeom prst="ellipse">
                  <a:avLst/>
                </a:prstGeom>
                <a:solidFill>
                  <a:srgbClr val="00B05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grpSp>
        </p:grpSp>
        <p:grpSp>
          <p:nvGrpSpPr>
            <p:cNvPr id="35" name="组合 34">
              <a:extLst>
                <a:ext uri="{FF2B5EF4-FFF2-40B4-BE49-F238E27FC236}">
                  <a16:creationId xmlns:a16="http://schemas.microsoft.com/office/drawing/2014/main" xmlns="" id="{14234DE4-0223-47AC-A7F8-85D833A30E0D}"/>
                </a:ext>
              </a:extLst>
            </p:cNvPr>
            <p:cNvGrpSpPr/>
            <p:nvPr/>
          </p:nvGrpSpPr>
          <p:grpSpPr>
            <a:xfrm>
              <a:off x="4016927" y="3900878"/>
              <a:ext cx="3473040" cy="1157680"/>
              <a:chOff x="4345497" y="2734811"/>
              <a:chExt cx="3473040" cy="1157680"/>
            </a:xfrm>
          </p:grpSpPr>
          <p:grpSp>
            <p:nvGrpSpPr>
              <p:cNvPr id="36" name="组合 35">
                <a:extLst>
                  <a:ext uri="{FF2B5EF4-FFF2-40B4-BE49-F238E27FC236}">
                    <a16:creationId xmlns:a16="http://schemas.microsoft.com/office/drawing/2014/main" xmlns="" id="{3EA36016-1FF9-481E-88A7-7906F9ADE315}"/>
                  </a:ext>
                </a:extLst>
              </p:cNvPr>
              <p:cNvGrpSpPr/>
              <p:nvPr/>
            </p:nvGrpSpPr>
            <p:grpSpPr>
              <a:xfrm>
                <a:off x="4345497" y="2734811"/>
                <a:ext cx="1157680" cy="1157680"/>
                <a:chOff x="4345497" y="2734811"/>
                <a:chExt cx="1157680" cy="1157680"/>
              </a:xfrm>
            </p:grpSpPr>
            <p:sp>
              <p:nvSpPr>
                <p:cNvPr id="45" name="矩形 44">
                  <a:extLst>
                    <a:ext uri="{FF2B5EF4-FFF2-40B4-BE49-F238E27FC236}">
                      <a16:creationId xmlns:a16="http://schemas.microsoft.com/office/drawing/2014/main" xmlns="" id="{96CE2644-2F18-4595-AD7C-9DDC7815A2D4}"/>
                    </a:ext>
                  </a:extLst>
                </p:cNvPr>
                <p:cNvSpPr/>
                <p:nvPr/>
              </p:nvSpPr>
              <p:spPr bwMode="auto">
                <a:xfrm>
                  <a:off x="4345497" y="2734811"/>
                  <a:ext cx="1157680" cy="1157680"/>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46" name="椭圆 45">
                  <a:extLst>
                    <a:ext uri="{FF2B5EF4-FFF2-40B4-BE49-F238E27FC236}">
                      <a16:creationId xmlns:a16="http://schemas.microsoft.com/office/drawing/2014/main" xmlns="" id="{0A138C55-5F3C-4B9A-A41F-9901EDC07D6B}"/>
                    </a:ext>
                  </a:extLst>
                </p:cNvPr>
                <p:cNvSpPr/>
                <p:nvPr/>
              </p:nvSpPr>
              <p:spPr bwMode="auto">
                <a:xfrm>
                  <a:off x="4461543" y="3313652"/>
                  <a:ext cx="268448" cy="268448"/>
                </a:xfrm>
                <a:prstGeom prst="ellipse">
                  <a:avLst/>
                </a:prstGeom>
                <a:solidFill>
                  <a:srgbClr val="00B05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47" name="椭圆 46">
                  <a:extLst>
                    <a:ext uri="{FF2B5EF4-FFF2-40B4-BE49-F238E27FC236}">
                      <a16:creationId xmlns:a16="http://schemas.microsoft.com/office/drawing/2014/main" xmlns="" id="{1C064134-916B-402E-AA90-74CE88F49FEB}"/>
                    </a:ext>
                  </a:extLst>
                </p:cNvPr>
                <p:cNvSpPr/>
                <p:nvPr/>
              </p:nvSpPr>
              <p:spPr bwMode="auto">
                <a:xfrm>
                  <a:off x="5092116" y="3036815"/>
                  <a:ext cx="268448" cy="268448"/>
                </a:xfrm>
                <a:prstGeom prst="ellipse">
                  <a:avLst/>
                </a:prstGeom>
                <a:solidFill>
                  <a:srgbClr val="00B05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grpSp>
          <p:grpSp>
            <p:nvGrpSpPr>
              <p:cNvPr id="37" name="组合 36">
                <a:extLst>
                  <a:ext uri="{FF2B5EF4-FFF2-40B4-BE49-F238E27FC236}">
                    <a16:creationId xmlns:a16="http://schemas.microsoft.com/office/drawing/2014/main" xmlns="" id="{B3E40353-161A-4501-85E6-37A965E4AB62}"/>
                  </a:ext>
                </a:extLst>
              </p:cNvPr>
              <p:cNvGrpSpPr/>
              <p:nvPr/>
            </p:nvGrpSpPr>
            <p:grpSpPr>
              <a:xfrm>
                <a:off x="5503177" y="2734811"/>
                <a:ext cx="1157680" cy="1157680"/>
                <a:chOff x="4345497" y="2734811"/>
                <a:chExt cx="1157680" cy="1157680"/>
              </a:xfrm>
            </p:grpSpPr>
            <p:sp>
              <p:nvSpPr>
                <p:cNvPr id="42" name="矩形 41">
                  <a:extLst>
                    <a:ext uri="{FF2B5EF4-FFF2-40B4-BE49-F238E27FC236}">
                      <a16:creationId xmlns:a16="http://schemas.microsoft.com/office/drawing/2014/main" xmlns="" id="{AF4A7F7C-7E0A-4EB4-877C-7849BD552F8D}"/>
                    </a:ext>
                  </a:extLst>
                </p:cNvPr>
                <p:cNvSpPr/>
                <p:nvPr/>
              </p:nvSpPr>
              <p:spPr bwMode="auto">
                <a:xfrm>
                  <a:off x="4345497" y="2734811"/>
                  <a:ext cx="1157680" cy="1157680"/>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43" name="椭圆 42">
                  <a:extLst>
                    <a:ext uri="{FF2B5EF4-FFF2-40B4-BE49-F238E27FC236}">
                      <a16:creationId xmlns:a16="http://schemas.microsoft.com/office/drawing/2014/main" xmlns="" id="{BB5093B9-F7A6-4668-922B-33A3D46E8CA4}"/>
                    </a:ext>
                  </a:extLst>
                </p:cNvPr>
                <p:cNvSpPr/>
                <p:nvPr/>
              </p:nvSpPr>
              <p:spPr bwMode="auto">
                <a:xfrm>
                  <a:off x="4461543" y="3313652"/>
                  <a:ext cx="268448" cy="268448"/>
                </a:xfrm>
                <a:prstGeom prst="ellipse">
                  <a:avLst/>
                </a:prstGeom>
                <a:solidFill>
                  <a:srgbClr val="00B05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44" name="椭圆 43">
                  <a:extLst>
                    <a:ext uri="{FF2B5EF4-FFF2-40B4-BE49-F238E27FC236}">
                      <a16:creationId xmlns:a16="http://schemas.microsoft.com/office/drawing/2014/main" xmlns="" id="{1D99FE3E-8608-4DF2-8338-1B7325CD6BDA}"/>
                    </a:ext>
                  </a:extLst>
                </p:cNvPr>
                <p:cNvSpPr/>
                <p:nvPr/>
              </p:nvSpPr>
              <p:spPr bwMode="auto">
                <a:xfrm>
                  <a:off x="5092116" y="3036815"/>
                  <a:ext cx="268448" cy="268448"/>
                </a:xfrm>
                <a:prstGeom prst="ellipse">
                  <a:avLst/>
                </a:prstGeom>
                <a:solidFill>
                  <a:srgbClr val="00B05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grpSp>
          <p:grpSp>
            <p:nvGrpSpPr>
              <p:cNvPr id="38" name="组合 37">
                <a:extLst>
                  <a:ext uri="{FF2B5EF4-FFF2-40B4-BE49-F238E27FC236}">
                    <a16:creationId xmlns:a16="http://schemas.microsoft.com/office/drawing/2014/main" xmlns="" id="{1DB949A9-CBEF-4BAA-8423-73F306F3A83E}"/>
                  </a:ext>
                </a:extLst>
              </p:cNvPr>
              <p:cNvGrpSpPr/>
              <p:nvPr/>
            </p:nvGrpSpPr>
            <p:grpSpPr>
              <a:xfrm>
                <a:off x="6660857" y="2734811"/>
                <a:ext cx="1157680" cy="1157680"/>
                <a:chOff x="4345497" y="2734811"/>
                <a:chExt cx="1157680" cy="1157680"/>
              </a:xfrm>
            </p:grpSpPr>
            <p:sp>
              <p:nvSpPr>
                <p:cNvPr id="39" name="矩形 38">
                  <a:extLst>
                    <a:ext uri="{FF2B5EF4-FFF2-40B4-BE49-F238E27FC236}">
                      <a16:creationId xmlns:a16="http://schemas.microsoft.com/office/drawing/2014/main" xmlns="" id="{D6205833-2B6A-459C-BEA5-005F50C6B142}"/>
                    </a:ext>
                  </a:extLst>
                </p:cNvPr>
                <p:cNvSpPr/>
                <p:nvPr/>
              </p:nvSpPr>
              <p:spPr bwMode="auto">
                <a:xfrm>
                  <a:off x="4345497" y="2734811"/>
                  <a:ext cx="1157680" cy="1157680"/>
                </a:xfrm>
                <a:prstGeom prst="rect">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40" name="椭圆 39">
                  <a:extLst>
                    <a:ext uri="{FF2B5EF4-FFF2-40B4-BE49-F238E27FC236}">
                      <a16:creationId xmlns:a16="http://schemas.microsoft.com/office/drawing/2014/main" xmlns="" id="{D857168F-82F0-4997-B302-4718C3C40F22}"/>
                    </a:ext>
                  </a:extLst>
                </p:cNvPr>
                <p:cNvSpPr/>
                <p:nvPr/>
              </p:nvSpPr>
              <p:spPr bwMode="auto">
                <a:xfrm>
                  <a:off x="4461543" y="3313652"/>
                  <a:ext cx="268448" cy="268448"/>
                </a:xfrm>
                <a:prstGeom prst="ellipse">
                  <a:avLst/>
                </a:prstGeom>
                <a:solidFill>
                  <a:srgbClr val="00B05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41" name="椭圆 40">
                  <a:extLst>
                    <a:ext uri="{FF2B5EF4-FFF2-40B4-BE49-F238E27FC236}">
                      <a16:creationId xmlns:a16="http://schemas.microsoft.com/office/drawing/2014/main" xmlns="" id="{6E8629A8-5908-473B-A8D4-FBB0CFDF3553}"/>
                    </a:ext>
                  </a:extLst>
                </p:cNvPr>
                <p:cNvSpPr/>
                <p:nvPr/>
              </p:nvSpPr>
              <p:spPr bwMode="auto">
                <a:xfrm>
                  <a:off x="5092116" y="3036815"/>
                  <a:ext cx="268448" cy="268448"/>
                </a:xfrm>
                <a:prstGeom prst="ellipse">
                  <a:avLst/>
                </a:prstGeom>
                <a:solidFill>
                  <a:srgbClr val="00B05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grpSp>
        </p:grpSp>
      </p:grpSp>
      <p:cxnSp>
        <p:nvCxnSpPr>
          <p:cNvPr id="58" name="直接连接符 57">
            <a:extLst>
              <a:ext uri="{FF2B5EF4-FFF2-40B4-BE49-F238E27FC236}">
                <a16:creationId xmlns:a16="http://schemas.microsoft.com/office/drawing/2014/main" xmlns="" id="{FB076D37-B997-49D9-846A-F658956E6F1A}"/>
              </a:ext>
            </a:extLst>
          </p:cNvPr>
          <p:cNvCxnSpPr/>
          <p:nvPr/>
        </p:nvCxnSpPr>
        <p:spPr bwMode="auto">
          <a:xfrm flipV="1">
            <a:off x="6242808" y="2768369"/>
            <a:ext cx="302003" cy="1166067"/>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59" name="直接连接符 58">
            <a:extLst>
              <a:ext uri="{FF2B5EF4-FFF2-40B4-BE49-F238E27FC236}">
                <a16:creationId xmlns:a16="http://schemas.microsoft.com/office/drawing/2014/main" xmlns="" id="{644070A9-262A-46AD-97DA-EC91932A7953}"/>
              </a:ext>
            </a:extLst>
          </p:cNvPr>
          <p:cNvCxnSpPr/>
          <p:nvPr/>
        </p:nvCxnSpPr>
        <p:spPr bwMode="auto">
          <a:xfrm flipV="1">
            <a:off x="7400488" y="2759982"/>
            <a:ext cx="302003" cy="1166067"/>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60" name="文本框 59">
            <a:extLst>
              <a:ext uri="{FF2B5EF4-FFF2-40B4-BE49-F238E27FC236}">
                <a16:creationId xmlns:a16="http://schemas.microsoft.com/office/drawing/2014/main" xmlns="" id="{EF2437E7-68A9-4D9D-9256-E93F3C293045}"/>
              </a:ext>
            </a:extLst>
          </p:cNvPr>
          <p:cNvSpPr txBox="1"/>
          <p:nvPr/>
        </p:nvSpPr>
        <p:spPr>
          <a:xfrm>
            <a:off x="268448" y="285226"/>
            <a:ext cx="4488110" cy="369332"/>
          </a:xfrm>
          <a:prstGeom prst="rect">
            <a:avLst/>
          </a:prstGeom>
          <a:noFill/>
        </p:spPr>
        <p:txBody>
          <a:bodyPr wrap="square" rtlCol="0">
            <a:spAutoFit/>
          </a:bodyPr>
          <a:lstStyle/>
          <a:p>
            <a:r>
              <a:rPr lang="zh-CN" altLang="en-US" dirty="0"/>
              <a:t>正交</a:t>
            </a:r>
            <a:r>
              <a:rPr lang="en-US" altLang="zh-CN" dirty="0"/>
              <a:t>Box</a:t>
            </a:r>
            <a:r>
              <a:rPr lang="zh-CN" altLang="en-US" dirty="0"/>
              <a:t>的</a:t>
            </a:r>
            <a:r>
              <a:rPr lang="en-US" altLang="zh-CN" dirty="0"/>
              <a:t>Lee-Edwards</a:t>
            </a:r>
            <a:r>
              <a:rPr lang="zh-CN" altLang="en-US" dirty="0"/>
              <a:t>边界条件</a:t>
            </a:r>
            <a:r>
              <a:rPr lang="en-US" altLang="zh-CN" dirty="0"/>
              <a:t>:</a:t>
            </a:r>
            <a:endParaRPr lang="zh-CN" altLang="en-US" dirty="0"/>
          </a:p>
        </p:txBody>
      </p:sp>
      <p:sp>
        <p:nvSpPr>
          <p:cNvPr id="61" name="文本框 60">
            <a:extLst>
              <a:ext uri="{FF2B5EF4-FFF2-40B4-BE49-F238E27FC236}">
                <a16:creationId xmlns:a16="http://schemas.microsoft.com/office/drawing/2014/main" xmlns="" id="{C5FAEE3C-5190-4A9B-9E21-CB4D136C1C07}"/>
              </a:ext>
            </a:extLst>
          </p:cNvPr>
          <p:cNvSpPr txBox="1"/>
          <p:nvPr/>
        </p:nvSpPr>
        <p:spPr>
          <a:xfrm>
            <a:off x="420851" y="1132514"/>
            <a:ext cx="3614254" cy="646331"/>
          </a:xfrm>
          <a:prstGeom prst="rect">
            <a:avLst/>
          </a:prstGeom>
          <a:noFill/>
        </p:spPr>
        <p:txBody>
          <a:bodyPr wrap="square" rtlCol="0">
            <a:spAutoFit/>
          </a:bodyPr>
          <a:lstStyle/>
          <a:p>
            <a:r>
              <a:rPr lang="zh-CN" altLang="en-US" dirty="0"/>
              <a:t>在</a:t>
            </a:r>
            <a:r>
              <a:rPr lang="en-US" altLang="zh-CN" dirty="0"/>
              <a:t>z</a:t>
            </a:r>
            <a:r>
              <a:rPr lang="zh-CN" altLang="en-US" dirty="0"/>
              <a:t>方向跨越周期边界条件时</a:t>
            </a:r>
            <a:r>
              <a:rPr lang="en-US" altLang="zh-CN" dirty="0"/>
              <a:t>,</a:t>
            </a:r>
            <a:r>
              <a:rPr lang="zh-CN" altLang="en-US" dirty="0"/>
              <a:t>粒子的坐标加</a:t>
            </a:r>
            <a:r>
              <a:rPr lang="en-US" altLang="zh-CN" dirty="0"/>
              <a:t>dx, x</a:t>
            </a:r>
            <a:r>
              <a:rPr lang="zh-CN" altLang="en-US" dirty="0"/>
              <a:t>方向速度加</a:t>
            </a:r>
            <a:r>
              <a:rPr lang="en-US" altLang="zh-CN" dirty="0" err="1"/>
              <a:t>dvx</a:t>
            </a:r>
            <a:r>
              <a:rPr lang="en-US" altLang="zh-CN" dirty="0"/>
              <a:t>.</a:t>
            </a:r>
            <a:endParaRPr lang="zh-CN" altLang="en-US" dirty="0"/>
          </a:p>
        </p:txBody>
      </p:sp>
      <p:cxnSp>
        <p:nvCxnSpPr>
          <p:cNvPr id="63" name="直接箭头连接符 62">
            <a:extLst>
              <a:ext uri="{FF2B5EF4-FFF2-40B4-BE49-F238E27FC236}">
                <a16:creationId xmlns:a16="http://schemas.microsoft.com/office/drawing/2014/main" xmlns="" id="{EF444E35-3979-4816-966C-CF7E90C49260}"/>
              </a:ext>
            </a:extLst>
          </p:cNvPr>
          <p:cNvCxnSpPr/>
          <p:nvPr/>
        </p:nvCxnSpPr>
        <p:spPr bwMode="auto">
          <a:xfrm>
            <a:off x="4640512" y="5519956"/>
            <a:ext cx="4151150" cy="0"/>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cxnSp>
        <p:nvCxnSpPr>
          <p:cNvPr id="65" name="直接箭头连接符 64">
            <a:extLst>
              <a:ext uri="{FF2B5EF4-FFF2-40B4-BE49-F238E27FC236}">
                <a16:creationId xmlns:a16="http://schemas.microsoft.com/office/drawing/2014/main" xmlns="" id="{CA7F76EE-7FD5-4489-851E-D41CECB03B25}"/>
              </a:ext>
            </a:extLst>
          </p:cNvPr>
          <p:cNvCxnSpPr/>
          <p:nvPr/>
        </p:nvCxnSpPr>
        <p:spPr bwMode="auto">
          <a:xfrm flipH="1" flipV="1">
            <a:off x="4572000" y="1132514"/>
            <a:ext cx="68512" cy="4387442"/>
          </a:xfrm>
          <a:prstGeom prst="straightConnector1">
            <a:avLst/>
          </a:prstGeom>
          <a:ln>
            <a:headEnd type="none" w="med" len="med"/>
            <a:tailEnd type="triangle"/>
          </a:ln>
        </p:spPr>
        <p:style>
          <a:lnRef idx="3">
            <a:schemeClr val="accent4"/>
          </a:lnRef>
          <a:fillRef idx="0">
            <a:schemeClr val="accent4"/>
          </a:fillRef>
          <a:effectRef idx="2">
            <a:schemeClr val="accent4"/>
          </a:effectRef>
          <a:fontRef idx="minor">
            <a:schemeClr val="tx1"/>
          </a:fontRef>
        </p:style>
      </p:cxnSp>
      <p:sp>
        <p:nvSpPr>
          <p:cNvPr id="66" name="文本框 65">
            <a:extLst>
              <a:ext uri="{FF2B5EF4-FFF2-40B4-BE49-F238E27FC236}">
                <a16:creationId xmlns:a16="http://schemas.microsoft.com/office/drawing/2014/main" xmlns="" id="{3D685253-632D-4EC4-9376-2C118C7F913F}"/>
              </a:ext>
            </a:extLst>
          </p:cNvPr>
          <p:cNvSpPr txBox="1"/>
          <p:nvPr/>
        </p:nvSpPr>
        <p:spPr>
          <a:xfrm>
            <a:off x="7885651" y="5763237"/>
            <a:ext cx="746621" cy="369332"/>
          </a:xfrm>
          <a:prstGeom prst="rect">
            <a:avLst/>
          </a:prstGeom>
          <a:noFill/>
        </p:spPr>
        <p:txBody>
          <a:bodyPr wrap="square" rtlCol="0">
            <a:spAutoFit/>
          </a:bodyPr>
          <a:lstStyle/>
          <a:p>
            <a:r>
              <a:rPr lang="en-US" altLang="zh-CN" dirty="0"/>
              <a:t>x</a:t>
            </a:r>
            <a:endParaRPr lang="zh-CN" altLang="en-US" dirty="0"/>
          </a:p>
        </p:txBody>
      </p:sp>
      <p:sp>
        <p:nvSpPr>
          <p:cNvPr id="67" name="文本框 66">
            <a:extLst>
              <a:ext uri="{FF2B5EF4-FFF2-40B4-BE49-F238E27FC236}">
                <a16:creationId xmlns:a16="http://schemas.microsoft.com/office/drawing/2014/main" xmlns="" id="{29510C64-709B-4C75-BC6F-9C8D0EBFB4C2}"/>
              </a:ext>
            </a:extLst>
          </p:cNvPr>
          <p:cNvSpPr txBox="1"/>
          <p:nvPr/>
        </p:nvSpPr>
        <p:spPr>
          <a:xfrm>
            <a:off x="4756555" y="1023461"/>
            <a:ext cx="746621" cy="369332"/>
          </a:xfrm>
          <a:prstGeom prst="rect">
            <a:avLst/>
          </a:prstGeom>
          <a:noFill/>
        </p:spPr>
        <p:txBody>
          <a:bodyPr wrap="square" rtlCol="0">
            <a:spAutoFit/>
          </a:bodyPr>
          <a:lstStyle/>
          <a:p>
            <a:r>
              <a:rPr lang="en-US" altLang="zh-CN" dirty="0"/>
              <a:t>z</a:t>
            </a:r>
            <a:endParaRPr lang="zh-CN" altLang="en-US" dirty="0"/>
          </a:p>
        </p:txBody>
      </p:sp>
      <p:sp>
        <p:nvSpPr>
          <p:cNvPr id="68" name="文本框 67">
            <a:extLst>
              <a:ext uri="{FF2B5EF4-FFF2-40B4-BE49-F238E27FC236}">
                <a16:creationId xmlns:a16="http://schemas.microsoft.com/office/drawing/2014/main" xmlns="" id="{F2D42D70-71C0-4863-B611-76403949A110}"/>
              </a:ext>
            </a:extLst>
          </p:cNvPr>
          <p:cNvSpPr txBox="1"/>
          <p:nvPr/>
        </p:nvSpPr>
        <p:spPr>
          <a:xfrm>
            <a:off x="537597" y="3942823"/>
            <a:ext cx="3614254" cy="646331"/>
          </a:xfrm>
          <a:prstGeom prst="rect">
            <a:avLst/>
          </a:prstGeom>
          <a:noFill/>
        </p:spPr>
        <p:txBody>
          <a:bodyPr wrap="square" rtlCol="0">
            <a:spAutoFit/>
          </a:bodyPr>
          <a:lstStyle/>
          <a:p>
            <a:r>
              <a:rPr lang="zh-CN" altLang="en-US" dirty="0"/>
              <a:t>正交</a:t>
            </a:r>
            <a:r>
              <a:rPr lang="en-US" altLang="zh-CN" dirty="0"/>
              <a:t>Box</a:t>
            </a:r>
            <a:r>
              <a:rPr lang="zh-CN" altLang="en-US" dirty="0"/>
              <a:t>的</a:t>
            </a:r>
            <a:r>
              <a:rPr lang="en-US" altLang="zh-CN" dirty="0"/>
              <a:t>LE</a:t>
            </a:r>
            <a:r>
              <a:rPr lang="zh-CN" altLang="en-US" dirty="0"/>
              <a:t>边界条件等价于倾斜盒子的普通周期边界条件</a:t>
            </a:r>
            <a:r>
              <a:rPr lang="en-US" altLang="zh-CN" dirty="0"/>
              <a:t>.</a:t>
            </a:r>
            <a:endParaRPr lang="zh-CN" altLang="en-US" dirty="0"/>
          </a:p>
        </p:txBody>
      </p:sp>
    </p:spTree>
    <p:extLst>
      <p:ext uri="{BB962C8B-B14F-4D97-AF65-F5344CB8AC3E}">
        <p14:creationId xmlns:p14="http://schemas.microsoft.com/office/powerpoint/2010/main" val="14102063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048CE2F-02CE-4DB1-A745-200B52BF0BF3}"/>
              </a:ext>
            </a:extLst>
          </p:cNvPr>
          <p:cNvSpPr>
            <a:spLocks noGrp="1"/>
          </p:cNvSpPr>
          <p:nvPr>
            <p:ph type="title"/>
          </p:nvPr>
        </p:nvSpPr>
        <p:spPr/>
        <p:txBody>
          <a:bodyPr/>
          <a:lstStyle/>
          <a:p>
            <a:r>
              <a:rPr lang="zh-CN" altLang="en-US" dirty="0"/>
              <a:t>积分算法</a:t>
            </a:r>
          </a:p>
        </p:txBody>
      </p:sp>
      <p:pic>
        <p:nvPicPr>
          <p:cNvPr id="4" name="图片 3">
            <a:extLst>
              <a:ext uri="{FF2B5EF4-FFF2-40B4-BE49-F238E27FC236}">
                <a16:creationId xmlns:a16="http://schemas.microsoft.com/office/drawing/2014/main" xmlns="" id="{25E67A97-4D47-48BA-A725-C2AD32C1FC4E}"/>
              </a:ext>
            </a:extLst>
          </p:cNvPr>
          <p:cNvPicPr>
            <a:picLocks noChangeAspect="1"/>
          </p:cNvPicPr>
          <p:nvPr/>
        </p:nvPicPr>
        <p:blipFill>
          <a:blip r:embed="rId2"/>
          <a:stretch>
            <a:fillRect/>
          </a:stretch>
        </p:blipFill>
        <p:spPr>
          <a:xfrm>
            <a:off x="2331395" y="1786970"/>
            <a:ext cx="4162425" cy="3019425"/>
          </a:xfrm>
          <a:prstGeom prst="rect">
            <a:avLst/>
          </a:prstGeom>
        </p:spPr>
      </p:pic>
      <p:sp>
        <p:nvSpPr>
          <p:cNvPr id="5" name="文本框 4">
            <a:extLst>
              <a:ext uri="{FF2B5EF4-FFF2-40B4-BE49-F238E27FC236}">
                <a16:creationId xmlns:a16="http://schemas.microsoft.com/office/drawing/2014/main" xmlns="" id="{A0050B9A-713E-4BEA-AE52-26E0495E2A7A}"/>
              </a:ext>
            </a:extLst>
          </p:cNvPr>
          <p:cNvSpPr txBox="1"/>
          <p:nvPr/>
        </p:nvSpPr>
        <p:spPr>
          <a:xfrm>
            <a:off x="209724" y="1417638"/>
            <a:ext cx="2121671" cy="369332"/>
          </a:xfrm>
          <a:prstGeom prst="rect">
            <a:avLst/>
          </a:prstGeom>
          <a:noFill/>
        </p:spPr>
        <p:txBody>
          <a:bodyPr wrap="square" rtlCol="0">
            <a:spAutoFit/>
          </a:bodyPr>
          <a:lstStyle/>
          <a:p>
            <a:r>
              <a:rPr lang="zh-CN" altLang="en-US" dirty="0"/>
              <a:t>运动方程</a:t>
            </a:r>
          </a:p>
        </p:txBody>
      </p:sp>
      <p:pic>
        <p:nvPicPr>
          <p:cNvPr id="6" name="图片 5">
            <a:extLst>
              <a:ext uri="{FF2B5EF4-FFF2-40B4-BE49-F238E27FC236}">
                <a16:creationId xmlns:a16="http://schemas.microsoft.com/office/drawing/2014/main" xmlns="" id="{58A6D47F-47DD-424B-94E3-A8FC9B874078}"/>
              </a:ext>
            </a:extLst>
          </p:cNvPr>
          <p:cNvPicPr>
            <a:picLocks noChangeAspect="1"/>
          </p:cNvPicPr>
          <p:nvPr/>
        </p:nvPicPr>
        <p:blipFill>
          <a:blip r:embed="rId3"/>
          <a:stretch>
            <a:fillRect/>
          </a:stretch>
        </p:blipFill>
        <p:spPr>
          <a:xfrm>
            <a:off x="0" y="5335118"/>
            <a:ext cx="9144000" cy="630365"/>
          </a:xfrm>
          <a:prstGeom prst="rect">
            <a:avLst/>
          </a:prstGeom>
        </p:spPr>
      </p:pic>
    </p:spTree>
    <p:extLst>
      <p:ext uri="{BB962C8B-B14F-4D97-AF65-F5344CB8AC3E}">
        <p14:creationId xmlns:p14="http://schemas.microsoft.com/office/powerpoint/2010/main" val="240334496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8775E302-06E8-444F-AFF1-C334DA737C53}"/>
              </a:ext>
            </a:extLst>
          </p:cNvPr>
          <p:cNvSpPr txBox="1"/>
          <p:nvPr/>
        </p:nvSpPr>
        <p:spPr>
          <a:xfrm>
            <a:off x="3494015" y="137147"/>
            <a:ext cx="2155970" cy="584775"/>
          </a:xfrm>
          <a:prstGeom prst="rect">
            <a:avLst/>
          </a:prstGeom>
          <a:noFill/>
        </p:spPr>
        <p:txBody>
          <a:bodyPr wrap="square" rtlCol="0">
            <a:spAutoFit/>
          </a:bodyPr>
          <a:lstStyle/>
          <a:p>
            <a:pPr algn="ctr"/>
            <a:r>
              <a:rPr lang="zh-CN" altLang="en-US" sz="3200" b="1" dirty="0"/>
              <a:t>离散算法</a:t>
            </a:r>
          </a:p>
        </p:txBody>
      </p:sp>
      <p:pic>
        <p:nvPicPr>
          <p:cNvPr id="5" name="图片 4">
            <a:extLst>
              <a:ext uri="{FF2B5EF4-FFF2-40B4-BE49-F238E27FC236}">
                <a16:creationId xmlns:a16="http://schemas.microsoft.com/office/drawing/2014/main" xmlns="" id="{1E954796-D483-4E4F-95DB-4483ABCAE1D2}"/>
              </a:ext>
            </a:extLst>
          </p:cNvPr>
          <p:cNvPicPr>
            <a:picLocks noChangeAspect="1"/>
          </p:cNvPicPr>
          <p:nvPr/>
        </p:nvPicPr>
        <p:blipFill>
          <a:blip r:embed="rId2"/>
          <a:stretch>
            <a:fillRect/>
          </a:stretch>
        </p:blipFill>
        <p:spPr>
          <a:xfrm>
            <a:off x="239086" y="762544"/>
            <a:ext cx="1482929" cy="375810"/>
          </a:xfrm>
          <a:prstGeom prst="rect">
            <a:avLst/>
          </a:prstGeom>
        </p:spPr>
      </p:pic>
      <p:pic>
        <p:nvPicPr>
          <p:cNvPr id="6" name="图片 5">
            <a:extLst>
              <a:ext uri="{FF2B5EF4-FFF2-40B4-BE49-F238E27FC236}">
                <a16:creationId xmlns:a16="http://schemas.microsoft.com/office/drawing/2014/main" xmlns="" id="{8519D36A-26C8-494E-947C-88AAE57FCF8D}"/>
              </a:ext>
            </a:extLst>
          </p:cNvPr>
          <p:cNvPicPr>
            <a:picLocks noChangeAspect="1"/>
          </p:cNvPicPr>
          <p:nvPr/>
        </p:nvPicPr>
        <p:blipFill>
          <a:blip r:embed="rId3"/>
          <a:stretch>
            <a:fillRect/>
          </a:stretch>
        </p:blipFill>
        <p:spPr>
          <a:xfrm>
            <a:off x="1722015" y="730780"/>
            <a:ext cx="3387842" cy="449519"/>
          </a:xfrm>
          <a:prstGeom prst="rect">
            <a:avLst/>
          </a:prstGeom>
        </p:spPr>
      </p:pic>
      <p:pic>
        <p:nvPicPr>
          <p:cNvPr id="7" name="图片 6">
            <a:extLst>
              <a:ext uri="{FF2B5EF4-FFF2-40B4-BE49-F238E27FC236}">
                <a16:creationId xmlns:a16="http://schemas.microsoft.com/office/drawing/2014/main" xmlns="" id="{08C44C30-EB85-411A-96AC-10160051D9AD}"/>
              </a:ext>
            </a:extLst>
          </p:cNvPr>
          <p:cNvPicPr>
            <a:picLocks noChangeAspect="1"/>
          </p:cNvPicPr>
          <p:nvPr/>
        </p:nvPicPr>
        <p:blipFill>
          <a:blip r:embed="rId4"/>
          <a:stretch>
            <a:fillRect/>
          </a:stretch>
        </p:blipFill>
        <p:spPr>
          <a:xfrm>
            <a:off x="507534" y="5897657"/>
            <a:ext cx="8330268" cy="809717"/>
          </a:xfrm>
          <a:prstGeom prst="rect">
            <a:avLst/>
          </a:prstGeom>
        </p:spPr>
      </p:pic>
      <p:pic>
        <p:nvPicPr>
          <p:cNvPr id="13" name="Picture 3">
            <a:extLst>
              <a:ext uri="{FF2B5EF4-FFF2-40B4-BE49-F238E27FC236}">
                <a16:creationId xmlns:a16="http://schemas.microsoft.com/office/drawing/2014/main" xmlns="" id="{5B891DAE-E2F6-48B5-BAD2-2FC4814EE8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600" y="1275081"/>
            <a:ext cx="2844800"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8468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512256F-BAC5-44B2-A6E9-123E64C0B62D}"/>
              </a:ext>
            </a:extLst>
          </p:cNvPr>
          <p:cNvPicPr>
            <a:picLocks noChangeAspect="1"/>
          </p:cNvPicPr>
          <p:nvPr/>
        </p:nvPicPr>
        <p:blipFill>
          <a:blip r:embed="rId2"/>
          <a:stretch>
            <a:fillRect/>
          </a:stretch>
        </p:blipFill>
        <p:spPr>
          <a:xfrm>
            <a:off x="0" y="1953913"/>
            <a:ext cx="5152719" cy="694106"/>
          </a:xfrm>
          <a:prstGeom prst="rect">
            <a:avLst/>
          </a:prstGeom>
        </p:spPr>
      </p:pic>
      <p:pic>
        <p:nvPicPr>
          <p:cNvPr id="5" name="图片 4">
            <a:extLst>
              <a:ext uri="{FF2B5EF4-FFF2-40B4-BE49-F238E27FC236}">
                <a16:creationId xmlns:a16="http://schemas.microsoft.com/office/drawing/2014/main" xmlns="" id="{B4A4B13B-7189-4280-9FA5-47154C423A0F}"/>
              </a:ext>
            </a:extLst>
          </p:cNvPr>
          <p:cNvPicPr>
            <a:picLocks noChangeAspect="1"/>
          </p:cNvPicPr>
          <p:nvPr/>
        </p:nvPicPr>
        <p:blipFill>
          <a:blip r:embed="rId3"/>
          <a:stretch>
            <a:fillRect/>
          </a:stretch>
        </p:blipFill>
        <p:spPr>
          <a:xfrm>
            <a:off x="1724489" y="2780921"/>
            <a:ext cx="4019550" cy="1095375"/>
          </a:xfrm>
          <a:prstGeom prst="rect">
            <a:avLst/>
          </a:prstGeom>
        </p:spPr>
      </p:pic>
      <p:pic>
        <p:nvPicPr>
          <p:cNvPr id="6" name="图片 5">
            <a:extLst>
              <a:ext uri="{FF2B5EF4-FFF2-40B4-BE49-F238E27FC236}">
                <a16:creationId xmlns:a16="http://schemas.microsoft.com/office/drawing/2014/main" xmlns="" id="{3BC87A66-DA4A-4B59-A824-6B6FC5DEBD0E}"/>
              </a:ext>
            </a:extLst>
          </p:cNvPr>
          <p:cNvPicPr>
            <a:picLocks noChangeAspect="1"/>
          </p:cNvPicPr>
          <p:nvPr/>
        </p:nvPicPr>
        <p:blipFill>
          <a:blip r:embed="rId4"/>
          <a:stretch>
            <a:fillRect/>
          </a:stretch>
        </p:blipFill>
        <p:spPr>
          <a:xfrm>
            <a:off x="0" y="5453658"/>
            <a:ext cx="9144000" cy="564223"/>
          </a:xfrm>
          <a:prstGeom prst="rect">
            <a:avLst/>
          </a:prstGeom>
        </p:spPr>
      </p:pic>
      <p:pic>
        <p:nvPicPr>
          <p:cNvPr id="8" name="图片 7">
            <a:extLst>
              <a:ext uri="{FF2B5EF4-FFF2-40B4-BE49-F238E27FC236}">
                <a16:creationId xmlns:a16="http://schemas.microsoft.com/office/drawing/2014/main" xmlns="" id="{5D015EEF-A263-4E56-9D56-EE6CBDC2E30F}"/>
              </a:ext>
            </a:extLst>
          </p:cNvPr>
          <p:cNvPicPr>
            <a:picLocks noChangeAspect="1"/>
          </p:cNvPicPr>
          <p:nvPr/>
        </p:nvPicPr>
        <p:blipFill>
          <a:blip r:embed="rId5"/>
          <a:stretch>
            <a:fillRect/>
          </a:stretch>
        </p:blipFill>
        <p:spPr>
          <a:xfrm>
            <a:off x="0" y="161339"/>
            <a:ext cx="6006954" cy="438173"/>
          </a:xfrm>
          <a:prstGeom prst="rect">
            <a:avLst/>
          </a:prstGeom>
        </p:spPr>
      </p:pic>
      <p:pic>
        <p:nvPicPr>
          <p:cNvPr id="9" name="图片 8">
            <a:extLst>
              <a:ext uri="{FF2B5EF4-FFF2-40B4-BE49-F238E27FC236}">
                <a16:creationId xmlns:a16="http://schemas.microsoft.com/office/drawing/2014/main" xmlns="" id="{40F9FBB9-7F8D-4E84-BA33-5523B8539CE9}"/>
              </a:ext>
            </a:extLst>
          </p:cNvPr>
          <p:cNvPicPr>
            <a:picLocks noChangeAspect="1"/>
          </p:cNvPicPr>
          <p:nvPr/>
        </p:nvPicPr>
        <p:blipFill>
          <a:blip r:embed="rId6"/>
          <a:stretch>
            <a:fillRect/>
          </a:stretch>
        </p:blipFill>
        <p:spPr>
          <a:xfrm>
            <a:off x="1724489" y="580991"/>
            <a:ext cx="4933950" cy="1333500"/>
          </a:xfrm>
          <a:prstGeom prst="rect">
            <a:avLst/>
          </a:prstGeom>
        </p:spPr>
      </p:pic>
      <p:pic>
        <p:nvPicPr>
          <p:cNvPr id="10" name="图片 9">
            <a:extLst>
              <a:ext uri="{FF2B5EF4-FFF2-40B4-BE49-F238E27FC236}">
                <a16:creationId xmlns:a16="http://schemas.microsoft.com/office/drawing/2014/main" xmlns="" id="{BDB585BA-7163-4F12-BCF0-30A396855FAC}"/>
              </a:ext>
            </a:extLst>
          </p:cNvPr>
          <p:cNvPicPr>
            <a:picLocks noChangeAspect="1"/>
          </p:cNvPicPr>
          <p:nvPr/>
        </p:nvPicPr>
        <p:blipFill>
          <a:blip r:embed="rId7"/>
          <a:stretch>
            <a:fillRect/>
          </a:stretch>
        </p:blipFill>
        <p:spPr>
          <a:xfrm>
            <a:off x="0" y="4225381"/>
            <a:ext cx="9144000" cy="383082"/>
          </a:xfrm>
          <a:prstGeom prst="rect">
            <a:avLst/>
          </a:prstGeom>
        </p:spPr>
      </p:pic>
    </p:spTree>
    <p:extLst>
      <p:ext uri="{BB962C8B-B14F-4D97-AF65-F5344CB8AC3E}">
        <p14:creationId xmlns:p14="http://schemas.microsoft.com/office/powerpoint/2010/main" val="11626663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1309BAC-53E6-4CF7-8C11-79C1CE9D800F}"/>
              </a:ext>
            </a:extLst>
          </p:cNvPr>
          <p:cNvPicPr>
            <a:picLocks noChangeAspect="1"/>
          </p:cNvPicPr>
          <p:nvPr/>
        </p:nvPicPr>
        <p:blipFill>
          <a:blip r:embed="rId2"/>
          <a:stretch>
            <a:fillRect/>
          </a:stretch>
        </p:blipFill>
        <p:spPr>
          <a:xfrm>
            <a:off x="0" y="2626867"/>
            <a:ext cx="9144000" cy="3374796"/>
          </a:xfrm>
          <a:prstGeom prst="rect">
            <a:avLst/>
          </a:prstGeom>
        </p:spPr>
      </p:pic>
      <p:pic>
        <p:nvPicPr>
          <p:cNvPr id="5" name="图片 4">
            <a:extLst>
              <a:ext uri="{FF2B5EF4-FFF2-40B4-BE49-F238E27FC236}">
                <a16:creationId xmlns:a16="http://schemas.microsoft.com/office/drawing/2014/main" xmlns="" id="{1EC98675-E0AF-4BA1-AF1A-D2958D5CA39E}"/>
              </a:ext>
            </a:extLst>
          </p:cNvPr>
          <p:cNvPicPr>
            <a:picLocks noChangeAspect="1"/>
          </p:cNvPicPr>
          <p:nvPr/>
        </p:nvPicPr>
        <p:blipFill>
          <a:blip r:embed="rId3"/>
          <a:stretch>
            <a:fillRect/>
          </a:stretch>
        </p:blipFill>
        <p:spPr>
          <a:xfrm>
            <a:off x="1844267" y="402394"/>
            <a:ext cx="4829175" cy="1457325"/>
          </a:xfrm>
          <a:prstGeom prst="rect">
            <a:avLst/>
          </a:prstGeom>
        </p:spPr>
      </p:pic>
      <p:pic>
        <p:nvPicPr>
          <p:cNvPr id="6" name="图片 5">
            <a:extLst>
              <a:ext uri="{FF2B5EF4-FFF2-40B4-BE49-F238E27FC236}">
                <a16:creationId xmlns:a16="http://schemas.microsoft.com/office/drawing/2014/main" xmlns="" id="{BBEF8458-9333-40BA-B179-C1BBB87F2397}"/>
              </a:ext>
            </a:extLst>
          </p:cNvPr>
          <p:cNvPicPr>
            <a:picLocks noChangeAspect="1"/>
          </p:cNvPicPr>
          <p:nvPr/>
        </p:nvPicPr>
        <p:blipFill>
          <a:blip r:embed="rId4"/>
          <a:stretch>
            <a:fillRect/>
          </a:stretch>
        </p:blipFill>
        <p:spPr>
          <a:xfrm>
            <a:off x="3175604" y="1859719"/>
            <a:ext cx="5124931" cy="465903"/>
          </a:xfrm>
          <a:prstGeom prst="rect">
            <a:avLst/>
          </a:prstGeom>
        </p:spPr>
      </p:pic>
      <p:pic>
        <p:nvPicPr>
          <p:cNvPr id="7" name="图片 6">
            <a:extLst>
              <a:ext uri="{FF2B5EF4-FFF2-40B4-BE49-F238E27FC236}">
                <a16:creationId xmlns:a16="http://schemas.microsoft.com/office/drawing/2014/main" xmlns="" id="{CC9F3735-AA35-4276-ABC2-F0B4E871D32F}"/>
              </a:ext>
            </a:extLst>
          </p:cNvPr>
          <p:cNvPicPr>
            <a:picLocks noChangeAspect="1"/>
          </p:cNvPicPr>
          <p:nvPr/>
        </p:nvPicPr>
        <p:blipFill>
          <a:blip r:embed="rId5"/>
          <a:stretch>
            <a:fillRect/>
          </a:stretch>
        </p:blipFill>
        <p:spPr>
          <a:xfrm>
            <a:off x="9962" y="0"/>
            <a:ext cx="2808739" cy="539051"/>
          </a:xfrm>
          <a:prstGeom prst="rect">
            <a:avLst/>
          </a:prstGeom>
        </p:spPr>
      </p:pic>
      <p:pic>
        <p:nvPicPr>
          <p:cNvPr id="8" name="图片 7">
            <a:extLst>
              <a:ext uri="{FF2B5EF4-FFF2-40B4-BE49-F238E27FC236}">
                <a16:creationId xmlns:a16="http://schemas.microsoft.com/office/drawing/2014/main" xmlns="" id="{004DA410-55FB-4507-B667-93663346DC5F}"/>
              </a:ext>
            </a:extLst>
          </p:cNvPr>
          <p:cNvPicPr>
            <a:picLocks noChangeAspect="1"/>
          </p:cNvPicPr>
          <p:nvPr/>
        </p:nvPicPr>
        <p:blipFill>
          <a:blip r:embed="rId6"/>
          <a:stretch>
            <a:fillRect/>
          </a:stretch>
        </p:blipFill>
        <p:spPr>
          <a:xfrm>
            <a:off x="0" y="6194349"/>
            <a:ext cx="9144000" cy="522514"/>
          </a:xfrm>
          <a:prstGeom prst="rect">
            <a:avLst/>
          </a:prstGeom>
        </p:spPr>
      </p:pic>
    </p:spTree>
    <p:extLst>
      <p:ext uri="{BB962C8B-B14F-4D97-AF65-F5344CB8AC3E}">
        <p14:creationId xmlns:p14="http://schemas.microsoft.com/office/powerpoint/2010/main" val="33873054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a:extLst>
              <a:ext uri="{FF2B5EF4-FFF2-40B4-BE49-F238E27FC236}">
                <a16:creationId xmlns:a16="http://schemas.microsoft.com/office/drawing/2014/main" xmlns="" id="{A43C4180-3F9A-4DCA-ABAE-8FF4026B024A}"/>
              </a:ext>
            </a:extLst>
          </p:cNvPr>
          <p:cNvSpPr>
            <a:spLocks noGrp="1"/>
          </p:cNvSpPr>
          <p:nvPr>
            <p:ph type="title"/>
          </p:nvPr>
        </p:nvSpPr>
        <p:spPr>
          <a:xfrm>
            <a:off x="628650" y="365126"/>
            <a:ext cx="7886700" cy="1325563"/>
          </a:xfrm>
        </p:spPr>
        <p:txBody>
          <a:bodyPr>
            <a:noAutofit/>
          </a:bodyPr>
          <a:lstStyle/>
          <a:p>
            <a:pPr algn="ctr"/>
            <a:r>
              <a:rPr lang="zh-CN" altLang="en-US" sz="2400" b="1" dirty="0">
                <a:latin typeface="楷体" panose="02010609060101010101" pitchFamily="49" charset="-122"/>
                <a:ea typeface="楷体" panose="02010609060101010101" pitchFamily="49" charset="-122"/>
              </a:rPr>
              <a:t>分子动力学模拟</a:t>
            </a:r>
            <a:r>
              <a:rPr lang="en-US" altLang="zh-CN" sz="2400" b="1" dirty="0">
                <a:latin typeface="楷体" panose="02010609060101010101" pitchFamily="49" charset="-122"/>
                <a:ea typeface="楷体" panose="02010609060101010101" pitchFamily="49" charset="-122"/>
              </a:rPr>
              <a:t>(Molecular Dynamics Simulation, MD simulation)</a:t>
            </a:r>
            <a:r>
              <a:rPr lang="zh-CN" altLang="en-US" sz="2400" b="1" dirty="0">
                <a:latin typeface="楷体" panose="02010609060101010101" pitchFamily="49" charset="-122"/>
                <a:ea typeface="楷体" panose="02010609060101010101" pitchFamily="49" charset="-122"/>
              </a:rPr>
              <a:t>的基本原理</a:t>
            </a:r>
          </a:p>
        </p:txBody>
      </p:sp>
      <p:sp>
        <p:nvSpPr>
          <p:cNvPr id="34819" name="内容占位符 2">
            <a:extLst>
              <a:ext uri="{FF2B5EF4-FFF2-40B4-BE49-F238E27FC236}">
                <a16:creationId xmlns:a16="http://schemas.microsoft.com/office/drawing/2014/main" xmlns="" id="{9EC09E9E-626E-40D8-935F-AF896E401AA6}"/>
              </a:ext>
            </a:extLst>
          </p:cNvPr>
          <p:cNvSpPr>
            <a:spLocks noGrp="1"/>
          </p:cNvSpPr>
          <p:nvPr>
            <p:ph idx="1"/>
          </p:nvPr>
        </p:nvSpPr>
        <p:spPr>
          <a:xfrm>
            <a:off x="628650" y="2551099"/>
            <a:ext cx="7886700" cy="2950415"/>
          </a:xfrm>
        </p:spPr>
        <p:txBody>
          <a:bodyPr/>
          <a:lstStyle/>
          <a:p>
            <a:pPr eaLnBrk="1" hangingPunct="1"/>
            <a:r>
              <a:rPr lang="zh-CN" altLang="en-US" b="1" dirty="0">
                <a:latin typeface="华文楷体" panose="02010600040101010101" pitchFamily="2" charset="-122"/>
                <a:ea typeface="华文楷体" panose="02010600040101010101" pitchFamily="2" charset="-122"/>
              </a:rPr>
              <a:t>用牛顿经典力学计算许多分子在相空间中的轨迹</a:t>
            </a:r>
            <a:endParaRPr lang="en-US" altLang="zh-CN" b="1" dirty="0">
              <a:latin typeface="华文楷体" panose="02010600040101010101" pitchFamily="2" charset="-122"/>
              <a:ea typeface="华文楷体" panose="02010600040101010101" pitchFamily="2" charset="-122"/>
            </a:endParaRPr>
          </a:p>
          <a:p>
            <a:pPr marL="457200" lvl="1" indent="0" eaLnBrk="1" hangingPunct="1">
              <a:buNone/>
            </a:pPr>
            <a:endParaRPr lang="en-US" altLang="zh-CN" b="1" dirty="0">
              <a:latin typeface="华文楷体" panose="02010600040101010101" pitchFamily="2" charset="-122"/>
              <a:ea typeface="华文楷体" panose="02010600040101010101" pitchFamily="2" charset="-122"/>
            </a:endParaRPr>
          </a:p>
          <a:p>
            <a:pPr lvl="1" eaLnBrk="1" hangingPunct="1"/>
            <a:r>
              <a:rPr lang="zh-CN" altLang="en-US" b="1" dirty="0">
                <a:latin typeface="华文楷体" panose="02010600040101010101" pitchFamily="2" charset="-122"/>
                <a:ea typeface="华文楷体" panose="02010600040101010101" pitchFamily="2" charset="-122"/>
              </a:rPr>
              <a:t>求解系统中的分子或原子间作用势能和系统外加约束共同作用的分子或原子的牛顿方程。</a:t>
            </a:r>
            <a:endParaRPr lang="en-US" altLang="zh-CN" b="1" dirty="0">
              <a:latin typeface="华文楷体" panose="02010600040101010101" pitchFamily="2" charset="-122"/>
              <a:ea typeface="华文楷体" panose="02010600040101010101" pitchFamily="2" charset="-122"/>
            </a:endParaRPr>
          </a:p>
          <a:p>
            <a:pPr lvl="1" eaLnBrk="1" hangingPunct="1"/>
            <a:r>
              <a:rPr lang="zh-CN" altLang="en-US" b="1" dirty="0">
                <a:latin typeface="华文楷体" panose="02010600040101010101" pitchFamily="2" charset="-122"/>
                <a:ea typeface="华文楷体" panose="02010600040101010101" pitchFamily="2" charset="-122"/>
              </a:rPr>
              <a:t>模拟系统随时间推进的微观过程。</a:t>
            </a:r>
            <a:endParaRPr lang="en-US" altLang="zh-CN" b="1" dirty="0">
              <a:latin typeface="华文楷体" panose="02010600040101010101" pitchFamily="2" charset="-122"/>
              <a:ea typeface="华文楷体" panose="02010600040101010101" pitchFamily="2" charset="-122"/>
            </a:endParaRPr>
          </a:p>
          <a:p>
            <a:pPr lvl="1" eaLnBrk="1" hangingPunct="1"/>
            <a:r>
              <a:rPr lang="zh-CN" altLang="en-US" b="1" dirty="0">
                <a:latin typeface="华文楷体" panose="02010600040101010101" pitchFamily="2" charset="-122"/>
                <a:ea typeface="华文楷体" panose="02010600040101010101" pitchFamily="2" charset="-122"/>
              </a:rPr>
              <a:t>通过统计方法得到系统的平衡参数或输运性质</a:t>
            </a:r>
            <a:endParaRPr lang="en-US" altLang="zh-CN" b="1" dirty="0">
              <a:latin typeface="华文楷体" panose="02010600040101010101" pitchFamily="2" charset="-122"/>
              <a:ea typeface="华文楷体" panose="0201060004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11B7E10-8EB6-4640-8F93-483C5A4DC5E7}"/>
              </a:ext>
            </a:extLst>
          </p:cNvPr>
          <p:cNvPicPr>
            <a:picLocks noChangeAspect="1"/>
          </p:cNvPicPr>
          <p:nvPr/>
        </p:nvPicPr>
        <p:blipFill>
          <a:blip r:embed="rId2"/>
          <a:stretch>
            <a:fillRect/>
          </a:stretch>
        </p:blipFill>
        <p:spPr>
          <a:xfrm>
            <a:off x="86948" y="0"/>
            <a:ext cx="2762250" cy="561975"/>
          </a:xfrm>
          <a:prstGeom prst="rect">
            <a:avLst/>
          </a:prstGeom>
        </p:spPr>
      </p:pic>
      <p:pic>
        <p:nvPicPr>
          <p:cNvPr id="5" name="图片 4">
            <a:extLst>
              <a:ext uri="{FF2B5EF4-FFF2-40B4-BE49-F238E27FC236}">
                <a16:creationId xmlns:a16="http://schemas.microsoft.com/office/drawing/2014/main" xmlns="" id="{AE86B233-7161-4361-8A3B-33F87FF82C45}"/>
              </a:ext>
            </a:extLst>
          </p:cNvPr>
          <p:cNvPicPr>
            <a:picLocks noChangeAspect="1"/>
          </p:cNvPicPr>
          <p:nvPr/>
        </p:nvPicPr>
        <p:blipFill>
          <a:blip r:embed="rId3"/>
          <a:stretch>
            <a:fillRect/>
          </a:stretch>
        </p:blipFill>
        <p:spPr>
          <a:xfrm>
            <a:off x="0" y="859104"/>
            <a:ext cx="9144000" cy="1331189"/>
          </a:xfrm>
          <a:prstGeom prst="rect">
            <a:avLst/>
          </a:prstGeom>
        </p:spPr>
      </p:pic>
      <p:grpSp>
        <p:nvGrpSpPr>
          <p:cNvPr id="9" name="组合 8">
            <a:extLst>
              <a:ext uri="{FF2B5EF4-FFF2-40B4-BE49-F238E27FC236}">
                <a16:creationId xmlns:a16="http://schemas.microsoft.com/office/drawing/2014/main" xmlns="" id="{CC7E4205-6109-4A06-993B-D448ED833C93}"/>
              </a:ext>
            </a:extLst>
          </p:cNvPr>
          <p:cNvGrpSpPr/>
          <p:nvPr/>
        </p:nvGrpSpPr>
        <p:grpSpPr>
          <a:xfrm>
            <a:off x="0" y="2701367"/>
            <a:ext cx="9144000" cy="1086151"/>
            <a:chOff x="0" y="2701367"/>
            <a:chExt cx="9144000" cy="1086151"/>
          </a:xfrm>
        </p:grpSpPr>
        <p:pic>
          <p:nvPicPr>
            <p:cNvPr id="6" name="图片 5">
              <a:extLst>
                <a:ext uri="{FF2B5EF4-FFF2-40B4-BE49-F238E27FC236}">
                  <a16:creationId xmlns:a16="http://schemas.microsoft.com/office/drawing/2014/main" xmlns="" id="{29719975-E570-4650-8538-DFBF73393454}"/>
                </a:ext>
              </a:extLst>
            </p:cNvPr>
            <p:cNvPicPr>
              <a:picLocks noChangeAspect="1"/>
            </p:cNvPicPr>
            <p:nvPr/>
          </p:nvPicPr>
          <p:blipFill>
            <a:blip r:embed="rId4"/>
            <a:stretch>
              <a:fillRect/>
            </a:stretch>
          </p:blipFill>
          <p:spPr>
            <a:xfrm>
              <a:off x="0" y="2701367"/>
              <a:ext cx="9144000" cy="1086151"/>
            </a:xfrm>
            <a:prstGeom prst="rect">
              <a:avLst/>
            </a:prstGeom>
          </p:spPr>
        </p:pic>
        <p:sp>
          <p:nvSpPr>
            <p:cNvPr id="8" name="矩形 7">
              <a:extLst>
                <a:ext uri="{FF2B5EF4-FFF2-40B4-BE49-F238E27FC236}">
                  <a16:creationId xmlns:a16="http://schemas.microsoft.com/office/drawing/2014/main" xmlns="" id="{6AC28290-6BD0-4D05-A804-E815D7111231}"/>
                </a:ext>
              </a:extLst>
            </p:cNvPr>
            <p:cNvSpPr/>
            <p:nvPr/>
          </p:nvSpPr>
          <p:spPr bwMode="auto">
            <a:xfrm>
              <a:off x="7650760" y="3429000"/>
              <a:ext cx="1417739" cy="276837"/>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solidFill>
                  <a:schemeClr val="bg1"/>
                </a:solidFill>
                <a:effectLst/>
                <a:latin typeface="Arial" pitchFamily="34" charset="0"/>
                <a:ea typeface="楷体_GB2312" pitchFamily="49" charset="-122"/>
              </a:endParaRPr>
            </a:p>
          </p:txBody>
        </p:sp>
      </p:grpSp>
      <p:sp>
        <p:nvSpPr>
          <p:cNvPr id="10" name="文本框 9">
            <a:extLst>
              <a:ext uri="{FF2B5EF4-FFF2-40B4-BE49-F238E27FC236}">
                <a16:creationId xmlns:a16="http://schemas.microsoft.com/office/drawing/2014/main" xmlns="" id="{5902073A-E098-4C72-857E-23A6132CE506}"/>
              </a:ext>
            </a:extLst>
          </p:cNvPr>
          <p:cNvSpPr txBox="1"/>
          <p:nvPr/>
        </p:nvSpPr>
        <p:spPr>
          <a:xfrm>
            <a:off x="2021747" y="4433469"/>
            <a:ext cx="6602136" cy="923330"/>
          </a:xfrm>
          <a:prstGeom prst="rect">
            <a:avLst/>
          </a:prstGeom>
          <a:noFill/>
        </p:spPr>
        <p:txBody>
          <a:bodyPr wrap="square" rtlCol="0">
            <a:spAutoFit/>
          </a:bodyPr>
          <a:lstStyle/>
          <a:p>
            <a:r>
              <a:rPr lang="zh-CN" altLang="en-US" dirty="0">
                <a:solidFill>
                  <a:srgbClr val="FF0000"/>
                </a:solidFill>
              </a:rPr>
              <a:t>这种分解方法保留了原算子的时间可逆性，同时还能保持哈密顿量守恒。这两点对于数值求解牛顿动力学方程很重要，因为时间可逆性和总能量守恒是牛顿动力学体系的重要物理特性。</a:t>
            </a:r>
          </a:p>
        </p:txBody>
      </p:sp>
    </p:spTree>
    <p:extLst>
      <p:ext uri="{BB962C8B-B14F-4D97-AF65-F5344CB8AC3E}">
        <p14:creationId xmlns:p14="http://schemas.microsoft.com/office/powerpoint/2010/main" val="258718865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25A8F9E-C40F-4D64-BA62-59606DB303E4}"/>
              </a:ext>
            </a:extLst>
          </p:cNvPr>
          <p:cNvSpPr>
            <a:spLocks noGrp="1"/>
          </p:cNvSpPr>
          <p:nvPr>
            <p:ph type="title"/>
          </p:nvPr>
        </p:nvSpPr>
        <p:spPr/>
        <p:txBody>
          <a:bodyPr/>
          <a:lstStyle/>
          <a:p>
            <a:r>
              <a:rPr lang="en-US" altLang="zh-CN" dirty="0"/>
              <a:t>NVE</a:t>
            </a:r>
            <a:r>
              <a:rPr lang="zh-CN" altLang="en-US" dirty="0"/>
              <a:t>系综示例</a:t>
            </a:r>
          </a:p>
        </p:txBody>
      </p:sp>
      <p:pic>
        <p:nvPicPr>
          <p:cNvPr id="4" name="图片 3">
            <a:extLst>
              <a:ext uri="{FF2B5EF4-FFF2-40B4-BE49-F238E27FC236}">
                <a16:creationId xmlns:a16="http://schemas.microsoft.com/office/drawing/2014/main" xmlns="" id="{49EFE315-4040-4AA1-88ED-B24DF9D06880}"/>
              </a:ext>
            </a:extLst>
          </p:cNvPr>
          <p:cNvPicPr>
            <a:picLocks noChangeAspect="1"/>
          </p:cNvPicPr>
          <p:nvPr/>
        </p:nvPicPr>
        <p:blipFill>
          <a:blip r:embed="rId2"/>
          <a:stretch>
            <a:fillRect/>
          </a:stretch>
        </p:blipFill>
        <p:spPr>
          <a:xfrm>
            <a:off x="0" y="3859233"/>
            <a:ext cx="9144000" cy="2131081"/>
          </a:xfrm>
          <a:prstGeom prst="rect">
            <a:avLst/>
          </a:prstGeom>
        </p:spPr>
      </p:pic>
      <p:pic>
        <p:nvPicPr>
          <p:cNvPr id="5" name="图片 4">
            <a:extLst>
              <a:ext uri="{FF2B5EF4-FFF2-40B4-BE49-F238E27FC236}">
                <a16:creationId xmlns:a16="http://schemas.microsoft.com/office/drawing/2014/main" xmlns="" id="{EA9FBF47-28A9-4664-B7E5-5893D6E0F38D}"/>
              </a:ext>
            </a:extLst>
          </p:cNvPr>
          <p:cNvPicPr>
            <a:picLocks noChangeAspect="1"/>
          </p:cNvPicPr>
          <p:nvPr/>
        </p:nvPicPr>
        <p:blipFill>
          <a:blip r:embed="rId3"/>
          <a:stretch>
            <a:fillRect/>
          </a:stretch>
        </p:blipFill>
        <p:spPr>
          <a:xfrm>
            <a:off x="2759236" y="1563895"/>
            <a:ext cx="2878167" cy="2087824"/>
          </a:xfrm>
          <a:prstGeom prst="rect">
            <a:avLst/>
          </a:prstGeom>
        </p:spPr>
      </p:pic>
      <p:sp>
        <p:nvSpPr>
          <p:cNvPr id="6" name="文本框 5">
            <a:extLst>
              <a:ext uri="{FF2B5EF4-FFF2-40B4-BE49-F238E27FC236}">
                <a16:creationId xmlns:a16="http://schemas.microsoft.com/office/drawing/2014/main" xmlns="" id="{CD4A9F56-B07B-42BD-B7AC-7D7937E5FBD3}"/>
              </a:ext>
            </a:extLst>
          </p:cNvPr>
          <p:cNvSpPr txBox="1"/>
          <p:nvPr/>
        </p:nvSpPr>
        <p:spPr>
          <a:xfrm>
            <a:off x="100667" y="1563895"/>
            <a:ext cx="2121671" cy="369332"/>
          </a:xfrm>
          <a:prstGeom prst="rect">
            <a:avLst/>
          </a:prstGeom>
          <a:noFill/>
        </p:spPr>
        <p:txBody>
          <a:bodyPr wrap="square" rtlCol="0">
            <a:spAutoFit/>
          </a:bodyPr>
          <a:lstStyle/>
          <a:p>
            <a:r>
              <a:rPr lang="zh-CN" altLang="en-US" dirty="0"/>
              <a:t>运动方程</a:t>
            </a:r>
          </a:p>
        </p:txBody>
      </p:sp>
    </p:spTree>
    <p:extLst>
      <p:ext uri="{BB962C8B-B14F-4D97-AF65-F5344CB8AC3E}">
        <p14:creationId xmlns:p14="http://schemas.microsoft.com/office/powerpoint/2010/main" val="40307808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943D873-AD0B-4007-A683-7BF5E79AC821}"/>
              </a:ext>
            </a:extLst>
          </p:cNvPr>
          <p:cNvPicPr>
            <a:picLocks noChangeAspect="1"/>
          </p:cNvPicPr>
          <p:nvPr/>
        </p:nvPicPr>
        <p:blipFill>
          <a:blip r:embed="rId2"/>
          <a:stretch>
            <a:fillRect/>
          </a:stretch>
        </p:blipFill>
        <p:spPr>
          <a:xfrm>
            <a:off x="0" y="334667"/>
            <a:ext cx="9144000" cy="5534323"/>
          </a:xfrm>
          <a:prstGeom prst="rect">
            <a:avLst/>
          </a:prstGeom>
        </p:spPr>
      </p:pic>
      <p:pic>
        <p:nvPicPr>
          <p:cNvPr id="5" name="图片 4">
            <a:extLst>
              <a:ext uri="{FF2B5EF4-FFF2-40B4-BE49-F238E27FC236}">
                <a16:creationId xmlns:a16="http://schemas.microsoft.com/office/drawing/2014/main" xmlns="" id="{E2E73001-BE56-4FD5-B357-25E54E4028B5}"/>
              </a:ext>
            </a:extLst>
          </p:cNvPr>
          <p:cNvPicPr>
            <a:picLocks noChangeAspect="1"/>
          </p:cNvPicPr>
          <p:nvPr/>
        </p:nvPicPr>
        <p:blipFill>
          <a:blip r:embed="rId3"/>
          <a:stretch>
            <a:fillRect/>
          </a:stretch>
        </p:blipFill>
        <p:spPr>
          <a:xfrm>
            <a:off x="146764" y="6067362"/>
            <a:ext cx="4517516" cy="531472"/>
          </a:xfrm>
          <a:prstGeom prst="rect">
            <a:avLst/>
          </a:prstGeom>
        </p:spPr>
      </p:pic>
      <p:pic>
        <p:nvPicPr>
          <p:cNvPr id="6" name="图片 5">
            <a:extLst>
              <a:ext uri="{FF2B5EF4-FFF2-40B4-BE49-F238E27FC236}">
                <a16:creationId xmlns:a16="http://schemas.microsoft.com/office/drawing/2014/main" xmlns="" id="{7B40FDB4-398D-465F-AF51-259F2CE68C06}"/>
              </a:ext>
            </a:extLst>
          </p:cNvPr>
          <p:cNvPicPr>
            <a:picLocks noChangeAspect="1"/>
          </p:cNvPicPr>
          <p:nvPr/>
        </p:nvPicPr>
        <p:blipFill>
          <a:blip r:embed="rId4"/>
          <a:stretch>
            <a:fillRect/>
          </a:stretch>
        </p:blipFill>
        <p:spPr>
          <a:xfrm>
            <a:off x="4664280" y="6029229"/>
            <a:ext cx="4464036" cy="468937"/>
          </a:xfrm>
          <a:prstGeom prst="rect">
            <a:avLst/>
          </a:prstGeom>
        </p:spPr>
      </p:pic>
    </p:spTree>
    <p:extLst>
      <p:ext uri="{BB962C8B-B14F-4D97-AF65-F5344CB8AC3E}">
        <p14:creationId xmlns:p14="http://schemas.microsoft.com/office/powerpoint/2010/main" val="135304851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45886F71-DE02-47FD-A342-47453783DF1C}"/>
              </a:ext>
            </a:extLst>
          </p:cNvPr>
          <p:cNvPicPr>
            <a:picLocks noChangeAspect="1"/>
          </p:cNvPicPr>
          <p:nvPr/>
        </p:nvPicPr>
        <p:blipFill>
          <a:blip r:embed="rId2"/>
          <a:stretch>
            <a:fillRect/>
          </a:stretch>
        </p:blipFill>
        <p:spPr>
          <a:xfrm>
            <a:off x="1446883" y="1853967"/>
            <a:ext cx="6250231" cy="3790600"/>
          </a:xfrm>
          <a:prstGeom prst="rect">
            <a:avLst/>
          </a:prstGeom>
        </p:spPr>
      </p:pic>
      <p:sp>
        <p:nvSpPr>
          <p:cNvPr id="5" name="文本框 4">
            <a:extLst>
              <a:ext uri="{FF2B5EF4-FFF2-40B4-BE49-F238E27FC236}">
                <a16:creationId xmlns:a16="http://schemas.microsoft.com/office/drawing/2014/main" xmlns="" id="{684B6CDF-36BB-456B-A954-4FF7446F64A0}"/>
              </a:ext>
            </a:extLst>
          </p:cNvPr>
          <p:cNvSpPr txBox="1"/>
          <p:nvPr/>
        </p:nvSpPr>
        <p:spPr>
          <a:xfrm>
            <a:off x="2327944" y="500260"/>
            <a:ext cx="4488110" cy="584775"/>
          </a:xfrm>
          <a:prstGeom prst="rect">
            <a:avLst/>
          </a:prstGeom>
          <a:noFill/>
        </p:spPr>
        <p:txBody>
          <a:bodyPr wrap="square" rtlCol="0">
            <a:spAutoFit/>
          </a:bodyPr>
          <a:lstStyle/>
          <a:p>
            <a:pPr algn="ctr"/>
            <a:r>
              <a:rPr lang="en-US" altLang="zh-CN" sz="3200" dirty="0"/>
              <a:t>Velocity-</a:t>
            </a:r>
            <a:r>
              <a:rPr lang="en-US" altLang="zh-CN" sz="3200" dirty="0" err="1"/>
              <a:t>Verlet</a:t>
            </a:r>
            <a:r>
              <a:rPr lang="en-US" altLang="zh-CN" sz="3200" dirty="0"/>
              <a:t> </a:t>
            </a:r>
            <a:r>
              <a:rPr lang="zh-CN" altLang="en-US" sz="3200" dirty="0"/>
              <a:t>算法</a:t>
            </a:r>
          </a:p>
        </p:txBody>
      </p:sp>
    </p:spTree>
    <p:extLst>
      <p:ext uri="{BB962C8B-B14F-4D97-AF65-F5344CB8AC3E}">
        <p14:creationId xmlns:p14="http://schemas.microsoft.com/office/powerpoint/2010/main" val="207469652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DADF4B72-5FFE-4A76-B4C8-AF6DAF8AF2D2}"/>
              </a:ext>
            </a:extLst>
          </p:cNvPr>
          <p:cNvSpPr txBox="1"/>
          <p:nvPr/>
        </p:nvSpPr>
        <p:spPr>
          <a:xfrm>
            <a:off x="1404160" y="253192"/>
            <a:ext cx="6671347" cy="584775"/>
          </a:xfrm>
          <a:prstGeom prst="rect">
            <a:avLst/>
          </a:prstGeom>
          <a:noFill/>
        </p:spPr>
        <p:txBody>
          <a:bodyPr wrap="square" rtlCol="0">
            <a:spAutoFit/>
          </a:bodyPr>
          <a:lstStyle/>
          <a:p>
            <a:pPr algn="ctr"/>
            <a:r>
              <a:rPr lang="zh-CN" altLang="en-US" sz="3200" dirty="0"/>
              <a:t>两步</a:t>
            </a:r>
            <a:r>
              <a:rPr lang="en-US" altLang="zh-CN" sz="3200" dirty="0"/>
              <a:t>(Velocity-</a:t>
            </a:r>
            <a:r>
              <a:rPr lang="en-US" altLang="zh-CN" sz="3200" dirty="0" err="1"/>
              <a:t>Verlet</a:t>
            </a:r>
            <a:r>
              <a:rPr lang="en-US" altLang="zh-CN" sz="3200" dirty="0"/>
              <a:t> )</a:t>
            </a:r>
            <a:r>
              <a:rPr lang="zh-CN" altLang="en-US" sz="3200" dirty="0"/>
              <a:t>积分程序框架</a:t>
            </a:r>
          </a:p>
        </p:txBody>
      </p:sp>
      <p:sp>
        <p:nvSpPr>
          <p:cNvPr id="5" name="文本框 4">
            <a:extLst>
              <a:ext uri="{FF2B5EF4-FFF2-40B4-BE49-F238E27FC236}">
                <a16:creationId xmlns:a16="http://schemas.microsoft.com/office/drawing/2014/main" xmlns="" id="{134D6C06-11B7-49A5-9E81-638DEB496DB9}"/>
              </a:ext>
            </a:extLst>
          </p:cNvPr>
          <p:cNvSpPr txBox="1"/>
          <p:nvPr/>
        </p:nvSpPr>
        <p:spPr>
          <a:xfrm>
            <a:off x="159391" y="1368617"/>
            <a:ext cx="1677797" cy="369332"/>
          </a:xfrm>
          <a:prstGeom prst="rect">
            <a:avLst/>
          </a:prstGeom>
          <a:noFill/>
        </p:spPr>
        <p:txBody>
          <a:bodyPr wrap="square" rtlCol="0">
            <a:spAutoFit/>
          </a:bodyPr>
          <a:lstStyle/>
          <a:p>
            <a:r>
              <a:rPr lang="zh-CN" altLang="en-US" b="1" i="1" dirty="0"/>
              <a:t>第一步积分</a:t>
            </a:r>
            <a:r>
              <a:rPr lang="en-US" altLang="zh-CN" b="1" i="1" dirty="0"/>
              <a:t>:</a:t>
            </a:r>
            <a:endParaRPr lang="zh-CN" altLang="en-US" b="1" i="1" dirty="0"/>
          </a:p>
        </p:txBody>
      </p:sp>
      <p:sp>
        <p:nvSpPr>
          <p:cNvPr id="6" name="文本框 5">
            <a:extLst>
              <a:ext uri="{FF2B5EF4-FFF2-40B4-BE49-F238E27FC236}">
                <a16:creationId xmlns:a16="http://schemas.microsoft.com/office/drawing/2014/main" xmlns="" id="{7FBA1DC4-E47C-4BEB-AF60-3BED87595F43}"/>
              </a:ext>
            </a:extLst>
          </p:cNvPr>
          <p:cNvSpPr txBox="1"/>
          <p:nvPr/>
        </p:nvSpPr>
        <p:spPr>
          <a:xfrm>
            <a:off x="2160167" y="1879134"/>
            <a:ext cx="4643305" cy="369332"/>
          </a:xfrm>
          <a:prstGeom prst="rect">
            <a:avLst/>
          </a:prstGeom>
          <a:noFill/>
        </p:spPr>
        <p:txBody>
          <a:bodyPr wrap="square" rtlCol="0">
            <a:spAutoFit/>
          </a:bodyPr>
          <a:lstStyle/>
          <a:p>
            <a:r>
              <a:rPr lang="zh-CN" altLang="en-US" dirty="0"/>
              <a:t>利用当前时间步的受力更新前半步的速度</a:t>
            </a:r>
            <a:r>
              <a:rPr lang="en-US" altLang="zh-CN" dirty="0"/>
              <a:t>,</a:t>
            </a:r>
            <a:endParaRPr lang="zh-CN" altLang="en-US" dirty="0"/>
          </a:p>
        </p:txBody>
      </p:sp>
      <p:pic>
        <p:nvPicPr>
          <p:cNvPr id="7" name="图片 6">
            <a:extLst>
              <a:ext uri="{FF2B5EF4-FFF2-40B4-BE49-F238E27FC236}">
                <a16:creationId xmlns:a16="http://schemas.microsoft.com/office/drawing/2014/main" xmlns="" id="{A297C79D-DB3F-4081-A9B7-707AB7D8A2AB}"/>
              </a:ext>
            </a:extLst>
          </p:cNvPr>
          <p:cNvPicPr>
            <a:picLocks noChangeAspect="1"/>
          </p:cNvPicPr>
          <p:nvPr/>
        </p:nvPicPr>
        <p:blipFill rotWithShape="1">
          <a:blip r:embed="rId2"/>
          <a:srcRect l="1" r="70" b="65918"/>
          <a:stretch/>
        </p:blipFill>
        <p:spPr>
          <a:xfrm>
            <a:off x="3165740" y="2248466"/>
            <a:ext cx="4909767" cy="1015551"/>
          </a:xfrm>
          <a:prstGeom prst="rect">
            <a:avLst/>
          </a:prstGeom>
        </p:spPr>
      </p:pic>
      <p:sp>
        <p:nvSpPr>
          <p:cNvPr id="8" name="文本框 7">
            <a:extLst>
              <a:ext uri="{FF2B5EF4-FFF2-40B4-BE49-F238E27FC236}">
                <a16:creationId xmlns:a16="http://schemas.microsoft.com/office/drawing/2014/main" xmlns="" id="{E61A7161-11DD-44E0-B408-20E0E89760DD}"/>
              </a:ext>
            </a:extLst>
          </p:cNvPr>
          <p:cNvSpPr txBox="1"/>
          <p:nvPr/>
        </p:nvSpPr>
        <p:spPr>
          <a:xfrm>
            <a:off x="2160168" y="3344676"/>
            <a:ext cx="4121092" cy="369332"/>
          </a:xfrm>
          <a:prstGeom prst="rect">
            <a:avLst/>
          </a:prstGeom>
          <a:noFill/>
        </p:spPr>
        <p:txBody>
          <a:bodyPr wrap="square" rtlCol="0">
            <a:spAutoFit/>
          </a:bodyPr>
          <a:lstStyle/>
          <a:p>
            <a:r>
              <a:rPr lang="zh-CN" altLang="en-US" dirty="0"/>
              <a:t>利用半步时刻的速度更新全步的位置</a:t>
            </a:r>
            <a:r>
              <a:rPr lang="en-US" altLang="zh-CN" dirty="0"/>
              <a:t>,</a:t>
            </a:r>
            <a:endParaRPr lang="zh-CN" altLang="en-US" dirty="0"/>
          </a:p>
        </p:txBody>
      </p:sp>
      <p:pic>
        <p:nvPicPr>
          <p:cNvPr id="9" name="图片 8">
            <a:extLst>
              <a:ext uri="{FF2B5EF4-FFF2-40B4-BE49-F238E27FC236}">
                <a16:creationId xmlns:a16="http://schemas.microsoft.com/office/drawing/2014/main" xmlns="" id="{7CA3C43C-9B1D-49FB-BCDA-562A98899EEC}"/>
              </a:ext>
            </a:extLst>
          </p:cNvPr>
          <p:cNvPicPr>
            <a:picLocks noChangeAspect="1"/>
          </p:cNvPicPr>
          <p:nvPr/>
        </p:nvPicPr>
        <p:blipFill rotWithShape="1">
          <a:blip r:embed="rId2"/>
          <a:srcRect l="7453" t="37199" r="17569" b="36010"/>
          <a:stretch/>
        </p:blipFill>
        <p:spPr>
          <a:xfrm>
            <a:off x="3514990" y="3794667"/>
            <a:ext cx="3842157" cy="832611"/>
          </a:xfrm>
          <a:prstGeom prst="rect">
            <a:avLst/>
          </a:prstGeom>
        </p:spPr>
      </p:pic>
      <p:sp>
        <p:nvSpPr>
          <p:cNvPr id="10" name="文本框 9">
            <a:extLst>
              <a:ext uri="{FF2B5EF4-FFF2-40B4-BE49-F238E27FC236}">
                <a16:creationId xmlns:a16="http://schemas.microsoft.com/office/drawing/2014/main" xmlns="" id="{3DFF7D8F-1629-4063-89FD-CAAB1C2F96B1}"/>
              </a:ext>
            </a:extLst>
          </p:cNvPr>
          <p:cNvSpPr txBox="1"/>
          <p:nvPr/>
        </p:nvSpPr>
        <p:spPr>
          <a:xfrm>
            <a:off x="159390" y="5204049"/>
            <a:ext cx="1971413" cy="369332"/>
          </a:xfrm>
          <a:prstGeom prst="rect">
            <a:avLst/>
          </a:prstGeom>
          <a:noFill/>
        </p:spPr>
        <p:txBody>
          <a:bodyPr wrap="square" rtlCol="0">
            <a:spAutoFit/>
          </a:bodyPr>
          <a:lstStyle/>
          <a:p>
            <a:r>
              <a:rPr lang="zh-CN" altLang="en-US" b="1" i="1" dirty="0"/>
              <a:t>第二步积分</a:t>
            </a:r>
            <a:r>
              <a:rPr lang="en-US" altLang="zh-CN" b="1" i="1" dirty="0"/>
              <a:t>:</a:t>
            </a:r>
            <a:endParaRPr lang="zh-CN" altLang="en-US" b="1" i="1" dirty="0"/>
          </a:p>
        </p:txBody>
      </p:sp>
      <p:sp>
        <p:nvSpPr>
          <p:cNvPr id="11" name="文本框 10">
            <a:extLst>
              <a:ext uri="{FF2B5EF4-FFF2-40B4-BE49-F238E27FC236}">
                <a16:creationId xmlns:a16="http://schemas.microsoft.com/office/drawing/2014/main" xmlns="" id="{A420F60B-CE73-44CD-8A68-46D97DBA62BB}"/>
              </a:ext>
            </a:extLst>
          </p:cNvPr>
          <p:cNvSpPr txBox="1"/>
          <p:nvPr/>
        </p:nvSpPr>
        <p:spPr>
          <a:xfrm>
            <a:off x="2042721" y="5573381"/>
            <a:ext cx="4492303" cy="369332"/>
          </a:xfrm>
          <a:prstGeom prst="rect">
            <a:avLst/>
          </a:prstGeom>
          <a:noFill/>
        </p:spPr>
        <p:txBody>
          <a:bodyPr wrap="square" rtlCol="0">
            <a:spAutoFit/>
          </a:bodyPr>
          <a:lstStyle/>
          <a:p>
            <a:r>
              <a:rPr lang="zh-CN" altLang="en-US" dirty="0"/>
              <a:t>利用下一时间步的受力更新后半步的速度</a:t>
            </a:r>
            <a:r>
              <a:rPr lang="en-US" altLang="zh-CN" dirty="0"/>
              <a:t>,</a:t>
            </a:r>
            <a:endParaRPr lang="zh-CN" altLang="en-US" dirty="0"/>
          </a:p>
        </p:txBody>
      </p:sp>
      <p:pic>
        <p:nvPicPr>
          <p:cNvPr id="12" name="图片 11">
            <a:extLst>
              <a:ext uri="{FF2B5EF4-FFF2-40B4-BE49-F238E27FC236}">
                <a16:creationId xmlns:a16="http://schemas.microsoft.com/office/drawing/2014/main" xmlns="" id="{2BD81D24-C445-47AC-A729-0FF403101E0F}"/>
              </a:ext>
            </a:extLst>
          </p:cNvPr>
          <p:cNvPicPr>
            <a:picLocks noChangeAspect="1"/>
          </p:cNvPicPr>
          <p:nvPr/>
        </p:nvPicPr>
        <p:blipFill rotWithShape="1">
          <a:blip r:embed="rId2"/>
          <a:srcRect t="68538" r="6379"/>
          <a:stretch/>
        </p:blipFill>
        <p:spPr>
          <a:xfrm>
            <a:off x="3812581" y="6028607"/>
            <a:ext cx="4022738" cy="819869"/>
          </a:xfrm>
          <a:prstGeom prst="rect">
            <a:avLst/>
          </a:prstGeom>
        </p:spPr>
      </p:pic>
      <p:sp>
        <p:nvSpPr>
          <p:cNvPr id="13" name="文本框 12">
            <a:extLst>
              <a:ext uri="{FF2B5EF4-FFF2-40B4-BE49-F238E27FC236}">
                <a16:creationId xmlns:a16="http://schemas.microsoft.com/office/drawing/2014/main" xmlns="" id="{F09527A6-9E81-4A93-8535-B93A2C593D6F}"/>
              </a:ext>
            </a:extLst>
          </p:cNvPr>
          <p:cNvSpPr txBox="1"/>
          <p:nvPr/>
        </p:nvSpPr>
        <p:spPr>
          <a:xfrm>
            <a:off x="159390" y="4688051"/>
            <a:ext cx="6031684" cy="369332"/>
          </a:xfrm>
          <a:prstGeom prst="rect">
            <a:avLst/>
          </a:prstGeom>
          <a:noFill/>
        </p:spPr>
        <p:txBody>
          <a:bodyPr wrap="square" rtlCol="0">
            <a:spAutoFit/>
          </a:bodyPr>
          <a:lstStyle/>
          <a:p>
            <a:r>
              <a:rPr lang="zh-CN" altLang="en-US" b="1" i="1" dirty="0">
                <a:solidFill>
                  <a:srgbClr val="FF0000"/>
                </a:solidFill>
              </a:rPr>
              <a:t>计算受力</a:t>
            </a:r>
            <a:r>
              <a:rPr lang="en-US" altLang="zh-CN" b="1" i="1" dirty="0">
                <a:solidFill>
                  <a:srgbClr val="FF0000"/>
                </a:solidFill>
              </a:rPr>
              <a:t>: </a:t>
            </a:r>
            <a:r>
              <a:rPr lang="zh-CN" altLang="en-US" dirty="0">
                <a:solidFill>
                  <a:srgbClr val="FF0000"/>
                </a:solidFill>
              </a:rPr>
              <a:t>根据下一时间步的位置计算下一时间步的受力</a:t>
            </a:r>
          </a:p>
        </p:txBody>
      </p:sp>
    </p:spTree>
    <p:extLst>
      <p:ext uri="{BB962C8B-B14F-4D97-AF65-F5344CB8AC3E}">
        <p14:creationId xmlns:p14="http://schemas.microsoft.com/office/powerpoint/2010/main" val="27474416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F32EB752-A288-42F4-BEB2-FA511154588E}"/>
              </a:ext>
            </a:extLst>
          </p:cNvPr>
          <p:cNvSpPr txBox="1"/>
          <p:nvPr/>
        </p:nvSpPr>
        <p:spPr>
          <a:xfrm>
            <a:off x="2327945" y="298925"/>
            <a:ext cx="4488110" cy="584775"/>
          </a:xfrm>
          <a:prstGeom prst="rect">
            <a:avLst/>
          </a:prstGeom>
          <a:noFill/>
        </p:spPr>
        <p:txBody>
          <a:bodyPr wrap="square" rtlCol="0">
            <a:spAutoFit/>
          </a:bodyPr>
          <a:lstStyle/>
          <a:p>
            <a:pPr algn="ctr"/>
            <a:r>
              <a:rPr lang="zh-CN" altLang="en-US" sz="3200" dirty="0"/>
              <a:t>多时间步积分</a:t>
            </a:r>
          </a:p>
        </p:txBody>
      </p:sp>
      <p:sp>
        <p:nvSpPr>
          <p:cNvPr id="5" name="文本框 4">
            <a:extLst>
              <a:ext uri="{FF2B5EF4-FFF2-40B4-BE49-F238E27FC236}">
                <a16:creationId xmlns:a16="http://schemas.microsoft.com/office/drawing/2014/main" xmlns="" id="{44151F74-921F-4045-B93A-EA881143039B}"/>
              </a:ext>
            </a:extLst>
          </p:cNvPr>
          <p:cNvSpPr txBox="1"/>
          <p:nvPr/>
        </p:nvSpPr>
        <p:spPr>
          <a:xfrm>
            <a:off x="73011" y="911565"/>
            <a:ext cx="7298422" cy="646331"/>
          </a:xfrm>
          <a:prstGeom prst="rect">
            <a:avLst/>
          </a:prstGeom>
          <a:noFill/>
        </p:spPr>
        <p:txBody>
          <a:bodyPr wrap="square" rtlCol="0">
            <a:spAutoFit/>
          </a:bodyPr>
          <a:lstStyle/>
          <a:p>
            <a:r>
              <a:rPr lang="zh-CN" altLang="en-US" dirty="0"/>
              <a:t>过大的积分步长导致能量漂移</a:t>
            </a:r>
            <a:r>
              <a:rPr lang="en-US" altLang="zh-CN" dirty="0"/>
              <a:t>, </a:t>
            </a:r>
            <a:r>
              <a:rPr lang="zh-CN" altLang="en-US" dirty="0"/>
              <a:t>过小的积分步长不经济</a:t>
            </a:r>
            <a:r>
              <a:rPr lang="en-US" altLang="zh-CN" dirty="0"/>
              <a:t>. </a:t>
            </a:r>
            <a:r>
              <a:rPr lang="zh-CN" altLang="en-US" dirty="0"/>
              <a:t>此外</a:t>
            </a:r>
            <a:r>
              <a:rPr lang="en-US" altLang="zh-CN" dirty="0"/>
              <a:t>, </a:t>
            </a:r>
            <a:r>
              <a:rPr lang="zh-CN" altLang="en-US" dirty="0"/>
              <a:t>不同形式的势能的最大积分步长并不一致</a:t>
            </a:r>
            <a:r>
              <a:rPr lang="en-US" altLang="zh-CN" dirty="0"/>
              <a:t>.</a:t>
            </a:r>
            <a:endParaRPr lang="zh-CN" altLang="en-US" dirty="0"/>
          </a:p>
        </p:txBody>
      </p:sp>
      <p:pic>
        <p:nvPicPr>
          <p:cNvPr id="6" name="图片 5">
            <a:extLst>
              <a:ext uri="{FF2B5EF4-FFF2-40B4-BE49-F238E27FC236}">
                <a16:creationId xmlns:a16="http://schemas.microsoft.com/office/drawing/2014/main" xmlns="" id="{6494816D-F741-4FE3-8FC0-2D2E12AA5584}"/>
              </a:ext>
            </a:extLst>
          </p:cNvPr>
          <p:cNvPicPr>
            <a:picLocks noChangeAspect="1"/>
          </p:cNvPicPr>
          <p:nvPr/>
        </p:nvPicPr>
        <p:blipFill>
          <a:blip r:embed="rId2"/>
          <a:stretch>
            <a:fillRect/>
          </a:stretch>
        </p:blipFill>
        <p:spPr>
          <a:xfrm>
            <a:off x="73011" y="1661375"/>
            <a:ext cx="6923408" cy="651104"/>
          </a:xfrm>
          <a:prstGeom prst="rect">
            <a:avLst/>
          </a:prstGeom>
        </p:spPr>
      </p:pic>
      <p:pic>
        <p:nvPicPr>
          <p:cNvPr id="7" name="图片 6">
            <a:extLst>
              <a:ext uri="{FF2B5EF4-FFF2-40B4-BE49-F238E27FC236}">
                <a16:creationId xmlns:a16="http://schemas.microsoft.com/office/drawing/2014/main" xmlns="" id="{AA94E713-8CFD-480E-A01C-19C6640243D3}"/>
              </a:ext>
            </a:extLst>
          </p:cNvPr>
          <p:cNvPicPr>
            <a:picLocks noChangeAspect="1"/>
          </p:cNvPicPr>
          <p:nvPr/>
        </p:nvPicPr>
        <p:blipFill>
          <a:blip r:embed="rId3"/>
          <a:stretch>
            <a:fillRect/>
          </a:stretch>
        </p:blipFill>
        <p:spPr>
          <a:xfrm>
            <a:off x="2461251" y="2168894"/>
            <a:ext cx="4740698" cy="4538104"/>
          </a:xfrm>
          <a:prstGeom prst="rect">
            <a:avLst/>
          </a:prstGeom>
        </p:spPr>
      </p:pic>
    </p:spTree>
    <p:extLst>
      <p:ext uri="{BB962C8B-B14F-4D97-AF65-F5344CB8AC3E}">
        <p14:creationId xmlns:p14="http://schemas.microsoft.com/office/powerpoint/2010/main" val="9562622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5B8EA96-1E0E-4306-AD16-6C0CEEAE7D60}"/>
              </a:ext>
            </a:extLst>
          </p:cNvPr>
          <p:cNvSpPr>
            <a:spLocks noGrp="1"/>
          </p:cNvSpPr>
          <p:nvPr>
            <p:ph type="title"/>
          </p:nvPr>
        </p:nvSpPr>
        <p:spPr/>
        <p:txBody>
          <a:bodyPr/>
          <a:lstStyle/>
          <a:p>
            <a:r>
              <a:rPr lang="zh-CN" altLang="en-US" dirty="0"/>
              <a:t>多时间步积分代码</a:t>
            </a:r>
          </a:p>
        </p:txBody>
      </p:sp>
      <p:pic>
        <p:nvPicPr>
          <p:cNvPr id="4" name="图片 3">
            <a:extLst>
              <a:ext uri="{FF2B5EF4-FFF2-40B4-BE49-F238E27FC236}">
                <a16:creationId xmlns:a16="http://schemas.microsoft.com/office/drawing/2014/main" xmlns="" id="{85EF2859-EFC2-4A7E-A83B-E2C7975E4F98}"/>
              </a:ext>
            </a:extLst>
          </p:cNvPr>
          <p:cNvPicPr>
            <a:picLocks noChangeAspect="1"/>
          </p:cNvPicPr>
          <p:nvPr/>
        </p:nvPicPr>
        <p:blipFill>
          <a:blip r:embed="rId2"/>
          <a:stretch>
            <a:fillRect/>
          </a:stretch>
        </p:blipFill>
        <p:spPr>
          <a:xfrm>
            <a:off x="0" y="1963014"/>
            <a:ext cx="9144000" cy="3351421"/>
          </a:xfrm>
          <a:prstGeom prst="rect">
            <a:avLst/>
          </a:prstGeom>
        </p:spPr>
      </p:pic>
      <p:pic>
        <p:nvPicPr>
          <p:cNvPr id="5" name="图片 4">
            <a:extLst>
              <a:ext uri="{FF2B5EF4-FFF2-40B4-BE49-F238E27FC236}">
                <a16:creationId xmlns:a16="http://schemas.microsoft.com/office/drawing/2014/main" xmlns="" id="{E035FD0F-02CB-4055-ABEF-7A71765AC291}"/>
              </a:ext>
            </a:extLst>
          </p:cNvPr>
          <p:cNvPicPr>
            <a:picLocks noChangeAspect="1"/>
          </p:cNvPicPr>
          <p:nvPr/>
        </p:nvPicPr>
        <p:blipFill>
          <a:blip r:embed="rId3"/>
          <a:stretch>
            <a:fillRect/>
          </a:stretch>
        </p:blipFill>
        <p:spPr>
          <a:xfrm>
            <a:off x="0" y="6022787"/>
            <a:ext cx="9144000" cy="412280"/>
          </a:xfrm>
          <a:prstGeom prst="rect">
            <a:avLst/>
          </a:prstGeom>
        </p:spPr>
      </p:pic>
    </p:spTree>
    <p:extLst>
      <p:ext uri="{BB962C8B-B14F-4D97-AF65-F5344CB8AC3E}">
        <p14:creationId xmlns:p14="http://schemas.microsoft.com/office/powerpoint/2010/main" val="215619070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11AF19C-DF3E-4EE7-92DC-639B781D5698}"/>
              </a:ext>
            </a:extLst>
          </p:cNvPr>
          <p:cNvPicPr>
            <a:picLocks noChangeAspect="1"/>
          </p:cNvPicPr>
          <p:nvPr/>
        </p:nvPicPr>
        <p:blipFill>
          <a:blip r:embed="rId2"/>
          <a:stretch>
            <a:fillRect/>
          </a:stretch>
        </p:blipFill>
        <p:spPr>
          <a:xfrm>
            <a:off x="1638300" y="332676"/>
            <a:ext cx="5867400" cy="6343650"/>
          </a:xfrm>
          <a:prstGeom prst="rect">
            <a:avLst/>
          </a:prstGeom>
        </p:spPr>
      </p:pic>
    </p:spTree>
    <p:extLst>
      <p:ext uri="{BB962C8B-B14F-4D97-AF65-F5344CB8AC3E}">
        <p14:creationId xmlns:p14="http://schemas.microsoft.com/office/powerpoint/2010/main" val="354336009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B813F8D-760D-4B7C-B88C-6F23F716BD6D}"/>
              </a:ext>
            </a:extLst>
          </p:cNvPr>
          <p:cNvSpPr>
            <a:spLocks noGrp="1"/>
          </p:cNvSpPr>
          <p:nvPr>
            <p:ph type="title"/>
          </p:nvPr>
        </p:nvSpPr>
        <p:spPr/>
        <p:txBody>
          <a:bodyPr/>
          <a:lstStyle/>
          <a:p>
            <a:r>
              <a:rPr lang="zh-CN" altLang="en-US" dirty="0"/>
              <a:t>恒温及恒压算法</a:t>
            </a:r>
          </a:p>
        </p:txBody>
      </p:sp>
      <p:sp>
        <p:nvSpPr>
          <p:cNvPr id="4" name="文本框 3">
            <a:extLst>
              <a:ext uri="{FF2B5EF4-FFF2-40B4-BE49-F238E27FC236}">
                <a16:creationId xmlns:a16="http://schemas.microsoft.com/office/drawing/2014/main" xmlns="" id="{D1658EE9-D2EB-4FA2-94EB-52154796B464}"/>
              </a:ext>
            </a:extLst>
          </p:cNvPr>
          <p:cNvSpPr txBox="1"/>
          <p:nvPr/>
        </p:nvSpPr>
        <p:spPr>
          <a:xfrm>
            <a:off x="176169" y="1589524"/>
            <a:ext cx="2139192" cy="369332"/>
          </a:xfrm>
          <a:prstGeom prst="rect">
            <a:avLst/>
          </a:prstGeom>
          <a:noFill/>
        </p:spPr>
        <p:txBody>
          <a:bodyPr wrap="square" rtlCol="0">
            <a:spAutoFit/>
          </a:bodyPr>
          <a:lstStyle/>
          <a:p>
            <a:r>
              <a:rPr lang="zh-CN" altLang="en-US" dirty="0"/>
              <a:t>动力学温度</a:t>
            </a:r>
            <a:r>
              <a:rPr lang="en-US" altLang="zh-CN" dirty="0"/>
              <a:t>:</a:t>
            </a:r>
            <a:endParaRPr lang="zh-CN" altLang="en-US" dirty="0"/>
          </a:p>
        </p:txBody>
      </p:sp>
      <p:pic>
        <p:nvPicPr>
          <p:cNvPr id="5" name="图片 4">
            <a:extLst>
              <a:ext uri="{FF2B5EF4-FFF2-40B4-BE49-F238E27FC236}">
                <a16:creationId xmlns:a16="http://schemas.microsoft.com/office/drawing/2014/main" xmlns="" id="{A7E91DB9-C2E8-4E64-A6D6-331B5947E18A}"/>
              </a:ext>
            </a:extLst>
          </p:cNvPr>
          <p:cNvPicPr>
            <a:picLocks noChangeAspect="1"/>
          </p:cNvPicPr>
          <p:nvPr/>
        </p:nvPicPr>
        <p:blipFill>
          <a:blip r:embed="rId2"/>
          <a:stretch>
            <a:fillRect/>
          </a:stretch>
        </p:blipFill>
        <p:spPr>
          <a:xfrm>
            <a:off x="0" y="2269350"/>
            <a:ext cx="9144000" cy="2034073"/>
          </a:xfrm>
          <a:prstGeom prst="rect">
            <a:avLst/>
          </a:prstGeom>
        </p:spPr>
      </p:pic>
      <p:sp>
        <p:nvSpPr>
          <p:cNvPr id="6" name="文本框 5">
            <a:extLst>
              <a:ext uri="{FF2B5EF4-FFF2-40B4-BE49-F238E27FC236}">
                <a16:creationId xmlns:a16="http://schemas.microsoft.com/office/drawing/2014/main" xmlns="" id="{874F36FC-9581-444F-8D15-9CC66F955B65}"/>
              </a:ext>
            </a:extLst>
          </p:cNvPr>
          <p:cNvSpPr txBox="1"/>
          <p:nvPr/>
        </p:nvSpPr>
        <p:spPr>
          <a:xfrm>
            <a:off x="176169" y="4970469"/>
            <a:ext cx="3947020" cy="369332"/>
          </a:xfrm>
          <a:prstGeom prst="rect">
            <a:avLst/>
          </a:prstGeom>
          <a:noFill/>
        </p:spPr>
        <p:txBody>
          <a:bodyPr wrap="square" rtlCol="0">
            <a:spAutoFit/>
          </a:bodyPr>
          <a:lstStyle/>
          <a:p>
            <a:r>
              <a:rPr lang="zh-CN" altLang="en-US" dirty="0"/>
              <a:t>简单控温法</a:t>
            </a:r>
            <a:r>
              <a:rPr lang="en-US" altLang="zh-CN" dirty="0"/>
              <a:t>: </a:t>
            </a:r>
            <a:r>
              <a:rPr lang="zh-CN" altLang="en-US" dirty="0"/>
              <a:t>速度标定</a:t>
            </a:r>
          </a:p>
        </p:txBody>
      </p:sp>
      <p:sp>
        <p:nvSpPr>
          <p:cNvPr id="7" name="文本框 6">
            <a:extLst>
              <a:ext uri="{FF2B5EF4-FFF2-40B4-BE49-F238E27FC236}">
                <a16:creationId xmlns:a16="http://schemas.microsoft.com/office/drawing/2014/main" xmlns="" id="{C57AB193-2A84-4AC4-B2D3-A76200B7892D}"/>
              </a:ext>
            </a:extLst>
          </p:cNvPr>
          <p:cNvSpPr txBox="1"/>
          <p:nvPr/>
        </p:nvSpPr>
        <p:spPr>
          <a:xfrm>
            <a:off x="176169" y="5595457"/>
            <a:ext cx="3481431" cy="369332"/>
          </a:xfrm>
          <a:prstGeom prst="rect">
            <a:avLst/>
          </a:prstGeom>
          <a:noFill/>
        </p:spPr>
        <p:txBody>
          <a:bodyPr wrap="square" rtlCol="0">
            <a:spAutoFit/>
          </a:bodyPr>
          <a:lstStyle/>
          <a:p>
            <a:r>
              <a:rPr lang="zh-CN" altLang="en-US" dirty="0"/>
              <a:t>随机碰撞控温</a:t>
            </a:r>
            <a:r>
              <a:rPr lang="en-US" altLang="zh-CN" dirty="0"/>
              <a:t>: Anderson</a:t>
            </a:r>
            <a:r>
              <a:rPr lang="zh-CN" altLang="en-US" dirty="0"/>
              <a:t>热浴</a:t>
            </a:r>
          </a:p>
        </p:txBody>
      </p:sp>
      <p:sp>
        <p:nvSpPr>
          <p:cNvPr id="8" name="文本框 7">
            <a:extLst>
              <a:ext uri="{FF2B5EF4-FFF2-40B4-BE49-F238E27FC236}">
                <a16:creationId xmlns:a16="http://schemas.microsoft.com/office/drawing/2014/main" xmlns="" id="{0354FEFD-8F44-4201-B6D4-40A9D4CEB5F5}"/>
              </a:ext>
            </a:extLst>
          </p:cNvPr>
          <p:cNvSpPr txBox="1"/>
          <p:nvPr/>
        </p:nvSpPr>
        <p:spPr>
          <a:xfrm>
            <a:off x="176169" y="6220445"/>
            <a:ext cx="3481431" cy="369332"/>
          </a:xfrm>
          <a:prstGeom prst="rect">
            <a:avLst/>
          </a:prstGeom>
          <a:noFill/>
        </p:spPr>
        <p:txBody>
          <a:bodyPr wrap="square" rtlCol="0">
            <a:spAutoFit/>
          </a:bodyPr>
          <a:lstStyle/>
          <a:p>
            <a:r>
              <a:rPr lang="zh-CN" altLang="en-US" dirty="0"/>
              <a:t>等动能系综</a:t>
            </a:r>
            <a:r>
              <a:rPr lang="en-US" altLang="zh-CN" dirty="0"/>
              <a:t>:</a:t>
            </a:r>
            <a:r>
              <a:rPr lang="zh-CN" altLang="en-US" dirty="0"/>
              <a:t>约束法</a:t>
            </a:r>
          </a:p>
        </p:txBody>
      </p:sp>
    </p:spTree>
    <p:extLst>
      <p:ext uri="{BB962C8B-B14F-4D97-AF65-F5344CB8AC3E}">
        <p14:creationId xmlns:p14="http://schemas.microsoft.com/office/powerpoint/2010/main" val="42664974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467D788-ABB8-469E-A887-1E61B24253DE}"/>
              </a:ext>
            </a:extLst>
          </p:cNvPr>
          <p:cNvSpPr>
            <a:spLocks noGrp="1"/>
          </p:cNvSpPr>
          <p:nvPr>
            <p:ph type="title"/>
          </p:nvPr>
        </p:nvSpPr>
        <p:spPr/>
        <p:txBody>
          <a:bodyPr/>
          <a:lstStyle/>
          <a:p>
            <a:r>
              <a:rPr lang="en-US" altLang="zh-CN" dirty="0"/>
              <a:t>NVT</a:t>
            </a:r>
            <a:r>
              <a:rPr lang="zh-CN" altLang="en-US" dirty="0"/>
              <a:t>系综</a:t>
            </a:r>
          </a:p>
        </p:txBody>
      </p:sp>
      <p:pic>
        <p:nvPicPr>
          <p:cNvPr id="4" name="图片 3">
            <a:extLst>
              <a:ext uri="{FF2B5EF4-FFF2-40B4-BE49-F238E27FC236}">
                <a16:creationId xmlns:a16="http://schemas.microsoft.com/office/drawing/2014/main" xmlns="" id="{DC57BF41-2F43-4597-B3EC-5BE21D890421}"/>
              </a:ext>
            </a:extLst>
          </p:cNvPr>
          <p:cNvPicPr>
            <a:picLocks noChangeAspect="1"/>
          </p:cNvPicPr>
          <p:nvPr/>
        </p:nvPicPr>
        <p:blipFill>
          <a:blip r:embed="rId2"/>
          <a:stretch>
            <a:fillRect/>
          </a:stretch>
        </p:blipFill>
        <p:spPr>
          <a:xfrm>
            <a:off x="253592" y="1756358"/>
            <a:ext cx="8267700" cy="2305050"/>
          </a:xfrm>
          <a:prstGeom prst="rect">
            <a:avLst/>
          </a:prstGeom>
        </p:spPr>
      </p:pic>
      <p:sp>
        <p:nvSpPr>
          <p:cNvPr id="5" name="文本框 4">
            <a:extLst>
              <a:ext uri="{FF2B5EF4-FFF2-40B4-BE49-F238E27FC236}">
                <a16:creationId xmlns:a16="http://schemas.microsoft.com/office/drawing/2014/main" xmlns="" id="{D26A3292-42F0-460F-AFE7-6DB203453B83}"/>
              </a:ext>
            </a:extLst>
          </p:cNvPr>
          <p:cNvSpPr txBox="1"/>
          <p:nvPr/>
        </p:nvSpPr>
        <p:spPr>
          <a:xfrm>
            <a:off x="234892" y="1216404"/>
            <a:ext cx="1820411" cy="369332"/>
          </a:xfrm>
          <a:prstGeom prst="rect">
            <a:avLst/>
          </a:prstGeom>
          <a:noFill/>
        </p:spPr>
        <p:txBody>
          <a:bodyPr wrap="square" rtlCol="0">
            <a:spAutoFit/>
          </a:bodyPr>
          <a:lstStyle/>
          <a:p>
            <a:r>
              <a:rPr lang="zh-CN" altLang="en-US" dirty="0"/>
              <a:t>配分函数</a:t>
            </a:r>
          </a:p>
        </p:txBody>
      </p:sp>
      <p:pic>
        <p:nvPicPr>
          <p:cNvPr id="6" name="图片 5">
            <a:extLst>
              <a:ext uri="{FF2B5EF4-FFF2-40B4-BE49-F238E27FC236}">
                <a16:creationId xmlns:a16="http://schemas.microsoft.com/office/drawing/2014/main" xmlns="" id="{DF42C023-A0E6-4216-90B8-9E5380F45166}"/>
              </a:ext>
            </a:extLst>
          </p:cNvPr>
          <p:cNvPicPr>
            <a:picLocks noChangeAspect="1"/>
          </p:cNvPicPr>
          <p:nvPr/>
        </p:nvPicPr>
        <p:blipFill>
          <a:blip r:embed="rId3"/>
          <a:stretch>
            <a:fillRect/>
          </a:stretch>
        </p:blipFill>
        <p:spPr>
          <a:xfrm>
            <a:off x="1646689" y="5022471"/>
            <a:ext cx="4038600" cy="1238250"/>
          </a:xfrm>
          <a:prstGeom prst="rect">
            <a:avLst/>
          </a:prstGeom>
        </p:spPr>
      </p:pic>
      <p:sp>
        <p:nvSpPr>
          <p:cNvPr id="7" name="文本框 6">
            <a:extLst>
              <a:ext uri="{FF2B5EF4-FFF2-40B4-BE49-F238E27FC236}">
                <a16:creationId xmlns:a16="http://schemas.microsoft.com/office/drawing/2014/main" xmlns="" id="{C9978E97-F93D-4D4B-B374-7428B8F1CA0D}"/>
              </a:ext>
            </a:extLst>
          </p:cNvPr>
          <p:cNvSpPr txBox="1"/>
          <p:nvPr/>
        </p:nvSpPr>
        <p:spPr>
          <a:xfrm>
            <a:off x="234891" y="4556620"/>
            <a:ext cx="1820411" cy="369332"/>
          </a:xfrm>
          <a:prstGeom prst="rect">
            <a:avLst/>
          </a:prstGeom>
          <a:noFill/>
        </p:spPr>
        <p:txBody>
          <a:bodyPr wrap="square" rtlCol="0">
            <a:spAutoFit/>
          </a:bodyPr>
          <a:lstStyle/>
          <a:p>
            <a:r>
              <a:rPr lang="zh-CN" altLang="en-US" dirty="0"/>
              <a:t>几率分布函数</a:t>
            </a:r>
          </a:p>
        </p:txBody>
      </p:sp>
    </p:spTree>
    <p:extLst>
      <p:ext uri="{BB962C8B-B14F-4D97-AF65-F5344CB8AC3E}">
        <p14:creationId xmlns:p14="http://schemas.microsoft.com/office/powerpoint/2010/main" val="5358557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xmlns="" id="{8066AB15-063D-4596-87B6-272D3AA2746C}"/>
              </a:ext>
            </a:extLst>
          </p:cNvPr>
          <p:cNvSpPr>
            <a:spLocks noGrp="1"/>
          </p:cNvSpPr>
          <p:nvPr>
            <p:ph type="title"/>
          </p:nvPr>
        </p:nvSpPr>
        <p:spPr/>
        <p:txBody>
          <a:bodyPr/>
          <a:lstStyle/>
          <a:p>
            <a:pPr eaLnBrk="1" hangingPunct="1"/>
            <a:r>
              <a:rPr lang="en-US" altLang="zh-CN" dirty="0"/>
              <a:t>MD</a:t>
            </a:r>
            <a:r>
              <a:rPr lang="zh-CN" altLang="en-US" dirty="0"/>
              <a:t>的主要步骤</a:t>
            </a:r>
          </a:p>
        </p:txBody>
      </p:sp>
      <p:sp>
        <p:nvSpPr>
          <p:cNvPr id="35843" name="内容占位符 2">
            <a:extLst>
              <a:ext uri="{FF2B5EF4-FFF2-40B4-BE49-F238E27FC236}">
                <a16:creationId xmlns:a16="http://schemas.microsoft.com/office/drawing/2014/main" xmlns="" id="{79D79454-FCD3-4F4D-A733-585D1A972D19}"/>
              </a:ext>
            </a:extLst>
          </p:cNvPr>
          <p:cNvSpPr>
            <a:spLocks noGrp="1"/>
          </p:cNvSpPr>
          <p:nvPr>
            <p:ph idx="1"/>
          </p:nvPr>
        </p:nvSpPr>
        <p:spPr/>
        <p:txBody>
          <a:bodyPr/>
          <a:lstStyle/>
          <a:p>
            <a:pPr eaLnBrk="1" hangingPunct="1"/>
            <a:r>
              <a:rPr lang="zh-CN" altLang="en-US" b="1" dirty="0">
                <a:latin typeface="华文楷体" panose="02010600040101010101" pitchFamily="2" charset="-122"/>
                <a:ea typeface="华文楷体" panose="02010600040101010101" pitchFamily="2" charset="-122"/>
              </a:rPr>
              <a:t>选取要研究的系统及其边界，选取系统内粒子间的作用势能模型</a:t>
            </a:r>
            <a:endParaRPr lang="en-US" altLang="zh-CN" b="1" dirty="0">
              <a:latin typeface="华文楷体" panose="02010600040101010101" pitchFamily="2" charset="-122"/>
              <a:ea typeface="华文楷体" panose="02010600040101010101" pitchFamily="2" charset="-122"/>
            </a:endParaRPr>
          </a:p>
          <a:p>
            <a:pPr eaLnBrk="1" hangingPunct="1"/>
            <a:r>
              <a:rPr lang="zh-CN" altLang="en-US" b="1" dirty="0">
                <a:latin typeface="华文楷体" panose="02010600040101010101" pitchFamily="2" charset="-122"/>
                <a:ea typeface="华文楷体" panose="02010600040101010101" pitchFamily="2" charset="-122"/>
              </a:rPr>
              <a:t>设定系统中粒子的初始位置和初始动量</a:t>
            </a:r>
            <a:endParaRPr lang="en-US" altLang="zh-CN" b="1" dirty="0">
              <a:latin typeface="华文楷体" panose="02010600040101010101" pitchFamily="2" charset="-122"/>
              <a:ea typeface="华文楷体" panose="02010600040101010101" pitchFamily="2" charset="-122"/>
            </a:endParaRPr>
          </a:p>
          <a:p>
            <a:pPr eaLnBrk="1" hangingPunct="1"/>
            <a:r>
              <a:rPr lang="zh-CN" altLang="en-US" b="1" dirty="0">
                <a:latin typeface="华文楷体" panose="02010600040101010101" pitchFamily="2" charset="-122"/>
                <a:ea typeface="华文楷体" panose="02010600040101010101" pitchFamily="2" charset="-122"/>
              </a:rPr>
              <a:t>建立模拟算法，计算粒子间作用力及各粒子的速度和位置</a:t>
            </a:r>
            <a:endParaRPr lang="en-US" altLang="zh-CN" b="1" dirty="0">
              <a:latin typeface="华文楷体" panose="02010600040101010101" pitchFamily="2" charset="-122"/>
              <a:ea typeface="华文楷体" panose="02010600040101010101" pitchFamily="2" charset="-122"/>
            </a:endParaRPr>
          </a:p>
          <a:p>
            <a:pPr eaLnBrk="1" hangingPunct="1"/>
            <a:r>
              <a:rPr lang="zh-CN" altLang="en-US" b="1" dirty="0">
                <a:latin typeface="华文楷体" panose="02010600040101010101" pitchFamily="2" charset="-122"/>
                <a:ea typeface="华文楷体" panose="02010600040101010101" pitchFamily="2" charset="-122"/>
              </a:rPr>
              <a:t>当体系达到平衡后，依据相关的统计公式，获得各宏观参数和输运性质</a:t>
            </a:r>
            <a:endParaRPr lang="en-US" altLang="zh-CN" b="1" dirty="0">
              <a:latin typeface="华文楷体" panose="02010600040101010101" pitchFamily="2" charset="-122"/>
              <a:ea typeface="华文楷体" panose="0201060004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xmlns="" id="{8EBB89FC-BFBA-486B-A392-E3BCAFE8C48B}"/>
              </a:ext>
            </a:extLst>
          </p:cNvPr>
          <p:cNvSpPr>
            <a:spLocks noGrp="1"/>
          </p:cNvSpPr>
          <p:nvPr>
            <p:ph type="title"/>
          </p:nvPr>
        </p:nvSpPr>
        <p:spPr>
          <a:xfrm>
            <a:off x="457200" y="274638"/>
            <a:ext cx="8229600" cy="1143000"/>
          </a:xfrm>
        </p:spPr>
        <p:txBody>
          <a:bodyPr/>
          <a:lstStyle/>
          <a:p>
            <a:r>
              <a:rPr lang="en-US" altLang="zh-CN" dirty="0"/>
              <a:t>Nose-Hoover Thermostat</a:t>
            </a:r>
            <a:endParaRPr lang="zh-CN" altLang="en-US" dirty="0"/>
          </a:p>
        </p:txBody>
      </p:sp>
      <p:pic>
        <p:nvPicPr>
          <p:cNvPr id="5" name="图片 4">
            <a:extLst>
              <a:ext uri="{FF2B5EF4-FFF2-40B4-BE49-F238E27FC236}">
                <a16:creationId xmlns:a16="http://schemas.microsoft.com/office/drawing/2014/main" xmlns="" id="{D2A01B00-977C-4C5E-84B3-4AA74F64231E}"/>
              </a:ext>
            </a:extLst>
          </p:cNvPr>
          <p:cNvPicPr>
            <a:picLocks noChangeAspect="1"/>
          </p:cNvPicPr>
          <p:nvPr/>
        </p:nvPicPr>
        <p:blipFill>
          <a:blip r:embed="rId2"/>
          <a:stretch>
            <a:fillRect/>
          </a:stretch>
        </p:blipFill>
        <p:spPr>
          <a:xfrm>
            <a:off x="1734337" y="1417638"/>
            <a:ext cx="4819650" cy="4495800"/>
          </a:xfrm>
          <a:prstGeom prst="rect">
            <a:avLst/>
          </a:prstGeom>
        </p:spPr>
      </p:pic>
      <p:sp>
        <p:nvSpPr>
          <p:cNvPr id="6" name="文本框 5">
            <a:extLst>
              <a:ext uri="{FF2B5EF4-FFF2-40B4-BE49-F238E27FC236}">
                <a16:creationId xmlns:a16="http://schemas.microsoft.com/office/drawing/2014/main" xmlns="" id="{E4110A88-AF37-4DB7-9397-404BE32B5B0F}"/>
              </a:ext>
            </a:extLst>
          </p:cNvPr>
          <p:cNvSpPr txBox="1"/>
          <p:nvPr/>
        </p:nvSpPr>
        <p:spPr>
          <a:xfrm>
            <a:off x="251670" y="6174405"/>
            <a:ext cx="6409189" cy="369332"/>
          </a:xfrm>
          <a:prstGeom prst="rect">
            <a:avLst/>
          </a:prstGeom>
          <a:noFill/>
        </p:spPr>
        <p:txBody>
          <a:bodyPr wrap="square" rtlCol="0">
            <a:spAutoFit/>
          </a:bodyPr>
          <a:lstStyle/>
          <a:p>
            <a:r>
              <a:rPr lang="en-US" altLang="zh-CN" dirty="0"/>
              <a:t>Q</a:t>
            </a:r>
            <a:r>
              <a:rPr lang="zh-CN" altLang="en-US" dirty="0"/>
              <a:t>为热浴</a:t>
            </a:r>
            <a:r>
              <a:rPr lang="en-US" altLang="zh-CN" dirty="0"/>
              <a:t>”</a:t>
            </a:r>
            <a:r>
              <a:rPr lang="zh-CN" altLang="en-US" dirty="0"/>
              <a:t>粒子</a:t>
            </a:r>
            <a:r>
              <a:rPr lang="en-US" altLang="zh-CN" dirty="0"/>
              <a:t>”</a:t>
            </a:r>
            <a:r>
              <a:rPr lang="zh-CN" altLang="en-US" dirty="0"/>
              <a:t>的质量</a:t>
            </a:r>
            <a:r>
              <a:rPr lang="en-US" altLang="zh-CN" dirty="0"/>
              <a:t>,</a:t>
            </a:r>
            <a:r>
              <a:rPr lang="zh-CN" altLang="en-US" dirty="0"/>
              <a:t>控制热浴耦合强度</a:t>
            </a:r>
          </a:p>
        </p:txBody>
      </p:sp>
    </p:spTree>
    <p:extLst>
      <p:ext uri="{BB962C8B-B14F-4D97-AF65-F5344CB8AC3E}">
        <p14:creationId xmlns:p14="http://schemas.microsoft.com/office/powerpoint/2010/main" val="382212636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99546EA-753A-445D-9F72-CCB35B98585B}"/>
              </a:ext>
            </a:extLst>
          </p:cNvPr>
          <p:cNvPicPr>
            <a:picLocks noChangeAspect="1"/>
          </p:cNvPicPr>
          <p:nvPr/>
        </p:nvPicPr>
        <p:blipFill>
          <a:blip r:embed="rId2"/>
          <a:stretch>
            <a:fillRect/>
          </a:stretch>
        </p:blipFill>
        <p:spPr>
          <a:xfrm>
            <a:off x="709481" y="716953"/>
            <a:ext cx="6953250" cy="1095375"/>
          </a:xfrm>
          <a:prstGeom prst="rect">
            <a:avLst/>
          </a:prstGeom>
        </p:spPr>
      </p:pic>
      <p:sp>
        <p:nvSpPr>
          <p:cNvPr id="5" name="文本框 4">
            <a:extLst>
              <a:ext uri="{FF2B5EF4-FFF2-40B4-BE49-F238E27FC236}">
                <a16:creationId xmlns:a16="http://schemas.microsoft.com/office/drawing/2014/main" xmlns="" id="{5CBA8E5F-9854-4DA0-9050-B1FD84A99193}"/>
              </a:ext>
            </a:extLst>
          </p:cNvPr>
          <p:cNvSpPr txBox="1"/>
          <p:nvPr/>
        </p:nvSpPr>
        <p:spPr>
          <a:xfrm>
            <a:off x="159391" y="268448"/>
            <a:ext cx="2885813" cy="369332"/>
          </a:xfrm>
          <a:prstGeom prst="rect">
            <a:avLst/>
          </a:prstGeom>
          <a:noFill/>
        </p:spPr>
        <p:txBody>
          <a:bodyPr wrap="square" rtlCol="0">
            <a:spAutoFit/>
          </a:bodyPr>
          <a:lstStyle/>
          <a:p>
            <a:r>
              <a:rPr lang="en-US" altLang="zh-CN" dirty="0"/>
              <a:t>NH</a:t>
            </a:r>
            <a:r>
              <a:rPr lang="zh-CN" altLang="en-US" dirty="0"/>
              <a:t>热浴的性质</a:t>
            </a:r>
          </a:p>
        </p:txBody>
      </p:sp>
      <p:sp>
        <p:nvSpPr>
          <p:cNvPr id="6" name="文本框 5">
            <a:extLst>
              <a:ext uri="{FF2B5EF4-FFF2-40B4-BE49-F238E27FC236}">
                <a16:creationId xmlns:a16="http://schemas.microsoft.com/office/drawing/2014/main" xmlns="" id="{432ECAFE-5E54-473E-BC12-6E3E2CC1D8DE}"/>
              </a:ext>
            </a:extLst>
          </p:cNvPr>
          <p:cNvSpPr txBox="1"/>
          <p:nvPr/>
        </p:nvSpPr>
        <p:spPr>
          <a:xfrm>
            <a:off x="4420999" y="1824695"/>
            <a:ext cx="3594070" cy="369332"/>
          </a:xfrm>
          <a:prstGeom prst="rect">
            <a:avLst/>
          </a:prstGeom>
          <a:noFill/>
        </p:spPr>
        <p:txBody>
          <a:bodyPr wrap="square" rtlCol="0">
            <a:spAutoFit/>
          </a:bodyPr>
          <a:lstStyle/>
          <a:p>
            <a:r>
              <a:rPr lang="zh-CN" altLang="en-US" dirty="0"/>
              <a:t>扩展体系的微正则分布</a:t>
            </a:r>
          </a:p>
        </p:txBody>
      </p:sp>
      <p:pic>
        <p:nvPicPr>
          <p:cNvPr id="7" name="图片 6">
            <a:extLst>
              <a:ext uri="{FF2B5EF4-FFF2-40B4-BE49-F238E27FC236}">
                <a16:creationId xmlns:a16="http://schemas.microsoft.com/office/drawing/2014/main" xmlns="" id="{B0219992-8604-48CD-96AC-2FB5AFD9A49C}"/>
              </a:ext>
            </a:extLst>
          </p:cNvPr>
          <p:cNvPicPr>
            <a:picLocks noChangeAspect="1"/>
          </p:cNvPicPr>
          <p:nvPr/>
        </p:nvPicPr>
        <p:blipFill>
          <a:blip r:embed="rId3"/>
          <a:stretch>
            <a:fillRect/>
          </a:stretch>
        </p:blipFill>
        <p:spPr>
          <a:xfrm>
            <a:off x="1541935" y="2872422"/>
            <a:ext cx="5288342" cy="3876522"/>
          </a:xfrm>
          <a:prstGeom prst="rect">
            <a:avLst/>
          </a:prstGeom>
        </p:spPr>
      </p:pic>
      <p:sp>
        <p:nvSpPr>
          <p:cNvPr id="8" name="文本框 7">
            <a:extLst>
              <a:ext uri="{FF2B5EF4-FFF2-40B4-BE49-F238E27FC236}">
                <a16:creationId xmlns:a16="http://schemas.microsoft.com/office/drawing/2014/main" xmlns="" id="{07C59CBA-3D0A-49E0-901F-9480A74456D0}"/>
              </a:ext>
            </a:extLst>
          </p:cNvPr>
          <p:cNvSpPr txBox="1"/>
          <p:nvPr/>
        </p:nvSpPr>
        <p:spPr>
          <a:xfrm>
            <a:off x="139031" y="2503090"/>
            <a:ext cx="5360565" cy="369332"/>
          </a:xfrm>
          <a:prstGeom prst="rect">
            <a:avLst/>
          </a:prstGeom>
          <a:noFill/>
        </p:spPr>
        <p:txBody>
          <a:bodyPr wrap="square" rtlCol="0">
            <a:spAutoFit/>
          </a:bodyPr>
          <a:lstStyle/>
          <a:p>
            <a:r>
              <a:rPr lang="zh-CN" altLang="en-US" dirty="0">
                <a:solidFill>
                  <a:srgbClr val="FF0000"/>
                </a:solidFill>
              </a:rPr>
              <a:t>动量守恒</a:t>
            </a:r>
            <a:r>
              <a:rPr lang="en-US" altLang="zh-CN" dirty="0">
                <a:solidFill>
                  <a:srgbClr val="FF0000"/>
                </a:solidFill>
              </a:rPr>
              <a:t>,</a:t>
            </a:r>
            <a:r>
              <a:rPr lang="zh-CN" altLang="en-US" dirty="0"/>
              <a:t>导致</a:t>
            </a:r>
            <a:r>
              <a:rPr lang="en-US" altLang="zh-CN" dirty="0"/>
              <a:t>NH</a:t>
            </a:r>
            <a:r>
              <a:rPr lang="zh-CN" altLang="en-US" dirty="0"/>
              <a:t>热浴在简单体系中失效</a:t>
            </a:r>
          </a:p>
        </p:txBody>
      </p:sp>
    </p:spTree>
    <p:extLst>
      <p:ext uri="{BB962C8B-B14F-4D97-AF65-F5344CB8AC3E}">
        <p14:creationId xmlns:p14="http://schemas.microsoft.com/office/powerpoint/2010/main" val="389905187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B80D361-8F0F-45B6-B213-590F61EAE895}"/>
              </a:ext>
            </a:extLst>
          </p:cNvPr>
          <p:cNvSpPr>
            <a:spLocks noGrp="1"/>
          </p:cNvSpPr>
          <p:nvPr>
            <p:ph type="title"/>
          </p:nvPr>
        </p:nvSpPr>
        <p:spPr/>
        <p:txBody>
          <a:bodyPr/>
          <a:lstStyle/>
          <a:p>
            <a:r>
              <a:rPr lang="en-US" altLang="zh-CN" dirty="0"/>
              <a:t>Nose-Hoover Chain Thermostat</a:t>
            </a:r>
            <a:endParaRPr lang="zh-CN" altLang="en-US" dirty="0"/>
          </a:p>
        </p:txBody>
      </p:sp>
      <p:pic>
        <p:nvPicPr>
          <p:cNvPr id="4" name="图片 3">
            <a:extLst>
              <a:ext uri="{FF2B5EF4-FFF2-40B4-BE49-F238E27FC236}">
                <a16:creationId xmlns:a16="http://schemas.microsoft.com/office/drawing/2014/main" xmlns="" id="{CD64F0B8-F9E7-43E8-957D-5C593858A892}"/>
              </a:ext>
            </a:extLst>
          </p:cNvPr>
          <p:cNvPicPr>
            <a:picLocks noChangeAspect="1"/>
          </p:cNvPicPr>
          <p:nvPr/>
        </p:nvPicPr>
        <p:blipFill>
          <a:blip r:embed="rId2"/>
          <a:stretch>
            <a:fillRect/>
          </a:stretch>
        </p:blipFill>
        <p:spPr>
          <a:xfrm>
            <a:off x="620786" y="1239866"/>
            <a:ext cx="7558481" cy="5509077"/>
          </a:xfrm>
          <a:prstGeom prst="rect">
            <a:avLst/>
          </a:prstGeom>
        </p:spPr>
      </p:pic>
      <p:pic>
        <p:nvPicPr>
          <p:cNvPr id="5" name="图片 4">
            <a:extLst>
              <a:ext uri="{FF2B5EF4-FFF2-40B4-BE49-F238E27FC236}">
                <a16:creationId xmlns:a16="http://schemas.microsoft.com/office/drawing/2014/main" xmlns="" id="{9BC8B0C8-3E43-41C5-BEBF-497A2578B998}"/>
              </a:ext>
            </a:extLst>
          </p:cNvPr>
          <p:cNvPicPr>
            <a:picLocks noChangeAspect="1"/>
          </p:cNvPicPr>
          <p:nvPr/>
        </p:nvPicPr>
        <p:blipFill>
          <a:blip r:embed="rId3"/>
          <a:stretch>
            <a:fillRect/>
          </a:stretch>
        </p:blipFill>
        <p:spPr>
          <a:xfrm>
            <a:off x="4632997" y="5752495"/>
            <a:ext cx="4322253" cy="996448"/>
          </a:xfrm>
          <a:prstGeom prst="rect">
            <a:avLst/>
          </a:prstGeom>
        </p:spPr>
      </p:pic>
    </p:spTree>
    <p:extLst>
      <p:ext uri="{BB962C8B-B14F-4D97-AF65-F5344CB8AC3E}">
        <p14:creationId xmlns:p14="http://schemas.microsoft.com/office/powerpoint/2010/main" val="218733613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3956F7D-949B-435B-B217-2F0F2A87BDCC}"/>
              </a:ext>
            </a:extLst>
          </p:cNvPr>
          <p:cNvPicPr>
            <a:picLocks noChangeAspect="1"/>
          </p:cNvPicPr>
          <p:nvPr/>
        </p:nvPicPr>
        <p:blipFill>
          <a:blip r:embed="rId2"/>
          <a:stretch>
            <a:fillRect/>
          </a:stretch>
        </p:blipFill>
        <p:spPr>
          <a:xfrm>
            <a:off x="1897574" y="456105"/>
            <a:ext cx="4276725" cy="971550"/>
          </a:xfrm>
          <a:prstGeom prst="rect">
            <a:avLst/>
          </a:prstGeom>
        </p:spPr>
      </p:pic>
      <p:sp>
        <p:nvSpPr>
          <p:cNvPr id="5" name="文本框 4">
            <a:extLst>
              <a:ext uri="{FF2B5EF4-FFF2-40B4-BE49-F238E27FC236}">
                <a16:creationId xmlns:a16="http://schemas.microsoft.com/office/drawing/2014/main" xmlns="" id="{938886BF-1BC2-4CA6-BCEE-6F22B11A9486}"/>
              </a:ext>
            </a:extLst>
          </p:cNvPr>
          <p:cNvSpPr txBox="1"/>
          <p:nvPr/>
        </p:nvSpPr>
        <p:spPr>
          <a:xfrm>
            <a:off x="83890" y="142613"/>
            <a:ext cx="2885813" cy="369332"/>
          </a:xfrm>
          <a:prstGeom prst="rect">
            <a:avLst/>
          </a:prstGeom>
          <a:noFill/>
        </p:spPr>
        <p:txBody>
          <a:bodyPr wrap="square" rtlCol="0">
            <a:spAutoFit/>
          </a:bodyPr>
          <a:lstStyle/>
          <a:p>
            <a:r>
              <a:rPr lang="en-US" altLang="zh-CN" dirty="0"/>
              <a:t>NHC</a:t>
            </a:r>
            <a:r>
              <a:rPr lang="zh-CN" altLang="en-US" dirty="0"/>
              <a:t>热浴方程的积分</a:t>
            </a:r>
          </a:p>
        </p:txBody>
      </p:sp>
      <p:pic>
        <p:nvPicPr>
          <p:cNvPr id="6" name="图片 5">
            <a:extLst>
              <a:ext uri="{FF2B5EF4-FFF2-40B4-BE49-F238E27FC236}">
                <a16:creationId xmlns:a16="http://schemas.microsoft.com/office/drawing/2014/main" xmlns="" id="{AC44AFD0-BDD8-41E7-8AE1-A1238BAE9888}"/>
              </a:ext>
            </a:extLst>
          </p:cNvPr>
          <p:cNvPicPr>
            <a:picLocks noChangeAspect="1"/>
          </p:cNvPicPr>
          <p:nvPr/>
        </p:nvPicPr>
        <p:blipFill>
          <a:blip r:embed="rId3"/>
          <a:stretch>
            <a:fillRect/>
          </a:stretch>
        </p:blipFill>
        <p:spPr>
          <a:xfrm>
            <a:off x="0" y="1149770"/>
            <a:ext cx="9144000" cy="4558460"/>
          </a:xfrm>
          <a:prstGeom prst="rect">
            <a:avLst/>
          </a:prstGeom>
        </p:spPr>
      </p:pic>
      <p:pic>
        <p:nvPicPr>
          <p:cNvPr id="7" name="图片 6">
            <a:extLst>
              <a:ext uri="{FF2B5EF4-FFF2-40B4-BE49-F238E27FC236}">
                <a16:creationId xmlns:a16="http://schemas.microsoft.com/office/drawing/2014/main" xmlns="" id="{BCCC7D6F-152A-4ED5-8587-C18EFC91E29F}"/>
              </a:ext>
            </a:extLst>
          </p:cNvPr>
          <p:cNvPicPr>
            <a:picLocks noChangeAspect="1"/>
          </p:cNvPicPr>
          <p:nvPr/>
        </p:nvPicPr>
        <p:blipFill>
          <a:blip r:embed="rId4"/>
          <a:stretch>
            <a:fillRect/>
          </a:stretch>
        </p:blipFill>
        <p:spPr>
          <a:xfrm>
            <a:off x="1950376" y="5542345"/>
            <a:ext cx="2411093" cy="1315655"/>
          </a:xfrm>
          <a:prstGeom prst="rect">
            <a:avLst/>
          </a:prstGeom>
        </p:spPr>
      </p:pic>
      <p:sp>
        <p:nvSpPr>
          <p:cNvPr id="8" name="文本框 7">
            <a:extLst>
              <a:ext uri="{FF2B5EF4-FFF2-40B4-BE49-F238E27FC236}">
                <a16:creationId xmlns:a16="http://schemas.microsoft.com/office/drawing/2014/main" xmlns="" id="{A60A5C88-6842-47A2-BEF2-4D545E903C50}"/>
              </a:ext>
            </a:extLst>
          </p:cNvPr>
          <p:cNvSpPr txBox="1"/>
          <p:nvPr/>
        </p:nvSpPr>
        <p:spPr>
          <a:xfrm>
            <a:off x="83890" y="5940939"/>
            <a:ext cx="2164360" cy="369332"/>
          </a:xfrm>
          <a:prstGeom prst="rect">
            <a:avLst/>
          </a:prstGeom>
          <a:noFill/>
        </p:spPr>
        <p:txBody>
          <a:bodyPr wrap="square" rtlCol="0">
            <a:spAutoFit/>
          </a:bodyPr>
          <a:lstStyle/>
          <a:p>
            <a:r>
              <a:rPr lang="zh-CN" altLang="en-US" dirty="0"/>
              <a:t>热浴粒子所受力</a:t>
            </a:r>
          </a:p>
        </p:txBody>
      </p:sp>
    </p:spTree>
    <p:extLst>
      <p:ext uri="{BB962C8B-B14F-4D97-AF65-F5344CB8AC3E}">
        <p14:creationId xmlns:p14="http://schemas.microsoft.com/office/powerpoint/2010/main" val="426903379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FB438D43-7539-4594-BAF3-F6099DD4CBF5}"/>
              </a:ext>
            </a:extLst>
          </p:cNvPr>
          <p:cNvPicPr>
            <a:picLocks noChangeAspect="1"/>
          </p:cNvPicPr>
          <p:nvPr/>
        </p:nvPicPr>
        <p:blipFill>
          <a:blip r:embed="rId2"/>
          <a:stretch>
            <a:fillRect/>
          </a:stretch>
        </p:blipFill>
        <p:spPr>
          <a:xfrm>
            <a:off x="0" y="1625721"/>
            <a:ext cx="9144000" cy="734363"/>
          </a:xfrm>
          <a:prstGeom prst="rect">
            <a:avLst/>
          </a:prstGeom>
        </p:spPr>
      </p:pic>
      <p:sp>
        <p:nvSpPr>
          <p:cNvPr id="5" name="文本框 4">
            <a:extLst>
              <a:ext uri="{FF2B5EF4-FFF2-40B4-BE49-F238E27FC236}">
                <a16:creationId xmlns:a16="http://schemas.microsoft.com/office/drawing/2014/main" xmlns="" id="{C830A67A-DB2D-4E59-A4B6-98AF3F9789DB}"/>
              </a:ext>
            </a:extLst>
          </p:cNvPr>
          <p:cNvSpPr txBox="1"/>
          <p:nvPr/>
        </p:nvSpPr>
        <p:spPr>
          <a:xfrm>
            <a:off x="3129093" y="620785"/>
            <a:ext cx="2885813" cy="584775"/>
          </a:xfrm>
          <a:prstGeom prst="rect">
            <a:avLst/>
          </a:prstGeom>
          <a:noFill/>
        </p:spPr>
        <p:txBody>
          <a:bodyPr wrap="square" rtlCol="0">
            <a:spAutoFit/>
          </a:bodyPr>
          <a:lstStyle/>
          <a:p>
            <a:pPr algn="ctr"/>
            <a:r>
              <a:rPr lang="zh-CN" altLang="en-US" sz="3200" dirty="0"/>
              <a:t>积分程序框架</a:t>
            </a:r>
          </a:p>
        </p:txBody>
      </p:sp>
      <p:sp>
        <p:nvSpPr>
          <p:cNvPr id="6" name="文本框 5">
            <a:extLst>
              <a:ext uri="{FF2B5EF4-FFF2-40B4-BE49-F238E27FC236}">
                <a16:creationId xmlns:a16="http://schemas.microsoft.com/office/drawing/2014/main" xmlns="" id="{30E71974-258C-4CFE-9F60-782BAA633249}"/>
              </a:ext>
            </a:extLst>
          </p:cNvPr>
          <p:cNvSpPr txBox="1"/>
          <p:nvPr/>
        </p:nvSpPr>
        <p:spPr>
          <a:xfrm>
            <a:off x="0" y="2595579"/>
            <a:ext cx="4362276" cy="369332"/>
          </a:xfrm>
          <a:prstGeom prst="rect">
            <a:avLst/>
          </a:prstGeom>
          <a:noFill/>
        </p:spPr>
        <p:txBody>
          <a:bodyPr wrap="square" rtlCol="0">
            <a:spAutoFit/>
          </a:bodyPr>
          <a:lstStyle/>
          <a:p>
            <a:r>
              <a:rPr lang="en-US" altLang="zh-CN" dirty="0"/>
              <a:t>NHC</a:t>
            </a:r>
            <a:r>
              <a:rPr lang="zh-CN" altLang="en-US" dirty="0"/>
              <a:t>热浴算子作用于热浴粒子的共轭动量</a:t>
            </a:r>
          </a:p>
        </p:txBody>
      </p:sp>
      <p:sp>
        <p:nvSpPr>
          <p:cNvPr id="7" name="文本框 6">
            <a:extLst>
              <a:ext uri="{FF2B5EF4-FFF2-40B4-BE49-F238E27FC236}">
                <a16:creationId xmlns:a16="http://schemas.microsoft.com/office/drawing/2014/main" xmlns="" id="{CAA093ED-4D80-4A17-A64D-AB4E36B660A6}"/>
              </a:ext>
            </a:extLst>
          </p:cNvPr>
          <p:cNvSpPr txBox="1"/>
          <p:nvPr/>
        </p:nvSpPr>
        <p:spPr>
          <a:xfrm>
            <a:off x="1027652" y="3435292"/>
            <a:ext cx="6669248" cy="1477328"/>
          </a:xfrm>
          <a:prstGeom prst="rect">
            <a:avLst/>
          </a:prstGeom>
          <a:noFill/>
        </p:spPr>
        <p:txBody>
          <a:bodyPr wrap="square" rtlCol="0">
            <a:spAutoFit/>
          </a:bodyPr>
          <a:lstStyle/>
          <a:p>
            <a:pPr marL="342900" indent="-342900">
              <a:buAutoNum type="arabicPeriod"/>
            </a:pPr>
            <a:r>
              <a:rPr lang="en-US" altLang="zh-CN" dirty="0"/>
              <a:t>NHC</a:t>
            </a:r>
            <a:r>
              <a:rPr lang="zh-CN" altLang="en-US" dirty="0"/>
              <a:t>热浴算子</a:t>
            </a:r>
            <a:r>
              <a:rPr lang="en-US" altLang="zh-CN" dirty="0"/>
              <a:t>: </a:t>
            </a:r>
            <a:r>
              <a:rPr lang="zh-CN" altLang="en-US" dirty="0"/>
              <a:t>更新前半步的热浴速度</a:t>
            </a:r>
            <a:r>
              <a:rPr lang="en-US" altLang="zh-CN" dirty="0"/>
              <a:t>, </a:t>
            </a:r>
            <a:r>
              <a:rPr lang="zh-CN" altLang="en-US" dirty="0"/>
              <a:t>粒子速度标定</a:t>
            </a:r>
            <a:r>
              <a:rPr lang="en-US" altLang="zh-CN" dirty="0"/>
              <a:t>,</a:t>
            </a:r>
          </a:p>
          <a:p>
            <a:pPr marL="342900" indent="-342900">
              <a:buAutoNum type="arabicPeriod"/>
            </a:pPr>
            <a:r>
              <a:rPr lang="zh-CN" altLang="en-US" dirty="0"/>
              <a:t>更新前半步粒子速度</a:t>
            </a:r>
            <a:r>
              <a:rPr lang="en-US" altLang="zh-CN" dirty="0"/>
              <a:t>,</a:t>
            </a:r>
            <a:r>
              <a:rPr lang="zh-CN" altLang="en-US" dirty="0"/>
              <a:t>及全步位置</a:t>
            </a:r>
            <a:r>
              <a:rPr lang="en-US" altLang="zh-CN" dirty="0"/>
              <a:t>,</a:t>
            </a:r>
          </a:p>
          <a:p>
            <a:pPr marL="342900" indent="-342900">
              <a:buAutoNum type="arabicPeriod"/>
            </a:pPr>
            <a:r>
              <a:rPr lang="zh-CN" altLang="en-US" dirty="0"/>
              <a:t>计算力</a:t>
            </a:r>
            <a:r>
              <a:rPr lang="en-US" altLang="zh-CN" dirty="0"/>
              <a:t>,</a:t>
            </a:r>
          </a:p>
          <a:p>
            <a:pPr marL="342900" indent="-342900">
              <a:buAutoNum type="arabicPeriod"/>
            </a:pPr>
            <a:r>
              <a:rPr lang="zh-CN" altLang="en-US" dirty="0"/>
              <a:t>更新后半步粒子速度</a:t>
            </a:r>
            <a:r>
              <a:rPr lang="en-US" altLang="zh-CN" dirty="0"/>
              <a:t>,</a:t>
            </a:r>
          </a:p>
          <a:p>
            <a:pPr marL="342900" indent="-342900">
              <a:buAutoNum type="arabicPeriod"/>
            </a:pPr>
            <a:r>
              <a:rPr lang="en-US" altLang="zh-CN" dirty="0"/>
              <a:t>NHC</a:t>
            </a:r>
            <a:r>
              <a:rPr lang="zh-CN" altLang="en-US" dirty="0"/>
              <a:t>热浴算子</a:t>
            </a:r>
            <a:r>
              <a:rPr lang="en-US" altLang="zh-CN" dirty="0"/>
              <a:t>:</a:t>
            </a:r>
            <a:r>
              <a:rPr lang="zh-CN" altLang="en-US" dirty="0"/>
              <a:t>粒子速度标定</a:t>
            </a:r>
            <a:r>
              <a:rPr lang="en-US" altLang="zh-CN" dirty="0"/>
              <a:t>,</a:t>
            </a:r>
            <a:r>
              <a:rPr lang="zh-CN" altLang="en-US" dirty="0"/>
              <a:t>更新后半部的热浴速度</a:t>
            </a:r>
            <a:r>
              <a:rPr lang="en-US" altLang="zh-CN" dirty="0"/>
              <a:t>.</a:t>
            </a:r>
          </a:p>
        </p:txBody>
      </p:sp>
    </p:spTree>
    <p:extLst>
      <p:ext uri="{BB962C8B-B14F-4D97-AF65-F5344CB8AC3E}">
        <p14:creationId xmlns:p14="http://schemas.microsoft.com/office/powerpoint/2010/main" val="292861386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DA77FAB-E9C4-487D-8B28-1B8B9E340C20}"/>
              </a:ext>
            </a:extLst>
          </p:cNvPr>
          <p:cNvSpPr>
            <a:spLocks noGrp="1"/>
          </p:cNvSpPr>
          <p:nvPr>
            <p:ph type="title"/>
          </p:nvPr>
        </p:nvSpPr>
        <p:spPr/>
        <p:txBody>
          <a:bodyPr/>
          <a:lstStyle/>
          <a:p>
            <a:r>
              <a:rPr lang="zh-CN" altLang="en-US" dirty="0" smtClean="0"/>
              <a:t>恒</a:t>
            </a:r>
            <a:r>
              <a:rPr lang="zh-CN" altLang="en-US" dirty="0"/>
              <a:t>压</a:t>
            </a:r>
            <a:r>
              <a:rPr lang="zh-CN" altLang="en-US" dirty="0" smtClean="0"/>
              <a:t>热</a:t>
            </a:r>
            <a:r>
              <a:rPr lang="zh-CN" altLang="en-US" dirty="0"/>
              <a:t>浴</a:t>
            </a:r>
          </a:p>
        </p:txBody>
      </p:sp>
      <p:sp>
        <p:nvSpPr>
          <p:cNvPr id="4" name="文本框 3">
            <a:extLst>
              <a:ext uri="{FF2B5EF4-FFF2-40B4-BE49-F238E27FC236}">
                <a16:creationId xmlns:a16="http://schemas.microsoft.com/office/drawing/2014/main" xmlns="" id="{6F8A45B6-5F7C-4840-BCB3-B4E3333FBF9B}"/>
              </a:ext>
            </a:extLst>
          </p:cNvPr>
          <p:cNvSpPr txBox="1"/>
          <p:nvPr/>
        </p:nvSpPr>
        <p:spPr>
          <a:xfrm>
            <a:off x="159391" y="1309459"/>
            <a:ext cx="3363985" cy="369332"/>
          </a:xfrm>
          <a:prstGeom prst="rect">
            <a:avLst/>
          </a:prstGeom>
          <a:noFill/>
        </p:spPr>
        <p:txBody>
          <a:bodyPr wrap="square" rtlCol="0">
            <a:spAutoFit/>
          </a:bodyPr>
          <a:lstStyle/>
          <a:p>
            <a:r>
              <a:rPr lang="en-US" altLang="zh-CN" dirty="0"/>
              <a:t>NPT</a:t>
            </a:r>
            <a:r>
              <a:rPr lang="zh-CN" altLang="en-US" dirty="0"/>
              <a:t>系综</a:t>
            </a:r>
          </a:p>
        </p:txBody>
      </p:sp>
      <p:pic>
        <p:nvPicPr>
          <p:cNvPr id="5" name="图片 4">
            <a:extLst>
              <a:ext uri="{FF2B5EF4-FFF2-40B4-BE49-F238E27FC236}">
                <a16:creationId xmlns:a16="http://schemas.microsoft.com/office/drawing/2014/main" xmlns="" id="{F9D35C51-23D1-47EF-AF2C-1241D1E40FBA}"/>
              </a:ext>
            </a:extLst>
          </p:cNvPr>
          <p:cNvPicPr>
            <a:picLocks noChangeAspect="1"/>
          </p:cNvPicPr>
          <p:nvPr/>
        </p:nvPicPr>
        <p:blipFill>
          <a:blip r:embed="rId2"/>
          <a:stretch>
            <a:fillRect/>
          </a:stretch>
        </p:blipFill>
        <p:spPr>
          <a:xfrm>
            <a:off x="371475" y="1897223"/>
            <a:ext cx="8315325" cy="1771650"/>
          </a:xfrm>
          <a:prstGeom prst="rect">
            <a:avLst/>
          </a:prstGeom>
        </p:spPr>
      </p:pic>
      <p:pic>
        <p:nvPicPr>
          <p:cNvPr id="6" name="图片 5">
            <a:extLst>
              <a:ext uri="{FF2B5EF4-FFF2-40B4-BE49-F238E27FC236}">
                <a16:creationId xmlns:a16="http://schemas.microsoft.com/office/drawing/2014/main" xmlns="" id="{59FC2B88-FB14-4449-AF6D-F47EDEC8437A}"/>
              </a:ext>
            </a:extLst>
          </p:cNvPr>
          <p:cNvPicPr>
            <a:picLocks noChangeAspect="1"/>
          </p:cNvPicPr>
          <p:nvPr/>
        </p:nvPicPr>
        <p:blipFill>
          <a:blip r:embed="rId3"/>
          <a:stretch>
            <a:fillRect/>
          </a:stretch>
        </p:blipFill>
        <p:spPr>
          <a:xfrm>
            <a:off x="1424774" y="4517790"/>
            <a:ext cx="5438775" cy="1171575"/>
          </a:xfrm>
          <a:prstGeom prst="rect">
            <a:avLst/>
          </a:prstGeom>
        </p:spPr>
      </p:pic>
      <p:sp>
        <p:nvSpPr>
          <p:cNvPr id="7" name="文本框 6">
            <a:extLst>
              <a:ext uri="{FF2B5EF4-FFF2-40B4-BE49-F238E27FC236}">
                <a16:creationId xmlns:a16="http://schemas.microsoft.com/office/drawing/2014/main" xmlns="" id="{4F1640C5-E018-475D-81CD-B91B82374DA4}"/>
              </a:ext>
            </a:extLst>
          </p:cNvPr>
          <p:cNvSpPr txBox="1"/>
          <p:nvPr/>
        </p:nvSpPr>
        <p:spPr>
          <a:xfrm>
            <a:off x="159390" y="4148458"/>
            <a:ext cx="3363985" cy="369332"/>
          </a:xfrm>
          <a:prstGeom prst="rect">
            <a:avLst/>
          </a:prstGeom>
          <a:noFill/>
        </p:spPr>
        <p:txBody>
          <a:bodyPr wrap="square" rtlCol="0">
            <a:spAutoFit/>
          </a:bodyPr>
          <a:lstStyle/>
          <a:p>
            <a:r>
              <a:rPr lang="zh-CN" altLang="en-US" dirty="0"/>
              <a:t>维里定理</a:t>
            </a:r>
          </a:p>
        </p:txBody>
      </p:sp>
      <p:pic>
        <p:nvPicPr>
          <p:cNvPr id="9" name="图片 8">
            <a:extLst>
              <a:ext uri="{FF2B5EF4-FFF2-40B4-BE49-F238E27FC236}">
                <a16:creationId xmlns:a16="http://schemas.microsoft.com/office/drawing/2014/main" xmlns="" id="{6D8607BA-0CA4-4263-B577-9CBF54F7F356}"/>
              </a:ext>
            </a:extLst>
          </p:cNvPr>
          <p:cNvPicPr>
            <a:picLocks noChangeAspect="1"/>
          </p:cNvPicPr>
          <p:nvPr/>
        </p:nvPicPr>
        <p:blipFill>
          <a:blip r:embed="rId4"/>
          <a:stretch>
            <a:fillRect/>
          </a:stretch>
        </p:blipFill>
        <p:spPr>
          <a:xfrm>
            <a:off x="1841382" y="5659437"/>
            <a:ext cx="4095750" cy="923925"/>
          </a:xfrm>
          <a:prstGeom prst="rect">
            <a:avLst/>
          </a:prstGeom>
        </p:spPr>
      </p:pic>
    </p:spTree>
    <p:extLst>
      <p:ext uri="{BB962C8B-B14F-4D97-AF65-F5344CB8AC3E}">
        <p14:creationId xmlns:p14="http://schemas.microsoft.com/office/powerpoint/2010/main" val="244652080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E6E06C0B-2A25-44AD-B496-61B03709FF5A}"/>
              </a:ext>
            </a:extLst>
          </p:cNvPr>
          <p:cNvPicPr>
            <a:picLocks noChangeAspect="1"/>
          </p:cNvPicPr>
          <p:nvPr/>
        </p:nvPicPr>
        <p:blipFill>
          <a:blip r:embed="rId2"/>
          <a:stretch>
            <a:fillRect/>
          </a:stretch>
        </p:blipFill>
        <p:spPr>
          <a:xfrm>
            <a:off x="163585" y="2656109"/>
            <a:ext cx="8816830" cy="1392130"/>
          </a:xfrm>
          <a:prstGeom prst="rect">
            <a:avLst/>
          </a:prstGeom>
        </p:spPr>
      </p:pic>
      <p:sp>
        <p:nvSpPr>
          <p:cNvPr id="5" name="文本框 4">
            <a:extLst>
              <a:ext uri="{FF2B5EF4-FFF2-40B4-BE49-F238E27FC236}">
                <a16:creationId xmlns:a16="http://schemas.microsoft.com/office/drawing/2014/main" xmlns="" id="{35591CEB-ECCE-495E-8FB9-484FD0FF758D}"/>
              </a:ext>
            </a:extLst>
          </p:cNvPr>
          <p:cNvSpPr txBox="1"/>
          <p:nvPr/>
        </p:nvSpPr>
        <p:spPr>
          <a:xfrm>
            <a:off x="2567031" y="901919"/>
            <a:ext cx="3363985" cy="584775"/>
          </a:xfrm>
          <a:prstGeom prst="rect">
            <a:avLst/>
          </a:prstGeom>
          <a:noFill/>
        </p:spPr>
        <p:txBody>
          <a:bodyPr wrap="square" rtlCol="0">
            <a:spAutoFit/>
          </a:bodyPr>
          <a:lstStyle/>
          <a:p>
            <a:pPr algn="ctr"/>
            <a:r>
              <a:rPr lang="zh-CN" altLang="en-US" sz="3200" dirty="0"/>
              <a:t>压力张量</a:t>
            </a:r>
          </a:p>
        </p:txBody>
      </p:sp>
    </p:spTree>
    <p:extLst>
      <p:ext uri="{BB962C8B-B14F-4D97-AF65-F5344CB8AC3E}">
        <p14:creationId xmlns:p14="http://schemas.microsoft.com/office/powerpoint/2010/main" val="146069709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618A2FD-3377-4073-9B6A-B645F302D9DE}"/>
              </a:ext>
            </a:extLst>
          </p:cNvPr>
          <p:cNvSpPr>
            <a:spLocks noGrp="1"/>
          </p:cNvSpPr>
          <p:nvPr>
            <p:ph type="title"/>
          </p:nvPr>
        </p:nvSpPr>
        <p:spPr>
          <a:xfrm>
            <a:off x="457200" y="103682"/>
            <a:ext cx="8229600" cy="1143000"/>
          </a:xfrm>
        </p:spPr>
        <p:txBody>
          <a:bodyPr/>
          <a:lstStyle/>
          <a:p>
            <a:r>
              <a:rPr lang="zh-CN" altLang="en-US" dirty="0"/>
              <a:t>压浴方程</a:t>
            </a:r>
          </a:p>
        </p:txBody>
      </p:sp>
      <p:pic>
        <p:nvPicPr>
          <p:cNvPr id="4" name="图片 3">
            <a:extLst>
              <a:ext uri="{FF2B5EF4-FFF2-40B4-BE49-F238E27FC236}">
                <a16:creationId xmlns:a16="http://schemas.microsoft.com/office/drawing/2014/main" xmlns="" id="{D3B90F17-E8A3-46F8-81FD-8AAADA4E7ECC}"/>
              </a:ext>
            </a:extLst>
          </p:cNvPr>
          <p:cNvPicPr>
            <a:picLocks noChangeAspect="1"/>
          </p:cNvPicPr>
          <p:nvPr/>
        </p:nvPicPr>
        <p:blipFill>
          <a:blip r:embed="rId2"/>
          <a:stretch>
            <a:fillRect/>
          </a:stretch>
        </p:blipFill>
        <p:spPr>
          <a:xfrm>
            <a:off x="163585" y="1053735"/>
            <a:ext cx="6032515" cy="5277378"/>
          </a:xfrm>
          <a:prstGeom prst="rect">
            <a:avLst/>
          </a:prstGeom>
        </p:spPr>
      </p:pic>
      <p:pic>
        <p:nvPicPr>
          <p:cNvPr id="5" name="图片 4">
            <a:extLst>
              <a:ext uri="{FF2B5EF4-FFF2-40B4-BE49-F238E27FC236}">
                <a16:creationId xmlns:a16="http://schemas.microsoft.com/office/drawing/2014/main" xmlns="" id="{002EA722-D165-46DC-92AB-1F25D1100B7C}"/>
              </a:ext>
            </a:extLst>
          </p:cNvPr>
          <p:cNvPicPr>
            <a:picLocks noChangeAspect="1"/>
          </p:cNvPicPr>
          <p:nvPr/>
        </p:nvPicPr>
        <p:blipFill>
          <a:blip r:embed="rId3"/>
          <a:stretch>
            <a:fillRect/>
          </a:stretch>
        </p:blipFill>
        <p:spPr>
          <a:xfrm>
            <a:off x="5335485" y="4464213"/>
            <a:ext cx="2847975" cy="1866900"/>
          </a:xfrm>
          <a:prstGeom prst="rect">
            <a:avLst/>
          </a:prstGeom>
        </p:spPr>
      </p:pic>
    </p:spTree>
    <p:extLst>
      <p:ext uri="{BB962C8B-B14F-4D97-AF65-F5344CB8AC3E}">
        <p14:creationId xmlns:p14="http://schemas.microsoft.com/office/powerpoint/2010/main" val="252862607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151E278-C351-4D4D-B44D-F2516D0CDBB9}"/>
              </a:ext>
            </a:extLst>
          </p:cNvPr>
          <p:cNvSpPr>
            <a:spLocks noGrp="1"/>
          </p:cNvSpPr>
          <p:nvPr>
            <p:ph type="title"/>
          </p:nvPr>
        </p:nvSpPr>
        <p:spPr>
          <a:xfrm>
            <a:off x="457200" y="0"/>
            <a:ext cx="8229600" cy="1143000"/>
          </a:xfrm>
        </p:spPr>
        <p:txBody>
          <a:bodyPr/>
          <a:lstStyle/>
          <a:p>
            <a:r>
              <a:rPr lang="zh-CN" altLang="en-US" dirty="0"/>
              <a:t>压浴方程积分算法</a:t>
            </a:r>
          </a:p>
        </p:txBody>
      </p:sp>
      <p:pic>
        <p:nvPicPr>
          <p:cNvPr id="4" name="图片 3">
            <a:extLst>
              <a:ext uri="{FF2B5EF4-FFF2-40B4-BE49-F238E27FC236}">
                <a16:creationId xmlns:a16="http://schemas.microsoft.com/office/drawing/2014/main" xmlns="" id="{3F3D88F6-FA5F-4C56-8E70-79057FEF379C}"/>
              </a:ext>
            </a:extLst>
          </p:cNvPr>
          <p:cNvPicPr>
            <a:picLocks noChangeAspect="1"/>
          </p:cNvPicPr>
          <p:nvPr/>
        </p:nvPicPr>
        <p:blipFill>
          <a:blip r:embed="rId2"/>
          <a:stretch>
            <a:fillRect/>
          </a:stretch>
        </p:blipFill>
        <p:spPr>
          <a:xfrm>
            <a:off x="852051" y="845709"/>
            <a:ext cx="7286625" cy="2266950"/>
          </a:xfrm>
          <a:prstGeom prst="rect">
            <a:avLst/>
          </a:prstGeom>
        </p:spPr>
      </p:pic>
      <p:sp>
        <p:nvSpPr>
          <p:cNvPr id="5" name="文本框 4">
            <a:extLst>
              <a:ext uri="{FF2B5EF4-FFF2-40B4-BE49-F238E27FC236}">
                <a16:creationId xmlns:a16="http://schemas.microsoft.com/office/drawing/2014/main" xmlns="" id="{C2F6E120-DBB4-437A-829C-92241E1FAF50}"/>
              </a:ext>
            </a:extLst>
          </p:cNvPr>
          <p:cNvSpPr txBox="1"/>
          <p:nvPr/>
        </p:nvSpPr>
        <p:spPr>
          <a:xfrm>
            <a:off x="37750" y="905693"/>
            <a:ext cx="3607266" cy="369332"/>
          </a:xfrm>
          <a:prstGeom prst="rect">
            <a:avLst/>
          </a:prstGeom>
          <a:noFill/>
        </p:spPr>
        <p:txBody>
          <a:bodyPr wrap="square" rtlCol="0">
            <a:spAutoFit/>
          </a:bodyPr>
          <a:lstStyle/>
          <a:p>
            <a:r>
              <a:rPr lang="zh-CN" altLang="en-US" dirty="0"/>
              <a:t>守恒量</a:t>
            </a:r>
          </a:p>
        </p:txBody>
      </p:sp>
      <p:pic>
        <p:nvPicPr>
          <p:cNvPr id="6" name="图片 5">
            <a:extLst>
              <a:ext uri="{FF2B5EF4-FFF2-40B4-BE49-F238E27FC236}">
                <a16:creationId xmlns:a16="http://schemas.microsoft.com/office/drawing/2014/main" xmlns="" id="{82CF14BF-4024-4D07-8D3A-CE0EEB2BF762}"/>
              </a:ext>
            </a:extLst>
          </p:cNvPr>
          <p:cNvPicPr>
            <a:picLocks noChangeAspect="1"/>
          </p:cNvPicPr>
          <p:nvPr/>
        </p:nvPicPr>
        <p:blipFill>
          <a:blip r:embed="rId3"/>
          <a:stretch>
            <a:fillRect/>
          </a:stretch>
        </p:blipFill>
        <p:spPr>
          <a:xfrm>
            <a:off x="0" y="3112659"/>
            <a:ext cx="6418933" cy="3667962"/>
          </a:xfrm>
          <a:prstGeom prst="rect">
            <a:avLst/>
          </a:prstGeom>
        </p:spPr>
      </p:pic>
      <p:pic>
        <p:nvPicPr>
          <p:cNvPr id="7" name="图片 6">
            <a:extLst>
              <a:ext uri="{FF2B5EF4-FFF2-40B4-BE49-F238E27FC236}">
                <a16:creationId xmlns:a16="http://schemas.microsoft.com/office/drawing/2014/main" xmlns="" id="{B78E10FA-2D42-42D4-B3F6-A3406F15E1DB}"/>
              </a:ext>
            </a:extLst>
          </p:cNvPr>
          <p:cNvPicPr>
            <a:picLocks noChangeAspect="1"/>
          </p:cNvPicPr>
          <p:nvPr/>
        </p:nvPicPr>
        <p:blipFill>
          <a:blip r:embed="rId4"/>
          <a:stretch>
            <a:fillRect/>
          </a:stretch>
        </p:blipFill>
        <p:spPr>
          <a:xfrm>
            <a:off x="4066607" y="5534706"/>
            <a:ext cx="4385869" cy="820945"/>
          </a:xfrm>
          <a:prstGeom prst="rect">
            <a:avLst/>
          </a:prstGeom>
        </p:spPr>
      </p:pic>
      <p:pic>
        <p:nvPicPr>
          <p:cNvPr id="8" name="图片 7">
            <a:extLst>
              <a:ext uri="{FF2B5EF4-FFF2-40B4-BE49-F238E27FC236}">
                <a16:creationId xmlns:a16="http://schemas.microsoft.com/office/drawing/2014/main" xmlns="" id="{E1D3CD1C-C9B1-4E9F-B364-BF461ED7B297}"/>
              </a:ext>
            </a:extLst>
          </p:cNvPr>
          <p:cNvPicPr>
            <a:picLocks noChangeAspect="1"/>
          </p:cNvPicPr>
          <p:nvPr/>
        </p:nvPicPr>
        <p:blipFill>
          <a:blip r:embed="rId5"/>
          <a:stretch>
            <a:fillRect/>
          </a:stretch>
        </p:blipFill>
        <p:spPr>
          <a:xfrm>
            <a:off x="5047419" y="6426533"/>
            <a:ext cx="2424244" cy="283206"/>
          </a:xfrm>
          <a:prstGeom prst="rect">
            <a:avLst/>
          </a:prstGeom>
        </p:spPr>
      </p:pic>
    </p:spTree>
    <p:extLst>
      <p:ext uri="{BB962C8B-B14F-4D97-AF65-F5344CB8AC3E}">
        <p14:creationId xmlns:p14="http://schemas.microsoft.com/office/powerpoint/2010/main" val="39710505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BC89F3E-B99B-4CD6-88A8-4F0FC25C694C}"/>
              </a:ext>
            </a:extLst>
          </p:cNvPr>
          <p:cNvPicPr>
            <a:picLocks noChangeAspect="1"/>
          </p:cNvPicPr>
          <p:nvPr/>
        </p:nvPicPr>
        <p:blipFill>
          <a:blip r:embed="rId2"/>
          <a:stretch>
            <a:fillRect/>
          </a:stretch>
        </p:blipFill>
        <p:spPr>
          <a:xfrm>
            <a:off x="0" y="723578"/>
            <a:ext cx="9144000" cy="1937801"/>
          </a:xfrm>
          <a:prstGeom prst="rect">
            <a:avLst/>
          </a:prstGeom>
        </p:spPr>
      </p:pic>
      <p:pic>
        <p:nvPicPr>
          <p:cNvPr id="5" name="图片 4">
            <a:extLst>
              <a:ext uri="{FF2B5EF4-FFF2-40B4-BE49-F238E27FC236}">
                <a16:creationId xmlns:a16="http://schemas.microsoft.com/office/drawing/2014/main" xmlns="" id="{0C6B51A1-B703-45A0-A3AE-C9E3A7451875}"/>
              </a:ext>
            </a:extLst>
          </p:cNvPr>
          <p:cNvPicPr>
            <a:picLocks noChangeAspect="1"/>
          </p:cNvPicPr>
          <p:nvPr/>
        </p:nvPicPr>
        <p:blipFill>
          <a:blip r:embed="rId3"/>
          <a:stretch>
            <a:fillRect/>
          </a:stretch>
        </p:blipFill>
        <p:spPr>
          <a:xfrm>
            <a:off x="1417739" y="2661379"/>
            <a:ext cx="7331979" cy="2716097"/>
          </a:xfrm>
          <a:prstGeom prst="rect">
            <a:avLst/>
          </a:prstGeom>
        </p:spPr>
      </p:pic>
      <p:sp>
        <p:nvSpPr>
          <p:cNvPr id="6" name="矩形 5">
            <a:extLst>
              <a:ext uri="{FF2B5EF4-FFF2-40B4-BE49-F238E27FC236}">
                <a16:creationId xmlns:a16="http://schemas.microsoft.com/office/drawing/2014/main" xmlns="" id="{E6D95659-E2FB-4A0F-B311-30087D380E79}"/>
              </a:ext>
            </a:extLst>
          </p:cNvPr>
          <p:cNvSpPr/>
          <p:nvPr/>
        </p:nvSpPr>
        <p:spPr bwMode="auto">
          <a:xfrm>
            <a:off x="5377343" y="1451295"/>
            <a:ext cx="3640822" cy="1283516"/>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Tree>
    <p:extLst>
      <p:ext uri="{BB962C8B-B14F-4D97-AF65-F5344CB8AC3E}">
        <p14:creationId xmlns:p14="http://schemas.microsoft.com/office/powerpoint/2010/main" val="21092264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51B86F27-8060-4FD7-8D1A-892935D36287}"/>
              </a:ext>
            </a:extLst>
          </p:cNvPr>
          <p:cNvSpPr txBox="1"/>
          <p:nvPr/>
        </p:nvSpPr>
        <p:spPr>
          <a:xfrm>
            <a:off x="619676" y="884172"/>
            <a:ext cx="7292529" cy="4401205"/>
          </a:xfrm>
          <a:prstGeom prst="rect">
            <a:avLst/>
          </a:prstGeom>
          <a:noFill/>
        </p:spPr>
        <p:txBody>
          <a:bodyPr wrap="square" rtlCol="0">
            <a:spAutoFit/>
          </a:bodyPr>
          <a:lstStyle/>
          <a:p>
            <a:pPr marL="342900" indent="-342900">
              <a:buAutoNum type="arabicPeriod"/>
            </a:pPr>
            <a:r>
              <a:rPr lang="zh-CN" altLang="en-US" sz="4000" dirty="0"/>
              <a:t>势能</a:t>
            </a:r>
            <a:r>
              <a:rPr lang="en-US" altLang="zh-CN" sz="4000" dirty="0"/>
              <a:t>,</a:t>
            </a:r>
          </a:p>
          <a:p>
            <a:pPr marL="342900" indent="-342900">
              <a:buAutoNum type="arabicPeriod"/>
            </a:pPr>
            <a:endParaRPr lang="en-US" altLang="zh-CN" sz="4000" dirty="0"/>
          </a:p>
          <a:p>
            <a:pPr marL="342900" indent="-342900">
              <a:buAutoNum type="arabicPeriod"/>
            </a:pPr>
            <a:r>
              <a:rPr lang="zh-CN" altLang="en-US" sz="4000" dirty="0"/>
              <a:t>模拟体系边界条件</a:t>
            </a:r>
            <a:r>
              <a:rPr lang="en-US" altLang="zh-CN" sz="4000" dirty="0"/>
              <a:t>,</a:t>
            </a:r>
          </a:p>
          <a:p>
            <a:pPr marL="342900" indent="-342900">
              <a:buAutoNum type="arabicPeriod"/>
            </a:pPr>
            <a:endParaRPr lang="en-US" altLang="zh-CN" sz="4000" dirty="0"/>
          </a:p>
          <a:p>
            <a:pPr marL="342900" indent="-342900">
              <a:buAutoNum type="arabicPeriod"/>
            </a:pPr>
            <a:r>
              <a:rPr lang="zh-CN" altLang="en-US" sz="4000" dirty="0"/>
              <a:t>积分算法</a:t>
            </a:r>
            <a:r>
              <a:rPr lang="en-US" altLang="zh-CN" sz="4000" dirty="0"/>
              <a:t>,</a:t>
            </a:r>
          </a:p>
          <a:p>
            <a:pPr marL="342900" indent="-342900">
              <a:buAutoNum type="arabicPeriod"/>
            </a:pPr>
            <a:endParaRPr lang="en-US" altLang="zh-CN" sz="4000" dirty="0"/>
          </a:p>
          <a:p>
            <a:pPr marL="342900" indent="-342900">
              <a:buAutoNum type="arabicPeriod"/>
            </a:pPr>
            <a:r>
              <a:rPr lang="zh-CN" altLang="en-US" sz="4000" dirty="0"/>
              <a:t>控温以及控压算法</a:t>
            </a:r>
            <a:r>
              <a:rPr lang="en-US" altLang="zh-CN" sz="4000" dirty="0"/>
              <a:t>.</a:t>
            </a:r>
            <a:endParaRPr lang="zh-CN" altLang="en-US" sz="4000" dirty="0"/>
          </a:p>
        </p:txBody>
      </p:sp>
    </p:spTree>
    <p:extLst>
      <p:ext uri="{BB962C8B-B14F-4D97-AF65-F5344CB8AC3E}">
        <p14:creationId xmlns:p14="http://schemas.microsoft.com/office/powerpoint/2010/main" val="68714395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55D3433-EA0E-44E4-9FF9-16392CE9D89B}"/>
              </a:ext>
            </a:extLst>
          </p:cNvPr>
          <p:cNvSpPr>
            <a:spLocks noGrp="1"/>
          </p:cNvSpPr>
          <p:nvPr>
            <p:ph type="title"/>
          </p:nvPr>
        </p:nvSpPr>
        <p:spPr/>
        <p:txBody>
          <a:bodyPr/>
          <a:lstStyle/>
          <a:p>
            <a:r>
              <a:rPr lang="en-US" altLang="zh-CN" dirty="0"/>
              <a:t>Neighbor List</a:t>
            </a:r>
            <a:endParaRPr lang="zh-CN" altLang="en-US" dirty="0"/>
          </a:p>
        </p:txBody>
      </p:sp>
      <p:sp>
        <p:nvSpPr>
          <p:cNvPr id="4" name="椭圆 3">
            <a:extLst>
              <a:ext uri="{FF2B5EF4-FFF2-40B4-BE49-F238E27FC236}">
                <a16:creationId xmlns:a16="http://schemas.microsoft.com/office/drawing/2014/main" xmlns="" id="{66787066-330C-4C25-BBB0-2AB8D89D3A8F}"/>
              </a:ext>
            </a:extLst>
          </p:cNvPr>
          <p:cNvSpPr/>
          <p:nvPr/>
        </p:nvSpPr>
        <p:spPr bwMode="auto">
          <a:xfrm>
            <a:off x="6082019" y="2491531"/>
            <a:ext cx="855677" cy="855677"/>
          </a:xfrm>
          <a:prstGeom prst="ellipse">
            <a:avLst/>
          </a:prstGeom>
          <a:solidFill>
            <a:schemeClr val="accent1"/>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sp>
        <p:nvSpPr>
          <p:cNvPr id="6" name="椭圆 5">
            <a:extLst>
              <a:ext uri="{FF2B5EF4-FFF2-40B4-BE49-F238E27FC236}">
                <a16:creationId xmlns:a16="http://schemas.microsoft.com/office/drawing/2014/main" xmlns="" id="{C5748C7D-6397-45BE-AE48-5C7E03001E8F}"/>
              </a:ext>
            </a:extLst>
          </p:cNvPr>
          <p:cNvSpPr/>
          <p:nvPr/>
        </p:nvSpPr>
        <p:spPr bwMode="auto">
          <a:xfrm>
            <a:off x="5603846" y="1979802"/>
            <a:ext cx="1879134" cy="1879134"/>
          </a:xfrm>
          <a:prstGeom prst="ellipse">
            <a:avLst/>
          </a:pr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a:ln>
                <a:noFill/>
              </a:ln>
              <a:solidFill>
                <a:schemeClr val="tx2"/>
              </a:solidFill>
              <a:effectLst/>
              <a:latin typeface="Arial" pitchFamily="34" charset="0"/>
              <a:ea typeface="楷体_GB2312" pitchFamily="49" charset="-122"/>
            </a:endParaRPr>
          </a:p>
        </p:txBody>
      </p:sp>
      <p:cxnSp>
        <p:nvCxnSpPr>
          <p:cNvPr id="8" name="直接箭头连接符 7">
            <a:extLst>
              <a:ext uri="{FF2B5EF4-FFF2-40B4-BE49-F238E27FC236}">
                <a16:creationId xmlns:a16="http://schemas.microsoft.com/office/drawing/2014/main" xmlns="" id="{E3DA1736-C0C5-42ED-86A4-D0A8D1C1712F}"/>
              </a:ext>
            </a:extLst>
          </p:cNvPr>
          <p:cNvCxnSpPr>
            <a:endCxn id="4" idx="7"/>
          </p:cNvCxnSpPr>
          <p:nvPr/>
        </p:nvCxnSpPr>
        <p:spPr bwMode="auto">
          <a:xfrm flipV="1">
            <a:off x="6501468" y="2616842"/>
            <a:ext cx="310917" cy="3025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直接箭头连接符 9">
            <a:extLst>
              <a:ext uri="{FF2B5EF4-FFF2-40B4-BE49-F238E27FC236}">
                <a16:creationId xmlns:a16="http://schemas.microsoft.com/office/drawing/2014/main" xmlns="" id="{A863D556-545F-4B60-9645-8F58D5AE5A0C}"/>
              </a:ext>
            </a:extLst>
          </p:cNvPr>
          <p:cNvCxnSpPr/>
          <p:nvPr/>
        </p:nvCxnSpPr>
        <p:spPr bwMode="auto">
          <a:xfrm>
            <a:off x="6501468" y="2919369"/>
            <a:ext cx="914400" cy="34394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文本框 10">
            <a:extLst>
              <a:ext uri="{FF2B5EF4-FFF2-40B4-BE49-F238E27FC236}">
                <a16:creationId xmlns:a16="http://schemas.microsoft.com/office/drawing/2014/main" xmlns="" id="{0877D235-571D-438C-AC23-62D850D20F1E}"/>
              </a:ext>
            </a:extLst>
          </p:cNvPr>
          <p:cNvSpPr txBox="1"/>
          <p:nvPr/>
        </p:nvSpPr>
        <p:spPr>
          <a:xfrm>
            <a:off x="6555735" y="2294173"/>
            <a:ext cx="889233" cy="369332"/>
          </a:xfrm>
          <a:prstGeom prst="rect">
            <a:avLst/>
          </a:prstGeom>
          <a:noFill/>
        </p:spPr>
        <p:txBody>
          <a:bodyPr wrap="square" rtlCol="0">
            <a:spAutoFit/>
          </a:bodyPr>
          <a:lstStyle/>
          <a:p>
            <a:r>
              <a:rPr lang="en-US" altLang="zh-CN" dirty="0" err="1"/>
              <a:t>Rc</a:t>
            </a:r>
            <a:endParaRPr lang="en-US" altLang="zh-CN" dirty="0"/>
          </a:p>
        </p:txBody>
      </p:sp>
      <p:sp>
        <p:nvSpPr>
          <p:cNvPr id="12" name="文本框 11">
            <a:extLst>
              <a:ext uri="{FF2B5EF4-FFF2-40B4-BE49-F238E27FC236}">
                <a16:creationId xmlns:a16="http://schemas.microsoft.com/office/drawing/2014/main" xmlns="" id="{F836B49A-6E89-4BC3-B09E-35335A995936}"/>
              </a:ext>
            </a:extLst>
          </p:cNvPr>
          <p:cNvSpPr txBox="1"/>
          <p:nvPr/>
        </p:nvSpPr>
        <p:spPr>
          <a:xfrm>
            <a:off x="7444968" y="3244334"/>
            <a:ext cx="889233" cy="369332"/>
          </a:xfrm>
          <a:prstGeom prst="rect">
            <a:avLst/>
          </a:prstGeom>
          <a:noFill/>
        </p:spPr>
        <p:txBody>
          <a:bodyPr wrap="square" rtlCol="0">
            <a:spAutoFit/>
          </a:bodyPr>
          <a:lstStyle/>
          <a:p>
            <a:r>
              <a:rPr lang="en-US" altLang="zh-CN" dirty="0" err="1"/>
              <a:t>Rc+Rs</a:t>
            </a:r>
            <a:endParaRPr lang="en-US" altLang="zh-CN" dirty="0"/>
          </a:p>
        </p:txBody>
      </p:sp>
      <p:sp>
        <p:nvSpPr>
          <p:cNvPr id="13" name="文本框 12">
            <a:extLst>
              <a:ext uri="{FF2B5EF4-FFF2-40B4-BE49-F238E27FC236}">
                <a16:creationId xmlns:a16="http://schemas.microsoft.com/office/drawing/2014/main" xmlns="" id="{37ACE872-6265-4D39-B379-F548348A4240}"/>
              </a:ext>
            </a:extLst>
          </p:cNvPr>
          <p:cNvSpPr txBox="1"/>
          <p:nvPr/>
        </p:nvSpPr>
        <p:spPr>
          <a:xfrm>
            <a:off x="809799" y="2813425"/>
            <a:ext cx="2701255" cy="923330"/>
          </a:xfrm>
          <a:prstGeom prst="rect">
            <a:avLst/>
          </a:prstGeom>
          <a:noFill/>
        </p:spPr>
        <p:txBody>
          <a:bodyPr wrap="square" rtlCol="0">
            <a:spAutoFit/>
          </a:bodyPr>
          <a:lstStyle/>
          <a:p>
            <a:r>
              <a:rPr lang="zh-CN" altLang="en-US" dirty="0"/>
              <a:t>当全部粒子的最大移动距离小于</a:t>
            </a:r>
            <a:r>
              <a:rPr lang="en-US" altLang="zh-CN" dirty="0"/>
              <a:t>Rs/2</a:t>
            </a:r>
            <a:r>
              <a:rPr lang="zh-CN" altLang="en-US" dirty="0"/>
              <a:t>时</a:t>
            </a:r>
            <a:r>
              <a:rPr lang="en-US" altLang="zh-CN" dirty="0"/>
              <a:t>, </a:t>
            </a:r>
            <a:r>
              <a:rPr lang="zh-CN" altLang="en-US" dirty="0"/>
              <a:t>建立的</a:t>
            </a:r>
            <a:r>
              <a:rPr lang="en-US" altLang="zh-CN" dirty="0"/>
              <a:t>Neighbor List</a:t>
            </a:r>
            <a:r>
              <a:rPr lang="zh-CN" altLang="en-US" dirty="0"/>
              <a:t>有效</a:t>
            </a:r>
          </a:p>
        </p:txBody>
      </p:sp>
    </p:spTree>
    <p:extLst>
      <p:ext uri="{BB962C8B-B14F-4D97-AF65-F5344CB8AC3E}">
        <p14:creationId xmlns:p14="http://schemas.microsoft.com/office/powerpoint/2010/main" val="300862760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a:extLst>
              <a:ext uri="{FF2B5EF4-FFF2-40B4-BE49-F238E27FC236}">
                <a16:creationId xmlns:a16="http://schemas.microsoft.com/office/drawing/2014/main" xmlns="" id="{C11AFC1D-1B7D-4D45-9C89-D53391B0F7D9}"/>
              </a:ext>
            </a:extLst>
          </p:cNvPr>
          <p:cNvSpPr/>
          <p:nvPr/>
        </p:nvSpPr>
        <p:spPr>
          <a:xfrm>
            <a:off x="3635579" y="882126"/>
            <a:ext cx="4640913" cy="5044585"/>
          </a:xfrm>
          <a:prstGeom prst="rect">
            <a:avLst/>
          </a:prstGeom>
          <a:ln>
            <a:prstDash val="lg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sz="1350"/>
          </a:p>
        </p:txBody>
      </p:sp>
      <p:pic>
        <p:nvPicPr>
          <p:cNvPr id="43" name="图片 42">
            <a:extLst>
              <a:ext uri="{FF2B5EF4-FFF2-40B4-BE49-F238E27FC236}">
                <a16:creationId xmlns:a16="http://schemas.microsoft.com/office/drawing/2014/main" xmlns="" id="{E1B853B0-00C6-4AEA-B020-69D3D5BD58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599787">
            <a:off x="6022375" y="4582646"/>
            <a:ext cx="1151784" cy="1151784"/>
          </a:xfrm>
          <a:prstGeom prst="rect">
            <a:avLst/>
          </a:prstGeom>
        </p:spPr>
      </p:pic>
      <p:sp>
        <p:nvSpPr>
          <p:cNvPr id="10" name="箭头: 左右 9">
            <a:extLst>
              <a:ext uri="{FF2B5EF4-FFF2-40B4-BE49-F238E27FC236}">
                <a16:creationId xmlns:a16="http://schemas.microsoft.com/office/drawing/2014/main" xmlns="" id="{987467DA-5809-4533-B786-E78E6E621077}"/>
              </a:ext>
            </a:extLst>
          </p:cNvPr>
          <p:cNvSpPr/>
          <p:nvPr/>
        </p:nvSpPr>
        <p:spPr>
          <a:xfrm>
            <a:off x="3835211" y="4201169"/>
            <a:ext cx="1520504" cy="40267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solidFill>
                  <a:schemeClr val="tx1"/>
                </a:solidFill>
              </a:rPr>
              <a:t>总线</a:t>
            </a:r>
          </a:p>
        </p:txBody>
      </p:sp>
      <p:grpSp>
        <p:nvGrpSpPr>
          <p:cNvPr id="24" name="组合 23">
            <a:extLst>
              <a:ext uri="{FF2B5EF4-FFF2-40B4-BE49-F238E27FC236}">
                <a16:creationId xmlns:a16="http://schemas.microsoft.com/office/drawing/2014/main" xmlns="" id="{B23A6E38-2D88-43C4-BD4D-3B3B7B0E9EAA}"/>
              </a:ext>
            </a:extLst>
          </p:cNvPr>
          <p:cNvGrpSpPr/>
          <p:nvPr/>
        </p:nvGrpSpPr>
        <p:grpSpPr>
          <a:xfrm>
            <a:off x="1283253" y="1108920"/>
            <a:ext cx="2268174" cy="3559043"/>
            <a:chOff x="1744910" y="478172"/>
            <a:chExt cx="3024232" cy="4745390"/>
          </a:xfrm>
        </p:grpSpPr>
        <p:sp>
          <p:nvSpPr>
            <p:cNvPr id="11" name="矩形: 圆角 10">
              <a:extLst>
                <a:ext uri="{FF2B5EF4-FFF2-40B4-BE49-F238E27FC236}">
                  <a16:creationId xmlns:a16="http://schemas.microsoft.com/office/drawing/2014/main" xmlns="" id="{C8974F43-FFED-45B0-BF93-9C232E26E6E8}"/>
                </a:ext>
              </a:extLst>
            </p:cNvPr>
            <p:cNvSpPr/>
            <p:nvPr/>
          </p:nvSpPr>
          <p:spPr>
            <a:xfrm>
              <a:off x="1744910" y="478172"/>
              <a:ext cx="3024232" cy="47146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2" name="组合 11">
              <a:extLst>
                <a:ext uri="{FF2B5EF4-FFF2-40B4-BE49-F238E27FC236}">
                  <a16:creationId xmlns:a16="http://schemas.microsoft.com/office/drawing/2014/main" xmlns="" id="{95D4E208-8E1C-4A30-8D05-A71B237BF02A}"/>
                </a:ext>
              </a:extLst>
            </p:cNvPr>
            <p:cNvGrpSpPr/>
            <p:nvPr/>
          </p:nvGrpSpPr>
          <p:grpSpPr>
            <a:xfrm>
              <a:off x="1939954" y="1059109"/>
              <a:ext cx="2634144" cy="3454166"/>
              <a:chOff x="2134998" y="1059109"/>
              <a:chExt cx="2634144" cy="3454166"/>
            </a:xfrm>
          </p:grpSpPr>
          <p:sp>
            <p:nvSpPr>
              <p:cNvPr id="4" name="矩形 3">
                <a:extLst>
                  <a:ext uri="{FF2B5EF4-FFF2-40B4-BE49-F238E27FC236}">
                    <a16:creationId xmlns:a16="http://schemas.microsoft.com/office/drawing/2014/main" xmlns="" id="{69FBF0A4-7CCE-4408-8143-4FFA3DC40897}"/>
                  </a:ext>
                </a:extLst>
              </p:cNvPr>
              <p:cNvSpPr/>
              <p:nvPr/>
            </p:nvSpPr>
            <p:spPr>
              <a:xfrm>
                <a:off x="2298583" y="3758266"/>
                <a:ext cx="2147582" cy="75500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solidFill>
                      <a:schemeClr val="tx1"/>
                    </a:solidFill>
                  </a:rPr>
                  <a:t>显存</a:t>
                </a:r>
              </a:p>
            </p:txBody>
          </p:sp>
          <p:sp>
            <p:nvSpPr>
              <p:cNvPr id="6" name="椭圆 5">
                <a:extLst>
                  <a:ext uri="{FF2B5EF4-FFF2-40B4-BE49-F238E27FC236}">
                    <a16:creationId xmlns:a16="http://schemas.microsoft.com/office/drawing/2014/main" xmlns="" id="{7A9C758E-AF65-4F52-B975-2F65DC7ED13A}"/>
                  </a:ext>
                </a:extLst>
              </p:cNvPr>
              <p:cNvSpPr/>
              <p:nvPr/>
            </p:nvSpPr>
            <p:spPr>
              <a:xfrm>
                <a:off x="2134998" y="1059109"/>
                <a:ext cx="2634144" cy="895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i="1" dirty="0">
                    <a:solidFill>
                      <a:schemeClr val="tx1"/>
                    </a:solidFill>
                  </a:rPr>
                  <a:t>计算电路</a:t>
                </a:r>
              </a:p>
            </p:txBody>
          </p:sp>
          <p:sp>
            <p:nvSpPr>
              <p:cNvPr id="8" name="箭头: 上下 7">
                <a:extLst>
                  <a:ext uri="{FF2B5EF4-FFF2-40B4-BE49-F238E27FC236}">
                    <a16:creationId xmlns:a16="http://schemas.microsoft.com/office/drawing/2014/main" xmlns="" id="{93B17720-C6F3-4D51-956B-20CD899642D2}"/>
                  </a:ext>
                </a:extLst>
              </p:cNvPr>
              <p:cNvSpPr/>
              <p:nvPr/>
            </p:nvSpPr>
            <p:spPr>
              <a:xfrm>
                <a:off x="2919369" y="2000774"/>
                <a:ext cx="1065402" cy="1744908"/>
              </a:xfrm>
              <a:prstGeom prst="up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solidFill>
                      <a:schemeClr val="tx1"/>
                    </a:solidFill>
                  </a:rPr>
                  <a:t>总线</a:t>
                </a:r>
              </a:p>
            </p:txBody>
          </p:sp>
        </p:grpSp>
        <p:sp>
          <p:nvSpPr>
            <p:cNvPr id="13" name="菱形 12">
              <a:extLst>
                <a:ext uri="{FF2B5EF4-FFF2-40B4-BE49-F238E27FC236}">
                  <a16:creationId xmlns:a16="http://schemas.microsoft.com/office/drawing/2014/main" xmlns="" id="{49818F73-A32E-4786-96B6-9F08A64EFA05}"/>
                </a:ext>
              </a:extLst>
            </p:cNvPr>
            <p:cNvSpPr/>
            <p:nvPr/>
          </p:nvSpPr>
          <p:spPr>
            <a:xfrm>
              <a:off x="3510794" y="1506871"/>
              <a:ext cx="1065402" cy="682656"/>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900" b="1" dirty="0">
                  <a:solidFill>
                    <a:schemeClr val="tx1"/>
                  </a:solidFill>
                </a:rPr>
                <a:t>逻辑电路</a:t>
              </a:r>
            </a:p>
          </p:txBody>
        </p:sp>
        <p:sp>
          <p:nvSpPr>
            <p:cNvPr id="19" name="文本框 18">
              <a:extLst>
                <a:ext uri="{FF2B5EF4-FFF2-40B4-BE49-F238E27FC236}">
                  <a16:creationId xmlns:a16="http://schemas.microsoft.com/office/drawing/2014/main" xmlns="" id="{C2BC4FD5-AFF3-4E46-915B-62AA811BA6E0}"/>
                </a:ext>
              </a:extLst>
            </p:cNvPr>
            <p:cNvSpPr txBox="1"/>
            <p:nvPr/>
          </p:nvSpPr>
          <p:spPr>
            <a:xfrm>
              <a:off x="2020695" y="4546454"/>
              <a:ext cx="2147583" cy="677108"/>
            </a:xfrm>
            <a:prstGeom prst="rect">
              <a:avLst/>
            </a:prstGeom>
            <a:noFill/>
          </p:spPr>
          <p:txBody>
            <a:bodyPr wrap="square" rtlCol="0">
              <a:spAutoFit/>
            </a:bodyPr>
            <a:lstStyle/>
            <a:p>
              <a:pPr algn="ctr"/>
              <a:r>
                <a:rPr lang="en-US" altLang="zh-CN" sz="2700" b="1" dirty="0"/>
                <a:t>…</a:t>
              </a:r>
              <a:endParaRPr lang="zh-CN" altLang="en-US" sz="2700" b="1" dirty="0"/>
            </a:p>
          </p:txBody>
        </p:sp>
      </p:grpSp>
      <p:sp>
        <p:nvSpPr>
          <p:cNvPr id="5" name="矩形 4">
            <a:extLst>
              <a:ext uri="{FF2B5EF4-FFF2-40B4-BE49-F238E27FC236}">
                <a16:creationId xmlns:a16="http://schemas.microsoft.com/office/drawing/2014/main" xmlns="" id="{FAF70875-4531-4C4E-8172-874DDD48BFD8}"/>
              </a:ext>
            </a:extLst>
          </p:cNvPr>
          <p:cNvSpPr/>
          <p:nvPr/>
        </p:nvSpPr>
        <p:spPr>
          <a:xfrm>
            <a:off x="5639499" y="4150446"/>
            <a:ext cx="1610687" cy="5662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solidFill>
                  <a:schemeClr val="tx1"/>
                </a:solidFill>
              </a:rPr>
              <a:t>内存</a:t>
            </a:r>
          </a:p>
        </p:txBody>
      </p:sp>
      <p:sp>
        <p:nvSpPr>
          <p:cNvPr id="9" name="箭头: 上下 8">
            <a:extLst>
              <a:ext uri="{FF2B5EF4-FFF2-40B4-BE49-F238E27FC236}">
                <a16:creationId xmlns:a16="http://schemas.microsoft.com/office/drawing/2014/main" xmlns="" id="{A58A3CC3-E615-46EB-8083-4EE9ED8A2002}"/>
              </a:ext>
            </a:extLst>
          </p:cNvPr>
          <p:cNvSpPr/>
          <p:nvPr/>
        </p:nvSpPr>
        <p:spPr>
          <a:xfrm>
            <a:off x="6044688" y="2791871"/>
            <a:ext cx="799052" cy="1308681"/>
          </a:xfrm>
          <a:prstGeom prst="up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solidFill>
                  <a:schemeClr val="tx1"/>
                </a:solidFill>
              </a:rPr>
              <a:t>总线</a:t>
            </a:r>
          </a:p>
        </p:txBody>
      </p:sp>
      <p:grpSp>
        <p:nvGrpSpPr>
          <p:cNvPr id="41" name="组合 40">
            <a:extLst>
              <a:ext uri="{FF2B5EF4-FFF2-40B4-BE49-F238E27FC236}">
                <a16:creationId xmlns:a16="http://schemas.microsoft.com/office/drawing/2014/main" xmlns="" id="{D8AA1DFF-1CE2-42F3-8584-9656BD522AC7}"/>
              </a:ext>
            </a:extLst>
          </p:cNvPr>
          <p:cNvGrpSpPr/>
          <p:nvPr/>
        </p:nvGrpSpPr>
        <p:grpSpPr>
          <a:xfrm>
            <a:off x="5257277" y="1108920"/>
            <a:ext cx="2268174" cy="1635892"/>
            <a:chOff x="7009702" y="335560"/>
            <a:chExt cx="3024232" cy="2181189"/>
          </a:xfrm>
        </p:grpSpPr>
        <p:sp>
          <p:nvSpPr>
            <p:cNvPr id="15" name="矩形: 圆角 14">
              <a:extLst>
                <a:ext uri="{FF2B5EF4-FFF2-40B4-BE49-F238E27FC236}">
                  <a16:creationId xmlns:a16="http://schemas.microsoft.com/office/drawing/2014/main" xmlns="" id="{66BA1D63-A058-4352-A78D-4A7950872EA6}"/>
                </a:ext>
              </a:extLst>
            </p:cNvPr>
            <p:cNvSpPr/>
            <p:nvPr/>
          </p:nvSpPr>
          <p:spPr>
            <a:xfrm>
              <a:off x="7009702" y="335560"/>
              <a:ext cx="3024232" cy="21811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菱形 13">
              <a:extLst>
                <a:ext uri="{FF2B5EF4-FFF2-40B4-BE49-F238E27FC236}">
                  <a16:creationId xmlns:a16="http://schemas.microsoft.com/office/drawing/2014/main" xmlns="" id="{C8A3355A-01BD-44CF-A12A-CA181F96ED37}"/>
                </a:ext>
              </a:extLst>
            </p:cNvPr>
            <p:cNvSpPr/>
            <p:nvPr/>
          </p:nvSpPr>
          <p:spPr>
            <a:xfrm>
              <a:off x="7395594" y="549477"/>
              <a:ext cx="2395059" cy="1031846"/>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350" b="1" dirty="0">
                  <a:solidFill>
                    <a:schemeClr val="tx1"/>
                  </a:solidFill>
                </a:rPr>
                <a:t>逻辑电路</a:t>
              </a:r>
            </a:p>
          </p:txBody>
        </p:sp>
        <p:sp>
          <p:nvSpPr>
            <p:cNvPr id="7" name="椭圆 6">
              <a:extLst>
                <a:ext uri="{FF2B5EF4-FFF2-40B4-BE49-F238E27FC236}">
                  <a16:creationId xmlns:a16="http://schemas.microsoft.com/office/drawing/2014/main" xmlns="" id="{4D7526D9-6677-4E63-B850-AEC6727F0DD3}"/>
                </a:ext>
              </a:extLst>
            </p:cNvPr>
            <p:cNvSpPr/>
            <p:nvPr/>
          </p:nvSpPr>
          <p:spPr>
            <a:xfrm>
              <a:off x="8882544" y="1119929"/>
              <a:ext cx="908109" cy="536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a:solidFill>
                    <a:schemeClr val="tx1"/>
                  </a:solidFill>
                </a:rPr>
                <a:t>计算电路</a:t>
              </a:r>
            </a:p>
          </p:txBody>
        </p:sp>
        <p:sp>
          <p:nvSpPr>
            <p:cNvPr id="22" name="文本框 21">
              <a:extLst>
                <a:ext uri="{FF2B5EF4-FFF2-40B4-BE49-F238E27FC236}">
                  <a16:creationId xmlns:a16="http://schemas.microsoft.com/office/drawing/2014/main" xmlns="" id="{84ADA621-33C0-4DD4-B269-D4DD68E9EF4D}"/>
                </a:ext>
              </a:extLst>
            </p:cNvPr>
            <p:cNvSpPr txBox="1"/>
            <p:nvPr/>
          </p:nvSpPr>
          <p:spPr>
            <a:xfrm>
              <a:off x="7519333" y="1828609"/>
              <a:ext cx="2147583" cy="677108"/>
            </a:xfrm>
            <a:prstGeom prst="rect">
              <a:avLst/>
            </a:prstGeom>
            <a:noFill/>
          </p:spPr>
          <p:txBody>
            <a:bodyPr wrap="square" rtlCol="0">
              <a:spAutoFit/>
            </a:bodyPr>
            <a:lstStyle/>
            <a:p>
              <a:pPr algn="ctr"/>
              <a:r>
                <a:rPr lang="en-US" altLang="zh-CN" sz="2700" b="1" dirty="0"/>
                <a:t>…</a:t>
              </a:r>
              <a:endParaRPr lang="zh-CN" altLang="en-US" sz="2700" b="1" dirty="0"/>
            </a:p>
          </p:txBody>
        </p:sp>
      </p:grpSp>
      <p:pic>
        <p:nvPicPr>
          <p:cNvPr id="26" name="图片 25">
            <a:extLst>
              <a:ext uri="{FF2B5EF4-FFF2-40B4-BE49-F238E27FC236}">
                <a16:creationId xmlns:a16="http://schemas.microsoft.com/office/drawing/2014/main" xmlns="" id="{845DDA6F-EA4D-4D14-B296-1B1490AAB9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90" t="9515" r="8624" b="11187"/>
          <a:stretch/>
        </p:blipFill>
        <p:spPr>
          <a:xfrm>
            <a:off x="1490092" y="4715771"/>
            <a:ext cx="1549605" cy="1210940"/>
          </a:xfrm>
          <a:prstGeom prst="rect">
            <a:avLst/>
          </a:prstGeom>
        </p:spPr>
      </p:pic>
      <p:pic>
        <p:nvPicPr>
          <p:cNvPr id="28" name="图片 27">
            <a:extLst>
              <a:ext uri="{FF2B5EF4-FFF2-40B4-BE49-F238E27FC236}">
                <a16:creationId xmlns:a16="http://schemas.microsoft.com/office/drawing/2014/main" xmlns="" id="{0A3B5798-1092-4715-9DA8-76871FB559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925" t="12598" r="22712" b="10250"/>
          <a:stretch/>
        </p:blipFill>
        <p:spPr>
          <a:xfrm>
            <a:off x="7944200" y="1451642"/>
            <a:ext cx="957761" cy="1019439"/>
          </a:xfrm>
          <a:prstGeom prst="rect">
            <a:avLst/>
          </a:prstGeom>
        </p:spPr>
      </p:pic>
      <p:sp>
        <p:nvSpPr>
          <p:cNvPr id="29" name="文本框 28">
            <a:extLst>
              <a:ext uri="{FF2B5EF4-FFF2-40B4-BE49-F238E27FC236}">
                <a16:creationId xmlns:a16="http://schemas.microsoft.com/office/drawing/2014/main" xmlns="" id="{740F9190-9EB7-447F-9ACD-BB1C5897471B}"/>
              </a:ext>
            </a:extLst>
          </p:cNvPr>
          <p:cNvSpPr txBox="1"/>
          <p:nvPr/>
        </p:nvSpPr>
        <p:spPr>
          <a:xfrm>
            <a:off x="1201723" y="842983"/>
            <a:ext cx="2780951" cy="300082"/>
          </a:xfrm>
          <a:prstGeom prst="rect">
            <a:avLst/>
          </a:prstGeom>
          <a:noFill/>
        </p:spPr>
        <p:txBody>
          <a:bodyPr wrap="square" rtlCol="0">
            <a:spAutoFit/>
          </a:bodyPr>
          <a:lstStyle/>
          <a:p>
            <a:pPr algn="ctr"/>
            <a:r>
              <a:rPr lang="en-US" altLang="zh-CN" sz="1350" b="1" dirty="0"/>
              <a:t>GPU </a:t>
            </a:r>
            <a:r>
              <a:rPr lang="zh-CN" altLang="en-US" sz="1350" b="1" dirty="0"/>
              <a:t>示意图</a:t>
            </a:r>
          </a:p>
        </p:txBody>
      </p:sp>
      <p:sp>
        <p:nvSpPr>
          <p:cNvPr id="30" name="文本框 29">
            <a:extLst>
              <a:ext uri="{FF2B5EF4-FFF2-40B4-BE49-F238E27FC236}">
                <a16:creationId xmlns:a16="http://schemas.microsoft.com/office/drawing/2014/main" xmlns="" id="{7AEA4251-9046-42C8-8352-939B82B3BDC3}"/>
              </a:ext>
            </a:extLst>
          </p:cNvPr>
          <p:cNvSpPr txBox="1"/>
          <p:nvPr/>
        </p:nvSpPr>
        <p:spPr>
          <a:xfrm>
            <a:off x="5000888" y="838209"/>
            <a:ext cx="2780951" cy="300082"/>
          </a:xfrm>
          <a:prstGeom prst="rect">
            <a:avLst/>
          </a:prstGeom>
          <a:noFill/>
        </p:spPr>
        <p:txBody>
          <a:bodyPr wrap="square" rtlCol="0">
            <a:spAutoFit/>
          </a:bodyPr>
          <a:lstStyle/>
          <a:p>
            <a:pPr algn="ctr"/>
            <a:r>
              <a:rPr lang="en-US" altLang="zh-CN" sz="1350" b="1" dirty="0"/>
              <a:t>CPU </a:t>
            </a:r>
            <a:r>
              <a:rPr lang="zh-CN" altLang="en-US" sz="1350" b="1" dirty="0"/>
              <a:t>示意图</a:t>
            </a:r>
          </a:p>
        </p:txBody>
      </p:sp>
      <p:sp>
        <p:nvSpPr>
          <p:cNvPr id="31" name="文本框 30">
            <a:extLst>
              <a:ext uri="{FF2B5EF4-FFF2-40B4-BE49-F238E27FC236}">
                <a16:creationId xmlns:a16="http://schemas.microsoft.com/office/drawing/2014/main" xmlns="" id="{ACE65DB7-8885-45DD-99A6-10CEBBF2572D}"/>
              </a:ext>
            </a:extLst>
          </p:cNvPr>
          <p:cNvSpPr txBox="1"/>
          <p:nvPr/>
        </p:nvSpPr>
        <p:spPr>
          <a:xfrm>
            <a:off x="3599008" y="3250972"/>
            <a:ext cx="1610687" cy="507831"/>
          </a:xfrm>
          <a:prstGeom prst="rect">
            <a:avLst/>
          </a:prstGeom>
          <a:noFill/>
        </p:spPr>
        <p:txBody>
          <a:bodyPr wrap="square" rtlCol="0">
            <a:spAutoFit/>
          </a:bodyPr>
          <a:lstStyle/>
          <a:p>
            <a:pPr algn="ctr"/>
            <a:r>
              <a:rPr lang="en-US" altLang="zh-CN" sz="2700" b="1" dirty="0"/>
              <a:t>…</a:t>
            </a:r>
            <a:endParaRPr lang="zh-CN" altLang="en-US" sz="2700" b="1" dirty="0"/>
          </a:p>
        </p:txBody>
      </p:sp>
      <p:pic>
        <p:nvPicPr>
          <p:cNvPr id="40" name="图片 39">
            <a:extLst>
              <a:ext uri="{FF2B5EF4-FFF2-40B4-BE49-F238E27FC236}">
                <a16:creationId xmlns:a16="http://schemas.microsoft.com/office/drawing/2014/main" xmlns="" id="{03A67BD7-4008-4DED-B6CD-5E7C5B3FA7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580" y="4727797"/>
            <a:ext cx="1688704" cy="1198914"/>
          </a:xfrm>
          <a:prstGeom prst="rect">
            <a:avLst/>
          </a:prstGeom>
        </p:spPr>
      </p:pic>
      <p:sp>
        <p:nvSpPr>
          <p:cNvPr id="45" name="文本框 44">
            <a:extLst>
              <a:ext uri="{FF2B5EF4-FFF2-40B4-BE49-F238E27FC236}">
                <a16:creationId xmlns:a16="http://schemas.microsoft.com/office/drawing/2014/main" xmlns="" id="{5B0F1919-3FDD-4BAA-A621-003150D284CE}"/>
              </a:ext>
            </a:extLst>
          </p:cNvPr>
          <p:cNvSpPr txBox="1"/>
          <p:nvPr/>
        </p:nvSpPr>
        <p:spPr>
          <a:xfrm>
            <a:off x="7250186" y="5482003"/>
            <a:ext cx="885630" cy="300082"/>
          </a:xfrm>
          <a:prstGeom prst="rect">
            <a:avLst/>
          </a:prstGeom>
          <a:noFill/>
        </p:spPr>
        <p:txBody>
          <a:bodyPr wrap="square" rtlCol="0">
            <a:spAutoFit/>
          </a:bodyPr>
          <a:lstStyle/>
          <a:p>
            <a:pPr algn="ctr"/>
            <a:r>
              <a:rPr lang="zh-CN" altLang="en-US" sz="1350" dirty="0"/>
              <a:t>核心</a:t>
            </a:r>
          </a:p>
        </p:txBody>
      </p:sp>
    </p:spTree>
    <p:extLst>
      <p:ext uri="{BB962C8B-B14F-4D97-AF65-F5344CB8AC3E}">
        <p14:creationId xmlns:p14="http://schemas.microsoft.com/office/powerpoint/2010/main" val="276721444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D317C45E-1B23-4A3D-9BEB-273F43D16396}"/>
              </a:ext>
            </a:extLst>
          </p:cNvPr>
          <p:cNvSpPr/>
          <p:nvPr/>
        </p:nvSpPr>
        <p:spPr>
          <a:xfrm>
            <a:off x="762000" y="4321418"/>
            <a:ext cx="5943600" cy="961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GPU</a:t>
            </a:r>
            <a:r>
              <a:rPr lang="zh-CN" altLang="en-US" sz="1350" dirty="0"/>
              <a:t>硬件设备</a:t>
            </a:r>
          </a:p>
        </p:txBody>
      </p:sp>
      <p:sp>
        <p:nvSpPr>
          <p:cNvPr id="5" name="矩形 4">
            <a:extLst>
              <a:ext uri="{FF2B5EF4-FFF2-40B4-BE49-F238E27FC236}">
                <a16:creationId xmlns:a16="http://schemas.microsoft.com/office/drawing/2014/main" xmlns="" id="{E0B14C9F-6982-49D5-A38A-7BAA758DC625}"/>
              </a:ext>
            </a:extLst>
          </p:cNvPr>
          <p:cNvSpPr/>
          <p:nvPr/>
        </p:nvSpPr>
        <p:spPr>
          <a:xfrm>
            <a:off x="1861037" y="3166696"/>
            <a:ext cx="4243754" cy="627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Nvidia</a:t>
            </a:r>
            <a:r>
              <a:rPr lang="zh-CN" altLang="en-US" sz="1350" dirty="0"/>
              <a:t>设备驱动程序</a:t>
            </a:r>
          </a:p>
        </p:txBody>
      </p:sp>
      <p:sp>
        <p:nvSpPr>
          <p:cNvPr id="6" name="矩形 5">
            <a:extLst>
              <a:ext uri="{FF2B5EF4-FFF2-40B4-BE49-F238E27FC236}">
                <a16:creationId xmlns:a16="http://schemas.microsoft.com/office/drawing/2014/main" xmlns="" id="{640B0A47-CC4A-4E1C-A3FD-438F2EB68370}"/>
              </a:ext>
            </a:extLst>
          </p:cNvPr>
          <p:cNvSpPr/>
          <p:nvPr/>
        </p:nvSpPr>
        <p:spPr>
          <a:xfrm>
            <a:off x="2538045" y="1607527"/>
            <a:ext cx="2854570" cy="820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CUDA</a:t>
            </a:r>
            <a:r>
              <a:rPr lang="zh-CN" altLang="en-US" sz="1350" dirty="0"/>
              <a:t>程序</a:t>
            </a:r>
          </a:p>
        </p:txBody>
      </p:sp>
      <p:sp>
        <p:nvSpPr>
          <p:cNvPr id="7" name="箭头: 下 6">
            <a:extLst>
              <a:ext uri="{FF2B5EF4-FFF2-40B4-BE49-F238E27FC236}">
                <a16:creationId xmlns:a16="http://schemas.microsoft.com/office/drawing/2014/main" xmlns="" id="{36EBAB48-82D5-4A93-B90D-BA55672DC294}"/>
              </a:ext>
            </a:extLst>
          </p:cNvPr>
          <p:cNvSpPr/>
          <p:nvPr/>
        </p:nvSpPr>
        <p:spPr>
          <a:xfrm>
            <a:off x="3552092" y="2516065"/>
            <a:ext cx="855785" cy="6271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t>调用</a:t>
            </a:r>
          </a:p>
        </p:txBody>
      </p:sp>
      <p:sp>
        <p:nvSpPr>
          <p:cNvPr id="8" name="箭头: 下 7">
            <a:extLst>
              <a:ext uri="{FF2B5EF4-FFF2-40B4-BE49-F238E27FC236}">
                <a16:creationId xmlns:a16="http://schemas.microsoft.com/office/drawing/2014/main" xmlns="" id="{D9BC5A1B-7447-4AC1-915D-191A0EE00D98}"/>
              </a:ext>
            </a:extLst>
          </p:cNvPr>
          <p:cNvSpPr/>
          <p:nvPr/>
        </p:nvSpPr>
        <p:spPr>
          <a:xfrm>
            <a:off x="3622431" y="3829049"/>
            <a:ext cx="785446" cy="4806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dirty="0"/>
              <a:t>驱动</a:t>
            </a:r>
          </a:p>
        </p:txBody>
      </p:sp>
      <p:sp>
        <p:nvSpPr>
          <p:cNvPr id="9" name="椭圆 8">
            <a:extLst>
              <a:ext uri="{FF2B5EF4-FFF2-40B4-BE49-F238E27FC236}">
                <a16:creationId xmlns:a16="http://schemas.microsoft.com/office/drawing/2014/main" xmlns="" id="{D1C6CFD9-07AF-4D85-85BA-97675F37A317}"/>
              </a:ext>
            </a:extLst>
          </p:cNvPr>
          <p:cNvSpPr/>
          <p:nvPr/>
        </p:nvSpPr>
        <p:spPr>
          <a:xfrm>
            <a:off x="7151078" y="3237037"/>
            <a:ext cx="1887416" cy="568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Nvidia</a:t>
            </a:r>
            <a:r>
              <a:rPr lang="zh-CN" altLang="en-US" sz="1350" dirty="0"/>
              <a:t>设备驱动</a:t>
            </a:r>
          </a:p>
        </p:txBody>
      </p:sp>
      <p:sp>
        <p:nvSpPr>
          <p:cNvPr id="10" name="椭圆 9">
            <a:extLst>
              <a:ext uri="{FF2B5EF4-FFF2-40B4-BE49-F238E27FC236}">
                <a16:creationId xmlns:a16="http://schemas.microsoft.com/office/drawing/2014/main" xmlns="" id="{39CC4BE9-58E4-4BD0-9697-7B0B23B3AB85}"/>
              </a:ext>
            </a:extLst>
          </p:cNvPr>
          <p:cNvSpPr/>
          <p:nvPr/>
        </p:nvSpPr>
        <p:spPr>
          <a:xfrm>
            <a:off x="7631725" y="4529503"/>
            <a:ext cx="1418493" cy="568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Nvidia</a:t>
            </a:r>
            <a:r>
              <a:rPr lang="zh-CN" altLang="en-US" sz="1350" dirty="0"/>
              <a:t>设备</a:t>
            </a:r>
          </a:p>
        </p:txBody>
      </p:sp>
      <p:sp>
        <p:nvSpPr>
          <p:cNvPr id="11" name="椭圆 10">
            <a:extLst>
              <a:ext uri="{FF2B5EF4-FFF2-40B4-BE49-F238E27FC236}">
                <a16:creationId xmlns:a16="http://schemas.microsoft.com/office/drawing/2014/main" xmlns="" id="{325F14F7-EEC8-4A6D-93CA-240EB4836C38}"/>
              </a:ext>
            </a:extLst>
          </p:cNvPr>
          <p:cNvSpPr/>
          <p:nvPr/>
        </p:nvSpPr>
        <p:spPr>
          <a:xfrm>
            <a:off x="6960576" y="1745274"/>
            <a:ext cx="1887416" cy="568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CUDA</a:t>
            </a:r>
            <a:r>
              <a:rPr lang="zh-CN" altLang="en-US" sz="1350" dirty="0"/>
              <a:t>编译环境</a:t>
            </a:r>
          </a:p>
        </p:txBody>
      </p:sp>
      <p:cxnSp>
        <p:nvCxnSpPr>
          <p:cNvPr id="18" name="直接箭头连接符 17">
            <a:extLst>
              <a:ext uri="{FF2B5EF4-FFF2-40B4-BE49-F238E27FC236}">
                <a16:creationId xmlns:a16="http://schemas.microsoft.com/office/drawing/2014/main" xmlns="" id="{A0C3F27C-9BD6-4B9D-B134-99DA8C4DAFC0}"/>
              </a:ext>
            </a:extLst>
          </p:cNvPr>
          <p:cNvCxnSpPr/>
          <p:nvPr/>
        </p:nvCxnSpPr>
        <p:spPr>
          <a:xfrm>
            <a:off x="5679831" y="2029558"/>
            <a:ext cx="8675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xmlns="" id="{BA970AC9-1D18-4404-BF67-48AD7728618E}"/>
              </a:ext>
            </a:extLst>
          </p:cNvPr>
          <p:cNvCxnSpPr/>
          <p:nvPr/>
        </p:nvCxnSpPr>
        <p:spPr>
          <a:xfrm>
            <a:off x="6180993" y="3483220"/>
            <a:ext cx="8675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xmlns="" id="{01C64F64-B1DF-46B7-A292-84CE2553809F}"/>
              </a:ext>
            </a:extLst>
          </p:cNvPr>
          <p:cNvCxnSpPr/>
          <p:nvPr/>
        </p:nvCxnSpPr>
        <p:spPr>
          <a:xfrm>
            <a:off x="6734907" y="4813787"/>
            <a:ext cx="8675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569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A9B58A-9C1A-49B9-9EF4-3C302B39FAA4}"/>
              </a:ext>
            </a:extLst>
          </p:cNvPr>
          <p:cNvSpPr>
            <a:spLocks noGrp="1"/>
          </p:cNvSpPr>
          <p:nvPr>
            <p:ph type="title"/>
          </p:nvPr>
        </p:nvSpPr>
        <p:spPr/>
        <p:txBody>
          <a:bodyPr/>
          <a:lstStyle/>
          <a:p>
            <a:r>
              <a:rPr lang="zh-CN" altLang="en-US" dirty="0"/>
              <a:t>相互作用势能</a:t>
            </a:r>
          </a:p>
        </p:txBody>
      </p:sp>
      <p:sp>
        <p:nvSpPr>
          <p:cNvPr id="4" name="Rectangle 3">
            <a:extLst>
              <a:ext uri="{FF2B5EF4-FFF2-40B4-BE49-F238E27FC236}">
                <a16:creationId xmlns:a16="http://schemas.microsoft.com/office/drawing/2014/main" xmlns="" id="{9D008B23-7ED5-4EA7-B5F3-274B42E7E2F4}"/>
              </a:ext>
            </a:extLst>
          </p:cNvPr>
          <p:cNvSpPr txBox="1">
            <a:spLocks noRot="1" noChangeArrowheads="1"/>
          </p:cNvSpPr>
          <p:nvPr/>
        </p:nvSpPr>
        <p:spPr bwMode="auto">
          <a:xfrm>
            <a:off x="366514" y="1246785"/>
            <a:ext cx="8229600" cy="191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defTabSz="914400" eaLnBrk="1" hangingPunct="1"/>
            <a:r>
              <a:rPr lang="zh-CN" altLang="en-US" b="1" kern="0" dirty="0">
                <a:latin typeface="华文楷体" panose="02010600040101010101" pitchFamily="2" charset="-122"/>
                <a:ea typeface="华文楷体" panose="02010600040101010101" pitchFamily="2" charset="-122"/>
              </a:rPr>
              <a:t>基本假设</a:t>
            </a:r>
          </a:p>
          <a:p>
            <a:pPr lvl="1" defTabSz="914400" eaLnBrk="1" hangingPunct="1"/>
            <a:r>
              <a:rPr lang="zh-CN" altLang="en-US" b="1" kern="0" dirty="0">
                <a:latin typeface="华文楷体" panose="02010600040101010101" pitchFamily="2" charset="-122"/>
                <a:ea typeface="华文楷体" panose="02010600040101010101" pitchFamily="2" charset="-122"/>
              </a:rPr>
              <a:t>分子为球，惰性，分子间的作用只取决于分子间的距离</a:t>
            </a:r>
            <a:r>
              <a:rPr lang="en-US" altLang="zh-CN" b="1" kern="0" dirty="0">
                <a:latin typeface="华文楷体" panose="02010600040101010101" pitchFamily="2" charset="-122"/>
                <a:ea typeface="华文楷体" panose="02010600040101010101" pitchFamily="2" charset="-122"/>
              </a:rPr>
              <a:t>, </a:t>
            </a:r>
            <a:r>
              <a:rPr lang="zh-CN" altLang="en-US" b="1" kern="0" dirty="0">
                <a:latin typeface="华文楷体" panose="02010600040101010101" pitchFamily="2" charset="-122"/>
                <a:ea typeface="华文楷体" panose="02010600040101010101" pitchFamily="2" charset="-122"/>
              </a:rPr>
              <a:t>分子间势能为可加和对势能</a:t>
            </a:r>
            <a:r>
              <a:rPr lang="en-US" altLang="zh-CN" b="1" kern="0" dirty="0">
                <a:latin typeface="华文楷体" panose="02010600040101010101" pitchFamily="2" charset="-122"/>
                <a:ea typeface="华文楷体" panose="02010600040101010101" pitchFamily="2" charset="-122"/>
              </a:rPr>
              <a:t>.</a:t>
            </a:r>
            <a:endParaRPr lang="zh-CN" altLang="en-US" b="1" kern="0" dirty="0">
              <a:latin typeface="华文楷体" panose="02010600040101010101" pitchFamily="2" charset="-122"/>
              <a:ea typeface="华文楷体" panose="02010600040101010101" pitchFamily="2" charset="-122"/>
            </a:endParaRPr>
          </a:p>
        </p:txBody>
      </p:sp>
      <p:sp>
        <p:nvSpPr>
          <p:cNvPr id="5" name="内容占位符 5">
            <a:extLst>
              <a:ext uri="{FF2B5EF4-FFF2-40B4-BE49-F238E27FC236}">
                <a16:creationId xmlns:a16="http://schemas.microsoft.com/office/drawing/2014/main" xmlns="" id="{BAB5434E-1C79-49A8-AC71-9673940B5F99}"/>
              </a:ext>
            </a:extLst>
          </p:cNvPr>
          <p:cNvSpPr>
            <a:spLocks noGrp="1"/>
          </p:cNvSpPr>
          <p:nvPr>
            <p:ph idx="1"/>
          </p:nvPr>
        </p:nvSpPr>
        <p:spPr>
          <a:xfrm>
            <a:off x="366514" y="2989748"/>
            <a:ext cx="8229600" cy="878503"/>
          </a:xfrm>
        </p:spPr>
        <p:txBody>
          <a:bodyPr/>
          <a:lstStyle/>
          <a:p>
            <a:pPr eaLnBrk="1" hangingPunct="1"/>
            <a:r>
              <a:rPr lang="en-US" altLang="zh-CN" b="1" dirty="0">
                <a:latin typeface="华文楷体" panose="02010600040101010101" pitchFamily="2" charset="-122"/>
                <a:ea typeface="华文楷体" panose="02010600040101010101" pitchFamily="2" charset="-122"/>
              </a:rPr>
              <a:t>N</a:t>
            </a:r>
            <a:r>
              <a:rPr lang="zh-CN" altLang="en-US" b="1" dirty="0">
                <a:latin typeface="华文楷体" panose="02010600040101010101" pitchFamily="2" charset="-122"/>
                <a:ea typeface="华文楷体" panose="02010600040101010101" pitchFamily="2" charset="-122"/>
              </a:rPr>
              <a:t>个粒子系统的总势能</a:t>
            </a:r>
          </a:p>
        </p:txBody>
      </p:sp>
      <p:graphicFrame>
        <p:nvGraphicFramePr>
          <p:cNvPr id="6" name="Object 4">
            <a:extLst>
              <a:ext uri="{FF2B5EF4-FFF2-40B4-BE49-F238E27FC236}">
                <a16:creationId xmlns:a16="http://schemas.microsoft.com/office/drawing/2014/main" xmlns="" id="{BC455DAE-0E73-41EB-9F43-15509AA68536}"/>
              </a:ext>
            </a:extLst>
          </p:cNvPr>
          <p:cNvGraphicFramePr>
            <a:graphicFrameLocks noChangeAspect="1"/>
          </p:cNvGraphicFramePr>
          <p:nvPr>
            <p:extLst>
              <p:ext uri="{D42A27DB-BD31-4B8C-83A1-F6EECF244321}">
                <p14:modId xmlns:p14="http://schemas.microsoft.com/office/powerpoint/2010/main" val="2341200531"/>
              </p:ext>
            </p:extLst>
          </p:nvPr>
        </p:nvGraphicFramePr>
        <p:xfrm>
          <a:off x="2004021" y="3606590"/>
          <a:ext cx="4954587" cy="3270250"/>
        </p:xfrm>
        <a:graphic>
          <a:graphicData uri="http://schemas.openxmlformats.org/presentationml/2006/ole">
            <mc:AlternateContent xmlns:mc="http://schemas.openxmlformats.org/markup-compatibility/2006">
              <mc:Choice xmlns:v="urn:schemas-microsoft-com:vml" Requires="v">
                <p:oleObj spid="_x0000_s1202" name="公式" r:id="rId3" imgW="1866600" imgH="1231560" progId="Equation.3">
                  <p:embed/>
                </p:oleObj>
              </mc:Choice>
              <mc:Fallback>
                <p:oleObj name="公式" r:id="rId3" imgW="1866600" imgH="1231560" progId="Equation.3">
                  <p:embed/>
                  <p:pic>
                    <p:nvPicPr>
                      <p:cNvPr id="1026" name="Object 4">
                        <a:extLst>
                          <a:ext uri="{FF2B5EF4-FFF2-40B4-BE49-F238E27FC236}">
                            <a16:creationId xmlns:a16="http://schemas.microsoft.com/office/drawing/2014/main" xmlns="" id="{A22FFF7B-6305-45A8-A7EC-5B8F6F284B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4021" y="3606590"/>
                        <a:ext cx="4954587" cy="327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540393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xmlns="" id="{DF76C4E2-CBB0-4ADC-BF51-567B9F4AB32F}"/>
              </a:ext>
            </a:extLst>
          </p:cNvPr>
          <p:cNvGraphicFramePr>
            <a:graphicFrameLocks noChangeAspect="1"/>
          </p:cNvGraphicFramePr>
          <p:nvPr>
            <p:extLst>
              <p:ext uri="{D42A27DB-BD31-4B8C-83A1-F6EECF244321}">
                <p14:modId xmlns:p14="http://schemas.microsoft.com/office/powerpoint/2010/main" val="2394029954"/>
              </p:ext>
            </p:extLst>
          </p:nvPr>
        </p:nvGraphicFramePr>
        <p:xfrm>
          <a:off x="142875" y="1613502"/>
          <a:ext cx="3000375" cy="2990850"/>
        </p:xfrm>
        <a:graphic>
          <a:graphicData uri="http://schemas.openxmlformats.org/presentationml/2006/ole">
            <mc:AlternateContent xmlns:mc="http://schemas.openxmlformats.org/markup-compatibility/2006">
              <mc:Choice xmlns:v="urn:schemas-microsoft-com:vml" Requires="v">
                <p:oleObj spid="_x0000_s3070" name="Graph" r:id="rId3" imgW="3359520" imgH="2990880" progId="Origin50.Graph">
                  <p:embed/>
                </p:oleObj>
              </mc:Choice>
              <mc:Fallback>
                <p:oleObj name="Graph" r:id="rId3" imgW="3359520" imgH="2990880" progId="Origin50.Graph">
                  <p:embed/>
                  <p:pic>
                    <p:nvPicPr>
                      <p:cNvPr id="2050" name="Object 3">
                        <a:extLst>
                          <a:ext uri="{FF2B5EF4-FFF2-40B4-BE49-F238E27FC236}">
                            <a16:creationId xmlns:a16="http://schemas.microsoft.com/office/drawing/2014/main" xmlns="" id="{67C12C2E-2750-4970-B4DD-FEB9F4BCA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613502"/>
                        <a:ext cx="300037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7">
            <a:extLst>
              <a:ext uri="{FF2B5EF4-FFF2-40B4-BE49-F238E27FC236}">
                <a16:creationId xmlns:a16="http://schemas.microsoft.com/office/drawing/2014/main" xmlns="" id="{FA38FA3D-6646-4DDE-A2DE-835636A1E761}"/>
              </a:ext>
            </a:extLst>
          </p:cNvPr>
          <p:cNvGraphicFramePr>
            <a:graphicFrameLocks noChangeAspect="1"/>
          </p:cNvGraphicFramePr>
          <p:nvPr>
            <p:extLst>
              <p:ext uri="{D42A27DB-BD31-4B8C-83A1-F6EECF244321}">
                <p14:modId xmlns:p14="http://schemas.microsoft.com/office/powerpoint/2010/main" val="2219344626"/>
              </p:ext>
            </p:extLst>
          </p:nvPr>
        </p:nvGraphicFramePr>
        <p:xfrm>
          <a:off x="2844800" y="1597627"/>
          <a:ext cx="3216275" cy="2921000"/>
        </p:xfrm>
        <a:graphic>
          <a:graphicData uri="http://schemas.openxmlformats.org/presentationml/2006/ole">
            <mc:AlternateContent xmlns:mc="http://schemas.openxmlformats.org/markup-compatibility/2006">
              <mc:Choice xmlns:v="urn:schemas-microsoft-com:vml" Requires="v">
                <p:oleObj spid="_x0000_s3071" name="Graph" r:id="rId5" imgW="3576960" imgH="2921760" progId="Origin50.Graph">
                  <p:embed/>
                </p:oleObj>
              </mc:Choice>
              <mc:Fallback>
                <p:oleObj name="Graph" r:id="rId5" imgW="3576960" imgH="2921760" progId="Origin50.Graph">
                  <p:embed/>
                  <p:pic>
                    <p:nvPicPr>
                      <p:cNvPr id="2051" name="Object 7">
                        <a:extLst>
                          <a:ext uri="{FF2B5EF4-FFF2-40B4-BE49-F238E27FC236}">
                            <a16:creationId xmlns:a16="http://schemas.microsoft.com/office/drawing/2014/main" xmlns="" id="{F7EF3064-45DF-4F9F-8401-2E92E772C2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4800" y="1597627"/>
                        <a:ext cx="3216275"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9">
            <a:extLst>
              <a:ext uri="{FF2B5EF4-FFF2-40B4-BE49-F238E27FC236}">
                <a16:creationId xmlns:a16="http://schemas.microsoft.com/office/drawing/2014/main" xmlns="" id="{03902DBF-EAF9-418C-A3C5-252B89BB98B5}"/>
              </a:ext>
            </a:extLst>
          </p:cNvPr>
          <p:cNvSpPr txBox="1">
            <a:spLocks noChangeArrowheads="1"/>
          </p:cNvSpPr>
          <p:nvPr/>
        </p:nvSpPr>
        <p:spPr bwMode="auto">
          <a:xfrm>
            <a:off x="142875" y="5387987"/>
            <a:ext cx="24567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2"/>
                </a:solidFill>
                <a:latin typeface="Arial" panose="020B0604020202020204" pitchFamily="34" charset="0"/>
                <a:ea typeface="楷体_GB2312" pitchFamily="49" charset="-122"/>
              </a:defRPr>
            </a:lvl1pPr>
            <a:lvl2pPr marL="742950" indent="-285750" eaLnBrk="0" hangingPunct="0">
              <a:defRPr sz="2400" b="1">
                <a:solidFill>
                  <a:schemeClr val="tx2"/>
                </a:solidFill>
                <a:latin typeface="Arial" panose="020B0604020202020204" pitchFamily="34" charset="0"/>
                <a:ea typeface="楷体_GB2312" pitchFamily="49" charset="-122"/>
              </a:defRPr>
            </a:lvl2pPr>
            <a:lvl3pPr marL="1143000" indent="-228600" eaLnBrk="0" hangingPunct="0">
              <a:defRPr sz="2400" b="1">
                <a:solidFill>
                  <a:schemeClr val="tx2"/>
                </a:solidFill>
                <a:latin typeface="Arial" panose="020B0604020202020204" pitchFamily="34" charset="0"/>
                <a:ea typeface="楷体_GB2312" pitchFamily="49" charset="-122"/>
              </a:defRPr>
            </a:lvl3pPr>
            <a:lvl4pPr marL="1600200" indent="-228600" eaLnBrk="0" hangingPunct="0">
              <a:defRPr sz="2400" b="1">
                <a:solidFill>
                  <a:schemeClr val="tx2"/>
                </a:solidFill>
                <a:latin typeface="Arial" panose="020B0604020202020204" pitchFamily="34" charset="0"/>
                <a:ea typeface="楷体_GB2312" pitchFamily="49" charset="-122"/>
              </a:defRPr>
            </a:lvl4pPr>
            <a:lvl5pPr marL="2057400" indent="-228600" eaLnBrk="0" hangingPunct="0">
              <a:defRPr sz="2400" b="1">
                <a:solidFill>
                  <a:schemeClr val="tx2"/>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9pPr>
          </a:lstStyle>
          <a:p>
            <a:pPr eaLnBrk="1" hangingPunct="1"/>
            <a:r>
              <a:rPr lang="zh-CN" altLang="en-US" dirty="0"/>
              <a:t>刚球模型</a:t>
            </a:r>
            <a:r>
              <a:rPr lang="en-US" altLang="zh-CN" dirty="0"/>
              <a:t>,</a:t>
            </a:r>
            <a:r>
              <a:rPr lang="zh-CN" altLang="en-US" dirty="0"/>
              <a:t>事件驱动分子动力学</a:t>
            </a:r>
          </a:p>
        </p:txBody>
      </p:sp>
      <p:graphicFrame>
        <p:nvGraphicFramePr>
          <p:cNvPr id="7" name="Object 8">
            <a:extLst>
              <a:ext uri="{FF2B5EF4-FFF2-40B4-BE49-F238E27FC236}">
                <a16:creationId xmlns:a16="http://schemas.microsoft.com/office/drawing/2014/main" xmlns="" id="{A3C132BD-111E-47F8-BA44-C0DF9D9961E1}"/>
              </a:ext>
            </a:extLst>
          </p:cNvPr>
          <p:cNvGraphicFramePr>
            <a:graphicFrameLocks noChangeAspect="1"/>
          </p:cNvGraphicFramePr>
          <p:nvPr>
            <p:extLst>
              <p:ext uri="{D42A27DB-BD31-4B8C-83A1-F6EECF244321}">
                <p14:modId xmlns:p14="http://schemas.microsoft.com/office/powerpoint/2010/main" val="286975178"/>
              </p:ext>
            </p:extLst>
          </p:nvPr>
        </p:nvGraphicFramePr>
        <p:xfrm>
          <a:off x="203200" y="4377340"/>
          <a:ext cx="2314575" cy="785812"/>
        </p:xfrm>
        <a:graphic>
          <a:graphicData uri="http://schemas.openxmlformats.org/presentationml/2006/ole">
            <mc:AlternateContent xmlns:mc="http://schemas.openxmlformats.org/markup-compatibility/2006">
              <mc:Choice xmlns:v="urn:schemas-microsoft-com:vml" Requires="v">
                <p:oleObj spid="_x0000_s4096" name="Equation" r:id="rId7" imgW="1346040" imgH="457200" progId="Equation.DSMT4">
                  <p:embed/>
                </p:oleObj>
              </mc:Choice>
              <mc:Fallback>
                <p:oleObj name="Equation" r:id="rId7" imgW="1346040" imgH="457200" progId="Equation.DSMT4">
                  <p:embed/>
                  <p:pic>
                    <p:nvPicPr>
                      <p:cNvPr id="2052" name="Object 8">
                        <a:extLst>
                          <a:ext uri="{FF2B5EF4-FFF2-40B4-BE49-F238E27FC236}">
                            <a16:creationId xmlns:a16="http://schemas.microsoft.com/office/drawing/2014/main" xmlns="" id="{2C19901D-2ACC-490B-AE46-8697B0539A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200" y="4377340"/>
                        <a:ext cx="2314575"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5">
            <a:extLst>
              <a:ext uri="{FF2B5EF4-FFF2-40B4-BE49-F238E27FC236}">
                <a16:creationId xmlns:a16="http://schemas.microsoft.com/office/drawing/2014/main" xmlns="" id="{E50E46D7-0035-4176-9263-D83E7417E482}"/>
              </a:ext>
            </a:extLst>
          </p:cNvPr>
          <p:cNvGraphicFramePr>
            <a:graphicFrameLocks noChangeAspect="1"/>
          </p:cNvGraphicFramePr>
          <p:nvPr>
            <p:extLst>
              <p:ext uri="{D42A27DB-BD31-4B8C-83A1-F6EECF244321}">
                <p14:modId xmlns:p14="http://schemas.microsoft.com/office/powerpoint/2010/main" val="760769704"/>
              </p:ext>
            </p:extLst>
          </p:nvPr>
        </p:nvGraphicFramePr>
        <p:xfrm>
          <a:off x="3857625" y="4377340"/>
          <a:ext cx="1287463" cy="676275"/>
        </p:xfrm>
        <a:graphic>
          <a:graphicData uri="http://schemas.openxmlformats.org/presentationml/2006/ole">
            <mc:AlternateContent xmlns:mc="http://schemas.openxmlformats.org/markup-compatibility/2006">
              <mc:Choice xmlns:v="urn:schemas-microsoft-com:vml" Requires="v">
                <p:oleObj spid="_x0000_s4097" name="Equation" r:id="rId9" imgW="749160" imgH="393480" progId="Equation.DSMT4">
                  <p:embed/>
                </p:oleObj>
              </mc:Choice>
              <mc:Fallback>
                <p:oleObj name="Equation" r:id="rId9" imgW="749160" imgH="393480" progId="Equation.DSMT4">
                  <p:embed/>
                  <p:pic>
                    <p:nvPicPr>
                      <p:cNvPr id="2053" name="Object 5">
                        <a:extLst>
                          <a:ext uri="{FF2B5EF4-FFF2-40B4-BE49-F238E27FC236}">
                            <a16:creationId xmlns:a16="http://schemas.microsoft.com/office/drawing/2014/main" xmlns="" id="{F2E24836-513B-47BC-A66E-14803EC786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7625" y="4377340"/>
                        <a:ext cx="12874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12">
            <a:extLst>
              <a:ext uri="{FF2B5EF4-FFF2-40B4-BE49-F238E27FC236}">
                <a16:creationId xmlns:a16="http://schemas.microsoft.com/office/drawing/2014/main" xmlns="" id="{AA3E0DC3-794D-4AC4-B27D-2A58DD615AB5}"/>
              </a:ext>
            </a:extLst>
          </p:cNvPr>
          <p:cNvSpPr txBox="1">
            <a:spLocks noChangeArrowheads="1"/>
          </p:cNvSpPr>
          <p:nvPr/>
        </p:nvSpPr>
        <p:spPr bwMode="auto">
          <a:xfrm>
            <a:off x="3286125" y="5366352"/>
            <a:ext cx="2357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2"/>
                </a:solidFill>
                <a:latin typeface="Arial" panose="020B0604020202020204" pitchFamily="34" charset="0"/>
                <a:ea typeface="楷体_GB2312" pitchFamily="49" charset="-122"/>
              </a:defRPr>
            </a:lvl1pPr>
            <a:lvl2pPr marL="742950" indent="-285750" eaLnBrk="0" hangingPunct="0">
              <a:defRPr sz="2400" b="1">
                <a:solidFill>
                  <a:schemeClr val="tx2"/>
                </a:solidFill>
                <a:latin typeface="Arial" panose="020B0604020202020204" pitchFamily="34" charset="0"/>
                <a:ea typeface="楷体_GB2312" pitchFamily="49" charset="-122"/>
              </a:defRPr>
            </a:lvl2pPr>
            <a:lvl3pPr marL="1143000" indent="-228600" eaLnBrk="0" hangingPunct="0">
              <a:defRPr sz="2400" b="1">
                <a:solidFill>
                  <a:schemeClr val="tx2"/>
                </a:solidFill>
                <a:latin typeface="Arial" panose="020B0604020202020204" pitchFamily="34" charset="0"/>
                <a:ea typeface="楷体_GB2312" pitchFamily="49" charset="-122"/>
              </a:defRPr>
            </a:lvl3pPr>
            <a:lvl4pPr marL="1600200" indent="-228600" eaLnBrk="0" hangingPunct="0">
              <a:defRPr sz="2400" b="1">
                <a:solidFill>
                  <a:schemeClr val="tx2"/>
                </a:solidFill>
                <a:latin typeface="Arial" panose="020B0604020202020204" pitchFamily="34" charset="0"/>
                <a:ea typeface="楷体_GB2312" pitchFamily="49" charset="-122"/>
              </a:defRPr>
            </a:lvl4pPr>
            <a:lvl5pPr marL="2057400" indent="-228600" eaLnBrk="0" hangingPunct="0">
              <a:defRPr sz="2400" b="1">
                <a:solidFill>
                  <a:schemeClr val="tx2"/>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9pPr>
          </a:lstStyle>
          <a:p>
            <a:pPr eaLnBrk="1" hangingPunct="1"/>
            <a:r>
              <a:rPr lang="zh-CN" altLang="en-US" dirty="0"/>
              <a:t>斥力力心点模型</a:t>
            </a:r>
            <a:r>
              <a:rPr lang="en-US" altLang="zh-CN" dirty="0"/>
              <a:t>,</a:t>
            </a:r>
            <a:r>
              <a:rPr lang="zh-CN" altLang="en-US" dirty="0"/>
              <a:t>时间驱动分子动力学</a:t>
            </a:r>
          </a:p>
        </p:txBody>
      </p:sp>
      <p:graphicFrame>
        <p:nvGraphicFramePr>
          <p:cNvPr id="10" name="Object 12">
            <a:extLst>
              <a:ext uri="{FF2B5EF4-FFF2-40B4-BE49-F238E27FC236}">
                <a16:creationId xmlns:a16="http://schemas.microsoft.com/office/drawing/2014/main" xmlns="" id="{D2F5A081-D110-47E6-AAFF-2D6B6742759F}"/>
              </a:ext>
            </a:extLst>
          </p:cNvPr>
          <p:cNvGraphicFramePr>
            <a:graphicFrameLocks noChangeAspect="1"/>
          </p:cNvGraphicFramePr>
          <p:nvPr>
            <p:extLst>
              <p:ext uri="{D42A27DB-BD31-4B8C-83A1-F6EECF244321}">
                <p14:modId xmlns:p14="http://schemas.microsoft.com/office/powerpoint/2010/main" val="3175510294"/>
              </p:ext>
            </p:extLst>
          </p:nvPr>
        </p:nvGraphicFramePr>
        <p:xfrm>
          <a:off x="6107113" y="1805590"/>
          <a:ext cx="2965450" cy="2660650"/>
        </p:xfrm>
        <a:graphic>
          <a:graphicData uri="http://schemas.openxmlformats.org/presentationml/2006/ole">
            <mc:AlternateContent xmlns:mc="http://schemas.openxmlformats.org/markup-compatibility/2006">
              <mc:Choice xmlns:v="urn:schemas-microsoft-com:vml" Requires="v">
                <p:oleObj spid="_x0000_s4098" name="Graph" r:id="rId11" imgW="3751200" imgH="2661120" progId="Origin50.Graph">
                  <p:embed/>
                </p:oleObj>
              </mc:Choice>
              <mc:Fallback>
                <p:oleObj name="Graph" r:id="rId11" imgW="3751200" imgH="2661120" progId="Origin50.Graph">
                  <p:embed/>
                  <p:pic>
                    <p:nvPicPr>
                      <p:cNvPr id="2054" name="Object 12">
                        <a:extLst>
                          <a:ext uri="{FF2B5EF4-FFF2-40B4-BE49-F238E27FC236}">
                            <a16:creationId xmlns:a16="http://schemas.microsoft.com/office/drawing/2014/main" xmlns="" id="{1BF57D47-D9CE-4CD8-920A-FFFCBCC48C1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07113" y="1805590"/>
                        <a:ext cx="2965450" cy="26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3">
            <a:extLst>
              <a:ext uri="{FF2B5EF4-FFF2-40B4-BE49-F238E27FC236}">
                <a16:creationId xmlns:a16="http://schemas.microsoft.com/office/drawing/2014/main" xmlns="" id="{2DC107CF-8F2A-499B-BCEA-AC3B7D180EE2}"/>
              </a:ext>
            </a:extLst>
          </p:cNvPr>
          <p:cNvGraphicFramePr>
            <a:graphicFrameLocks noChangeAspect="1"/>
          </p:cNvGraphicFramePr>
          <p:nvPr>
            <p:extLst>
              <p:ext uri="{D42A27DB-BD31-4B8C-83A1-F6EECF244321}">
                <p14:modId xmlns:p14="http://schemas.microsoft.com/office/powerpoint/2010/main" val="2351043777"/>
              </p:ext>
            </p:extLst>
          </p:nvPr>
        </p:nvGraphicFramePr>
        <p:xfrm>
          <a:off x="6226175" y="4224940"/>
          <a:ext cx="2292350" cy="1090612"/>
        </p:xfrm>
        <a:graphic>
          <a:graphicData uri="http://schemas.openxmlformats.org/presentationml/2006/ole">
            <mc:AlternateContent xmlns:mc="http://schemas.openxmlformats.org/markup-compatibility/2006">
              <mc:Choice xmlns:v="urn:schemas-microsoft-com:vml" Requires="v">
                <p:oleObj spid="_x0000_s4099" name="Equation" r:id="rId13" imgW="1333440" imgH="634680" progId="Equation.DSMT4">
                  <p:embed/>
                </p:oleObj>
              </mc:Choice>
              <mc:Fallback>
                <p:oleObj name="Equation" r:id="rId13" imgW="1333440" imgH="634680" progId="Equation.DSMT4">
                  <p:embed/>
                  <p:pic>
                    <p:nvPicPr>
                      <p:cNvPr id="2055" name="Object 13">
                        <a:extLst>
                          <a:ext uri="{FF2B5EF4-FFF2-40B4-BE49-F238E27FC236}">
                            <a16:creationId xmlns:a16="http://schemas.microsoft.com/office/drawing/2014/main" xmlns="" id="{CAE43114-C5D2-406A-A254-799AC6350D6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26175" y="4224940"/>
                        <a:ext cx="2292350" cy="1090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7">
            <a:extLst>
              <a:ext uri="{FF2B5EF4-FFF2-40B4-BE49-F238E27FC236}">
                <a16:creationId xmlns:a16="http://schemas.microsoft.com/office/drawing/2014/main" xmlns="" id="{3F797C0D-C15C-43A0-A446-443248147B73}"/>
              </a:ext>
            </a:extLst>
          </p:cNvPr>
          <p:cNvSpPr txBox="1">
            <a:spLocks noChangeArrowheads="1"/>
          </p:cNvSpPr>
          <p:nvPr/>
        </p:nvSpPr>
        <p:spPr bwMode="auto">
          <a:xfrm>
            <a:off x="6215063" y="5377465"/>
            <a:ext cx="2714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2"/>
                </a:solidFill>
                <a:latin typeface="Arial" panose="020B0604020202020204" pitchFamily="34" charset="0"/>
                <a:ea typeface="楷体_GB2312" pitchFamily="49" charset="-122"/>
              </a:defRPr>
            </a:lvl1pPr>
            <a:lvl2pPr marL="742950" indent="-285750" eaLnBrk="0" hangingPunct="0">
              <a:defRPr sz="2400" b="1">
                <a:solidFill>
                  <a:schemeClr val="tx2"/>
                </a:solidFill>
                <a:latin typeface="Arial" panose="020B0604020202020204" pitchFamily="34" charset="0"/>
                <a:ea typeface="楷体_GB2312" pitchFamily="49" charset="-122"/>
              </a:defRPr>
            </a:lvl2pPr>
            <a:lvl3pPr marL="1143000" indent="-228600" eaLnBrk="0" hangingPunct="0">
              <a:defRPr sz="2400" b="1">
                <a:solidFill>
                  <a:schemeClr val="tx2"/>
                </a:solidFill>
                <a:latin typeface="Arial" panose="020B0604020202020204" pitchFamily="34" charset="0"/>
                <a:ea typeface="楷体_GB2312" pitchFamily="49" charset="-122"/>
              </a:defRPr>
            </a:lvl3pPr>
            <a:lvl4pPr marL="1600200" indent="-228600" eaLnBrk="0" hangingPunct="0">
              <a:defRPr sz="2400" b="1">
                <a:solidFill>
                  <a:schemeClr val="tx2"/>
                </a:solidFill>
                <a:latin typeface="Arial" panose="020B0604020202020204" pitchFamily="34" charset="0"/>
                <a:ea typeface="楷体_GB2312" pitchFamily="49" charset="-122"/>
              </a:defRPr>
            </a:lvl4pPr>
            <a:lvl5pPr marL="2057400" indent="-228600" eaLnBrk="0" hangingPunct="0">
              <a:defRPr sz="2400" b="1">
                <a:solidFill>
                  <a:schemeClr val="tx2"/>
                </a:solidFill>
                <a:latin typeface="Arial" panose="020B0604020202020204" pitchFamily="34" charset="0"/>
                <a:ea typeface="楷体_GB2312" pitchFamily="49" charset="-122"/>
              </a:defRPr>
            </a:lvl5pPr>
            <a:lvl6pPr marL="25146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6pPr>
            <a:lvl7pPr marL="29718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7pPr>
            <a:lvl8pPr marL="34290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8pPr>
            <a:lvl9pPr marL="3886200" indent="-228600" eaLnBrk="0" fontAlgn="base" hangingPunct="0">
              <a:spcBef>
                <a:spcPct val="0"/>
              </a:spcBef>
              <a:spcAft>
                <a:spcPct val="0"/>
              </a:spcAft>
              <a:defRPr sz="2400" b="1">
                <a:solidFill>
                  <a:schemeClr val="tx2"/>
                </a:solidFill>
                <a:latin typeface="Arial" panose="020B0604020202020204" pitchFamily="34" charset="0"/>
                <a:ea typeface="楷体_GB2312" pitchFamily="49" charset="-122"/>
              </a:defRPr>
            </a:lvl9pPr>
          </a:lstStyle>
          <a:p>
            <a:pPr eaLnBrk="1" hangingPunct="1"/>
            <a:r>
              <a:rPr lang="en-US" altLang="zh-CN" dirty="0"/>
              <a:t>Southerland</a:t>
            </a:r>
            <a:r>
              <a:rPr lang="zh-CN" altLang="en-US" dirty="0"/>
              <a:t>模型</a:t>
            </a:r>
          </a:p>
        </p:txBody>
      </p:sp>
      <p:sp>
        <p:nvSpPr>
          <p:cNvPr id="13" name="文本框 12">
            <a:extLst>
              <a:ext uri="{FF2B5EF4-FFF2-40B4-BE49-F238E27FC236}">
                <a16:creationId xmlns:a16="http://schemas.microsoft.com/office/drawing/2014/main" xmlns="" id="{60932584-33DD-488A-A2B5-1686984D5AFD}"/>
              </a:ext>
            </a:extLst>
          </p:cNvPr>
          <p:cNvSpPr txBox="1"/>
          <p:nvPr/>
        </p:nvSpPr>
        <p:spPr>
          <a:xfrm>
            <a:off x="142875" y="167015"/>
            <a:ext cx="5500688" cy="369332"/>
          </a:xfrm>
          <a:prstGeom prst="rect">
            <a:avLst/>
          </a:prstGeom>
          <a:noFill/>
        </p:spPr>
        <p:txBody>
          <a:bodyPr wrap="square" rtlCol="0">
            <a:spAutoFit/>
          </a:bodyPr>
          <a:lstStyle/>
          <a:p>
            <a:r>
              <a:rPr lang="zh-CN" altLang="en-US" dirty="0">
                <a:solidFill>
                  <a:srgbClr val="FF0000"/>
                </a:solidFill>
              </a:rPr>
              <a:t>典型的势能</a:t>
            </a:r>
          </a:p>
        </p:txBody>
      </p:sp>
      <p:sp>
        <p:nvSpPr>
          <p:cNvPr id="14" name="文本框 13">
            <a:extLst>
              <a:ext uri="{FF2B5EF4-FFF2-40B4-BE49-F238E27FC236}">
                <a16:creationId xmlns:a16="http://schemas.microsoft.com/office/drawing/2014/main" xmlns="" id="{1752A671-9EF2-4732-9F66-C731969A989B}"/>
              </a:ext>
            </a:extLst>
          </p:cNvPr>
          <p:cNvSpPr txBox="1"/>
          <p:nvPr/>
        </p:nvSpPr>
        <p:spPr>
          <a:xfrm>
            <a:off x="309247" y="1115878"/>
            <a:ext cx="2667630" cy="369332"/>
          </a:xfrm>
          <a:prstGeom prst="rect">
            <a:avLst/>
          </a:prstGeom>
          <a:noFill/>
        </p:spPr>
        <p:txBody>
          <a:bodyPr wrap="square" rtlCol="0">
            <a:spAutoFit/>
          </a:bodyPr>
          <a:lstStyle/>
          <a:p>
            <a:pPr algn="ctr"/>
            <a:r>
              <a:rPr lang="zh-CN" altLang="en-US" dirty="0"/>
              <a:t>不连续势能</a:t>
            </a:r>
          </a:p>
        </p:txBody>
      </p:sp>
      <p:sp>
        <p:nvSpPr>
          <p:cNvPr id="15" name="文本框 14">
            <a:extLst>
              <a:ext uri="{FF2B5EF4-FFF2-40B4-BE49-F238E27FC236}">
                <a16:creationId xmlns:a16="http://schemas.microsoft.com/office/drawing/2014/main" xmlns="" id="{FFFBC62D-206C-4DA2-AD5A-82391F6ADA3F}"/>
              </a:ext>
            </a:extLst>
          </p:cNvPr>
          <p:cNvSpPr txBox="1"/>
          <p:nvPr/>
        </p:nvSpPr>
        <p:spPr>
          <a:xfrm>
            <a:off x="3143250" y="1136071"/>
            <a:ext cx="2667630" cy="369332"/>
          </a:xfrm>
          <a:prstGeom prst="rect">
            <a:avLst/>
          </a:prstGeom>
          <a:noFill/>
        </p:spPr>
        <p:txBody>
          <a:bodyPr wrap="square" rtlCol="0">
            <a:spAutoFit/>
          </a:bodyPr>
          <a:lstStyle/>
          <a:p>
            <a:pPr algn="ctr"/>
            <a:r>
              <a:rPr lang="zh-CN" altLang="en-US" dirty="0"/>
              <a:t>连续势能</a:t>
            </a:r>
          </a:p>
        </p:txBody>
      </p:sp>
      <p:sp>
        <p:nvSpPr>
          <p:cNvPr id="16" name="文本框 15">
            <a:extLst>
              <a:ext uri="{FF2B5EF4-FFF2-40B4-BE49-F238E27FC236}">
                <a16:creationId xmlns:a16="http://schemas.microsoft.com/office/drawing/2014/main" xmlns="" id="{BF4419A1-EC86-493E-AB09-2DF84B57493C}"/>
              </a:ext>
            </a:extLst>
          </p:cNvPr>
          <p:cNvSpPr txBox="1"/>
          <p:nvPr/>
        </p:nvSpPr>
        <p:spPr>
          <a:xfrm>
            <a:off x="6238560" y="1193048"/>
            <a:ext cx="2667630" cy="369332"/>
          </a:xfrm>
          <a:prstGeom prst="rect">
            <a:avLst/>
          </a:prstGeom>
          <a:noFill/>
        </p:spPr>
        <p:txBody>
          <a:bodyPr wrap="square" rtlCol="0">
            <a:spAutoFit/>
          </a:bodyPr>
          <a:lstStyle/>
          <a:p>
            <a:pPr algn="ctr"/>
            <a:r>
              <a:rPr lang="zh-CN" altLang="en-US" dirty="0"/>
              <a:t>混合势能</a:t>
            </a:r>
          </a:p>
        </p:txBody>
      </p:sp>
    </p:spTree>
    <p:extLst>
      <p:ext uri="{BB962C8B-B14F-4D97-AF65-F5344CB8AC3E}">
        <p14:creationId xmlns:p14="http://schemas.microsoft.com/office/powerpoint/2010/main" val="16435175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 name="Rectangle 2">
            <a:extLst>
              <a:ext uri="{FF2B5EF4-FFF2-40B4-BE49-F238E27FC236}">
                <a16:creationId xmlns:a16="http://schemas.microsoft.com/office/drawing/2014/main" xmlns="" id="{B0B0758E-0E6C-4CF6-8BE8-AAD42E17461A}"/>
              </a:ext>
            </a:extLst>
          </p:cNvPr>
          <p:cNvSpPr>
            <a:spLocks noGrp="1" noRot="1" noChangeArrowheads="1"/>
          </p:cNvSpPr>
          <p:nvPr>
            <p:ph type="title"/>
          </p:nvPr>
        </p:nvSpPr>
        <p:spPr>
          <a:xfrm>
            <a:off x="0" y="0"/>
            <a:ext cx="2555875" cy="384175"/>
          </a:xfrm>
        </p:spPr>
        <p:txBody>
          <a:bodyPr/>
          <a:lstStyle/>
          <a:p>
            <a:pPr algn="l" eaLnBrk="1" hangingPunct="1"/>
            <a:r>
              <a:rPr lang="zh-CN" altLang="en-US" sz="1800" b="1" dirty="0">
                <a:solidFill>
                  <a:srgbClr val="FF0000"/>
                </a:solidFill>
              </a:rPr>
              <a:t>连续势能</a:t>
            </a:r>
          </a:p>
        </p:txBody>
      </p:sp>
      <p:sp>
        <p:nvSpPr>
          <p:cNvPr id="3083" name="Rectangle 3">
            <a:extLst>
              <a:ext uri="{FF2B5EF4-FFF2-40B4-BE49-F238E27FC236}">
                <a16:creationId xmlns:a16="http://schemas.microsoft.com/office/drawing/2014/main" xmlns="" id="{34EFD361-4A20-41B7-B875-2CD9D1820823}"/>
              </a:ext>
            </a:extLst>
          </p:cNvPr>
          <p:cNvSpPr>
            <a:spLocks noGrp="1" noRot="1" noChangeArrowheads="1"/>
          </p:cNvSpPr>
          <p:nvPr>
            <p:ph type="body" idx="1"/>
          </p:nvPr>
        </p:nvSpPr>
        <p:spPr>
          <a:xfrm>
            <a:off x="317500" y="642938"/>
            <a:ext cx="8540750" cy="5976937"/>
          </a:xfrm>
        </p:spPr>
        <p:txBody>
          <a:bodyPr/>
          <a:lstStyle/>
          <a:p>
            <a:pPr eaLnBrk="1" hangingPunct="1"/>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Lennard-Jones</a:t>
            </a: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势能</a:t>
            </a:r>
          </a:p>
          <a:p>
            <a:pPr eaLnBrk="1" hangingPunct="1">
              <a:buFont typeface="Wingdings" panose="05000000000000000000" pitchFamily="2" charset="2"/>
              <a:buNone/>
            </a:pPr>
            <a:endParaRPr lang="zh-CN" altLang="en-US" b="1"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buFont typeface="Wingdings" panose="05000000000000000000" pitchFamily="2" charset="2"/>
              <a:buNone/>
            </a:pPr>
            <a:endParaRPr lang="zh-CN" altLang="en-US" b="1"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buFont typeface="Wingdings" panose="05000000000000000000" pitchFamily="2" charset="2"/>
              <a:buNone/>
            </a:pPr>
            <a:endParaRPr lang="zh-CN" altLang="en-US" b="1" dirty="0">
              <a:latin typeface="Times New Roman" panose="02020603050405020304" pitchFamily="18" charset="0"/>
              <a:ea typeface="华文楷体" panose="02010600040101010101" pitchFamily="2" charset="-122"/>
              <a:cs typeface="Times New Roman" panose="02020603050405020304" pitchFamily="18" charset="0"/>
            </a:endParaRPr>
          </a:p>
          <a:p>
            <a:pPr eaLnBrk="1" hangingPunct="1">
              <a:buFont typeface="Wingdings" panose="05000000000000000000" pitchFamily="2" charset="2"/>
              <a:buNone/>
            </a:pP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       能量尺度；    长度尺度</a:t>
            </a:r>
          </a:p>
          <a:p>
            <a:pPr eaLnBrk="1" hangingPunct="1">
              <a:buFont typeface="Wingdings" panose="05000000000000000000" pitchFamily="2" charset="2"/>
              <a:buNone/>
            </a:pP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b="1" dirty="0">
                <a:latin typeface="Times New Roman" panose="02020603050405020304" pitchFamily="18" charset="0"/>
                <a:ea typeface="华文楷体" panose="02010600040101010101" pitchFamily="2" charset="-122"/>
                <a:cs typeface="Times New Roman" panose="02020603050405020304" pitchFamily="18" charset="0"/>
              </a:rPr>
              <a:t>为方便，时常归一化：</a:t>
            </a:r>
          </a:p>
        </p:txBody>
      </p:sp>
      <p:graphicFrame>
        <p:nvGraphicFramePr>
          <p:cNvPr id="3074" name="Object 4">
            <a:extLst>
              <a:ext uri="{FF2B5EF4-FFF2-40B4-BE49-F238E27FC236}">
                <a16:creationId xmlns:a16="http://schemas.microsoft.com/office/drawing/2014/main" xmlns="" id="{55B65160-60D5-463E-B3CB-A06465DAA053}"/>
              </a:ext>
            </a:extLst>
          </p:cNvPr>
          <p:cNvGraphicFramePr>
            <a:graphicFrameLocks noChangeAspect="1"/>
          </p:cNvGraphicFramePr>
          <p:nvPr/>
        </p:nvGraphicFramePr>
        <p:xfrm>
          <a:off x="571500" y="1357313"/>
          <a:ext cx="4038600" cy="1311275"/>
        </p:xfrm>
        <a:graphic>
          <a:graphicData uri="http://schemas.openxmlformats.org/presentationml/2006/ole">
            <mc:AlternateContent xmlns:mc="http://schemas.openxmlformats.org/markup-compatibility/2006">
              <mc:Choice xmlns:v="urn:schemas-microsoft-com:vml" Requires="v">
                <p:oleObj spid="_x0000_s4050" name="公式" r:id="rId4" imgW="1447560" imgH="469800" progId="Equation.3">
                  <p:embed/>
                </p:oleObj>
              </mc:Choice>
              <mc:Fallback>
                <p:oleObj name="公式" r:id="rId4" imgW="1447560" imgH="469800" progId="Equation.3">
                  <p:embed/>
                  <p:pic>
                    <p:nvPicPr>
                      <p:cNvPr id="3074" name="Object 4">
                        <a:extLst>
                          <a:ext uri="{FF2B5EF4-FFF2-40B4-BE49-F238E27FC236}">
                            <a16:creationId xmlns:a16="http://schemas.microsoft.com/office/drawing/2014/main" xmlns="" id="{55B65160-60D5-463E-B3CB-A06465DAA0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357313"/>
                        <a:ext cx="4038600" cy="1311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5">
            <a:extLst>
              <a:ext uri="{FF2B5EF4-FFF2-40B4-BE49-F238E27FC236}">
                <a16:creationId xmlns:a16="http://schemas.microsoft.com/office/drawing/2014/main" xmlns="" id="{FC550465-E21E-4B53-A57F-1CB9D0149009}"/>
              </a:ext>
            </a:extLst>
          </p:cNvPr>
          <p:cNvGraphicFramePr>
            <a:graphicFrameLocks noChangeAspect="1"/>
          </p:cNvGraphicFramePr>
          <p:nvPr/>
        </p:nvGraphicFramePr>
        <p:xfrm>
          <a:off x="684213" y="3068638"/>
          <a:ext cx="381000" cy="423862"/>
        </p:xfrm>
        <a:graphic>
          <a:graphicData uri="http://schemas.openxmlformats.org/presentationml/2006/ole">
            <mc:AlternateContent xmlns:mc="http://schemas.openxmlformats.org/markup-compatibility/2006">
              <mc:Choice xmlns:v="urn:schemas-microsoft-com:vml" Requires="v">
                <p:oleObj spid="_x0000_s4051" name="公式" r:id="rId6" imgW="114120" imgH="126720" progId="Equation.3">
                  <p:embed/>
                </p:oleObj>
              </mc:Choice>
              <mc:Fallback>
                <p:oleObj name="公式" r:id="rId6" imgW="114120" imgH="126720" progId="Equation.3">
                  <p:embed/>
                  <p:pic>
                    <p:nvPicPr>
                      <p:cNvPr id="3075" name="Object 5">
                        <a:extLst>
                          <a:ext uri="{FF2B5EF4-FFF2-40B4-BE49-F238E27FC236}">
                            <a16:creationId xmlns:a16="http://schemas.microsoft.com/office/drawing/2014/main" xmlns="" id="{FC550465-E21E-4B53-A57F-1CB9D01490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3068638"/>
                        <a:ext cx="381000"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6">
            <a:extLst>
              <a:ext uri="{FF2B5EF4-FFF2-40B4-BE49-F238E27FC236}">
                <a16:creationId xmlns:a16="http://schemas.microsoft.com/office/drawing/2014/main" xmlns="" id="{D542A12D-1C34-422C-84A7-A6614A663060}"/>
              </a:ext>
            </a:extLst>
          </p:cNvPr>
          <p:cNvGraphicFramePr>
            <a:graphicFrameLocks noChangeAspect="1"/>
          </p:cNvGraphicFramePr>
          <p:nvPr/>
        </p:nvGraphicFramePr>
        <p:xfrm>
          <a:off x="2987675" y="3068638"/>
          <a:ext cx="508000" cy="466725"/>
        </p:xfrm>
        <a:graphic>
          <a:graphicData uri="http://schemas.openxmlformats.org/presentationml/2006/ole">
            <mc:AlternateContent xmlns:mc="http://schemas.openxmlformats.org/markup-compatibility/2006">
              <mc:Choice xmlns:v="urn:schemas-microsoft-com:vml" Requires="v">
                <p:oleObj spid="_x0000_s4052" name="Equation" r:id="rId8" imgW="152280" imgH="139680" progId="Equation.3">
                  <p:embed/>
                </p:oleObj>
              </mc:Choice>
              <mc:Fallback>
                <p:oleObj name="Equation" r:id="rId8" imgW="152280" imgH="139680" progId="Equation.3">
                  <p:embed/>
                  <p:pic>
                    <p:nvPicPr>
                      <p:cNvPr id="3076" name="Object 6">
                        <a:extLst>
                          <a:ext uri="{FF2B5EF4-FFF2-40B4-BE49-F238E27FC236}">
                            <a16:creationId xmlns:a16="http://schemas.microsoft.com/office/drawing/2014/main" xmlns="" id="{D542A12D-1C34-422C-84A7-A6614A6630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7675" y="3068638"/>
                        <a:ext cx="508000"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8">
            <a:extLst>
              <a:ext uri="{FF2B5EF4-FFF2-40B4-BE49-F238E27FC236}">
                <a16:creationId xmlns:a16="http://schemas.microsoft.com/office/drawing/2014/main" xmlns="" id="{5A24E8F4-0FAB-422C-9371-E2179F744B88}"/>
              </a:ext>
            </a:extLst>
          </p:cNvPr>
          <p:cNvGraphicFramePr>
            <a:graphicFrameLocks noChangeAspect="1"/>
          </p:cNvGraphicFramePr>
          <p:nvPr/>
        </p:nvGraphicFramePr>
        <p:xfrm>
          <a:off x="755650" y="4221163"/>
          <a:ext cx="6161088" cy="1751012"/>
        </p:xfrm>
        <a:graphic>
          <a:graphicData uri="http://schemas.openxmlformats.org/presentationml/2006/ole">
            <mc:AlternateContent xmlns:mc="http://schemas.openxmlformats.org/markup-compatibility/2006">
              <mc:Choice xmlns:v="urn:schemas-microsoft-com:vml" Requires="v">
                <p:oleObj spid="_x0000_s4053" name="Equation" r:id="rId10" imgW="1879560" imgH="533160" progId="Equation.3">
                  <p:embed/>
                </p:oleObj>
              </mc:Choice>
              <mc:Fallback>
                <p:oleObj name="Equation" r:id="rId10" imgW="1879560" imgH="533160" progId="Equation.3">
                  <p:embed/>
                  <p:pic>
                    <p:nvPicPr>
                      <p:cNvPr id="3077" name="Object 8">
                        <a:extLst>
                          <a:ext uri="{FF2B5EF4-FFF2-40B4-BE49-F238E27FC236}">
                            <a16:creationId xmlns:a16="http://schemas.microsoft.com/office/drawing/2014/main" xmlns="" id="{5A24E8F4-0FAB-422C-9371-E2179F744B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650" y="4221163"/>
                        <a:ext cx="6161088" cy="1751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00" name="Object 12">
            <a:extLst>
              <a:ext uri="{FF2B5EF4-FFF2-40B4-BE49-F238E27FC236}">
                <a16:creationId xmlns:a16="http://schemas.microsoft.com/office/drawing/2014/main" xmlns="" id="{72D3A48E-0119-46F3-A843-372219BF9B4B}"/>
              </a:ext>
            </a:extLst>
          </p:cNvPr>
          <p:cNvGraphicFramePr>
            <a:graphicFrameLocks noChangeAspect="1"/>
          </p:cNvGraphicFramePr>
          <p:nvPr>
            <p:extLst>
              <p:ext uri="{D42A27DB-BD31-4B8C-83A1-F6EECF244321}">
                <p14:modId xmlns:p14="http://schemas.microsoft.com/office/powerpoint/2010/main" val="4164482099"/>
              </p:ext>
            </p:extLst>
          </p:nvPr>
        </p:nvGraphicFramePr>
        <p:xfrm>
          <a:off x="6126163" y="3088482"/>
          <a:ext cx="2462212" cy="900112"/>
        </p:xfrm>
        <a:graphic>
          <a:graphicData uri="http://schemas.openxmlformats.org/presentationml/2006/ole">
            <mc:AlternateContent xmlns:mc="http://schemas.openxmlformats.org/markup-compatibility/2006">
              <mc:Choice xmlns:v="urn:schemas-microsoft-com:vml" Requires="v">
                <p:oleObj spid="_x0000_s4054" name="Equation" r:id="rId12" imgW="1460160" imgH="533160" progId="Equation.3">
                  <p:embed/>
                </p:oleObj>
              </mc:Choice>
              <mc:Fallback>
                <p:oleObj name="Equation" r:id="rId12" imgW="1460160" imgH="533160" progId="Equation.3">
                  <p:embed/>
                  <p:pic>
                    <p:nvPicPr>
                      <p:cNvPr id="12300" name="Object 12">
                        <a:extLst>
                          <a:ext uri="{FF2B5EF4-FFF2-40B4-BE49-F238E27FC236}">
                            <a16:creationId xmlns:a16="http://schemas.microsoft.com/office/drawing/2014/main" xmlns="" id="{72D3A48E-0119-46F3-A843-372219BF9B4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26163" y="3088482"/>
                        <a:ext cx="2462212" cy="90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1" name="Object 13">
            <a:extLst>
              <a:ext uri="{FF2B5EF4-FFF2-40B4-BE49-F238E27FC236}">
                <a16:creationId xmlns:a16="http://schemas.microsoft.com/office/drawing/2014/main" xmlns="" id="{1857A9D9-7BC9-483F-87E5-475F65EF2A1F}"/>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055" name="Equation" r:id="rId14" imgW="114120" imgH="215640" progId="Equation.3">
                  <p:embed/>
                </p:oleObj>
              </mc:Choice>
              <mc:Fallback>
                <p:oleObj name="Equation" r:id="rId14" imgW="114120" imgH="215640" progId="Equation.3">
                  <p:embed/>
                  <p:pic>
                    <p:nvPicPr>
                      <p:cNvPr id="3081" name="Object 13">
                        <a:extLst>
                          <a:ext uri="{FF2B5EF4-FFF2-40B4-BE49-F238E27FC236}">
                            <a16:creationId xmlns:a16="http://schemas.microsoft.com/office/drawing/2014/main" xmlns="" id="{1857A9D9-7BC9-483F-87E5-475F65EF2A1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85" name="Picture 17" descr="E:\documents\教学\courses\my_courses\计算机模拟物理\2009-2010学年\ppts_of_lectures\Molecular Dynamics\materials\LJ_model.wmf">
            <a:extLst>
              <a:ext uri="{FF2B5EF4-FFF2-40B4-BE49-F238E27FC236}">
                <a16:creationId xmlns:a16="http://schemas.microsoft.com/office/drawing/2014/main" xmlns="" id="{2A284F50-3E4E-412D-926B-51A88FBCCD8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84700" y="123825"/>
            <a:ext cx="4416425"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DCFD4E16-9777-4D60-888A-A52118AE741F}"/>
              </a:ext>
            </a:extLst>
          </p:cNvPr>
          <p:cNvSpPr txBox="1"/>
          <p:nvPr/>
        </p:nvSpPr>
        <p:spPr>
          <a:xfrm>
            <a:off x="142875" y="167015"/>
            <a:ext cx="5500688" cy="369332"/>
          </a:xfrm>
          <a:prstGeom prst="rect">
            <a:avLst/>
          </a:prstGeom>
          <a:noFill/>
        </p:spPr>
        <p:txBody>
          <a:bodyPr wrap="square" rtlCol="0">
            <a:spAutoFit/>
          </a:bodyPr>
          <a:lstStyle/>
          <a:p>
            <a:r>
              <a:rPr lang="zh-CN" altLang="en-US" dirty="0">
                <a:solidFill>
                  <a:srgbClr val="FF0000"/>
                </a:solidFill>
              </a:rPr>
              <a:t>势能的截断</a:t>
            </a:r>
          </a:p>
        </p:txBody>
      </p:sp>
      <p:pic>
        <p:nvPicPr>
          <p:cNvPr id="10" name="图片 9">
            <a:extLst>
              <a:ext uri="{FF2B5EF4-FFF2-40B4-BE49-F238E27FC236}">
                <a16:creationId xmlns:a16="http://schemas.microsoft.com/office/drawing/2014/main" xmlns="" id="{7E8AC1C9-4CF4-4F2D-9FDC-4F1D23777CB1}"/>
              </a:ext>
            </a:extLst>
          </p:cNvPr>
          <p:cNvPicPr>
            <a:picLocks noChangeAspect="1"/>
          </p:cNvPicPr>
          <p:nvPr/>
        </p:nvPicPr>
        <p:blipFill>
          <a:blip r:embed="rId2">
            <a:biLevel thresh="75000"/>
          </a:blip>
          <a:stretch>
            <a:fillRect/>
          </a:stretch>
        </p:blipFill>
        <p:spPr>
          <a:xfrm>
            <a:off x="2948213" y="661732"/>
            <a:ext cx="2695350" cy="911200"/>
          </a:xfrm>
          <a:prstGeom prst="rect">
            <a:avLst/>
          </a:prstGeom>
        </p:spPr>
      </p:pic>
      <p:sp>
        <p:nvSpPr>
          <p:cNvPr id="11" name="文本框 10">
            <a:extLst>
              <a:ext uri="{FF2B5EF4-FFF2-40B4-BE49-F238E27FC236}">
                <a16:creationId xmlns:a16="http://schemas.microsoft.com/office/drawing/2014/main" xmlns="" id="{4E4B3A3F-C44E-40EA-AA7C-0510684BB383}"/>
              </a:ext>
            </a:extLst>
          </p:cNvPr>
          <p:cNvSpPr txBox="1"/>
          <p:nvPr/>
        </p:nvSpPr>
        <p:spPr>
          <a:xfrm>
            <a:off x="707586" y="860812"/>
            <a:ext cx="1255437" cy="369332"/>
          </a:xfrm>
          <a:prstGeom prst="rect">
            <a:avLst/>
          </a:prstGeom>
          <a:noFill/>
        </p:spPr>
        <p:txBody>
          <a:bodyPr wrap="square" rtlCol="0">
            <a:spAutoFit/>
          </a:bodyPr>
          <a:lstStyle/>
          <a:p>
            <a:r>
              <a:rPr lang="zh-CN" altLang="en-US" dirty="0"/>
              <a:t>简单截断</a:t>
            </a:r>
          </a:p>
        </p:txBody>
      </p:sp>
      <p:pic>
        <p:nvPicPr>
          <p:cNvPr id="12" name="图片 11">
            <a:extLst>
              <a:ext uri="{FF2B5EF4-FFF2-40B4-BE49-F238E27FC236}">
                <a16:creationId xmlns:a16="http://schemas.microsoft.com/office/drawing/2014/main" xmlns="" id="{332528B5-7E89-458A-8097-3A8464431815}"/>
              </a:ext>
            </a:extLst>
          </p:cNvPr>
          <p:cNvPicPr>
            <a:picLocks noChangeAspect="1"/>
          </p:cNvPicPr>
          <p:nvPr/>
        </p:nvPicPr>
        <p:blipFill>
          <a:blip r:embed="rId3">
            <a:biLevel thresh="75000"/>
          </a:blip>
          <a:stretch>
            <a:fillRect/>
          </a:stretch>
        </p:blipFill>
        <p:spPr>
          <a:xfrm>
            <a:off x="2822039" y="1955846"/>
            <a:ext cx="3855600" cy="982667"/>
          </a:xfrm>
          <a:prstGeom prst="rect">
            <a:avLst/>
          </a:prstGeom>
        </p:spPr>
      </p:pic>
      <p:sp>
        <p:nvSpPr>
          <p:cNvPr id="13" name="文本框 12">
            <a:extLst>
              <a:ext uri="{FF2B5EF4-FFF2-40B4-BE49-F238E27FC236}">
                <a16:creationId xmlns:a16="http://schemas.microsoft.com/office/drawing/2014/main" xmlns="" id="{B598878F-33E7-4582-B1CD-F9FB981B3443}"/>
              </a:ext>
            </a:extLst>
          </p:cNvPr>
          <p:cNvSpPr txBox="1"/>
          <p:nvPr/>
        </p:nvSpPr>
        <p:spPr>
          <a:xfrm>
            <a:off x="707585" y="2226155"/>
            <a:ext cx="1758778" cy="369332"/>
          </a:xfrm>
          <a:prstGeom prst="rect">
            <a:avLst/>
          </a:prstGeom>
          <a:noFill/>
        </p:spPr>
        <p:txBody>
          <a:bodyPr wrap="square" rtlCol="0">
            <a:spAutoFit/>
          </a:bodyPr>
          <a:lstStyle/>
          <a:p>
            <a:r>
              <a:rPr lang="zh-CN" altLang="en-US" dirty="0"/>
              <a:t>势能移位截断</a:t>
            </a:r>
          </a:p>
        </p:txBody>
      </p:sp>
      <p:pic>
        <p:nvPicPr>
          <p:cNvPr id="14" name="图片 13">
            <a:extLst>
              <a:ext uri="{FF2B5EF4-FFF2-40B4-BE49-F238E27FC236}">
                <a16:creationId xmlns:a16="http://schemas.microsoft.com/office/drawing/2014/main" xmlns="" id="{2743A1B4-F2C8-46C5-9A72-AD5D3A5F109E}"/>
              </a:ext>
            </a:extLst>
          </p:cNvPr>
          <p:cNvPicPr>
            <a:picLocks noChangeAspect="1"/>
          </p:cNvPicPr>
          <p:nvPr/>
        </p:nvPicPr>
        <p:blipFill>
          <a:blip r:embed="rId4">
            <a:biLevel thresh="75000"/>
          </a:blip>
          <a:stretch>
            <a:fillRect/>
          </a:stretch>
        </p:blipFill>
        <p:spPr>
          <a:xfrm>
            <a:off x="1344951" y="4748110"/>
            <a:ext cx="6809776" cy="1295333"/>
          </a:xfrm>
          <a:prstGeom prst="rect">
            <a:avLst/>
          </a:prstGeom>
        </p:spPr>
      </p:pic>
      <p:sp>
        <p:nvSpPr>
          <p:cNvPr id="15" name="文本框 14">
            <a:extLst>
              <a:ext uri="{FF2B5EF4-FFF2-40B4-BE49-F238E27FC236}">
                <a16:creationId xmlns:a16="http://schemas.microsoft.com/office/drawing/2014/main" xmlns="" id="{8B86DBB8-3ECB-4015-981E-80CBE703979A}"/>
              </a:ext>
            </a:extLst>
          </p:cNvPr>
          <p:cNvSpPr txBox="1"/>
          <p:nvPr/>
        </p:nvSpPr>
        <p:spPr>
          <a:xfrm>
            <a:off x="633481" y="3870909"/>
            <a:ext cx="2314731" cy="369332"/>
          </a:xfrm>
          <a:prstGeom prst="rect">
            <a:avLst/>
          </a:prstGeom>
          <a:noFill/>
        </p:spPr>
        <p:txBody>
          <a:bodyPr wrap="square" rtlCol="0">
            <a:spAutoFit/>
          </a:bodyPr>
          <a:lstStyle/>
          <a:p>
            <a:r>
              <a:rPr lang="zh-CN" altLang="en-US" dirty="0"/>
              <a:t>作用力移位截断</a:t>
            </a:r>
          </a:p>
        </p:txBody>
      </p:sp>
    </p:spTree>
    <p:extLst>
      <p:ext uri="{BB962C8B-B14F-4D97-AF65-F5344CB8AC3E}">
        <p14:creationId xmlns:p14="http://schemas.microsoft.com/office/powerpoint/2010/main" val="11612497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DEFF4EEF-FAC1-4F54-B353-D573E2554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78" y="787201"/>
            <a:ext cx="7650759" cy="4848463"/>
          </a:xfrm>
          <a:prstGeom prst="rect">
            <a:avLst/>
          </a:prstGeom>
        </p:spPr>
      </p:pic>
      <p:sp>
        <p:nvSpPr>
          <p:cNvPr id="9" name="文本框 8">
            <a:extLst>
              <a:ext uri="{FF2B5EF4-FFF2-40B4-BE49-F238E27FC236}">
                <a16:creationId xmlns:a16="http://schemas.microsoft.com/office/drawing/2014/main" xmlns="" id="{A1637925-509D-410E-A28B-AB095FAB6CFC}"/>
              </a:ext>
            </a:extLst>
          </p:cNvPr>
          <p:cNvSpPr txBox="1"/>
          <p:nvPr/>
        </p:nvSpPr>
        <p:spPr>
          <a:xfrm>
            <a:off x="142875" y="167015"/>
            <a:ext cx="5500688" cy="369332"/>
          </a:xfrm>
          <a:prstGeom prst="rect">
            <a:avLst/>
          </a:prstGeom>
          <a:noFill/>
        </p:spPr>
        <p:txBody>
          <a:bodyPr wrap="square" rtlCol="0">
            <a:spAutoFit/>
          </a:bodyPr>
          <a:lstStyle/>
          <a:p>
            <a:r>
              <a:rPr lang="en-US" altLang="zh-CN" dirty="0">
                <a:solidFill>
                  <a:srgbClr val="FF0000"/>
                </a:solidFill>
              </a:rPr>
              <a:t>LJ</a:t>
            </a:r>
            <a:r>
              <a:rPr lang="zh-CN" altLang="en-US" dirty="0">
                <a:solidFill>
                  <a:srgbClr val="FF0000"/>
                </a:solidFill>
              </a:rPr>
              <a:t>势能截断示意图</a:t>
            </a:r>
          </a:p>
        </p:txBody>
      </p:sp>
    </p:spTree>
    <p:extLst>
      <p:ext uri="{BB962C8B-B14F-4D97-AF65-F5344CB8AC3E}">
        <p14:creationId xmlns:p14="http://schemas.microsoft.com/office/powerpoint/2010/main" val="2961963981"/>
      </p:ext>
    </p:extLst>
  </p:cSld>
  <p:clrMapOvr>
    <a:masterClrMapping/>
  </p:clrMapOvr>
  <p:transition/>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400" b="1" i="0" u="none" strike="noStrike" cap="none" normalizeH="0" baseline="0" smtClean="0">
            <a:ln>
              <a:noFill/>
            </a:ln>
            <a:solidFill>
              <a:schemeClr val="tx2"/>
            </a:solidFill>
            <a:effectLst/>
            <a:latin typeface="Arial" pitchFamily="34" charset="0"/>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400" b="1" i="0" u="none" strike="noStrike" cap="none" normalizeH="0" baseline="0" smtClean="0">
            <a:ln>
              <a:noFill/>
            </a:ln>
            <a:solidFill>
              <a:schemeClr val="tx2"/>
            </a:solidFill>
            <a:effectLst/>
            <a:latin typeface="Arial" pitchFamily="34" charset="0"/>
            <a:ea typeface="楷体_GB2312"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979</TotalTime>
  <Words>975</Words>
  <Application>Microsoft Office PowerPoint</Application>
  <PresentationFormat>全屏显示(4:3)</PresentationFormat>
  <Paragraphs>155</Paragraphs>
  <Slides>42</Slides>
  <Notes>6</Notes>
  <HiddenSlides>0</HiddenSlides>
  <MMClips>0</MMClips>
  <ScaleCrop>false</ScaleCrop>
  <HeadingPairs>
    <vt:vector size="6" baseType="variant">
      <vt:variant>
        <vt:lpstr>主题</vt:lpstr>
      </vt:variant>
      <vt:variant>
        <vt:i4>3</vt:i4>
      </vt:variant>
      <vt:variant>
        <vt:lpstr>嵌入 OLE 服务器</vt:lpstr>
      </vt:variant>
      <vt:variant>
        <vt:i4>3</vt:i4>
      </vt:variant>
      <vt:variant>
        <vt:lpstr>幻灯片标题</vt:lpstr>
      </vt:variant>
      <vt:variant>
        <vt:i4>42</vt:i4>
      </vt:variant>
    </vt:vector>
  </HeadingPairs>
  <TitlesOfParts>
    <vt:vector size="48" baseType="lpstr">
      <vt:lpstr>Office 主题​​</vt:lpstr>
      <vt:lpstr>默认设计模板</vt:lpstr>
      <vt:lpstr>1_Office 主题​​</vt:lpstr>
      <vt:lpstr>公式</vt:lpstr>
      <vt:lpstr>Graph</vt:lpstr>
      <vt:lpstr>Equation</vt:lpstr>
      <vt:lpstr>分子动力学模拟算法及程序</vt:lpstr>
      <vt:lpstr>分子动力学模拟(Molecular Dynamics Simulation, MD simulation)的基本原理</vt:lpstr>
      <vt:lpstr>MD的主要步骤</vt:lpstr>
      <vt:lpstr>PowerPoint 演示文稿</vt:lpstr>
      <vt:lpstr>相互作用势能</vt:lpstr>
      <vt:lpstr>PowerPoint 演示文稿</vt:lpstr>
      <vt:lpstr>连续势能</vt:lpstr>
      <vt:lpstr>PowerPoint 演示文稿</vt:lpstr>
      <vt:lpstr>PowerPoint 演示文稿</vt:lpstr>
      <vt:lpstr>PowerPoint 演示文稿</vt:lpstr>
      <vt:lpstr>PowerPoint 演示文稿</vt:lpstr>
      <vt:lpstr>Box及边界条件</vt:lpstr>
      <vt:lpstr>PowerPoint 演示文稿</vt:lpstr>
      <vt:lpstr>PowerPoint 演示文稿</vt:lpstr>
      <vt:lpstr>PowerPoint 演示文稿</vt:lpstr>
      <vt:lpstr>积分算法</vt:lpstr>
      <vt:lpstr>PowerPoint 演示文稿</vt:lpstr>
      <vt:lpstr>PowerPoint 演示文稿</vt:lpstr>
      <vt:lpstr>PowerPoint 演示文稿</vt:lpstr>
      <vt:lpstr>PowerPoint 演示文稿</vt:lpstr>
      <vt:lpstr>NVE系综示例</vt:lpstr>
      <vt:lpstr>PowerPoint 演示文稿</vt:lpstr>
      <vt:lpstr>PowerPoint 演示文稿</vt:lpstr>
      <vt:lpstr>PowerPoint 演示文稿</vt:lpstr>
      <vt:lpstr>PowerPoint 演示文稿</vt:lpstr>
      <vt:lpstr>多时间步积分代码</vt:lpstr>
      <vt:lpstr>PowerPoint 演示文稿</vt:lpstr>
      <vt:lpstr>恒温及恒压算法</vt:lpstr>
      <vt:lpstr>NVT系综</vt:lpstr>
      <vt:lpstr>Nose-Hoover Thermostat</vt:lpstr>
      <vt:lpstr>PowerPoint 演示文稿</vt:lpstr>
      <vt:lpstr>Nose-Hoover Chain Thermostat</vt:lpstr>
      <vt:lpstr>PowerPoint 演示文稿</vt:lpstr>
      <vt:lpstr>PowerPoint 演示文稿</vt:lpstr>
      <vt:lpstr>恒压热浴</vt:lpstr>
      <vt:lpstr>PowerPoint 演示文稿</vt:lpstr>
      <vt:lpstr>压浴方程</vt:lpstr>
      <vt:lpstr>压浴方程积分算法</vt:lpstr>
      <vt:lpstr>PowerPoint 演示文稿</vt:lpstr>
      <vt:lpstr>Neighbor List</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分子动力学模拟算法及程序</dc:title>
  <dc:creator>Pan Deng</dc:creator>
  <cp:lastModifiedBy>潘登</cp:lastModifiedBy>
  <cp:revision>141</cp:revision>
  <dcterms:created xsi:type="dcterms:W3CDTF">2019-09-05T09:10:16Z</dcterms:created>
  <dcterms:modified xsi:type="dcterms:W3CDTF">2019-09-06T07:55:44Z</dcterms:modified>
</cp:coreProperties>
</file>