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420" r:id="rId3"/>
    <p:sldId id="328" r:id="rId4"/>
    <p:sldId id="436" r:id="rId5"/>
    <p:sldId id="378" r:id="rId6"/>
    <p:sldId id="319" r:id="rId7"/>
    <p:sldId id="459" r:id="rId8"/>
    <p:sldId id="443" r:id="rId9"/>
    <p:sldId id="476" r:id="rId10"/>
    <p:sldId id="456" r:id="rId11"/>
    <p:sldId id="390" r:id="rId12"/>
    <p:sldId id="349" r:id="rId13"/>
    <p:sldId id="467" r:id="rId14"/>
    <p:sldId id="461" r:id="rId15"/>
    <p:sldId id="481" r:id="rId16"/>
    <p:sldId id="479" r:id="rId17"/>
    <p:sldId id="463" r:id="rId18"/>
    <p:sldId id="472" r:id="rId19"/>
    <p:sldId id="452" r:id="rId20"/>
    <p:sldId id="471" r:id="rId21"/>
    <p:sldId id="480" r:id="rId22"/>
    <p:sldId id="473" r:id="rId23"/>
    <p:sldId id="468" r:id="rId24"/>
    <p:sldId id="474" r:id="rId25"/>
    <p:sldId id="465" r:id="rId26"/>
    <p:sldId id="478" r:id="rId27"/>
    <p:sldId id="464" r:id="rId28"/>
    <p:sldId id="460" r:id="rId29"/>
    <p:sldId id="469" r:id="rId30"/>
    <p:sldId id="477" r:id="rId31"/>
    <p:sldId id="475" r:id="rId32"/>
    <p:sldId id="297" r:id="rId33"/>
    <p:sldId id="455" r:id="rId34"/>
    <p:sldId id="457" r:id="rId35"/>
    <p:sldId id="458" r:id="rId36"/>
    <p:sldId id="438" r:id="rId37"/>
    <p:sldId id="342" r:id="rId38"/>
    <p:sldId id="352" r:id="rId39"/>
    <p:sldId id="439" r:id="rId40"/>
    <p:sldId id="360" r:id="rId41"/>
    <p:sldId id="395" r:id="rId42"/>
    <p:sldId id="445" r:id="rId43"/>
    <p:sldId id="453" r:id="rId44"/>
    <p:sldId id="350" r:id="rId45"/>
    <p:sldId id="359" r:id="rId46"/>
    <p:sldId id="449" r:id="rId47"/>
    <p:sldId id="287" r:id="rId48"/>
    <p:sldId id="448" r:id="rId49"/>
    <p:sldId id="446" r:id="rId50"/>
    <p:sldId id="310" r:id="rId51"/>
    <p:sldId id="300" r:id="rId52"/>
    <p:sldId id="278" r:id="rId53"/>
    <p:sldId id="442" r:id="rId54"/>
    <p:sldId id="322" r:id="rId55"/>
    <p:sldId id="324" r:id="rId56"/>
    <p:sldId id="325" r:id="rId57"/>
    <p:sldId id="327" r:id="rId58"/>
    <p:sldId id="303" r:id="rId59"/>
    <p:sldId id="314" r:id="rId60"/>
    <p:sldId id="305" r:id="rId61"/>
    <p:sldId id="313" r:id="rId62"/>
    <p:sldId id="316" r:id="rId63"/>
    <p:sldId id="308" r:id="rId64"/>
    <p:sldId id="309" r:id="rId65"/>
    <p:sldId id="302" r:id="rId66"/>
    <p:sldId id="321" r:id="rId67"/>
    <p:sldId id="315" r:id="rId68"/>
    <p:sldId id="318" r:id="rId69"/>
    <p:sldId id="307" r:id="rId70"/>
    <p:sldId id="312" r:id="rId71"/>
    <p:sldId id="301" r:id="rId72"/>
    <p:sldId id="306" r:id="rId73"/>
    <p:sldId id="288" r:id="rId74"/>
    <p:sldId id="260" r:id="rId75"/>
    <p:sldId id="298" r:id="rId76"/>
    <p:sldId id="286" r:id="rId77"/>
    <p:sldId id="261" r:id="rId78"/>
    <p:sldId id="295" r:id="rId79"/>
    <p:sldId id="273" r:id="rId80"/>
    <p:sldId id="266" r:id="rId81"/>
    <p:sldId id="290" r:id="rId82"/>
    <p:sldId id="292" r:id="rId83"/>
    <p:sldId id="291" r:id="rId84"/>
    <p:sldId id="267" r:id="rId85"/>
    <p:sldId id="275" r:id="rId86"/>
    <p:sldId id="271" r:id="rId8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p:restoredTop sz="85120"/>
  </p:normalViewPr>
  <p:slideViewPr>
    <p:cSldViewPr snapToGrid="0">
      <p:cViewPr>
        <p:scale>
          <a:sx n="110" d="100"/>
          <a:sy n="110" d="100"/>
        </p:scale>
        <p:origin x="896" y="-64"/>
      </p:cViewPr>
      <p:guideLst/>
    </p:cSldViewPr>
  </p:slideViewPr>
  <p:notesTextViewPr>
    <p:cViewPr>
      <p:scale>
        <a:sx n="1" d="1"/>
        <a:sy n="1" d="1"/>
      </p:scale>
      <p:origin x="0" y="0"/>
    </p:cViewPr>
  </p:notesTextViewPr>
  <p:notesViewPr>
    <p:cSldViewPr snapToGrid="0">
      <p:cViewPr>
        <p:scale>
          <a:sx n="190" d="100"/>
          <a:sy n="190" d="100"/>
        </p:scale>
        <p:origin x="1968" y="-22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9347E-5C77-EF4A-BDF1-9B65AE5919B0}"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F4B6A-391F-D043-A893-1C192FD82666}" type="slidenum">
              <a:rPr kumimoji="1" lang="ja-JP" altLang="en-US" smtClean="0"/>
              <a:t>‹#›</a:t>
            </a:fld>
            <a:endParaRPr kumimoji="1" lang="ja-JP" altLang="en-US"/>
          </a:p>
        </p:txBody>
      </p:sp>
    </p:spTree>
    <p:extLst>
      <p:ext uri="{BB962C8B-B14F-4D97-AF65-F5344CB8AC3E}">
        <p14:creationId xmlns:p14="http://schemas.microsoft.com/office/powerpoint/2010/main" val="2502143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1</a:t>
            </a:fld>
            <a:endParaRPr kumimoji="1" lang="ja-JP" altLang="en-US"/>
          </a:p>
        </p:txBody>
      </p:sp>
    </p:spTree>
    <p:extLst>
      <p:ext uri="{BB962C8B-B14F-4D97-AF65-F5344CB8AC3E}">
        <p14:creationId xmlns:p14="http://schemas.microsoft.com/office/powerpoint/2010/main" val="234629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FA500-B24C-D0A8-A3A4-76CF2E482D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11B9B7-F728-62FD-0B52-1B763543EEA8}"/>
              </a:ext>
            </a:extLst>
          </p:cNvPr>
          <p:cNvSpPr>
            <a:spLocks noGrp="1" noRot="1" noChangeAspect="1"/>
          </p:cNvSpPr>
          <p:nvPr>
            <p:ph type="sldImg"/>
          </p:nvPr>
        </p:nvSpPr>
        <p:spPr>
          <a:xfrm>
            <a:off x="685800" y="1147763"/>
            <a:ext cx="5486400" cy="3086100"/>
          </a:xfrm>
        </p:spPr>
      </p:sp>
      <p:sp>
        <p:nvSpPr>
          <p:cNvPr id="3" name="ノート プレースホルダー 2">
            <a:extLst>
              <a:ext uri="{FF2B5EF4-FFF2-40B4-BE49-F238E27FC236}">
                <a16:creationId xmlns:a16="http://schemas.microsoft.com/office/drawing/2014/main" id="{61559073-73FD-FC85-134E-EF9B36762D08}"/>
              </a:ext>
            </a:extLst>
          </p:cNvPr>
          <p:cNvSpPr>
            <a:spLocks noGrp="1"/>
          </p:cNvSpPr>
          <p:nvPr>
            <p:ph type="body" idx="1"/>
          </p:nvPr>
        </p:nvSpPr>
        <p:spPr/>
        <p:txBody>
          <a:bodyPr/>
          <a:lstStyle/>
          <a:p>
            <a:r>
              <a:rPr lang="en" altLang="ja-JP" dirty="0"/>
              <a:t>Here, I will clearly restate our fundamental assumptions of this study.</a:t>
            </a:r>
          </a:p>
          <a:p>
            <a:r>
              <a:rPr lang="en" altLang="ja-JP" b="0" i="0" dirty="0">
                <a:solidFill>
                  <a:srgbClr val="374151"/>
                </a:solidFill>
                <a:effectLst/>
                <a:latin typeface="Söhne"/>
              </a:rPr>
              <a:t>We postulate that Tcc comprises a spatially compact cc-diquark and a </a:t>
            </a:r>
            <a:r>
              <a:rPr lang="en" altLang="ja-JP" b="0" i="0" dirty="0" err="1">
                <a:solidFill>
                  <a:srgbClr val="374151"/>
                </a:solidFill>
                <a:effectLst/>
                <a:latin typeface="Söhne"/>
              </a:rPr>
              <a:t>qbar-qbar</a:t>
            </a:r>
            <a:r>
              <a:rPr lang="en" altLang="ja-JP" b="0" i="0" dirty="0">
                <a:solidFill>
                  <a:srgbClr val="374151"/>
                </a:solidFill>
                <a:effectLst/>
                <a:latin typeface="Söhne"/>
              </a:rPr>
              <a:t> light quark cloud. Given that the cc-diquark forms a compact object, we believe there is no radial excitation between the two 'c' quarks. The color representation of the diquark can be either 3bar or 6. Both color representations can </a:t>
            </a:r>
            <a:r>
              <a:rPr lang="en" altLang="ja-JP" dirty="0">
                <a:solidFill>
                  <a:srgbClr val="374151"/>
                </a:solidFill>
                <a:latin typeface="Söhne"/>
              </a:rPr>
              <a:t>construct</a:t>
            </a:r>
            <a:r>
              <a:rPr lang="en" altLang="ja-JP" b="0" i="0" dirty="0">
                <a:solidFill>
                  <a:srgbClr val="374151"/>
                </a:solidFill>
                <a:effectLst/>
                <a:latin typeface="Söhne"/>
              </a:rPr>
              <a:t> a color singlet.</a:t>
            </a:r>
            <a:endParaRPr kumimoji="1" lang="ja-JP" altLang="en-US"/>
          </a:p>
          <a:p>
            <a:r>
              <a:rPr lang="en" altLang="ja-JP" b="0" i="0" dirty="0">
                <a:solidFill>
                  <a:srgbClr val="374151"/>
                </a:solidFill>
                <a:effectLst/>
                <a:latin typeface="Söhne"/>
              </a:rPr>
              <a:t>However, we specifically assume 3bar is dominant. This is because in the case of one gluon exchange, the color electric interaction becomes attractive between two quarks in the 3bar diquark and repulsive in the 6 diquark and then 3bar diquark is considered to be more stable. By comparing our results with future experimental data, we can study whether the color anti-triplet state of diquark is dominant in the DHTs or not.</a:t>
            </a:r>
          </a:p>
          <a:p>
            <a:endParaRPr kumimoji="1" lang="ja-JP" altLang="en-US"/>
          </a:p>
        </p:txBody>
      </p:sp>
      <p:sp>
        <p:nvSpPr>
          <p:cNvPr id="4" name="スライド番号プレースホルダー 3">
            <a:extLst>
              <a:ext uri="{FF2B5EF4-FFF2-40B4-BE49-F238E27FC236}">
                <a16:creationId xmlns:a16="http://schemas.microsoft.com/office/drawing/2014/main" id="{E7EF5A86-374E-BFF6-F058-A9135A50D1A0}"/>
              </a:ext>
            </a:extLst>
          </p:cNvPr>
          <p:cNvSpPr>
            <a:spLocks noGrp="1"/>
          </p:cNvSpPr>
          <p:nvPr>
            <p:ph type="sldNum" sz="quarter" idx="5"/>
          </p:nvPr>
        </p:nvSpPr>
        <p:spPr/>
        <p:txBody>
          <a:bodyPr/>
          <a:lstStyle/>
          <a:p>
            <a:fld id="{2ABF4B6A-391F-D043-A893-1C192FD82666}" type="slidenum">
              <a:rPr kumimoji="1" lang="ja-JP" altLang="en-US" smtClean="0"/>
              <a:t>10</a:t>
            </a:fld>
            <a:endParaRPr kumimoji="1" lang="ja-JP" altLang="en-US"/>
          </a:p>
        </p:txBody>
      </p:sp>
    </p:spTree>
    <p:extLst>
      <p:ext uri="{BB962C8B-B14F-4D97-AF65-F5344CB8AC3E}">
        <p14:creationId xmlns:p14="http://schemas.microsoft.com/office/powerpoint/2010/main" val="1742433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0D0D0D"/>
                </a:solidFill>
                <a:effectLst/>
                <a:latin typeface="Söhne"/>
              </a:rPr>
              <a:t>Befor</a:t>
            </a:r>
            <a:r>
              <a:rPr lang="en-US" altLang="ja-JP" dirty="0">
                <a:solidFill>
                  <a:srgbClr val="0D0D0D"/>
                </a:solidFill>
                <a:latin typeface="Söhne"/>
              </a:rPr>
              <a:t>e constructing the effective lagrangian, let me explain we need to include the correction terms for symmetry breaking.</a:t>
            </a:r>
          </a:p>
          <a:p>
            <a:r>
              <a:rPr lang="en" altLang="ja-JP" dirty="0"/>
              <a:t>In the isoscalar case, the simplest mass relation was violated, so we added a correction term that incorporates the effect of finite mass. Therefore, we will similarly add a correction term in the isovector case.</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11</a:t>
            </a:fld>
            <a:endParaRPr kumimoji="1" lang="ja-JP" altLang="en-US"/>
          </a:p>
        </p:txBody>
      </p:sp>
    </p:spTree>
    <p:extLst>
      <p:ext uri="{BB962C8B-B14F-4D97-AF65-F5344CB8AC3E}">
        <p14:creationId xmlns:p14="http://schemas.microsoft.com/office/powerpoint/2010/main" val="51546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Next, I will define the effective fields for isovector doubly heavy tetraquarks.</a:t>
            </a:r>
            <a:br>
              <a:rPr lang="en" altLang="ja-JP" dirty="0"/>
            </a:br>
            <a:r>
              <a:rPr lang="en" altLang="ja-JP" dirty="0"/>
              <a:t>In the case of a color 3bar diquark, spin-0, spin-1, and spin-2 states can exist, and they must degenerate in the heavy quark limit. Therefore, we need effective fields that can uniformly describe these states.</a:t>
            </a:r>
            <a:br>
              <a:rPr lang="en" altLang="ja-JP" dirty="0"/>
            </a:br>
            <a:r>
              <a:rPr lang="en" altLang="ja-JP" dirty="0"/>
              <a:t>We decompose the effective field into a trace part, a traceless antisymmetric part, and a traceless symmetric part. Additionally, we impose constraints to eliminate redundant degrees of freedom. We interpret these parts as corresponding to spin-0, spin-1, and spin-2 particles, respectively.</a:t>
            </a:r>
          </a:p>
          <a:p>
            <a:r>
              <a:rPr lang="en" altLang="ja-JP" dirty="0"/>
              <a:t>Although not shown here, the effective fields for the color 6 diquark can be defined in a similar manner, and only the spin-0 state can exist due to Fermi statistics.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12</a:t>
            </a:fld>
            <a:endParaRPr kumimoji="1" lang="ja-JP" altLang="en-US"/>
          </a:p>
        </p:txBody>
      </p:sp>
    </p:spTree>
    <p:extLst>
      <p:ext uri="{BB962C8B-B14F-4D97-AF65-F5344CB8AC3E}">
        <p14:creationId xmlns:p14="http://schemas.microsoft.com/office/powerpoint/2010/main" val="337887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4150-D414-49C3-63BB-9856B08E4A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8162B-6E75-AA1B-3803-B60B08E7B0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79F26B-7E8B-BD7D-7E76-E236036480D3}"/>
              </a:ext>
            </a:extLst>
          </p:cNvPr>
          <p:cNvSpPr>
            <a:spLocks noGrp="1"/>
          </p:cNvSpPr>
          <p:nvPr>
            <p:ph type="body" idx="1"/>
          </p:nvPr>
        </p:nvSpPr>
        <p:spPr/>
        <p:txBody>
          <a:bodyPr/>
          <a:lstStyle/>
          <a:p>
            <a:r>
              <a:rPr kumimoji="1" lang="en-US" altLang="ja-JP" dirty="0"/>
              <a:t>This </a:t>
            </a:r>
            <a:r>
              <a:rPr lang="en-US" altLang="ja-JP" dirty="0"/>
              <a:t>is</a:t>
            </a:r>
            <a:r>
              <a:rPr lang="ja-JP" altLang="en-US"/>
              <a:t> </a:t>
            </a:r>
            <a:r>
              <a:rPr lang="en-US" altLang="ja-JP" dirty="0"/>
              <a:t>the</a:t>
            </a:r>
            <a:r>
              <a:rPr lang="ja-JP" altLang="en-US"/>
              <a:t> </a:t>
            </a:r>
            <a:r>
              <a:rPr lang="en-US" altLang="ja-JP" dirty="0"/>
              <a:t>Lagrangian including correction terms up to order 1/m. </a:t>
            </a:r>
          </a:p>
          <a:p>
            <a:r>
              <a:rPr lang="en-US" altLang="ja-JP" b="0" i="0" dirty="0">
                <a:solidFill>
                  <a:srgbClr val="0D0D0D"/>
                </a:solidFill>
                <a:effectLst/>
                <a:latin typeface="Söhne"/>
              </a:rPr>
              <a:t>The terms highlighted in blue represent symmetry-breaking effects of them. Meanwhile, the terms in red indicate the mixing between the color 3bar state and the 6 state.</a:t>
            </a:r>
            <a:endParaRPr lang="en" altLang="ja-JP" dirty="0"/>
          </a:p>
          <a:p>
            <a:r>
              <a:rPr lang="en" altLang="ja-JP" dirty="0"/>
              <a:t>However, note that color mixing occurs only in the spin-0 state.</a:t>
            </a:r>
          </a:p>
        </p:txBody>
      </p:sp>
      <p:sp>
        <p:nvSpPr>
          <p:cNvPr id="4" name="スライド番号プレースホルダー 3">
            <a:extLst>
              <a:ext uri="{FF2B5EF4-FFF2-40B4-BE49-F238E27FC236}">
                <a16:creationId xmlns:a16="http://schemas.microsoft.com/office/drawing/2014/main" id="{2B662F1B-C9C7-7504-40D2-0F01425A089E}"/>
              </a:ext>
            </a:extLst>
          </p:cNvPr>
          <p:cNvSpPr>
            <a:spLocks noGrp="1"/>
          </p:cNvSpPr>
          <p:nvPr>
            <p:ph type="sldNum" sz="quarter" idx="5"/>
          </p:nvPr>
        </p:nvSpPr>
        <p:spPr/>
        <p:txBody>
          <a:bodyPr/>
          <a:lstStyle/>
          <a:p>
            <a:fld id="{2ABF4B6A-391F-D043-A893-1C192FD82666}" type="slidenum">
              <a:rPr kumimoji="1" lang="ja-JP" altLang="en-US" smtClean="0"/>
              <a:t>13</a:t>
            </a:fld>
            <a:endParaRPr kumimoji="1" lang="ja-JP" altLang="en-US"/>
          </a:p>
        </p:txBody>
      </p:sp>
    </p:spTree>
    <p:extLst>
      <p:ext uri="{BB962C8B-B14F-4D97-AF65-F5344CB8AC3E}">
        <p14:creationId xmlns:p14="http://schemas.microsoft.com/office/powerpoint/2010/main" val="111282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AB16-F3E8-CE16-2518-2B4D38B46E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849855-6073-02E8-3135-D7F29790E2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A7708B-3B58-1C8B-6072-3B3B47F2B2A8}"/>
              </a:ext>
            </a:extLst>
          </p:cNvPr>
          <p:cNvSpPr>
            <a:spLocks noGrp="1"/>
          </p:cNvSpPr>
          <p:nvPr>
            <p:ph type="body" idx="1"/>
          </p:nvPr>
        </p:nvSpPr>
        <p:spPr/>
        <p:txBody>
          <a:bodyPr/>
          <a:lstStyle/>
          <a:p>
            <a:r>
              <a:rPr lang="en-US" altLang="ja-JP" b="0" i="0" dirty="0">
                <a:solidFill>
                  <a:srgbClr val="0D0D0D"/>
                </a:solidFill>
                <a:effectLst/>
                <a:latin typeface="Söhne"/>
              </a:rPr>
              <a:t>From the experimental values of these hadrons, we have determined the value of parameters to satisfy the mass relations derived from lagrangian. As for other parameters, we cannot determine them, </a:t>
            </a:r>
            <a:r>
              <a:rPr lang="en-US" altLang="ja-JP" dirty="0"/>
              <a:t>due to lack of input hadron masses. We therefore assume that they are of the same order, because they have the same physical origin.</a:t>
            </a:r>
            <a:endParaRPr kumimoji="1" lang="ja-JP" altLang="en-US"/>
          </a:p>
        </p:txBody>
      </p:sp>
      <p:sp>
        <p:nvSpPr>
          <p:cNvPr id="4" name="スライド番号プレースホルダー 3">
            <a:extLst>
              <a:ext uri="{FF2B5EF4-FFF2-40B4-BE49-F238E27FC236}">
                <a16:creationId xmlns:a16="http://schemas.microsoft.com/office/drawing/2014/main" id="{3F8D91AE-3829-E806-3843-BC04C8A87566}"/>
              </a:ext>
            </a:extLst>
          </p:cNvPr>
          <p:cNvSpPr>
            <a:spLocks noGrp="1"/>
          </p:cNvSpPr>
          <p:nvPr>
            <p:ph type="sldNum" sz="quarter" idx="5"/>
          </p:nvPr>
        </p:nvSpPr>
        <p:spPr/>
        <p:txBody>
          <a:bodyPr/>
          <a:lstStyle/>
          <a:p>
            <a:fld id="{2ABF4B6A-391F-D043-A893-1C192FD82666}" type="slidenum">
              <a:rPr kumimoji="1" lang="ja-JP" altLang="en-US" smtClean="0"/>
              <a:t>14</a:t>
            </a:fld>
            <a:endParaRPr kumimoji="1" lang="ja-JP" altLang="en-US"/>
          </a:p>
        </p:txBody>
      </p:sp>
    </p:spTree>
    <p:extLst>
      <p:ext uri="{BB962C8B-B14F-4D97-AF65-F5344CB8AC3E}">
        <p14:creationId xmlns:p14="http://schemas.microsoft.com/office/powerpoint/2010/main" val="44447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4B061-8250-A220-9297-1B700F1AA3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127ECF-300C-1DFA-0ADC-200B9BB4BF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412F55-15A2-DD99-DAD8-859A420AFE40}"/>
              </a:ext>
            </a:extLst>
          </p:cNvPr>
          <p:cNvSpPr>
            <a:spLocks noGrp="1"/>
          </p:cNvSpPr>
          <p:nvPr>
            <p:ph type="body" idx="1"/>
          </p:nvPr>
        </p:nvSpPr>
        <p:spPr/>
        <p:txBody>
          <a:bodyPr/>
          <a:lstStyle/>
          <a:p>
            <a:r>
              <a:rPr kumimoji="1" lang="en-US" altLang="ja-JP" dirty="0"/>
              <a:t>These are the some of the important mass relations derived from the lagrangian. Actually</a:t>
            </a:r>
            <a:r>
              <a:rPr lang="en-US" altLang="ja-JP" dirty="0"/>
              <a:t>, there are more mass relations, but I show some of them.</a:t>
            </a:r>
          </a:p>
          <a:p>
            <a:r>
              <a:rPr lang="en" altLang="ja-JP" dirty="0"/>
              <a:t>The blue correction term is at most a few tens of MeV, which is small compared to the color mixing.</a:t>
            </a:r>
          </a:p>
          <a:p>
            <a:r>
              <a:rPr lang="en" altLang="ja-JP" dirty="0"/>
              <a:t>While color mixing occurs in the spin-0 state, it does not occur in the spin-1 and spin-2 states. Focusing on this difference may lead to a deeper understanding of color mixing. Therefore, in some cases, the isovector state may be considered a more suitable object for investigating the color structure than the isoscalar state.</a:t>
            </a:r>
          </a:p>
          <a:p>
            <a:r>
              <a:rPr lang="en" altLang="ja-JP" dirty="0"/>
              <a:t>We can also obtain mass relations for hyperfine splitting. Although the physical basis is not entirely clear within the current framework , we can derive such mass relations by assuming equal coupling constants. This relation corresponds to the relationship predicted by NRQCD between doubly heavy baryons and heavy mesons. Since this relation cannot be obtained in the hadronic molecule picture, it serves as a clear signal to distinguish between the diquark picture and the hadronic molecule picture.</a:t>
            </a:r>
            <a:endParaRPr kumimoji="1" lang="ja-JP" altLang="en-US" dirty="0"/>
          </a:p>
        </p:txBody>
      </p:sp>
      <p:sp>
        <p:nvSpPr>
          <p:cNvPr id="4" name="スライド番号プレースホルダー 3">
            <a:extLst>
              <a:ext uri="{FF2B5EF4-FFF2-40B4-BE49-F238E27FC236}">
                <a16:creationId xmlns:a16="http://schemas.microsoft.com/office/drawing/2014/main" id="{31B920F2-256B-7466-E5B2-CE72E6BD72A0}"/>
              </a:ext>
            </a:extLst>
          </p:cNvPr>
          <p:cNvSpPr>
            <a:spLocks noGrp="1"/>
          </p:cNvSpPr>
          <p:nvPr>
            <p:ph type="sldNum" sz="quarter" idx="5"/>
          </p:nvPr>
        </p:nvSpPr>
        <p:spPr/>
        <p:txBody>
          <a:bodyPr/>
          <a:lstStyle/>
          <a:p>
            <a:fld id="{2ABF4B6A-391F-D043-A893-1C192FD82666}" type="slidenum">
              <a:rPr kumimoji="1" lang="ja-JP" altLang="en-US" smtClean="0"/>
              <a:t>15</a:t>
            </a:fld>
            <a:endParaRPr kumimoji="1" lang="ja-JP" altLang="en-US"/>
          </a:p>
        </p:txBody>
      </p:sp>
    </p:spTree>
    <p:extLst>
      <p:ext uri="{BB962C8B-B14F-4D97-AF65-F5344CB8AC3E}">
        <p14:creationId xmlns:p14="http://schemas.microsoft.com/office/powerpoint/2010/main" val="6338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988C-8ADE-1CA3-3B39-8CE11ACE2C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2C0F86-5910-2451-BFF6-C2B180EF5E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D4BFD1-BEF6-9008-9BA3-87D7DBA1855E}"/>
              </a:ext>
            </a:extLst>
          </p:cNvPr>
          <p:cNvSpPr>
            <a:spLocks noGrp="1"/>
          </p:cNvSpPr>
          <p:nvPr>
            <p:ph type="body" idx="1"/>
          </p:nvPr>
        </p:nvSpPr>
        <p:spPr/>
        <p:txBody>
          <a:bodyPr/>
          <a:lstStyle/>
          <a:p>
            <a:r>
              <a:rPr lang="en" altLang="ja-JP" dirty="0"/>
              <a:t>These are some more specific results</a:t>
            </a:r>
            <a:r>
              <a:rPr lang="en-US" altLang="ja-JP" dirty="0"/>
              <a:t>.</a:t>
            </a:r>
          </a:p>
          <a:p>
            <a:r>
              <a:rPr lang="en" altLang="ja-JP" dirty="0"/>
              <a:t>Actually, the predicted mass has a large uncertainty due to the parameters.</a:t>
            </a:r>
            <a:br>
              <a:rPr lang="en" altLang="ja-JP" dirty="0"/>
            </a:br>
            <a:r>
              <a:rPr lang="en" altLang="ja-JP" dirty="0"/>
              <a:t>However, as I showed earlier, the ratio can be predicted. </a:t>
            </a:r>
          </a:p>
          <a:p>
            <a:r>
              <a:rPr lang="en" altLang="ja-JP" dirty="0"/>
              <a:t>Basically, these masses are positioned above the threshold, but the spin-0 state might be located below the D*D* threshold.</a:t>
            </a:r>
          </a:p>
          <a:p>
            <a:r>
              <a:rPr lang="en" altLang="ja-JP" dirty="0"/>
              <a:t>A similar situation occurs for Tccs and </a:t>
            </a:r>
            <a:r>
              <a:rPr lang="en" altLang="ja-JP" dirty="0" err="1"/>
              <a:t>Tccss</a:t>
            </a:r>
            <a:r>
              <a:rPr lang="en" altLang="ja-JP" dirty="0"/>
              <a:t> as well.</a:t>
            </a:r>
          </a:p>
          <a:p>
            <a:r>
              <a:rPr lang="en" altLang="ja-JP" dirty="0"/>
              <a:t>In the bottom sector, we are unable to predict the absolute values of the masses, but we can predict the mass differences, which are around 121 MeV.</a:t>
            </a:r>
          </a:p>
        </p:txBody>
      </p:sp>
      <p:sp>
        <p:nvSpPr>
          <p:cNvPr id="4" name="スライド番号プレースホルダー 3">
            <a:extLst>
              <a:ext uri="{FF2B5EF4-FFF2-40B4-BE49-F238E27FC236}">
                <a16:creationId xmlns:a16="http://schemas.microsoft.com/office/drawing/2014/main" id="{3D38205E-4D01-293B-5346-220D9C2EE196}"/>
              </a:ext>
            </a:extLst>
          </p:cNvPr>
          <p:cNvSpPr>
            <a:spLocks noGrp="1"/>
          </p:cNvSpPr>
          <p:nvPr>
            <p:ph type="sldNum" sz="quarter" idx="5"/>
          </p:nvPr>
        </p:nvSpPr>
        <p:spPr/>
        <p:txBody>
          <a:bodyPr/>
          <a:lstStyle/>
          <a:p>
            <a:fld id="{2ABF4B6A-391F-D043-A893-1C192FD82666}" type="slidenum">
              <a:rPr kumimoji="1" lang="ja-JP" altLang="en-US" smtClean="0"/>
              <a:t>16</a:t>
            </a:fld>
            <a:endParaRPr kumimoji="1" lang="ja-JP" altLang="en-US"/>
          </a:p>
        </p:txBody>
      </p:sp>
    </p:spTree>
    <p:extLst>
      <p:ext uri="{BB962C8B-B14F-4D97-AF65-F5344CB8AC3E}">
        <p14:creationId xmlns:p14="http://schemas.microsoft.com/office/powerpoint/2010/main" val="75201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7002-BBAE-AB5C-BE54-A3F8B98D2E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C2F9A0-B5CE-DBAD-4AC0-054EAA7F2B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3C9142-BFF1-555F-E260-407027CA13A1}"/>
              </a:ext>
            </a:extLst>
          </p:cNvPr>
          <p:cNvSpPr>
            <a:spLocks noGrp="1"/>
          </p:cNvSpPr>
          <p:nvPr>
            <p:ph type="body" idx="1"/>
          </p:nvPr>
        </p:nvSpPr>
        <p:spPr/>
        <p:txBody>
          <a:bodyPr/>
          <a:lstStyle/>
          <a:p>
            <a:pPr algn="l"/>
            <a:r>
              <a:rPr lang="en-US" altLang="ja-JP" b="0" i="0" dirty="0">
                <a:solidFill>
                  <a:srgbClr val="0D0D0D"/>
                </a:solidFill>
                <a:effectLst/>
                <a:latin typeface="Söhne"/>
              </a:rPr>
              <a:t>In terms of phase space, the DD decay is dominant decay of isovector.</a:t>
            </a:r>
            <a:endParaRPr lang="en" altLang="ja-JP" dirty="0"/>
          </a:p>
          <a:p>
            <a:r>
              <a:rPr lang="en" altLang="ja-JP" dirty="0"/>
              <a:t>From the perspective of phase space, the decay of the isovector is expected to be dominated by DD decay. Since there is no way to determine the coupling constant for the isovector, we will use the coupling constant of the isoscalar instead. While there is no physical justification for this procedure, the result is presented here just as an estimate of the order of the decay.</a:t>
            </a:r>
          </a:p>
          <a:p>
            <a:r>
              <a:rPr lang="en" altLang="ja-JP" dirty="0"/>
              <a:t>Although the masses are significantly higher than the thresholds, the decay width may not be so large.</a:t>
            </a:r>
          </a:p>
          <a:p>
            <a:r>
              <a:rPr lang="en" altLang="ja-JP" dirty="0"/>
              <a:t>But please note it’s really depending on the parameters.</a:t>
            </a:r>
          </a:p>
        </p:txBody>
      </p:sp>
      <p:sp>
        <p:nvSpPr>
          <p:cNvPr id="4" name="スライド番号プレースホルダー 3">
            <a:extLst>
              <a:ext uri="{FF2B5EF4-FFF2-40B4-BE49-F238E27FC236}">
                <a16:creationId xmlns:a16="http://schemas.microsoft.com/office/drawing/2014/main" id="{713B55E6-52C0-3C9C-801A-082F543D181A}"/>
              </a:ext>
            </a:extLst>
          </p:cNvPr>
          <p:cNvSpPr>
            <a:spLocks noGrp="1"/>
          </p:cNvSpPr>
          <p:nvPr>
            <p:ph type="sldNum" sz="quarter" idx="5"/>
          </p:nvPr>
        </p:nvSpPr>
        <p:spPr/>
        <p:txBody>
          <a:bodyPr/>
          <a:lstStyle/>
          <a:p>
            <a:fld id="{2ABF4B6A-391F-D043-A893-1C192FD82666}" type="slidenum">
              <a:rPr kumimoji="1" lang="ja-JP" altLang="en-US" smtClean="0"/>
              <a:t>17</a:t>
            </a:fld>
            <a:endParaRPr kumimoji="1" lang="ja-JP" altLang="en-US"/>
          </a:p>
        </p:txBody>
      </p:sp>
    </p:spTree>
    <p:extLst>
      <p:ext uri="{BB962C8B-B14F-4D97-AF65-F5344CB8AC3E}">
        <p14:creationId xmlns:p14="http://schemas.microsoft.com/office/powerpoint/2010/main" val="6268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dirty="0">
                <a:solidFill>
                  <a:srgbClr val="0D0D0D"/>
                </a:solidFill>
                <a:effectLst/>
                <a:latin typeface="Söhne"/>
              </a:rPr>
              <a:t>Let me summarize my talk. This study derived new mass relations taking into account the finite masses of the c and b quarks and color mixing. Furthermore, using these mass relations, we predicted the mass and decay width. By comparing these results with future experiments, it will lead to a systematic understanding of the hadron spectrum and elucidates the structure of </a:t>
            </a:r>
            <a:r>
              <a:rPr lang="en-US" altLang="ja-JP" dirty="0">
                <a:solidFill>
                  <a:srgbClr val="0D0D0D"/>
                </a:solidFill>
                <a:latin typeface="Söhne"/>
              </a:rPr>
              <a:t>doubly heavy tetraquarks</a:t>
            </a:r>
            <a:r>
              <a:rPr lang="en-US" altLang="ja-JP" b="0" i="0" dirty="0">
                <a:solidFill>
                  <a:srgbClr val="0D0D0D"/>
                </a:solidFill>
                <a:effectLst/>
                <a:latin typeface="Söhne"/>
              </a:rPr>
              <a:t>, specifically whether they comprise the diquark, and if so, whether color rep. is 3bar or 6. </a:t>
            </a:r>
          </a:p>
          <a:p>
            <a:pPr algn="l"/>
            <a:r>
              <a:rPr lang="en" altLang="ja-JP" dirty="0"/>
              <a:t>For future works, since we have not yet incorporated chiral symmetry, including it would enable further analysis.</a:t>
            </a:r>
            <a:br>
              <a:rPr lang="en" altLang="ja-JP" dirty="0"/>
            </a:br>
            <a:r>
              <a:rPr lang="en" altLang="ja-JP" dirty="0"/>
              <a:t>Additionally, while we assumed that DD decay is dominant from the perspective of phase space, it would also be meaningful to analyze other possible decay channels.</a:t>
            </a:r>
            <a:br>
              <a:rPr lang="en" altLang="ja-JP" dirty="0"/>
            </a:br>
            <a:r>
              <a:rPr lang="en" altLang="ja-JP" dirty="0"/>
              <a:t>So far, we have only analyzed the mass spectrum and decay width in a vacuum. However, we also plan to investigate form factors and conduct analyses in the presence of a magnetic field.</a:t>
            </a:r>
            <a:endParaRPr lang="en-US" altLang="ja-JP" dirty="0">
              <a:solidFill>
                <a:srgbClr val="0D0D0D"/>
              </a:solidFill>
              <a:latin typeface="Söhne"/>
            </a:endParaRPr>
          </a:p>
          <a:p>
            <a:pPr algn="l"/>
            <a:r>
              <a:rPr lang="en-US" altLang="ja-JP" dirty="0"/>
              <a:t>That’s all. Thank you for your kind attention.</a:t>
            </a:r>
            <a:endParaRPr lang="en-US" altLang="ja-JP" b="0" i="0" dirty="0">
              <a:solidFill>
                <a:srgbClr val="0D0D0D"/>
              </a:solidFill>
              <a:effectLst/>
              <a:latin typeface="Söhne"/>
            </a:endParaRPr>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18</a:t>
            </a:fld>
            <a:endParaRPr kumimoji="1" lang="ja-JP" altLang="en-US"/>
          </a:p>
        </p:txBody>
      </p:sp>
    </p:spTree>
    <p:extLst>
      <p:ext uri="{BB962C8B-B14F-4D97-AF65-F5344CB8AC3E}">
        <p14:creationId xmlns:p14="http://schemas.microsoft.com/office/powerpoint/2010/main" val="409801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6998-AC21-72BF-1148-3453AD3E9B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0E0009-FB1B-284B-EB42-E17CA15564A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B9873C1B-4BA2-71CF-7523-E8BBA8B4D662}"/>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xmlns="">
          <p:sp>
            <p:nvSpPr>
              <p:cNvPr id="3" name="ノート プレースホルダー 2">
                <a:extLst>
                  <a:ext uri="{FF2B5EF4-FFF2-40B4-BE49-F238E27FC236}">
                    <a16:creationId xmlns:a16="http://schemas.microsoft.com/office/drawing/2014/main" id="{B9873C1B-4BA2-71CF-7523-E8BBA8B4D662}"/>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B98AF1DE-38C0-3F7E-4ECF-475054E74498}"/>
              </a:ext>
            </a:extLst>
          </p:cNvPr>
          <p:cNvSpPr>
            <a:spLocks noGrp="1"/>
          </p:cNvSpPr>
          <p:nvPr>
            <p:ph type="sldNum" sz="quarter" idx="5"/>
          </p:nvPr>
        </p:nvSpPr>
        <p:spPr/>
        <p:txBody>
          <a:bodyPr/>
          <a:lstStyle/>
          <a:p>
            <a:fld id="{2ABF4B6A-391F-D043-A893-1C192FD82666}" type="slidenum">
              <a:rPr kumimoji="1" lang="ja-JP" altLang="en-US" smtClean="0"/>
              <a:t>20</a:t>
            </a:fld>
            <a:endParaRPr kumimoji="1" lang="ja-JP" altLang="en-US"/>
          </a:p>
        </p:txBody>
      </p:sp>
    </p:spTree>
    <p:extLst>
      <p:ext uri="{BB962C8B-B14F-4D97-AF65-F5344CB8AC3E}">
        <p14:creationId xmlns:p14="http://schemas.microsoft.com/office/powerpoint/2010/main" val="28135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051CA-1824-AAAF-A2FF-237EA978A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214A0D-9986-1751-71CC-738B66D92A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C39035-F09C-D568-A15C-81AC1FB2BA05}"/>
              </a:ext>
            </a:extLst>
          </p:cNvPr>
          <p:cNvSpPr>
            <a:spLocks noGrp="1"/>
          </p:cNvSpPr>
          <p:nvPr>
            <p:ph type="body" idx="1"/>
          </p:nvPr>
        </p:nvSpPr>
        <p:spPr/>
        <p:txBody>
          <a:bodyPr/>
          <a:lstStyle/>
          <a:p>
            <a:r>
              <a:rPr lang="en-US" altLang="ja-JP" b="0" i="0">
                <a:solidFill>
                  <a:srgbClr val="0D0D0D"/>
                </a:solidFill>
                <a:effectLst/>
                <a:latin typeface="Söhne"/>
              </a:rPr>
              <a:t>In recent years, numerous candidates for exotic hadrons have been reported in experiments, yet their structure remains poorly understood.</a:t>
            </a:r>
            <a:r>
              <a:rPr lang="ja-JP" altLang="en-US">
                <a:solidFill>
                  <a:srgbClr val="0D0D0D"/>
                </a:solidFill>
                <a:latin typeface="Söhne"/>
              </a:rPr>
              <a:t> </a:t>
            </a:r>
            <a:r>
              <a:rPr lang="en-US" altLang="ja-JP" b="0" i="0">
                <a:solidFill>
                  <a:srgbClr val="0D0D0D"/>
                </a:solidFill>
                <a:effectLst/>
                <a:latin typeface="Söhne"/>
              </a:rPr>
              <a:t>Common questions regarding exotic hadrons include: 1. Do they exist? 2. If they do, which ones? 3. What is their internal structure? 4. How best to look for them? In this talk, we will primarily focus on the internal structure of exotic hadrons.</a:t>
            </a:r>
            <a:endParaRPr kumimoji="1" lang="en-US" altLang="ja-JP"/>
          </a:p>
        </p:txBody>
      </p:sp>
      <p:sp>
        <p:nvSpPr>
          <p:cNvPr id="4" name="スライド番号プレースホルダー 3">
            <a:extLst>
              <a:ext uri="{FF2B5EF4-FFF2-40B4-BE49-F238E27FC236}">
                <a16:creationId xmlns:a16="http://schemas.microsoft.com/office/drawing/2014/main" id="{EB221A9F-3258-5134-C130-6ECEEF68C3FD}"/>
              </a:ext>
            </a:extLst>
          </p:cNvPr>
          <p:cNvSpPr>
            <a:spLocks noGrp="1"/>
          </p:cNvSpPr>
          <p:nvPr>
            <p:ph type="sldNum" sz="quarter" idx="5"/>
          </p:nvPr>
        </p:nvSpPr>
        <p:spPr/>
        <p:txBody>
          <a:bodyPr/>
          <a:lstStyle/>
          <a:p>
            <a:fld id="{2ABF4B6A-391F-D043-A893-1C192FD82666}" type="slidenum">
              <a:rPr kumimoji="1" lang="ja-JP" altLang="en-US" smtClean="0"/>
              <a:t>2</a:t>
            </a:fld>
            <a:endParaRPr kumimoji="1" lang="ja-JP" altLang="en-US"/>
          </a:p>
        </p:txBody>
      </p:sp>
    </p:spTree>
    <p:extLst>
      <p:ext uri="{BB962C8B-B14F-4D97-AF65-F5344CB8AC3E}">
        <p14:creationId xmlns:p14="http://schemas.microsoft.com/office/powerpoint/2010/main" val="1376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C57FA-5161-C449-8A90-96684A3FBF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F5B7CF-849C-4D93-42C7-82E15C3BDF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15EB4C-81AB-9537-9BA1-77F213E3ABD8}"/>
              </a:ext>
            </a:extLst>
          </p:cNvPr>
          <p:cNvSpPr>
            <a:spLocks noGrp="1"/>
          </p:cNvSpPr>
          <p:nvPr>
            <p:ph type="body" idx="1"/>
          </p:nvPr>
        </p:nvSpPr>
        <p:spPr/>
        <p:txBody>
          <a:bodyPr/>
          <a:lstStyle/>
          <a:p>
            <a:r>
              <a:rPr kumimoji="1" lang="en-US" altLang="ja-JP" dirty="0"/>
              <a:t>From this Lagrangian, we derive improved mass relations. </a:t>
            </a:r>
            <a:r>
              <a:rPr lang="en-US" altLang="ja-JP" dirty="0"/>
              <a:t>To reiterate</a:t>
            </a:r>
            <a:r>
              <a:rPr kumimoji="1" lang="en-US" altLang="ja-JP" dirty="0"/>
              <a:t>, </a:t>
            </a:r>
            <a:r>
              <a:rPr lang="en-US" altLang="ja-JP" b="0" i="0" dirty="0">
                <a:solidFill>
                  <a:srgbClr val="0D0D0D"/>
                </a:solidFill>
                <a:effectLst/>
                <a:latin typeface="Söhne"/>
              </a:rPr>
              <a:t>the parameters highlighted in blue lead to symmetry breaking due to the finite masses of the quarks, while the parameter in red represents color mixing.</a:t>
            </a:r>
            <a:endParaRPr kumimoji="1" lang="ja-JP" altLang="en-US" dirty="0"/>
          </a:p>
        </p:txBody>
      </p:sp>
      <p:sp>
        <p:nvSpPr>
          <p:cNvPr id="4" name="スライド番号プレースホルダー 3">
            <a:extLst>
              <a:ext uri="{FF2B5EF4-FFF2-40B4-BE49-F238E27FC236}">
                <a16:creationId xmlns:a16="http://schemas.microsoft.com/office/drawing/2014/main" id="{A9890498-08FA-E24C-541F-4EF8CB2DF206}"/>
              </a:ext>
            </a:extLst>
          </p:cNvPr>
          <p:cNvSpPr>
            <a:spLocks noGrp="1"/>
          </p:cNvSpPr>
          <p:nvPr>
            <p:ph type="sldNum" sz="quarter" idx="5"/>
          </p:nvPr>
        </p:nvSpPr>
        <p:spPr/>
        <p:txBody>
          <a:bodyPr/>
          <a:lstStyle/>
          <a:p>
            <a:fld id="{2ABF4B6A-391F-D043-A893-1C192FD82666}" type="slidenum">
              <a:rPr kumimoji="1" lang="ja-JP" altLang="en-US" smtClean="0"/>
              <a:t>21</a:t>
            </a:fld>
            <a:endParaRPr kumimoji="1" lang="ja-JP" altLang="en-US"/>
          </a:p>
        </p:txBody>
      </p:sp>
    </p:spTree>
    <p:extLst>
      <p:ext uri="{BB962C8B-B14F-4D97-AF65-F5344CB8AC3E}">
        <p14:creationId xmlns:p14="http://schemas.microsoft.com/office/powerpoint/2010/main" val="360176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this Lagrangian, we derive improved mass relations. </a:t>
            </a:r>
            <a:r>
              <a:rPr lang="en-US" altLang="ja-JP" dirty="0"/>
              <a:t>To reiterate</a:t>
            </a:r>
            <a:r>
              <a:rPr kumimoji="1" lang="en-US" altLang="ja-JP" dirty="0"/>
              <a:t>, </a:t>
            </a:r>
            <a:r>
              <a:rPr lang="en-US" altLang="ja-JP" b="0" i="0" dirty="0">
                <a:solidFill>
                  <a:srgbClr val="0D0D0D"/>
                </a:solidFill>
                <a:effectLst/>
                <a:latin typeface="Söhne"/>
              </a:rPr>
              <a:t>the parameters highlighted in blue lead to symmetry breaking due to the finite masses of the quarks, while the parameter in red represents color mixing.</a:t>
            </a:r>
            <a:endParaRPr kumimoji="1" lang="ja-JP" altLang="en-US" dirty="0"/>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22</a:t>
            </a:fld>
            <a:endParaRPr kumimoji="1" lang="ja-JP" altLang="en-US"/>
          </a:p>
        </p:txBody>
      </p:sp>
    </p:spTree>
    <p:extLst>
      <p:ext uri="{BB962C8B-B14F-4D97-AF65-F5344CB8AC3E}">
        <p14:creationId xmlns:p14="http://schemas.microsoft.com/office/powerpoint/2010/main" val="195068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AB17-1721-F9D0-7356-C7D5A4F46A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CC4041-CB1E-C08E-BAB3-C5D1725E3B4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D4C200E4-3D53-7E57-4EF0-4913329E64B9}"/>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xmlns="">
          <p:sp>
            <p:nvSpPr>
              <p:cNvPr id="3" name="ノート プレースホルダー 2">
                <a:extLst>
                  <a:ext uri="{FF2B5EF4-FFF2-40B4-BE49-F238E27FC236}">
                    <a16:creationId xmlns:a16="http://schemas.microsoft.com/office/drawing/2014/main" id="{D4C200E4-3D53-7E57-4EF0-4913329E64B9}"/>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BE28896E-EA0A-9A78-EB6F-FC5888F395D6}"/>
              </a:ext>
            </a:extLst>
          </p:cNvPr>
          <p:cNvSpPr>
            <a:spLocks noGrp="1"/>
          </p:cNvSpPr>
          <p:nvPr>
            <p:ph type="sldNum" sz="quarter" idx="5"/>
          </p:nvPr>
        </p:nvSpPr>
        <p:spPr/>
        <p:txBody>
          <a:bodyPr/>
          <a:lstStyle/>
          <a:p>
            <a:fld id="{2ABF4B6A-391F-D043-A893-1C192FD82666}" type="slidenum">
              <a:rPr kumimoji="1" lang="ja-JP" altLang="en-US" smtClean="0"/>
              <a:t>23</a:t>
            </a:fld>
            <a:endParaRPr kumimoji="1" lang="ja-JP" altLang="en-US"/>
          </a:p>
        </p:txBody>
      </p:sp>
    </p:spTree>
    <p:extLst>
      <p:ext uri="{BB962C8B-B14F-4D97-AF65-F5344CB8AC3E}">
        <p14:creationId xmlns:p14="http://schemas.microsoft.com/office/powerpoint/2010/main" val="291997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39C1-A30A-8F03-A91F-148F9EE5CB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3F714E-2A81-A8B7-0C05-5E01A58EE5A4}"/>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95D8376C-E599-872A-EB1D-4A8B0A1E131D}"/>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p:sp>
            <p:nvSpPr>
              <p:cNvPr id="3" name="ノート プレースホルダー 2">
                <a:extLst>
                  <a:ext uri="{FF2B5EF4-FFF2-40B4-BE49-F238E27FC236}">
                    <a16:creationId xmlns:a16="http://schemas.microsoft.com/office/drawing/2014/main" id="{95D8376C-E599-872A-EB1D-4A8B0A1E131D}"/>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C3D81987-6630-346D-BEC5-5A971795BCCB}"/>
              </a:ext>
            </a:extLst>
          </p:cNvPr>
          <p:cNvSpPr>
            <a:spLocks noGrp="1"/>
          </p:cNvSpPr>
          <p:nvPr>
            <p:ph type="sldNum" sz="quarter" idx="5"/>
          </p:nvPr>
        </p:nvSpPr>
        <p:spPr/>
        <p:txBody>
          <a:bodyPr/>
          <a:lstStyle/>
          <a:p>
            <a:fld id="{2ABF4B6A-391F-D043-A893-1C192FD82666}" type="slidenum">
              <a:rPr kumimoji="1" lang="ja-JP" altLang="en-US" smtClean="0"/>
              <a:t>24</a:t>
            </a:fld>
            <a:endParaRPr kumimoji="1" lang="ja-JP" altLang="en-US"/>
          </a:p>
        </p:txBody>
      </p:sp>
    </p:spTree>
    <p:extLst>
      <p:ext uri="{BB962C8B-B14F-4D97-AF65-F5344CB8AC3E}">
        <p14:creationId xmlns:p14="http://schemas.microsoft.com/office/powerpoint/2010/main" val="57649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7E74-B32A-9246-A2B9-FD119F601C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FF457C-AC51-CA29-B1AB-AE3FDA96D17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8AB75787-8BD9-89A4-4573-ADF9FCB0C31E}"/>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xmlns="">
          <p:sp>
            <p:nvSpPr>
              <p:cNvPr id="3" name="ノート プレースホルダー 2">
                <a:extLst>
                  <a:ext uri="{FF2B5EF4-FFF2-40B4-BE49-F238E27FC236}">
                    <a16:creationId xmlns:a16="http://schemas.microsoft.com/office/drawing/2014/main" id="{8AB75787-8BD9-89A4-4573-ADF9FCB0C31E}"/>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AA745EAE-E87C-392E-D161-F3C41E867E97}"/>
              </a:ext>
            </a:extLst>
          </p:cNvPr>
          <p:cNvSpPr>
            <a:spLocks noGrp="1"/>
          </p:cNvSpPr>
          <p:nvPr>
            <p:ph type="sldNum" sz="quarter" idx="5"/>
          </p:nvPr>
        </p:nvSpPr>
        <p:spPr/>
        <p:txBody>
          <a:bodyPr/>
          <a:lstStyle/>
          <a:p>
            <a:fld id="{2ABF4B6A-391F-D043-A893-1C192FD82666}" type="slidenum">
              <a:rPr kumimoji="1" lang="ja-JP" altLang="en-US" smtClean="0"/>
              <a:t>25</a:t>
            </a:fld>
            <a:endParaRPr kumimoji="1" lang="ja-JP" altLang="en-US"/>
          </a:p>
        </p:txBody>
      </p:sp>
    </p:spTree>
    <p:extLst>
      <p:ext uri="{BB962C8B-B14F-4D97-AF65-F5344CB8AC3E}">
        <p14:creationId xmlns:p14="http://schemas.microsoft.com/office/powerpoint/2010/main" val="269769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BC6B-5B66-BF81-F381-69F70BF4BA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BEFECA-5E72-FCB6-C03E-6C0057AC1697}"/>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A837EC1E-F6A2-61C8-810B-C189F999F853}"/>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p:sp>
            <p:nvSpPr>
              <p:cNvPr id="3" name="ノート プレースホルダー 2">
                <a:extLst>
                  <a:ext uri="{FF2B5EF4-FFF2-40B4-BE49-F238E27FC236}">
                    <a16:creationId xmlns:a16="http://schemas.microsoft.com/office/drawing/2014/main" id="{A837EC1E-F6A2-61C8-810B-C189F999F853}"/>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FF0D0C22-4DBE-ACC0-1311-C6E867A8BB66}"/>
              </a:ext>
            </a:extLst>
          </p:cNvPr>
          <p:cNvSpPr>
            <a:spLocks noGrp="1"/>
          </p:cNvSpPr>
          <p:nvPr>
            <p:ph type="sldNum" sz="quarter" idx="5"/>
          </p:nvPr>
        </p:nvSpPr>
        <p:spPr/>
        <p:txBody>
          <a:bodyPr/>
          <a:lstStyle/>
          <a:p>
            <a:fld id="{2ABF4B6A-391F-D043-A893-1C192FD82666}" type="slidenum">
              <a:rPr kumimoji="1" lang="ja-JP" altLang="en-US" smtClean="0"/>
              <a:t>26</a:t>
            </a:fld>
            <a:endParaRPr kumimoji="1" lang="ja-JP" altLang="en-US"/>
          </a:p>
        </p:txBody>
      </p:sp>
    </p:spTree>
    <p:extLst>
      <p:ext uri="{BB962C8B-B14F-4D97-AF65-F5344CB8AC3E}">
        <p14:creationId xmlns:p14="http://schemas.microsoft.com/office/powerpoint/2010/main" val="1265928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73A0-99F9-F572-6DE9-E00D680C19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AB3440-F251-47DD-0BC3-19080D90F8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0ED157-2629-778D-D373-D21A0418F957}"/>
              </a:ext>
            </a:extLst>
          </p:cNvPr>
          <p:cNvSpPr>
            <a:spLocks noGrp="1"/>
          </p:cNvSpPr>
          <p:nvPr>
            <p:ph type="body" idx="1"/>
          </p:nvPr>
        </p:nvSpPr>
        <p:spPr/>
        <p:txBody>
          <a:bodyPr/>
          <a:lstStyle/>
          <a:p>
            <a:pPr algn="l"/>
            <a:r>
              <a:rPr lang="en-US" altLang="ja-JP" b="0" i="0">
                <a:solidFill>
                  <a:srgbClr val="0D0D0D"/>
                </a:solidFill>
                <a:effectLst/>
                <a:latin typeface="Söhne"/>
              </a:rPr>
              <a:t>We believe that searching for </a:t>
            </a:r>
            <a:r>
              <a:rPr lang="en-US" altLang="ja-JP" b="0" i="0" err="1">
                <a:solidFill>
                  <a:srgbClr val="0D0D0D"/>
                </a:solidFill>
                <a:effectLst/>
                <a:latin typeface="Söhne"/>
              </a:rPr>
              <a:t>Tccs</a:t>
            </a:r>
            <a:r>
              <a:rPr lang="en-US" altLang="ja-JP" b="0" i="0">
                <a:solidFill>
                  <a:srgbClr val="0D0D0D"/>
                </a:solidFill>
                <a:effectLst/>
                <a:latin typeface="Söhne"/>
              </a:rPr>
              <a:t> is important, so we have also analyzed the decay of </a:t>
            </a:r>
            <a:r>
              <a:rPr lang="en-US" altLang="ja-JP" b="0" i="0" err="1">
                <a:solidFill>
                  <a:srgbClr val="0D0D0D"/>
                </a:solidFill>
                <a:effectLst/>
                <a:latin typeface="Söhne"/>
              </a:rPr>
              <a:t>Tccs</a:t>
            </a:r>
            <a:r>
              <a:rPr lang="en-US" altLang="ja-JP" b="0" i="0">
                <a:solidFill>
                  <a:srgbClr val="0D0D0D"/>
                </a:solidFill>
                <a:effectLst/>
                <a:latin typeface="Söhne"/>
              </a:rPr>
              <a:t>. Since the predicted mass of </a:t>
            </a:r>
            <a:r>
              <a:rPr lang="en-US" altLang="ja-JP" b="0" i="0" err="1">
                <a:solidFill>
                  <a:srgbClr val="0D0D0D"/>
                </a:solidFill>
                <a:effectLst/>
                <a:latin typeface="Söhne"/>
              </a:rPr>
              <a:t>Tccs</a:t>
            </a:r>
            <a:r>
              <a:rPr lang="en-US" altLang="ja-JP" b="0" i="0">
                <a:solidFill>
                  <a:srgbClr val="0D0D0D"/>
                </a:solidFill>
                <a:effectLst/>
                <a:latin typeface="Söhne"/>
              </a:rPr>
              <a:t> is positioned above the thresholds of D*</a:t>
            </a:r>
            <a:r>
              <a:rPr lang="en-US" altLang="ja-JP" b="0" i="1">
                <a:solidFill>
                  <a:srgbClr val="0D0D0D"/>
                </a:solidFill>
                <a:effectLst/>
                <a:latin typeface="Söhne"/>
              </a:rPr>
              <a:t>Ds and DDs*</a:t>
            </a:r>
            <a:r>
              <a:rPr lang="en-US" altLang="ja-JP" b="0" i="0">
                <a:solidFill>
                  <a:srgbClr val="0D0D0D"/>
                </a:solidFill>
                <a:effectLst/>
                <a:latin typeface="Söhne"/>
              </a:rPr>
              <a:t>, we have assumed that decays into these mesons would be the main modes.</a:t>
            </a:r>
            <a:endParaRPr lang="en" altLang="ja-JP" b="0" i="0">
              <a:solidFill>
                <a:srgbClr val="374151"/>
              </a:solidFill>
              <a:effectLst/>
              <a:latin typeface="Söhne"/>
            </a:endParaRPr>
          </a:p>
        </p:txBody>
      </p:sp>
      <p:sp>
        <p:nvSpPr>
          <p:cNvPr id="4" name="スライド番号プレースホルダー 3">
            <a:extLst>
              <a:ext uri="{FF2B5EF4-FFF2-40B4-BE49-F238E27FC236}">
                <a16:creationId xmlns:a16="http://schemas.microsoft.com/office/drawing/2014/main" id="{5F430897-0A1D-6003-4782-00BE222975B4}"/>
              </a:ext>
            </a:extLst>
          </p:cNvPr>
          <p:cNvSpPr>
            <a:spLocks noGrp="1"/>
          </p:cNvSpPr>
          <p:nvPr>
            <p:ph type="sldNum" sz="quarter" idx="5"/>
          </p:nvPr>
        </p:nvSpPr>
        <p:spPr/>
        <p:txBody>
          <a:bodyPr/>
          <a:lstStyle/>
          <a:p>
            <a:fld id="{2ABF4B6A-391F-D043-A893-1C192FD82666}" type="slidenum">
              <a:rPr kumimoji="1" lang="ja-JP" altLang="en-US" smtClean="0"/>
              <a:t>27</a:t>
            </a:fld>
            <a:endParaRPr kumimoji="1" lang="ja-JP" altLang="en-US"/>
          </a:p>
        </p:txBody>
      </p:sp>
    </p:spTree>
    <p:extLst>
      <p:ext uri="{BB962C8B-B14F-4D97-AF65-F5344CB8AC3E}">
        <p14:creationId xmlns:p14="http://schemas.microsoft.com/office/powerpoint/2010/main" val="204845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E4AA0-B4AD-F5E6-77BE-FD3EA24CC5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5728A3-97C5-11A5-53AC-D4AA2542B2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3EEAE-4C86-4AA6-6832-CEB63DFFE0A5}"/>
              </a:ext>
            </a:extLst>
          </p:cNvPr>
          <p:cNvSpPr>
            <a:spLocks noGrp="1"/>
          </p:cNvSpPr>
          <p:nvPr>
            <p:ph type="body" idx="1"/>
          </p:nvPr>
        </p:nvSpPr>
        <p:spPr/>
        <p:txBody>
          <a:bodyPr/>
          <a:lstStyle/>
          <a:p>
            <a:r>
              <a:rPr kumimoji="1" lang="en-US" altLang="ja-JP"/>
              <a:t>From this Lagrangian, we derive improved mass relations. </a:t>
            </a:r>
            <a:r>
              <a:rPr lang="en-US" altLang="ja-JP"/>
              <a:t>To reiterate</a:t>
            </a:r>
            <a:r>
              <a:rPr kumimoji="1" lang="en-US" altLang="ja-JP"/>
              <a:t>, </a:t>
            </a:r>
            <a:r>
              <a:rPr lang="en-US" altLang="ja-JP" b="0" i="0">
                <a:solidFill>
                  <a:srgbClr val="0D0D0D"/>
                </a:solidFill>
                <a:effectLst/>
                <a:latin typeface="Söhne"/>
              </a:rPr>
              <a:t>the parameters highlighted in blue lead to symmetry breaking due to the finite masses of the quarks, while the parameter in red represents color mixing.</a:t>
            </a:r>
            <a:endParaRPr kumimoji="1" lang="ja-JP" altLang="en-US"/>
          </a:p>
        </p:txBody>
      </p:sp>
      <p:sp>
        <p:nvSpPr>
          <p:cNvPr id="4" name="スライド番号プレースホルダー 3">
            <a:extLst>
              <a:ext uri="{FF2B5EF4-FFF2-40B4-BE49-F238E27FC236}">
                <a16:creationId xmlns:a16="http://schemas.microsoft.com/office/drawing/2014/main" id="{C90BF1D4-65D5-2D57-0BCB-6C9BC71877B7}"/>
              </a:ext>
            </a:extLst>
          </p:cNvPr>
          <p:cNvSpPr>
            <a:spLocks noGrp="1"/>
          </p:cNvSpPr>
          <p:nvPr>
            <p:ph type="sldNum" sz="quarter" idx="5"/>
          </p:nvPr>
        </p:nvSpPr>
        <p:spPr/>
        <p:txBody>
          <a:bodyPr/>
          <a:lstStyle/>
          <a:p>
            <a:fld id="{2ABF4B6A-391F-D043-A893-1C192FD82666}" type="slidenum">
              <a:rPr kumimoji="1" lang="ja-JP" altLang="en-US" smtClean="0"/>
              <a:t>28</a:t>
            </a:fld>
            <a:endParaRPr kumimoji="1" lang="ja-JP" altLang="en-US"/>
          </a:p>
        </p:txBody>
      </p:sp>
    </p:spTree>
    <p:extLst>
      <p:ext uri="{BB962C8B-B14F-4D97-AF65-F5344CB8AC3E}">
        <p14:creationId xmlns:p14="http://schemas.microsoft.com/office/powerpoint/2010/main" val="1313730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3715-3671-0C42-A9EF-7C7C87FA92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81096B-8EA3-0CA5-04DD-20462C9FF6C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DC95C80-2C50-8298-4706-FE80610428CA}"/>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xmlns="">
          <p:sp>
            <p:nvSpPr>
              <p:cNvPr id="3" name="ノート プレースホルダー 2">
                <a:extLst>
                  <a:ext uri="{FF2B5EF4-FFF2-40B4-BE49-F238E27FC236}">
                    <a16:creationId xmlns:a16="http://schemas.microsoft.com/office/drawing/2014/main" id="{ADC95C80-2C50-8298-4706-FE80610428CA}"/>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771ACE6E-208D-7618-4B60-15732A7597DF}"/>
              </a:ext>
            </a:extLst>
          </p:cNvPr>
          <p:cNvSpPr>
            <a:spLocks noGrp="1"/>
          </p:cNvSpPr>
          <p:nvPr>
            <p:ph type="sldNum" sz="quarter" idx="5"/>
          </p:nvPr>
        </p:nvSpPr>
        <p:spPr/>
        <p:txBody>
          <a:bodyPr/>
          <a:lstStyle/>
          <a:p>
            <a:fld id="{2ABF4B6A-391F-D043-A893-1C192FD82666}" type="slidenum">
              <a:rPr kumimoji="1" lang="ja-JP" altLang="en-US" smtClean="0"/>
              <a:t>29</a:t>
            </a:fld>
            <a:endParaRPr kumimoji="1" lang="ja-JP" altLang="en-US"/>
          </a:p>
        </p:txBody>
      </p:sp>
    </p:spTree>
    <p:extLst>
      <p:ext uri="{BB962C8B-B14F-4D97-AF65-F5344CB8AC3E}">
        <p14:creationId xmlns:p14="http://schemas.microsoft.com/office/powerpoint/2010/main" val="1658809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8832-5932-66F2-3066-5EB7DFE427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4FE86B-5935-B8C9-18EA-ABE2A7F7A1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14B8E9-3F49-4453-C68B-5A54194AB530}"/>
              </a:ext>
            </a:extLst>
          </p:cNvPr>
          <p:cNvSpPr>
            <a:spLocks noGrp="1"/>
          </p:cNvSpPr>
          <p:nvPr>
            <p:ph type="body" idx="1"/>
          </p:nvPr>
        </p:nvSpPr>
        <p:spPr/>
        <p:txBody>
          <a:bodyPr/>
          <a:lstStyle/>
          <a:p>
            <a:r>
              <a:rPr kumimoji="1" lang="en-US" altLang="ja-JP"/>
              <a:t>This </a:t>
            </a:r>
            <a:r>
              <a:rPr lang="en-US" altLang="ja-JP"/>
              <a:t>is</a:t>
            </a:r>
            <a:r>
              <a:rPr lang="ja-JP" altLang="en-US"/>
              <a:t> </a:t>
            </a:r>
            <a:r>
              <a:rPr lang="en-US" altLang="ja-JP"/>
              <a:t>the</a:t>
            </a:r>
            <a:r>
              <a:rPr lang="ja-JP" altLang="en-US"/>
              <a:t> </a:t>
            </a:r>
            <a:r>
              <a:rPr lang="en-US" altLang="ja-JP"/>
              <a:t>Lagrangian. </a:t>
            </a:r>
            <a:r>
              <a:rPr lang="en-US" altLang="ja-JP" b="0" i="0">
                <a:solidFill>
                  <a:srgbClr val="0D0D0D"/>
                </a:solidFill>
                <a:effectLst/>
                <a:latin typeface="Söhne"/>
              </a:rPr>
              <a:t>The terms highlighted in blue represent symmetry-breaking effects due to the finite masses of c and b. Meanwhile, the terms in red indicate the mixing between the color 3bar state and the 6 state.</a:t>
            </a:r>
            <a:endParaRPr kumimoji="1" lang="ja-JP" altLang="en-US"/>
          </a:p>
        </p:txBody>
      </p:sp>
      <p:sp>
        <p:nvSpPr>
          <p:cNvPr id="4" name="スライド番号プレースホルダー 3">
            <a:extLst>
              <a:ext uri="{FF2B5EF4-FFF2-40B4-BE49-F238E27FC236}">
                <a16:creationId xmlns:a16="http://schemas.microsoft.com/office/drawing/2014/main" id="{20DACFDE-01E0-A1F0-F217-E5C848CA46FF}"/>
              </a:ext>
            </a:extLst>
          </p:cNvPr>
          <p:cNvSpPr>
            <a:spLocks noGrp="1"/>
          </p:cNvSpPr>
          <p:nvPr>
            <p:ph type="sldNum" sz="quarter" idx="5"/>
          </p:nvPr>
        </p:nvSpPr>
        <p:spPr/>
        <p:txBody>
          <a:bodyPr/>
          <a:lstStyle/>
          <a:p>
            <a:fld id="{2ABF4B6A-391F-D043-A893-1C192FD82666}" type="slidenum">
              <a:rPr kumimoji="1" lang="ja-JP" altLang="en-US" smtClean="0"/>
              <a:t>30</a:t>
            </a:fld>
            <a:endParaRPr kumimoji="1" lang="ja-JP" altLang="en-US"/>
          </a:p>
        </p:txBody>
      </p:sp>
    </p:spTree>
    <p:extLst>
      <p:ext uri="{BB962C8B-B14F-4D97-AF65-F5344CB8AC3E}">
        <p14:creationId xmlns:p14="http://schemas.microsoft.com/office/powerpoint/2010/main" val="331191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CC02-125A-6676-7E2E-F7C38F2819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A15AE5-68A8-768C-68CB-575094FAD8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F48A1E-5A14-6D02-248A-89D6F0B70A6F}"/>
              </a:ext>
            </a:extLst>
          </p:cNvPr>
          <p:cNvSpPr>
            <a:spLocks noGrp="1"/>
          </p:cNvSpPr>
          <p:nvPr>
            <p:ph type="body" idx="1"/>
          </p:nvPr>
        </p:nvSpPr>
        <p:spPr/>
        <p:txBody>
          <a:bodyPr/>
          <a:lstStyle/>
          <a:p>
            <a:r>
              <a:rPr lang="en" altLang="ja-JP" b="0" i="0" dirty="0">
                <a:solidFill>
                  <a:srgbClr val="374151"/>
                </a:solidFill>
                <a:effectLst/>
                <a:latin typeface="Söhne"/>
              </a:rPr>
              <a:t>These are the basic information about Tcc. Tcc is a tetraquark that was reported by </a:t>
            </a:r>
            <a:r>
              <a:rPr lang="en" altLang="ja-JP" b="0" i="0" dirty="0" err="1">
                <a:solidFill>
                  <a:srgbClr val="374151"/>
                </a:solidFill>
                <a:effectLst/>
                <a:latin typeface="Söhne"/>
              </a:rPr>
              <a:t>LHCb</a:t>
            </a:r>
            <a:r>
              <a:rPr lang="en" altLang="ja-JP" b="0" i="0" dirty="0">
                <a:solidFill>
                  <a:srgbClr val="374151"/>
                </a:solidFill>
                <a:effectLst/>
                <a:latin typeface="Söhne"/>
              </a:rPr>
              <a:t> in 2021. </a:t>
            </a:r>
            <a:r>
              <a:rPr lang="en" altLang="ja-JP" dirty="0">
                <a:solidFill>
                  <a:srgbClr val="374151"/>
                </a:solidFill>
                <a:latin typeface="Söhne"/>
              </a:rPr>
              <a:t>I</a:t>
            </a:r>
            <a:r>
              <a:rPr lang="en" altLang="ja-JP" b="0" i="0" dirty="0">
                <a:solidFill>
                  <a:srgbClr val="374151"/>
                </a:solidFill>
                <a:effectLst/>
                <a:latin typeface="Söhne"/>
              </a:rPr>
              <a:t>ts mass measures 3875 MeV, and it has a decay width of 48 keV, which represents a very narrow peak. The flavor composition is c-c-</a:t>
            </a:r>
            <a:r>
              <a:rPr lang="en" altLang="ja-JP" b="0" i="0" dirty="0" err="1">
                <a:solidFill>
                  <a:srgbClr val="374151"/>
                </a:solidFill>
                <a:effectLst/>
                <a:latin typeface="Söhne"/>
              </a:rPr>
              <a:t>ubar</a:t>
            </a:r>
            <a:r>
              <a:rPr lang="en" altLang="ja-JP" b="0" i="0" dirty="0">
                <a:solidFill>
                  <a:srgbClr val="374151"/>
                </a:solidFill>
                <a:effectLst/>
                <a:latin typeface="Söhne"/>
              </a:rPr>
              <a:t>-</a:t>
            </a:r>
            <a:r>
              <a:rPr lang="en" altLang="ja-JP" b="0" i="0" dirty="0" err="1">
                <a:solidFill>
                  <a:srgbClr val="374151"/>
                </a:solidFill>
                <a:effectLst/>
                <a:latin typeface="Söhne"/>
              </a:rPr>
              <a:t>dbar</a:t>
            </a:r>
            <a:r>
              <a:rPr lang="en" altLang="ja-JP" b="0" i="0" dirty="0">
                <a:solidFill>
                  <a:srgbClr val="374151"/>
                </a:solidFill>
                <a:effectLst/>
                <a:latin typeface="Söhne"/>
              </a:rPr>
              <a:t>. This makes the Tcc a genuine exotic state, I mean its flavor </a:t>
            </a:r>
            <a:r>
              <a:rPr lang="en" altLang="ja-JP" dirty="0">
                <a:solidFill>
                  <a:srgbClr val="374151"/>
                </a:solidFill>
                <a:latin typeface="Söhne"/>
              </a:rPr>
              <a:t>cannot be</a:t>
            </a:r>
            <a:r>
              <a:rPr lang="en" altLang="ja-JP" b="0" i="0" dirty="0">
                <a:solidFill>
                  <a:srgbClr val="374151"/>
                </a:solidFill>
                <a:effectLst/>
                <a:latin typeface="Söhne"/>
              </a:rPr>
              <a:t> realized in ordinary hadrons. </a:t>
            </a:r>
            <a:r>
              <a:rPr lang="en" altLang="ja-JP" b="0" i="0" dirty="0" err="1">
                <a:solidFill>
                  <a:srgbClr val="374151"/>
                </a:solidFill>
                <a:effectLst/>
                <a:latin typeface="Söhne"/>
              </a:rPr>
              <a:t>LHCb</a:t>
            </a:r>
            <a:r>
              <a:rPr lang="en" altLang="ja-JP" b="0" i="0" dirty="0">
                <a:solidFill>
                  <a:srgbClr val="374151"/>
                </a:solidFill>
                <a:effectLst/>
                <a:latin typeface="Söhne"/>
              </a:rPr>
              <a:t> favors for describing Tcc as an isoscalar. The decay of observed in experiments is that Tcc going to D0D0Pi+ through an intermediate state of D*. </a:t>
            </a:r>
            <a:endParaRPr kumimoji="1" lang="ja-JP" altLang="en-US"/>
          </a:p>
        </p:txBody>
      </p:sp>
      <p:sp>
        <p:nvSpPr>
          <p:cNvPr id="4" name="スライド番号プレースホルダー 3">
            <a:extLst>
              <a:ext uri="{FF2B5EF4-FFF2-40B4-BE49-F238E27FC236}">
                <a16:creationId xmlns:a16="http://schemas.microsoft.com/office/drawing/2014/main" id="{438DC5FE-23F1-B148-27F4-54AF09521BAE}"/>
              </a:ext>
            </a:extLst>
          </p:cNvPr>
          <p:cNvSpPr>
            <a:spLocks noGrp="1"/>
          </p:cNvSpPr>
          <p:nvPr>
            <p:ph type="sldNum" sz="quarter" idx="5"/>
          </p:nvPr>
        </p:nvSpPr>
        <p:spPr/>
        <p:txBody>
          <a:bodyPr/>
          <a:lstStyle/>
          <a:p>
            <a:fld id="{2ABF4B6A-391F-D043-A893-1C192FD82666}" type="slidenum">
              <a:rPr kumimoji="1" lang="ja-JP" altLang="en-US" smtClean="0"/>
              <a:t>3</a:t>
            </a:fld>
            <a:endParaRPr kumimoji="1" lang="ja-JP" altLang="en-US"/>
          </a:p>
        </p:txBody>
      </p:sp>
    </p:spTree>
    <p:extLst>
      <p:ext uri="{BB962C8B-B14F-4D97-AF65-F5344CB8AC3E}">
        <p14:creationId xmlns:p14="http://schemas.microsoft.com/office/powerpoint/2010/main" val="333478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6D5E-632C-5480-A3A3-B292A3E74F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2DD45D-DCB1-1D53-D906-E72186681AFE}"/>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016CCD4A-4B1E-4EAB-7A9C-DAE6928ADA0F}"/>
                  </a:ext>
                </a:extLst>
              </p:cNvPr>
              <p:cNvSpPr>
                <a:spLocks noGrp="1"/>
              </p:cNvSpPr>
              <p:nvPr>
                <p:ph type="body" idx="1"/>
              </p:nvPr>
            </p:nvSpPr>
            <p:spPr/>
            <p:txBody>
              <a:bodyPr/>
              <a:lstStyle/>
              <a:p>
                <a:r>
                  <a:rPr lang="en-US" altLang="ja-JP"/>
                  <a:t>Taking this into account, let‘s consider applying superflavor symmetry to </a:t>
                </a:r>
                <a:r>
                  <a:rPr lang="en-US" altLang="ja-JP" err="1"/>
                  <a:t>Tcc</a:t>
                </a:r>
                <a:r>
                  <a:rPr lang="en-US" altLang="ja-JP"/>
                  <a:t>. Assuming the color of the diquark is</a:t>
                </a:r>
                <a:r>
                  <a:rPr lang="ja-JP" altLang="en-US"/>
                  <a:t>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3</m:t>
                        </m:r>
                      </m:e>
                    </m:acc>
                  </m:oMath>
                </a14:m>
                <a:r>
                  <a:rPr kumimoji="1" lang="ja-JP" altLang="en-US"/>
                  <a:t>、</a:t>
                </a:r>
                <a:r>
                  <a:rPr lang="en-US" altLang="ja-JP" err="1"/>
                  <a:t>Tcc</a:t>
                </a:r>
                <a:r>
                  <a:rPr lang="en-US" altLang="ja-JP"/>
                  <a:t> is related </a:t>
                </a:r>
                <a:r>
                  <a:rPr lang="en-US" altLang="ja-JP" err="1"/>
                  <a:t>toΛ</a:t>
                </a:r>
                <a:r>
                  <a:rPr kumimoji="1" lang="en-US" altLang="ja-JP" err="1"/>
                  <a:t>c</a:t>
                </a:r>
                <a:r>
                  <a:rPr kumimoji="1" lang="en-US" altLang="ja-JP"/>
                  <a:t>. </a:t>
                </a:r>
                <a:r>
                  <a:rPr lang="en-US" altLang="ja-JP"/>
                  <a:t>Then</a:t>
                </a:r>
                <a:r>
                  <a:rPr kumimoji="1" lang="en-US" altLang="ja-JP"/>
                  <a:t>, </a:t>
                </a:r>
                <a:r>
                  <a:rPr lang="en-US" altLang="ja-JP"/>
                  <a:t>we naturally expect the existence of the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𝑐𝑐𝑠</m:t>
                        </m:r>
                      </m:sub>
                    </m:sSub>
                  </m:oMath>
                </a14:m>
                <a:r>
                  <a:rPr lang="en-US" altLang="ja-JP"/>
                  <a:t> related to </a:t>
                </a:r>
                <a14:m>
                  <m:oMath xmlns:m="http://schemas.openxmlformats.org/officeDocument/2006/math">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Ξ</m:t>
                        </m:r>
                      </m:e>
                      <m:sub>
                        <m:r>
                          <a:rPr lang="en-US" altLang="ja-JP" i="1">
                            <a:latin typeface="Cambria Math" panose="02040503050406030204" pitchFamily="18" charset="0"/>
                          </a:rPr>
                          <m:t>𝑐</m:t>
                        </m:r>
                      </m:sub>
                    </m:sSub>
                  </m:oMath>
                </a14:m>
                <a:r>
                  <a:rPr lang="en-US" altLang="ja-JP"/>
                  <a:t>, because </a:t>
                </a:r>
                <a14:m>
                  <m:oMath xmlns:m="http://schemas.openxmlformats.org/officeDocument/2006/math">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Ξ</m:t>
                        </m:r>
                      </m:e>
                      <m:sub>
                        <m:r>
                          <a:rPr lang="en-US" altLang="ja-JP" i="1">
                            <a:latin typeface="Cambria Math" panose="02040503050406030204" pitchFamily="18" charset="0"/>
                          </a:rPr>
                          <m:t>𝑐</m:t>
                        </m:r>
                      </m:sub>
                    </m:sSub>
                  </m:oMath>
                </a14:m>
                <a:r>
                  <a:rPr lang="en-US" altLang="ja-JP"/>
                  <a:t> belongs to same the flavor multiplet as </a:t>
                </a:r>
                <a14:m>
                  <m:oMath xmlns:m="http://schemas.openxmlformats.org/officeDocument/2006/math">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Λ</m:t>
                        </m:r>
                      </m:e>
                      <m:sub>
                        <m:r>
                          <a:rPr lang="en-US" altLang="ja-JP" i="1">
                            <a:latin typeface="Cambria Math" panose="02040503050406030204" pitchFamily="18" charset="0"/>
                          </a:rPr>
                          <m:t>𝑐</m:t>
                        </m:r>
                      </m:sub>
                    </m:sSub>
                  </m:oMath>
                </a14:m>
                <a:r>
                  <a:rPr lang="en-US" altLang="ja-JP"/>
                  <a:t>. </a:t>
                </a:r>
                <a:r>
                  <a:rPr lang="en-US" altLang="ja-JP" b="0" i="0">
                    <a:solidFill>
                      <a:srgbClr val="0D0D0D"/>
                    </a:solidFill>
                    <a:effectLst/>
                    <a:latin typeface="Söhne"/>
                  </a:rPr>
                  <a:t>On the other hand, if the color of the diquark is 6, superflavor symmetry does not hold and there is no relation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Λc</a:t>
                </a:r>
                <a:r>
                  <a:rPr lang="en-US" altLang="ja-JP" b="0" i="0">
                    <a:solidFill>
                      <a:srgbClr val="0D0D0D"/>
                    </a:solidFill>
                    <a:effectLst/>
                    <a:latin typeface="Söhne"/>
                  </a:rPr>
                  <a:t>. Hence, we believe that investigating superflavor symmetry could lead to a better understanding of the color structure.</a:t>
                </a:r>
                <a:endParaRPr kumimoji="1" lang="en-US" altLang="ja-JP"/>
              </a:p>
            </p:txBody>
          </p:sp>
        </mc:Choice>
        <mc:Fallback>
          <p:sp>
            <p:nvSpPr>
              <p:cNvPr id="3" name="ノート プレースホルダー 2">
                <a:extLst>
                  <a:ext uri="{FF2B5EF4-FFF2-40B4-BE49-F238E27FC236}">
                    <a16:creationId xmlns:a16="http://schemas.microsoft.com/office/drawing/2014/main" id="{016CCD4A-4B1E-4EAB-7A9C-DAE6928ADA0F}"/>
                  </a:ext>
                </a:extLst>
              </p:cNvPr>
              <p:cNvSpPr>
                <a:spLocks noGrp="1"/>
              </p:cNvSpPr>
              <p:nvPr>
                <p:ph type="body" idx="1"/>
              </p:nvPr>
            </p:nvSpPr>
            <p:spPr/>
            <p:txBody>
              <a:bodyPr/>
              <a:lstStyle/>
              <a:p>
                <a:r>
                  <a:rPr lang="en-US" altLang="ja-JP"/>
                  <a:t>Taking this into account, let‘s consider applying superflavor symmetry to </a:t>
                </a:r>
                <a:r>
                  <a:rPr lang="en-US" altLang="ja-JP" err="1"/>
                  <a:t>Tcc</a:t>
                </a:r>
                <a:r>
                  <a:rPr lang="en-US" altLang="ja-JP"/>
                  <a:t>. Assuming the color of the diquark is</a:t>
                </a:r>
                <a:r>
                  <a:rPr lang="ja-JP" altLang="en-US"/>
                  <a:t> </a:t>
                </a:r>
                <a:r>
                  <a:rPr kumimoji="1" lang="en-US" altLang="ja-JP" b="0" i="0">
                    <a:latin typeface="Cambria Math" panose="02040503050406030204" pitchFamily="18" charset="0"/>
                  </a:rPr>
                  <a:t>3</a:t>
                </a:r>
                <a:r>
                  <a:rPr kumimoji="1" lang="ja-JP" altLang="en-US" b="0" i="0">
                    <a:latin typeface="Cambria Math" panose="02040503050406030204" pitchFamily="18" charset="0"/>
                  </a:rPr>
                  <a:t> ̅</a:t>
                </a:r>
                <a:r>
                  <a:rPr kumimoji="1" lang="ja-JP" altLang="en-US"/>
                  <a:t>、</a:t>
                </a:r>
                <a:r>
                  <a:rPr lang="en-US" altLang="ja-JP" err="1"/>
                  <a:t>Tcc</a:t>
                </a:r>
                <a:r>
                  <a:rPr lang="en-US" altLang="ja-JP"/>
                  <a:t> is related </a:t>
                </a:r>
                <a:r>
                  <a:rPr lang="en-US" altLang="ja-JP" err="1"/>
                  <a:t>toΛ</a:t>
                </a:r>
                <a:r>
                  <a:rPr kumimoji="1" lang="en-US" altLang="ja-JP" err="1"/>
                  <a:t>c</a:t>
                </a:r>
                <a:r>
                  <a:rPr kumimoji="1" lang="en-US" altLang="ja-JP"/>
                  <a:t>. </a:t>
                </a:r>
                <a:r>
                  <a:rPr lang="en-US" altLang="ja-JP"/>
                  <a:t>Then</a:t>
                </a:r>
                <a:r>
                  <a:rPr kumimoji="1" lang="en-US" altLang="ja-JP"/>
                  <a:t>, </a:t>
                </a:r>
                <a:r>
                  <a:rPr lang="en-US" altLang="ja-JP"/>
                  <a:t>we naturally expect the existence of the  </a:t>
                </a:r>
                <a:r>
                  <a:rPr lang="en-US" altLang="ja-JP" i="0">
                    <a:latin typeface="Cambria Math" panose="02040503050406030204" pitchFamily="18" charset="0"/>
                  </a:rPr>
                  <a:t>𝑇_𝑐𝑐𝑠</a:t>
                </a:r>
                <a:r>
                  <a:rPr lang="en-US" altLang="ja-JP"/>
                  <a:t> related to </a:t>
                </a:r>
                <a:r>
                  <a:rPr lang="el-GR" altLang="ja-JP" i="0">
                    <a:latin typeface="Cambria Math" panose="02040503050406030204" pitchFamily="18" charset="0"/>
                    <a:ea typeface="Cambria Math" panose="02040503050406030204" pitchFamily="18" charset="0"/>
                  </a:rPr>
                  <a:t>Ξ</a:t>
                </a:r>
                <a:r>
                  <a:rPr lang="en-US" altLang="ja-JP" i="0">
                    <a:latin typeface="Cambria Math" panose="02040503050406030204" pitchFamily="18" charset="0"/>
                    <a:ea typeface="Cambria Math" panose="02040503050406030204" pitchFamily="18" charset="0"/>
                  </a:rPr>
                  <a:t>_</a:t>
                </a:r>
                <a:r>
                  <a:rPr lang="en-US" altLang="ja-JP" i="0">
                    <a:latin typeface="Cambria Math" panose="02040503050406030204" pitchFamily="18" charset="0"/>
                  </a:rPr>
                  <a:t>𝑐</a:t>
                </a:r>
                <a:r>
                  <a:rPr lang="en-US" altLang="ja-JP"/>
                  <a:t>, because </a:t>
                </a:r>
                <a:r>
                  <a:rPr lang="el-GR" altLang="ja-JP" i="0">
                    <a:latin typeface="Cambria Math" panose="02040503050406030204" pitchFamily="18" charset="0"/>
                    <a:ea typeface="Cambria Math" panose="02040503050406030204" pitchFamily="18" charset="0"/>
                  </a:rPr>
                  <a:t>Ξ</a:t>
                </a:r>
                <a:r>
                  <a:rPr lang="en-US" altLang="ja-JP" i="0">
                    <a:latin typeface="Cambria Math" panose="02040503050406030204" pitchFamily="18" charset="0"/>
                    <a:ea typeface="Cambria Math" panose="02040503050406030204" pitchFamily="18" charset="0"/>
                  </a:rPr>
                  <a:t>_</a:t>
                </a:r>
                <a:r>
                  <a:rPr lang="en-US" altLang="ja-JP" i="0">
                    <a:latin typeface="Cambria Math" panose="02040503050406030204" pitchFamily="18" charset="0"/>
                  </a:rPr>
                  <a:t>𝑐</a:t>
                </a:r>
                <a:r>
                  <a:rPr lang="en-US" altLang="ja-JP"/>
                  <a:t> belongs to same the flavor multiplet as </a:t>
                </a:r>
                <a:r>
                  <a:rPr lang="el-GR" altLang="ja-JP" i="0">
                    <a:latin typeface="Cambria Math" panose="02040503050406030204" pitchFamily="18" charset="0"/>
                    <a:ea typeface="Cambria Math" panose="02040503050406030204" pitchFamily="18" charset="0"/>
                  </a:rPr>
                  <a:t>Λ</a:t>
                </a:r>
                <a:r>
                  <a:rPr lang="en-US" altLang="ja-JP" i="0">
                    <a:latin typeface="Cambria Math" panose="02040503050406030204" pitchFamily="18" charset="0"/>
                    <a:ea typeface="Cambria Math" panose="02040503050406030204" pitchFamily="18" charset="0"/>
                  </a:rPr>
                  <a:t>_</a:t>
                </a:r>
                <a:r>
                  <a:rPr lang="en-US" altLang="ja-JP" i="0">
                    <a:latin typeface="Cambria Math" panose="02040503050406030204" pitchFamily="18" charset="0"/>
                  </a:rPr>
                  <a:t>𝑐</a:t>
                </a:r>
                <a:r>
                  <a:rPr lang="en-US" altLang="ja-JP"/>
                  <a:t>. </a:t>
                </a:r>
                <a:r>
                  <a:rPr lang="en-US" altLang="ja-JP" b="0" i="0">
                    <a:solidFill>
                      <a:srgbClr val="0D0D0D"/>
                    </a:solidFill>
                    <a:effectLst/>
                    <a:latin typeface="Söhne"/>
                  </a:rPr>
                  <a:t>On the other hand, if the color of the diquark is 6, superflavor symmetry does not hold and there is no relation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Λc</a:t>
                </a:r>
                <a:r>
                  <a:rPr lang="en-US" altLang="ja-JP" b="0" i="0">
                    <a:solidFill>
                      <a:srgbClr val="0D0D0D"/>
                    </a:solidFill>
                    <a:effectLst/>
                    <a:latin typeface="Söhne"/>
                  </a:rPr>
                  <a:t>. Hence, we believe that investigating superflavor symmetry could lead to a better understanding of the color structure.</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B1845283-7BB3-3839-1CF9-0A26CF9920FB}"/>
              </a:ext>
            </a:extLst>
          </p:cNvPr>
          <p:cNvSpPr>
            <a:spLocks noGrp="1"/>
          </p:cNvSpPr>
          <p:nvPr>
            <p:ph type="sldNum" sz="quarter" idx="5"/>
          </p:nvPr>
        </p:nvSpPr>
        <p:spPr/>
        <p:txBody>
          <a:bodyPr/>
          <a:lstStyle/>
          <a:p>
            <a:fld id="{7BE6058C-31DA-4AF4-A807-A6F164A1168E}" type="slidenum">
              <a:rPr kumimoji="1" lang="ja-JP" altLang="en-US" smtClean="0"/>
              <a:t>31</a:t>
            </a:fld>
            <a:endParaRPr kumimoji="1" lang="ja-JP" altLang="en-US"/>
          </a:p>
        </p:txBody>
      </p:sp>
    </p:spTree>
    <p:extLst>
      <p:ext uri="{BB962C8B-B14F-4D97-AF65-F5344CB8AC3E}">
        <p14:creationId xmlns:p14="http://schemas.microsoft.com/office/powerpoint/2010/main" val="394845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7763"/>
            <a:ext cx="5486400" cy="3086100"/>
          </a:xfrm>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However, we specifically assume 3bar is dominant. This is because in the case of one gluon exchange, the color electric interaction becomes attractive between two quarks in the 3bar diquark and repulsive in the 6 diquark and then 3bar diquark is considered to be more stable. By comparing our results with future experimental data, we can study whether the color anti-triplet state of diquark is dominant in the DHTs or not.</a:t>
            </a:r>
          </a:p>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32</a:t>
            </a:fld>
            <a:endParaRPr kumimoji="1" lang="ja-JP" altLang="en-US"/>
          </a:p>
        </p:txBody>
      </p:sp>
    </p:spTree>
    <p:extLst>
      <p:ext uri="{BB962C8B-B14F-4D97-AF65-F5344CB8AC3E}">
        <p14:creationId xmlns:p14="http://schemas.microsoft.com/office/powerpoint/2010/main" val="1780489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7763"/>
            <a:ext cx="5486400" cy="3086100"/>
          </a:xfrm>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However, we specifically assume 3bar is dominant. This is because in the case of one gluon exchange, the color electric interaction becomes attractive between two quarks in the 3bar diquark and repulsive in the 6 diquark and then 3bar diquark is considered to be more stable. By comparing our results with future experimental data, we can study whether the color anti-triplet state of diquark is dominant in the DHTs or not.</a:t>
            </a:r>
          </a:p>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33</a:t>
            </a:fld>
            <a:endParaRPr kumimoji="1" lang="ja-JP" altLang="en-US"/>
          </a:p>
        </p:txBody>
      </p:sp>
    </p:spTree>
    <p:extLst>
      <p:ext uri="{BB962C8B-B14F-4D97-AF65-F5344CB8AC3E}">
        <p14:creationId xmlns:p14="http://schemas.microsoft.com/office/powerpoint/2010/main" val="1780489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BDC4-DBEC-31C0-1AE8-AE15158548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B67900-BE37-C9BB-36AD-7611EA9CED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D286E5-9C10-C06E-E491-FD09992CD6B4}"/>
              </a:ext>
            </a:extLst>
          </p:cNvPr>
          <p:cNvSpPr>
            <a:spLocks noGrp="1"/>
          </p:cNvSpPr>
          <p:nvPr>
            <p:ph type="body" idx="1"/>
          </p:nvPr>
        </p:nvSpPr>
        <p:spPr/>
        <p:txBody>
          <a:bodyPr/>
          <a:lstStyle/>
          <a:p>
            <a:r>
              <a:rPr lang="en-US" altLang="ja-JP" b="0" i="0">
                <a:solidFill>
                  <a:srgbClr val="0D0D0D"/>
                </a:solidFill>
                <a:effectLst/>
                <a:latin typeface="Söhne"/>
              </a:rPr>
              <a:t>However, when applying these mass relations between hadrons to actual hadrons, issues arise.  For example, the first relation does not depend on heavy quark flavor and thus mass splitting between Ds and D should be equal to that of Bs and B. However, they yield103 MeV and 78 MeV, which do not match. Additionally, the second relation yields different values, also not matching. The reasons for this deviation could </a:t>
            </a:r>
            <a:r>
              <a:rPr lang="en-US" altLang="ja-JP">
                <a:solidFill>
                  <a:srgbClr val="0D0D0D"/>
                </a:solidFill>
                <a:latin typeface="Söhne"/>
              </a:rPr>
              <a:t>be</a:t>
            </a:r>
            <a:r>
              <a:rPr lang="en-US" altLang="ja-JP" b="0" i="0">
                <a:solidFill>
                  <a:srgbClr val="0D0D0D"/>
                </a:solidFill>
                <a:effectLst/>
                <a:latin typeface="Söhne"/>
              </a:rPr>
              <a:t> the fact that the masses of c and b quarks are not infinite but finite, and as a result, mixing between the color </a:t>
            </a:r>
            <a:r>
              <a:rPr lang="en-US" altLang="ja-JP" b="0" i="0">
                <a:solidFill>
                  <a:srgbClr val="0D0D0D"/>
                </a:solidFill>
                <a:effectLst/>
                <a:latin typeface="KaTeX_Main"/>
              </a:rPr>
              <a:t>3bar </a:t>
            </a:r>
            <a:r>
              <a:rPr lang="en-US" altLang="ja-JP" b="0" i="0">
                <a:solidFill>
                  <a:srgbClr val="0D0D0D"/>
                </a:solidFill>
                <a:effectLst/>
                <a:latin typeface="Söhne"/>
              </a:rPr>
              <a:t>and 6 states occurs. In this study, we rederived the mass relations including correction terms.</a:t>
            </a:r>
            <a:endParaRPr kumimoji="1" lang="en-US" altLang="ja-JP"/>
          </a:p>
        </p:txBody>
      </p:sp>
      <p:sp>
        <p:nvSpPr>
          <p:cNvPr id="4" name="スライド番号プレースホルダー 3">
            <a:extLst>
              <a:ext uri="{FF2B5EF4-FFF2-40B4-BE49-F238E27FC236}">
                <a16:creationId xmlns:a16="http://schemas.microsoft.com/office/drawing/2014/main" id="{F36E6A8A-0323-2439-5A90-48817376DCA5}"/>
              </a:ext>
            </a:extLst>
          </p:cNvPr>
          <p:cNvSpPr>
            <a:spLocks noGrp="1"/>
          </p:cNvSpPr>
          <p:nvPr>
            <p:ph type="sldNum" sz="quarter" idx="5"/>
          </p:nvPr>
        </p:nvSpPr>
        <p:spPr/>
        <p:txBody>
          <a:bodyPr/>
          <a:lstStyle/>
          <a:p>
            <a:fld id="{2ABF4B6A-391F-D043-A893-1C192FD82666}" type="slidenum">
              <a:rPr kumimoji="1" lang="ja-JP" altLang="en-US" smtClean="0"/>
              <a:t>34</a:t>
            </a:fld>
            <a:endParaRPr kumimoji="1" lang="ja-JP" altLang="en-US"/>
          </a:p>
        </p:txBody>
      </p:sp>
    </p:spTree>
    <p:extLst>
      <p:ext uri="{BB962C8B-B14F-4D97-AF65-F5344CB8AC3E}">
        <p14:creationId xmlns:p14="http://schemas.microsoft.com/office/powerpoint/2010/main" val="4232944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478F-1162-EB33-DE2E-EAAF9DDEA5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E6C8E8-E420-1830-F0E1-7158450388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20987B-4472-5112-D1ED-43C46D0DA692}"/>
              </a:ext>
            </a:extLst>
          </p:cNvPr>
          <p:cNvSpPr>
            <a:spLocks noGrp="1"/>
          </p:cNvSpPr>
          <p:nvPr>
            <p:ph type="body" idx="1"/>
          </p:nvPr>
        </p:nvSpPr>
        <p:spPr/>
        <p:txBody>
          <a:bodyPr/>
          <a:lstStyle/>
          <a:p>
            <a:r>
              <a:rPr kumimoji="1" lang="en-US" altLang="ja-JP"/>
              <a:t>Initially, we define the effective DHT fields based on the diquark picture. Depending on the color representation, the definitions of fields are slightly different due to the changes in the spin structure.</a:t>
            </a:r>
            <a:endParaRPr kumimoji="1" lang="ja-JP" altLang="en-US"/>
          </a:p>
        </p:txBody>
      </p:sp>
      <p:sp>
        <p:nvSpPr>
          <p:cNvPr id="4" name="スライド番号プレースホルダー 3">
            <a:extLst>
              <a:ext uri="{FF2B5EF4-FFF2-40B4-BE49-F238E27FC236}">
                <a16:creationId xmlns:a16="http://schemas.microsoft.com/office/drawing/2014/main" id="{3CCD0268-4F9F-EBEE-B1E5-757D833DF6E8}"/>
              </a:ext>
            </a:extLst>
          </p:cNvPr>
          <p:cNvSpPr>
            <a:spLocks noGrp="1"/>
          </p:cNvSpPr>
          <p:nvPr>
            <p:ph type="sldNum" sz="quarter" idx="5"/>
          </p:nvPr>
        </p:nvSpPr>
        <p:spPr/>
        <p:txBody>
          <a:bodyPr/>
          <a:lstStyle/>
          <a:p>
            <a:fld id="{2ABF4B6A-391F-D043-A893-1C192FD82666}" type="slidenum">
              <a:rPr kumimoji="1" lang="ja-JP" altLang="en-US" smtClean="0"/>
              <a:t>35</a:t>
            </a:fld>
            <a:endParaRPr kumimoji="1" lang="ja-JP" altLang="en-US"/>
          </a:p>
        </p:txBody>
      </p:sp>
    </p:spTree>
    <p:extLst>
      <p:ext uri="{BB962C8B-B14F-4D97-AF65-F5344CB8AC3E}">
        <p14:creationId xmlns:p14="http://schemas.microsoft.com/office/powerpoint/2010/main" val="749758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60E8-8DC5-FA8D-0301-B1B719C664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6B7A8EA-0B53-9E96-F375-DA390E49E4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F624D9-B471-D79C-B248-6247EBA9AB29}"/>
              </a:ext>
            </a:extLst>
          </p:cNvPr>
          <p:cNvSpPr>
            <a:spLocks noGrp="1"/>
          </p:cNvSpPr>
          <p:nvPr>
            <p:ph type="body" idx="1"/>
          </p:nvPr>
        </p:nvSpPr>
        <p:spPr/>
        <p:txBody>
          <a:bodyPr/>
          <a:lstStyle/>
          <a:p>
            <a:r>
              <a:rPr kumimoji="1" lang="en-US" altLang="ja-JP"/>
              <a:t>This </a:t>
            </a:r>
            <a:r>
              <a:rPr lang="en-US" altLang="ja-JP"/>
              <a:t>is</a:t>
            </a:r>
            <a:r>
              <a:rPr lang="ja-JP" altLang="en-US"/>
              <a:t> </a:t>
            </a:r>
            <a:r>
              <a:rPr lang="en-US" altLang="ja-JP"/>
              <a:t>the</a:t>
            </a:r>
            <a:r>
              <a:rPr lang="ja-JP" altLang="en-US"/>
              <a:t> </a:t>
            </a:r>
            <a:r>
              <a:rPr lang="en-US" altLang="ja-JP"/>
              <a:t>Lagrangian. </a:t>
            </a:r>
            <a:r>
              <a:rPr lang="en-US" altLang="ja-JP" b="0" i="0">
                <a:solidFill>
                  <a:srgbClr val="0D0D0D"/>
                </a:solidFill>
                <a:effectLst/>
                <a:latin typeface="Söhne"/>
              </a:rPr>
              <a:t>The terms highlighted in blue represent symmetry-breaking effects due to the finite masses of c and b. Meanwhile, the terms in red indicate the mixing between the color 3bar state and the 6 state.</a:t>
            </a:r>
            <a:endParaRPr kumimoji="1" lang="ja-JP" altLang="en-US"/>
          </a:p>
        </p:txBody>
      </p:sp>
      <p:sp>
        <p:nvSpPr>
          <p:cNvPr id="4" name="スライド番号プレースホルダー 3">
            <a:extLst>
              <a:ext uri="{FF2B5EF4-FFF2-40B4-BE49-F238E27FC236}">
                <a16:creationId xmlns:a16="http://schemas.microsoft.com/office/drawing/2014/main" id="{7B22CE64-B3AC-9875-1E0E-56F580718D31}"/>
              </a:ext>
            </a:extLst>
          </p:cNvPr>
          <p:cNvSpPr>
            <a:spLocks noGrp="1"/>
          </p:cNvSpPr>
          <p:nvPr>
            <p:ph type="sldNum" sz="quarter" idx="5"/>
          </p:nvPr>
        </p:nvSpPr>
        <p:spPr/>
        <p:txBody>
          <a:bodyPr/>
          <a:lstStyle/>
          <a:p>
            <a:fld id="{2ABF4B6A-391F-D043-A893-1C192FD82666}" type="slidenum">
              <a:rPr kumimoji="1" lang="ja-JP" altLang="en-US" smtClean="0"/>
              <a:t>36</a:t>
            </a:fld>
            <a:endParaRPr kumimoji="1" lang="ja-JP" altLang="en-US"/>
          </a:p>
        </p:txBody>
      </p:sp>
    </p:spTree>
    <p:extLst>
      <p:ext uri="{BB962C8B-B14F-4D97-AF65-F5344CB8AC3E}">
        <p14:creationId xmlns:p14="http://schemas.microsoft.com/office/powerpoint/2010/main" val="2807899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From this Lagrangian, we derive improved mass relations. </a:t>
            </a:r>
            <a:r>
              <a:rPr lang="en-US" altLang="ja-JP"/>
              <a:t>To reiterate</a:t>
            </a:r>
            <a:r>
              <a:rPr kumimoji="1" lang="en-US" altLang="ja-JP"/>
              <a:t>, </a:t>
            </a:r>
            <a:r>
              <a:rPr lang="en-US" altLang="ja-JP" b="0" i="0">
                <a:solidFill>
                  <a:srgbClr val="0D0D0D"/>
                </a:solidFill>
                <a:effectLst/>
                <a:latin typeface="Söhne"/>
              </a:rPr>
              <a:t>the parameters highlighted in blue lead to symmetry breaking due to the finite masses of the quarks, while the parameter in red represents color mixing.</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37</a:t>
            </a:fld>
            <a:endParaRPr kumimoji="1" lang="ja-JP" altLang="en-US"/>
          </a:p>
        </p:txBody>
      </p:sp>
    </p:spTree>
    <p:extLst>
      <p:ext uri="{BB962C8B-B14F-4D97-AF65-F5344CB8AC3E}">
        <p14:creationId xmlns:p14="http://schemas.microsoft.com/office/powerpoint/2010/main" val="1950687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a:solidFill>
                  <a:srgbClr val="0D0D0D"/>
                </a:solidFill>
                <a:effectLst/>
                <a:latin typeface="Söhne"/>
              </a:rPr>
              <a:t>From the experimental values for B and D mesons, we have determined the value of </a:t>
            </a:r>
            <a:r>
              <a:rPr lang="en-US" altLang="ja-JP" b="0" i="0" err="1">
                <a:solidFill>
                  <a:srgbClr val="0D0D0D"/>
                </a:solidFill>
                <a:effectLst/>
                <a:latin typeface="Söhne"/>
              </a:rPr>
              <a:t>Λq</a:t>
            </a:r>
            <a:r>
              <a:rPr lang="en-US" altLang="ja-JP" b="0" i="0">
                <a:solidFill>
                  <a:srgbClr val="0D0D0D"/>
                </a:solidFill>
                <a:effectLst/>
                <a:latin typeface="KaTeX_Main"/>
              </a:rPr>
              <a:t>​</a:t>
            </a:r>
            <a:r>
              <a:rPr lang="en-US" altLang="ja-JP" b="0" i="0">
                <a:solidFill>
                  <a:srgbClr val="0D0D0D"/>
                </a:solidFill>
                <a:effectLst/>
                <a:latin typeface="Söhne"/>
              </a:rPr>
              <a:t> to be 506 MeV. As for other parameters, we cannot determine them, </a:t>
            </a:r>
            <a:r>
              <a:rPr lang="en-US" altLang="ja-JP"/>
              <a:t>due to lack of input hadron masses. We therefore assume that they are of the same order as </a:t>
            </a:r>
            <a:r>
              <a:rPr lang="en-US" altLang="ja-JP" err="1"/>
              <a:t>Λq</a:t>
            </a:r>
            <a:r>
              <a:rPr lang="en-US" altLang="ja-JP"/>
              <a:t>, because they have the same physical origin. Specifically, we set their median values as 0 and assign an error margin of ±506 MeV,</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38</a:t>
            </a:fld>
            <a:endParaRPr kumimoji="1" lang="ja-JP" altLang="en-US"/>
          </a:p>
        </p:txBody>
      </p:sp>
    </p:spTree>
    <p:extLst>
      <p:ext uri="{BB962C8B-B14F-4D97-AF65-F5344CB8AC3E}">
        <p14:creationId xmlns:p14="http://schemas.microsoft.com/office/powerpoint/2010/main" val="724039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C1D57-E625-BF95-60E6-FAD5112744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B5116B-29D5-8C45-5052-787FE4F23D3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C102F247-0194-682F-B782-0337601A7D76}"/>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14:m>
                  <m:oMath xmlns:m="http://schemas.openxmlformats.org/officeDocument/2006/math">
                    <m:r>
                      <a:rPr kumimoji="1" lang="en-US" altLang="ja-JP" sz="1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1200" b="0" i="0" smtClean="0">
                        <a:solidFill>
                          <a:srgbClr val="FF0000"/>
                        </a:solidFill>
                        <a:latin typeface="Cambria Math" panose="02040503050406030204" pitchFamily="18" charset="0"/>
                        <a:ea typeface="Cambria Math" panose="02040503050406030204" pitchFamily="18" charset="0"/>
                      </a:rPr>
                      <m:t>MeV</m:t>
                    </m:r>
                    <m:r>
                      <a:rPr kumimoji="1" lang="en-US" altLang="ja-JP" sz="1200" b="0" i="1" smtClean="0">
                        <a:solidFill>
                          <a:srgbClr val="FF0000"/>
                        </a:solidFill>
                        <a:latin typeface="Cambria Math" panose="02040503050406030204" pitchFamily="18" charset="0"/>
                        <a:ea typeface="Cambria Math" panose="02040503050406030204" pitchFamily="18" charset="0"/>
                      </a:rPr>
                      <m:t>)</m:t>
                    </m:r>
                  </m:oMath>
                </a14:m>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Choice>
        <mc:Fallback xmlns="">
          <p:sp>
            <p:nvSpPr>
              <p:cNvPr id="3" name="ノート プレースホルダー 2">
                <a:extLst>
                  <a:ext uri="{FF2B5EF4-FFF2-40B4-BE49-F238E27FC236}">
                    <a16:creationId xmlns:a16="http://schemas.microsoft.com/office/drawing/2014/main" id="{C102F247-0194-682F-B782-0337601A7D76}"/>
                  </a:ext>
                </a:extLst>
              </p:cNvPr>
              <p:cNvSpPr>
                <a:spLocks noGrp="1"/>
              </p:cNvSpPr>
              <p:nvPr>
                <p:ph type="body" idx="1"/>
              </p:nvPr>
            </p:nvSpPr>
            <p:spPr/>
            <p:txBody>
              <a:bodyPr/>
              <a:lstStyle/>
              <a:p>
                <a:r>
                  <a:rPr lang="en-US" altLang="ja-JP"/>
                  <a:t>Then, we get this result. The mass of </a:t>
                </a:r>
                <a:r>
                  <a:rPr lang="en-US" altLang="ja-JP" err="1"/>
                  <a:t>Tccs</a:t>
                </a:r>
                <a:r>
                  <a:rPr lang="en-US" altLang="ja-JP"/>
                  <a:t> is </a:t>
                </a:r>
                <a:r>
                  <a:rPr kumimoji="1" lang="en-US" altLang="ja-JP" sz="1200" b="0" i="0">
                    <a:solidFill>
                      <a:srgbClr val="FF0000"/>
                    </a:solidFill>
                    <a:latin typeface="Cambria Math" panose="02040503050406030204" pitchFamily="18" charset="0"/>
                    <a:ea typeface="Cambria Math" panose="02040503050406030204" pitchFamily="18" charset="0"/>
                  </a:rPr>
                  <a:t>4057±40 (MeV)</a:t>
                </a:r>
                <a:r>
                  <a:rPr kumimoji="1" lang="en-US" altLang="ja-JP"/>
                  <a:t>.</a:t>
                </a:r>
              </a:p>
              <a:p>
                <a:r>
                  <a:rPr lang="en-US" altLang="ja-JP" b="0" i="0">
                    <a:solidFill>
                      <a:srgbClr val="0D0D0D"/>
                    </a:solidFill>
                    <a:effectLst/>
                    <a:latin typeface="Söhne"/>
                  </a:rPr>
                  <a:t>Although research on </a:t>
                </a:r>
                <a:r>
                  <a:rPr lang="en-US" altLang="ja-JP" b="0" i="0" err="1">
                    <a:solidFill>
                      <a:srgbClr val="0D0D0D"/>
                    </a:solidFill>
                    <a:effectLst/>
                    <a:latin typeface="Söhne"/>
                  </a:rPr>
                  <a:t>Tccs</a:t>
                </a:r>
                <a:r>
                  <a:rPr lang="en-US" altLang="ja-JP" b="0" i="0">
                    <a:solidFill>
                      <a:srgbClr val="0D0D0D"/>
                    </a:solidFill>
                    <a:effectLst/>
                    <a:latin typeface="Söhne"/>
                  </a:rPr>
                  <a:t> is unfortunately not so many yet, we believe that focusing on the relationship between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is crucial for elucidating the structure of </a:t>
                </a:r>
                <a:r>
                  <a:rPr lang="en-US" altLang="ja-JP" b="0" i="0" err="1">
                    <a:solidFill>
                      <a:srgbClr val="0D0D0D"/>
                    </a:solidFill>
                    <a:effectLst/>
                    <a:latin typeface="Söhne"/>
                  </a:rPr>
                  <a:t>Tcc</a:t>
                </a:r>
                <a:r>
                  <a:rPr lang="en-US" altLang="ja-JP" b="0" i="0">
                    <a:solidFill>
                      <a:srgbClr val="0D0D0D"/>
                    </a:solidFill>
                    <a:effectLst/>
                    <a:latin typeface="Söhne"/>
                  </a:rPr>
                  <a:t>.</a:t>
                </a:r>
                <a:endParaRPr kumimoji="1" lang="en-US" altLang="ja-JP"/>
              </a:p>
            </p:txBody>
          </p:sp>
        </mc:Fallback>
      </mc:AlternateContent>
      <p:sp>
        <p:nvSpPr>
          <p:cNvPr id="4" name="スライド番号プレースホルダー 3">
            <a:extLst>
              <a:ext uri="{FF2B5EF4-FFF2-40B4-BE49-F238E27FC236}">
                <a16:creationId xmlns:a16="http://schemas.microsoft.com/office/drawing/2014/main" id="{0CF23ED6-4FA7-99B1-3683-99C6FB1B76FD}"/>
              </a:ext>
            </a:extLst>
          </p:cNvPr>
          <p:cNvSpPr>
            <a:spLocks noGrp="1"/>
          </p:cNvSpPr>
          <p:nvPr>
            <p:ph type="sldNum" sz="quarter" idx="5"/>
          </p:nvPr>
        </p:nvSpPr>
        <p:spPr/>
        <p:txBody>
          <a:bodyPr/>
          <a:lstStyle/>
          <a:p>
            <a:fld id="{2ABF4B6A-391F-D043-A893-1C192FD82666}" type="slidenum">
              <a:rPr kumimoji="1" lang="ja-JP" altLang="en-US" smtClean="0"/>
              <a:t>39</a:t>
            </a:fld>
            <a:endParaRPr kumimoji="1" lang="ja-JP" altLang="en-US"/>
          </a:p>
        </p:txBody>
      </p:sp>
    </p:spTree>
    <p:extLst>
      <p:ext uri="{BB962C8B-B14F-4D97-AF65-F5344CB8AC3E}">
        <p14:creationId xmlns:p14="http://schemas.microsoft.com/office/powerpoint/2010/main" val="2444486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Additionally, we can obtain the mass of </a:t>
            </a:r>
            <a:r>
              <a:rPr kumimoji="1" lang="en-US" altLang="ja-JP" err="1"/>
              <a:t>Omega_cc</a:t>
            </a:r>
            <a:r>
              <a:rPr kumimoji="1" lang="en-US" altLang="ja-JP"/>
              <a:t> from the mass relation. </a:t>
            </a:r>
            <a:r>
              <a:rPr lang="en-US" altLang="ja-JP" b="0" i="0">
                <a:solidFill>
                  <a:srgbClr val="0D0D0D"/>
                </a:solidFill>
                <a:effectLst/>
                <a:latin typeface="Söhne"/>
              </a:rPr>
              <a:t>This serves as another indicator for evaluating the validity of our mass relations.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40</a:t>
            </a:fld>
            <a:endParaRPr kumimoji="1" lang="ja-JP" altLang="en-US"/>
          </a:p>
        </p:txBody>
      </p:sp>
    </p:spTree>
    <p:extLst>
      <p:ext uri="{BB962C8B-B14F-4D97-AF65-F5344CB8AC3E}">
        <p14:creationId xmlns:p14="http://schemas.microsoft.com/office/powerpoint/2010/main" val="15064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9C4D7-7FFB-F592-8E36-640884FAF1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B1A1C1-0DA3-213F-D634-693FF79BA4C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F72A36C2-772B-41D4-CA5A-0A22642853CA}"/>
                  </a:ext>
                </a:extLst>
              </p:cNvPr>
              <p:cNvSpPr>
                <a:spLocks noGrp="1"/>
              </p:cNvSpPr>
              <p:nvPr>
                <p:ph type="body" idx="1"/>
              </p:nvPr>
            </p:nvSpPr>
            <p:spPr/>
            <p:txBody>
              <a:bodyPr/>
              <a:lstStyle/>
              <a:p>
                <a:r>
                  <a:rPr lang="en-US" altLang="ja-JP"/>
                  <a:t>These are the questions for </a:t>
                </a:r>
                <a:r>
                  <a:rPr lang="en-US" altLang="ja-JP" err="1"/>
                  <a:t>Tcc</a:t>
                </a:r>
                <a:r>
                  <a:rPr lang="en-US" altLang="ja-JP"/>
                  <a:t> we consider in this talk. W</a:t>
                </a:r>
                <a:r>
                  <a:rPr lang="en" altLang="ja-JP" b="0" i="0">
                    <a:solidFill>
                      <a:srgbClr val="374151"/>
                    </a:solidFill>
                    <a:effectLst/>
                    <a:latin typeface="Söhne"/>
                  </a:rPr>
                  <a:t>hat exactly is the structure of Tcc? Is it a diquark, a molecule, or something </a:t>
                </a:r>
                <a:r>
                  <a:rPr lang="en" altLang="ja-JP">
                    <a:solidFill>
                      <a:srgbClr val="374151"/>
                    </a:solidFill>
                    <a:latin typeface="Söhne"/>
                  </a:rPr>
                  <a:t>else</a:t>
                </a:r>
                <a:r>
                  <a:rPr lang="en" altLang="ja-JP" b="0" i="0">
                    <a:solidFill>
                      <a:srgbClr val="374151"/>
                    </a:solidFill>
                    <a:effectLst/>
                    <a:latin typeface="Söhne"/>
                  </a:rPr>
                  <a:t>? What is the color structure? </a:t>
                </a:r>
                <a:r>
                  <a:rPr lang="en" altLang="ja-JP">
                    <a:solidFill>
                      <a:srgbClr val="374151"/>
                    </a:solidFill>
                    <a:latin typeface="Söhne"/>
                  </a:rPr>
                  <a:t>There are 2 types of color representations of diquark, </a:t>
                </a:r>
                <a14:m>
                  <m:oMath xmlns:m="http://schemas.openxmlformats.org/officeDocument/2006/math">
                    <m:acc>
                      <m:accPr>
                        <m:chr m:val="̅"/>
                        <m:ctrlPr>
                          <a:rPr lang="en" altLang="ja-JP" i="1" smtClean="0">
                            <a:solidFill>
                              <a:srgbClr val="374151"/>
                            </a:solidFill>
                            <a:latin typeface="Cambria Math" panose="02040503050406030204" pitchFamily="18" charset="0"/>
                          </a:rPr>
                        </m:ctrlPr>
                      </m:accPr>
                      <m:e>
                        <m:r>
                          <a:rPr lang="en-US" altLang="ja-JP" b="0" i="1" smtClean="0">
                            <a:solidFill>
                              <a:srgbClr val="374151"/>
                            </a:solidFill>
                            <a:latin typeface="Cambria Math" panose="02040503050406030204" pitchFamily="18" charset="0"/>
                          </a:rPr>
                          <m:t>3</m:t>
                        </m:r>
                      </m:e>
                    </m:acc>
                  </m:oMath>
                </a14:m>
                <a:r>
                  <a:rPr kumimoji="1" lang="ja-JP" altLang="en-US"/>
                  <a:t> </a:t>
                </a:r>
                <a:r>
                  <a:rPr kumimoji="1" lang="en-US" altLang="ja-JP"/>
                  <a:t>and </a:t>
                </a:r>
                <a14:m>
                  <m:oMath xmlns:m="http://schemas.openxmlformats.org/officeDocument/2006/math">
                    <m:r>
                      <a:rPr kumimoji="1" lang="en-US" altLang="ja-JP" b="0" i="1" smtClean="0">
                        <a:latin typeface="Cambria Math" panose="02040503050406030204" pitchFamily="18" charset="0"/>
                      </a:rPr>
                      <m:t>6</m:t>
                    </m:r>
                  </m:oMath>
                </a14:m>
                <a:r>
                  <a:rPr kumimoji="1" lang="en-US" altLang="ja-JP"/>
                  <a:t>. Therefore, </a:t>
                </a:r>
                <a:r>
                  <a:rPr lang="en" altLang="ja-JP">
                    <a:solidFill>
                      <a:srgbClr val="374151"/>
                    </a:solidFill>
                    <a:latin typeface="Söhne"/>
                  </a:rPr>
                  <a:t>there are two color singlets: one arises from a 3 by 3bar combination and the other from a 6 by 6bar. Then, my question is: which color singlets are important in the physical state? Wavefunctions and interactions is changed depending on the color representation. So, it is meaningful to understand the color structure. </a:t>
                </a:r>
                <a:endParaRPr kumimoji="1" lang="ja-JP" altLang="en-US"/>
              </a:p>
            </p:txBody>
          </p:sp>
        </mc:Choice>
        <mc:Fallback xmlns="">
          <p:sp>
            <p:nvSpPr>
              <p:cNvPr id="3" name="ノート プレースホルダー 2">
                <a:extLst>
                  <a:ext uri="{FF2B5EF4-FFF2-40B4-BE49-F238E27FC236}">
                    <a16:creationId xmlns:a16="http://schemas.microsoft.com/office/drawing/2014/main" id="{F72A36C2-772B-41D4-CA5A-0A22642853CA}"/>
                  </a:ext>
                </a:extLst>
              </p:cNvPr>
              <p:cNvSpPr>
                <a:spLocks noGrp="1"/>
              </p:cNvSpPr>
              <p:nvPr>
                <p:ph type="body" idx="1"/>
              </p:nvPr>
            </p:nvSpPr>
            <p:spPr/>
            <p:txBody>
              <a:bodyPr/>
              <a:lstStyle/>
              <a:p>
                <a:r>
                  <a:rPr lang="en-US" altLang="ja-JP"/>
                  <a:t>These are the questions for </a:t>
                </a:r>
                <a:r>
                  <a:rPr lang="en-US" altLang="ja-JP" err="1"/>
                  <a:t>Tcc</a:t>
                </a:r>
                <a:r>
                  <a:rPr lang="en-US" altLang="ja-JP"/>
                  <a:t> we consider in this talk. W</a:t>
                </a:r>
                <a:r>
                  <a:rPr lang="en" altLang="ja-JP" b="0" i="0">
                    <a:solidFill>
                      <a:srgbClr val="374151"/>
                    </a:solidFill>
                    <a:effectLst/>
                    <a:latin typeface="Söhne"/>
                  </a:rPr>
                  <a:t>hat exactly is the structure of Tcc? Is it a diquark, a molecule, or something </a:t>
                </a:r>
                <a:r>
                  <a:rPr lang="en" altLang="ja-JP">
                    <a:solidFill>
                      <a:srgbClr val="374151"/>
                    </a:solidFill>
                    <a:latin typeface="Söhne"/>
                  </a:rPr>
                  <a:t>else</a:t>
                </a:r>
                <a:r>
                  <a:rPr lang="en" altLang="ja-JP" b="0" i="0">
                    <a:solidFill>
                      <a:srgbClr val="374151"/>
                    </a:solidFill>
                    <a:effectLst/>
                    <a:latin typeface="Söhne"/>
                  </a:rPr>
                  <a:t>? What is the color structure? </a:t>
                </a:r>
                <a:r>
                  <a:rPr lang="en" altLang="ja-JP">
                    <a:solidFill>
                      <a:srgbClr val="374151"/>
                    </a:solidFill>
                    <a:latin typeface="Söhne"/>
                  </a:rPr>
                  <a:t>There are 2 types of color representations of diquark, </a:t>
                </a:r>
                <a:r>
                  <a:rPr lang="en-US" altLang="ja-JP" b="0" i="0">
                    <a:solidFill>
                      <a:srgbClr val="374151"/>
                    </a:solidFill>
                    <a:latin typeface="Cambria Math" panose="02040503050406030204" pitchFamily="18" charset="0"/>
                  </a:rPr>
                  <a:t>3</a:t>
                </a:r>
                <a:r>
                  <a:rPr lang="en" altLang="ja-JP" b="0" i="0">
                    <a:solidFill>
                      <a:srgbClr val="374151"/>
                    </a:solidFill>
                    <a:latin typeface="Cambria Math" panose="02040503050406030204" pitchFamily="18" charset="0"/>
                  </a:rPr>
                  <a:t> ̅</a:t>
                </a:r>
                <a:r>
                  <a:rPr kumimoji="1" lang="ja-JP" altLang="en-US"/>
                  <a:t> </a:t>
                </a:r>
                <a:r>
                  <a:rPr kumimoji="1" lang="en-US" altLang="ja-JP"/>
                  <a:t>and </a:t>
                </a:r>
                <a:r>
                  <a:rPr kumimoji="1" lang="en-US" altLang="ja-JP" b="0" i="0">
                    <a:latin typeface="Cambria Math" panose="02040503050406030204" pitchFamily="18" charset="0"/>
                  </a:rPr>
                  <a:t>6</a:t>
                </a:r>
                <a:r>
                  <a:rPr kumimoji="1" lang="en-US" altLang="ja-JP"/>
                  <a:t>. Therefore, </a:t>
                </a:r>
                <a:r>
                  <a:rPr lang="en" altLang="ja-JP">
                    <a:solidFill>
                      <a:srgbClr val="374151"/>
                    </a:solidFill>
                    <a:latin typeface="Söhne"/>
                  </a:rPr>
                  <a:t>there are two color singlets: one arises from a 3 by 3bar combination and the other from a 6 by 6bar. Then, my question is: which color singlets are important in the physical state? Wavefunctions and interactions is changed depending on the color representation. So, it is meaningful to understand the color structure. </a:t>
                </a:r>
                <a:endParaRPr kumimoji="1" lang="ja-JP" altLang="en-US"/>
              </a:p>
            </p:txBody>
          </p:sp>
        </mc:Fallback>
      </mc:AlternateContent>
      <p:sp>
        <p:nvSpPr>
          <p:cNvPr id="4" name="スライド番号プレースホルダー 3">
            <a:extLst>
              <a:ext uri="{FF2B5EF4-FFF2-40B4-BE49-F238E27FC236}">
                <a16:creationId xmlns:a16="http://schemas.microsoft.com/office/drawing/2014/main" id="{63C9E7E9-66E2-5A7F-FA64-92E7913556EB}"/>
              </a:ext>
            </a:extLst>
          </p:cNvPr>
          <p:cNvSpPr>
            <a:spLocks noGrp="1"/>
          </p:cNvSpPr>
          <p:nvPr>
            <p:ph type="sldNum" sz="quarter" idx="5"/>
          </p:nvPr>
        </p:nvSpPr>
        <p:spPr/>
        <p:txBody>
          <a:bodyPr/>
          <a:lstStyle/>
          <a:p>
            <a:fld id="{2ABF4B6A-391F-D043-A893-1C192FD82666}" type="slidenum">
              <a:rPr kumimoji="1" lang="ja-JP" altLang="en-US" smtClean="0"/>
              <a:t>4</a:t>
            </a:fld>
            <a:endParaRPr kumimoji="1" lang="ja-JP" altLang="en-US"/>
          </a:p>
        </p:txBody>
      </p:sp>
    </p:spTree>
    <p:extLst>
      <p:ext uri="{BB962C8B-B14F-4D97-AF65-F5344CB8AC3E}">
        <p14:creationId xmlns:p14="http://schemas.microsoft.com/office/powerpoint/2010/main" val="3593023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2EAE8-0922-A1A8-9C7A-9C667EAA76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85FEE3-4D38-0FD6-833B-88B8C0262E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AA39C5-D417-AC9C-E0E3-9A8EFDCAC949}"/>
              </a:ext>
            </a:extLst>
          </p:cNvPr>
          <p:cNvSpPr>
            <a:spLocks noGrp="1"/>
          </p:cNvSpPr>
          <p:nvPr>
            <p:ph type="body" idx="1"/>
          </p:nvPr>
        </p:nvSpPr>
        <p:spPr/>
        <p:txBody>
          <a:bodyPr/>
          <a:lstStyle/>
          <a:p>
            <a:pPr algn="l"/>
            <a:r>
              <a:rPr lang="en-US" altLang="ja-JP" b="0" i="0">
                <a:solidFill>
                  <a:srgbClr val="0D0D0D"/>
                </a:solidFill>
                <a:effectLst/>
                <a:latin typeface="Söhne"/>
              </a:rPr>
              <a:t>We constructed an effective Lagrangian with flavor symmetry, and assumed that the coupling constants for the decay of </a:t>
            </a:r>
            <a:r>
              <a:rPr lang="en-US" altLang="ja-JP" b="0" i="0" err="1">
                <a:solidFill>
                  <a:srgbClr val="0D0D0D"/>
                </a:solidFill>
                <a:effectLst/>
                <a:latin typeface="Söhne"/>
              </a:rPr>
              <a:t>Tcc</a:t>
            </a:r>
            <a:r>
              <a:rPr lang="en-US" altLang="ja-JP" b="0" i="0">
                <a:solidFill>
                  <a:srgbClr val="0D0D0D"/>
                </a:solidFill>
                <a:effectLst/>
                <a:latin typeface="Söhne"/>
              </a:rPr>
              <a:t> to DD* and the coupling of </a:t>
            </a:r>
            <a:r>
              <a:rPr lang="en-US" altLang="ja-JP" b="0" i="0" err="1">
                <a:solidFill>
                  <a:srgbClr val="0D0D0D"/>
                </a:solidFill>
                <a:effectLst/>
                <a:latin typeface="Söhne"/>
              </a:rPr>
              <a:t>Tccs</a:t>
            </a:r>
            <a:r>
              <a:rPr lang="en-US" altLang="ja-JP" b="0" i="0">
                <a:solidFill>
                  <a:srgbClr val="0D0D0D"/>
                </a:solidFill>
                <a:effectLst/>
                <a:latin typeface="Söhne"/>
              </a:rPr>
              <a:t> to D*Ds are common due to this flavor symmetry. Therefore, by determining the coupling constant from the experimental values for </a:t>
            </a:r>
            <a:r>
              <a:rPr lang="en-US" altLang="ja-JP" b="0" i="0" err="1">
                <a:solidFill>
                  <a:srgbClr val="0D0D0D"/>
                </a:solidFill>
                <a:effectLst/>
                <a:latin typeface="Söhne"/>
              </a:rPr>
              <a:t>Tcc</a:t>
            </a:r>
            <a:r>
              <a:rPr lang="en-US" altLang="ja-JP" b="0" i="0">
                <a:solidFill>
                  <a:srgbClr val="0D0D0D"/>
                </a:solidFill>
                <a:effectLst/>
                <a:latin typeface="Söhne"/>
              </a:rPr>
              <a:t> decays, we used that value to predict the decay width of </a:t>
            </a:r>
            <a:r>
              <a:rPr lang="en-US" altLang="ja-JP" b="0" i="0" err="1">
                <a:solidFill>
                  <a:srgbClr val="0D0D0D"/>
                </a:solidFill>
                <a:effectLst/>
                <a:latin typeface="Söhne"/>
              </a:rPr>
              <a:t>Tccs</a:t>
            </a:r>
            <a:r>
              <a:rPr lang="en-US" altLang="ja-JP" b="0" i="0">
                <a:solidFill>
                  <a:srgbClr val="0D0D0D"/>
                </a:solidFill>
                <a:effectLst/>
                <a:latin typeface="Söhne"/>
              </a:rPr>
              <a:t>, obtaining a result of 1.2 ± 0.3 MeV.</a:t>
            </a:r>
            <a:endParaRPr lang="en" altLang="ja-JP" b="0" i="0">
              <a:solidFill>
                <a:srgbClr val="374151"/>
              </a:solidFill>
              <a:effectLst/>
              <a:latin typeface="Söhne"/>
            </a:endParaRPr>
          </a:p>
        </p:txBody>
      </p:sp>
      <p:sp>
        <p:nvSpPr>
          <p:cNvPr id="4" name="スライド番号プレースホルダー 3">
            <a:extLst>
              <a:ext uri="{FF2B5EF4-FFF2-40B4-BE49-F238E27FC236}">
                <a16:creationId xmlns:a16="http://schemas.microsoft.com/office/drawing/2014/main" id="{A51D0DE0-D862-3DEB-7B9C-2C31F1D7AD5E}"/>
              </a:ext>
            </a:extLst>
          </p:cNvPr>
          <p:cNvSpPr>
            <a:spLocks noGrp="1"/>
          </p:cNvSpPr>
          <p:nvPr>
            <p:ph type="sldNum" sz="quarter" idx="5"/>
          </p:nvPr>
        </p:nvSpPr>
        <p:spPr/>
        <p:txBody>
          <a:bodyPr/>
          <a:lstStyle/>
          <a:p>
            <a:fld id="{2ABF4B6A-391F-D043-A893-1C192FD82666}" type="slidenum">
              <a:rPr kumimoji="1" lang="ja-JP" altLang="en-US" smtClean="0"/>
              <a:t>41</a:t>
            </a:fld>
            <a:endParaRPr kumimoji="1" lang="ja-JP" altLang="en-US"/>
          </a:p>
        </p:txBody>
      </p:sp>
    </p:spTree>
    <p:extLst>
      <p:ext uri="{BB962C8B-B14F-4D97-AF65-F5344CB8AC3E}">
        <p14:creationId xmlns:p14="http://schemas.microsoft.com/office/powerpoint/2010/main" val="395621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a:solidFill>
                  <a:srgbClr val="0D0D0D"/>
                </a:solidFill>
                <a:effectLst/>
                <a:latin typeface="Söhne"/>
              </a:rPr>
              <a:t>Let me summarize my talk. This study derived new mass relations taking into account the finite masses of the c and b quarks and color mixing. Furthermore, using these mass relations, we predicted the mass and decay width of </a:t>
            </a:r>
            <a:r>
              <a:rPr lang="en-US" altLang="ja-JP" b="0" i="0" err="1">
                <a:solidFill>
                  <a:srgbClr val="0D0D0D"/>
                </a:solidFill>
                <a:effectLst/>
                <a:latin typeface="Söhne"/>
              </a:rPr>
              <a:t>Tccs</a:t>
            </a:r>
            <a:r>
              <a:rPr lang="en-US" altLang="ja-JP" b="0" i="0">
                <a:solidFill>
                  <a:srgbClr val="0D0D0D"/>
                </a:solidFill>
                <a:effectLst/>
                <a:latin typeface="Söhne"/>
              </a:rPr>
              <a:t>, and the mass of </a:t>
            </a:r>
            <a:r>
              <a:rPr lang="en-US" altLang="ja-JP" b="0" i="0" err="1">
                <a:solidFill>
                  <a:srgbClr val="0D0D0D"/>
                </a:solidFill>
                <a:effectLst/>
                <a:latin typeface="Söhne"/>
              </a:rPr>
              <a:t>Ω</a:t>
            </a:r>
            <a:r>
              <a:rPr lang="en-US" altLang="ja-JP" b="0" i="1" err="1">
                <a:solidFill>
                  <a:srgbClr val="0D0D0D"/>
                </a:solidFill>
                <a:effectLst/>
                <a:latin typeface="KaTeX_Math"/>
              </a:rPr>
              <a:t>cc</a:t>
            </a:r>
            <a:r>
              <a:rPr lang="en-US" altLang="ja-JP" b="0" i="0">
                <a:solidFill>
                  <a:srgbClr val="0D0D0D"/>
                </a:solidFill>
                <a:effectLst/>
                <a:latin typeface="KaTeX_Main"/>
              </a:rPr>
              <a:t>​</a:t>
            </a:r>
            <a:r>
              <a:rPr lang="en-US" altLang="ja-JP" b="0" i="0">
                <a:solidFill>
                  <a:srgbClr val="0D0D0D"/>
                </a:solidFill>
                <a:effectLst/>
                <a:latin typeface="Söhne"/>
              </a:rPr>
              <a:t>. By comparing these results with future experimental results, it will lead to a systematic understanding of the hadron spectrum and elucidates the structure of </a:t>
            </a:r>
            <a:r>
              <a:rPr lang="en-US" altLang="ja-JP" b="0" i="0" err="1">
                <a:solidFill>
                  <a:srgbClr val="0D0D0D"/>
                </a:solidFill>
                <a:effectLst/>
                <a:latin typeface="Söhne"/>
              </a:rPr>
              <a:t>Tcc</a:t>
            </a:r>
            <a:r>
              <a:rPr lang="en-US" altLang="ja-JP" b="0" i="0">
                <a:solidFill>
                  <a:srgbClr val="0D0D0D"/>
                </a:solidFill>
                <a:effectLst/>
                <a:latin typeface="Söhne"/>
              </a:rPr>
              <a:t> and </a:t>
            </a:r>
            <a:r>
              <a:rPr lang="en-US" altLang="ja-JP" b="0" i="0" err="1">
                <a:solidFill>
                  <a:srgbClr val="0D0D0D"/>
                </a:solidFill>
                <a:effectLst/>
                <a:latin typeface="Söhne"/>
              </a:rPr>
              <a:t>Tccs</a:t>
            </a:r>
            <a:r>
              <a:rPr lang="en-US" altLang="ja-JP" b="0" i="0">
                <a:solidFill>
                  <a:srgbClr val="0D0D0D"/>
                </a:solidFill>
                <a:effectLst/>
                <a:latin typeface="Söhne"/>
              </a:rPr>
              <a:t>, specifically whether they comprise the diquark, and if so, whether color rep. is 3bar or 6. For future works, one is the application to bottom sectors.</a:t>
            </a:r>
            <a:r>
              <a:rPr lang="en-US" altLang="ja-JP">
                <a:solidFill>
                  <a:srgbClr val="0D0D0D"/>
                </a:solidFill>
                <a:latin typeface="Söhne"/>
              </a:rPr>
              <a:t> </a:t>
            </a:r>
            <a:r>
              <a:rPr lang="en-US" altLang="ja-JP" b="0" i="0">
                <a:solidFill>
                  <a:srgbClr val="0D0D0D"/>
                </a:solidFill>
                <a:effectLst/>
                <a:latin typeface="Söhne"/>
              </a:rPr>
              <a:t>While we have primarily discussed within charm sector, the analysis can be immediately applied to hadrons containing two b quarks if such hadrons are discovered experimentally. Another one is considering chiral symmetry. This enables us to analyze of chiral partner structures and so on. </a:t>
            </a:r>
            <a:r>
              <a:rPr lang="en-US" altLang="ja-JP"/>
              <a:t>That’s all. Thank you for your kind attention.</a:t>
            </a:r>
            <a:endParaRPr lang="en-US" altLang="ja-JP" b="0" i="0">
              <a:solidFill>
                <a:srgbClr val="0D0D0D"/>
              </a:solidFill>
              <a:effectLst/>
              <a:latin typeface="Söhne"/>
            </a:endParaRPr>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42</a:t>
            </a:fld>
            <a:endParaRPr kumimoji="1" lang="ja-JP" altLang="en-US"/>
          </a:p>
        </p:txBody>
      </p:sp>
    </p:spTree>
    <p:extLst>
      <p:ext uri="{BB962C8B-B14F-4D97-AF65-F5344CB8AC3E}">
        <p14:creationId xmlns:p14="http://schemas.microsoft.com/office/powerpoint/2010/main" val="4098016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DE66-B44F-4A94-5F03-F2A94AF5C6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960D02-B25D-41EE-8979-B6906A3E65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EB6BA4-E9AC-6684-62D2-51DA6E62AE81}"/>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0084A17D-778D-3D4F-4274-2AB128754B18}"/>
              </a:ext>
            </a:extLst>
          </p:cNvPr>
          <p:cNvSpPr>
            <a:spLocks noGrp="1"/>
          </p:cNvSpPr>
          <p:nvPr>
            <p:ph type="sldNum" sz="quarter" idx="5"/>
          </p:nvPr>
        </p:nvSpPr>
        <p:spPr/>
        <p:txBody>
          <a:bodyPr/>
          <a:lstStyle/>
          <a:p>
            <a:fld id="{2ABF4B6A-391F-D043-A893-1C192FD82666}" type="slidenum">
              <a:rPr kumimoji="1" lang="ja-JP" altLang="en-US" smtClean="0"/>
              <a:t>43</a:t>
            </a:fld>
            <a:endParaRPr kumimoji="1" lang="ja-JP" altLang="en-US"/>
          </a:p>
        </p:txBody>
      </p:sp>
    </p:spTree>
    <p:extLst>
      <p:ext uri="{BB962C8B-B14F-4D97-AF65-F5344CB8AC3E}">
        <p14:creationId xmlns:p14="http://schemas.microsoft.com/office/powerpoint/2010/main" val="1152158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44</a:t>
            </a:fld>
            <a:endParaRPr kumimoji="1" lang="ja-JP" altLang="en-US"/>
          </a:p>
        </p:txBody>
      </p:sp>
    </p:spTree>
    <p:extLst>
      <p:ext uri="{BB962C8B-B14F-4D97-AF65-F5344CB8AC3E}">
        <p14:creationId xmlns:p14="http://schemas.microsoft.com/office/powerpoint/2010/main" val="3770231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Let’s check the validity of this mass relation. Due to the absence of experimental data for DHB, we use the results from lattice QCD.</a:t>
            </a:r>
            <a:r>
              <a:rPr kumimoji="1" lang="en-US" altLang="ja-JP"/>
              <a:t> The mass differences between flavor partner are 100MeV and 103MeV. Impressively</a:t>
            </a:r>
            <a:r>
              <a:rPr lang="en-US" altLang="ja-JP"/>
              <a:t>, we find the mass relation from superflavor symmetry holds with high accuracy.</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45</a:t>
            </a:fld>
            <a:endParaRPr kumimoji="1" lang="ja-JP" altLang="en-US"/>
          </a:p>
        </p:txBody>
      </p:sp>
    </p:spTree>
    <p:extLst>
      <p:ext uri="{BB962C8B-B14F-4D97-AF65-F5344CB8AC3E}">
        <p14:creationId xmlns:p14="http://schemas.microsoft.com/office/powerpoint/2010/main" val="1905743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4A35-3912-3107-E383-07453BF5F3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A1B283-36C2-0E0C-00BA-78126FFA82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5A4787-C9F7-A83E-456F-0E7CB8E33B65}"/>
              </a:ext>
            </a:extLst>
          </p:cNvPr>
          <p:cNvSpPr>
            <a:spLocks noGrp="1"/>
          </p:cNvSpPr>
          <p:nvPr>
            <p:ph type="body" idx="1"/>
          </p:nvPr>
        </p:nvSpPr>
        <p:spPr/>
        <p:txBody>
          <a:bodyPr/>
          <a:lstStyle/>
          <a:p>
            <a:r>
              <a:rPr kumimoji="1" lang="ja-JP" altLang="en-US"/>
              <a:t>しかしながら、このハドロン間の質量関係を実際のハドロンに適用すると問題が生じることがわかっていて、たとえば</a:t>
            </a:r>
            <a:r>
              <a:rPr kumimoji="1" lang="en-US" altLang="ja-JP"/>
              <a:t>1</a:t>
            </a:r>
            <a:r>
              <a:rPr kumimoji="1" lang="ja-JP" altLang="en-US"/>
              <a:t>つ目の関係式であれば</a:t>
            </a:r>
            <a:r>
              <a:rPr kumimoji="1" lang="en-US" altLang="ja-JP"/>
              <a:t>103MeV</a:t>
            </a:r>
            <a:r>
              <a:rPr kumimoji="1" lang="ja-JP" altLang="en-US"/>
              <a:t>と</a:t>
            </a:r>
            <a:r>
              <a:rPr kumimoji="1" lang="en-US" altLang="ja-JP"/>
              <a:t>78MeV</a:t>
            </a:r>
            <a:r>
              <a:rPr kumimoji="1" lang="ja-JP" altLang="en-US"/>
              <a:t>となってい一致していませんし、</a:t>
            </a:r>
            <a:r>
              <a:rPr kumimoji="1" lang="en-US" altLang="ja-JP"/>
              <a:t>2</a:t>
            </a:r>
            <a:r>
              <a:rPr kumimoji="1" lang="ja-JP" altLang="en-US"/>
              <a:t>つ目の関係式も</a:t>
            </a:r>
            <a:r>
              <a:rPr kumimoji="1" lang="en-US" altLang="ja-JP"/>
              <a:t>1588MeV</a:t>
            </a:r>
            <a:r>
              <a:rPr kumimoji="1" lang="ja-JP" altLang="en-US"/>
              <a:t>と</a:t>
            </a:r>
            <a:r>
              <a:rPr kumimoji="1" lang="en-US" altLang="ja-JP"/>
              <a:t>1720MeV</a:t>
            </a:r>
            <a:r>
              <a:rPr kumimoji="1" lang="ja-JP" altLang="en-US"/>
              <a:t>となって一致していないことがわかります。もちろんいくらか破れること自体は考えられるのですが、問題はこれが大きいのか小さいのかということです。破れの考えられる原因としては、実際には</a:t>
            </a:r>
            <a:r>
              <a:rPr kumimoji="1" lang="en-US" altLang="ja-JP" err="1"/>
              <a:t>c,b</a:t>
            </a:r>
            <a:r>
              <a:rPr kumimoji="1" lang="ja-JP" altLang="en-US"/>
              <a:t>の質量が無限大ではなく有限であることと、その結果、カラー</a:t>
            </a:r>
            <a:r>
              <a:rPr kumimoji="1" lang="en-US" altLang="ja-JP"/>
              <a:t>3bar</a:t>
            </a:r>
            <a:r>
              <a:rPr kumimoji="1" lang="ja-JP" altLang="en-US"/>
              <a:t>状態と</a:t>
            </a:r>
            <a:r>
              <a:rPr kumimoji="1" lang="en-US" altLang="ja-JP"/>
              <a:t>6</a:t>
            </a:r>
            <a:r>
              <a:rPr kumimoji="1" lang="ja-JP" altLang="en-US"/>
              <a:t>状態の混合が起きるためであると考えられます。ではこれらに対する補正で</a:t>
            </a:r>
            <a:r>
              <a:rPr kumimoji="1" lang="en-US" altLang="ja-JP"/>
              <a:t>consistent</a:t>
            </a:r>
            <a:r>
              <a:rPr kumimoji="1" lang="ja-JP" altLang="en-US"/>
              <a:t>に説明できるであろうか、というのが本研究の動機となっています。</a:t>
            </a:r>
          </a:p>
        </p:txBody>
      </p:sp>
      <p:sp>
        <p:nvSpPr>
          <p:cNvPr id="4" name="スライド番号プレースホルダー 3">
            <a:extLst>
              <a:ext uri="{FF2B5EF4-FFF2-40B4-BE49-F238E27FC236}">
                <a16:creationId xmlns:a16="http://schemas.microsoft.com/office/drawing/2014/main" id="{7016E0D4-CBDD-BD79-7D93-EE4D39531A6E}"/>
              </a:ext>
            </a:extLst>
          </p:cNvPr>
          <p:cNvSpPr>
            <a:spLocks noGrp="1"/>
          </p:cNvSpPr>
          <p:nvPr>
            <p:ph type="sldNum" sz="quarter" idx="5"/>
          </p:nvPr>
        </p:nvSpPr>
        <p:spPr/>
        <p:txBody>
          <a:bodyPr/>
          <a:lstStyle/>
          <a:p>
            <a:fld id="{2ABF4B6A-391F-D043-A893-1C192FD82666}" type="slidenum">
              <a:rPr kumimoji="1" lang="ja-JP" altLang="en-US" smtClean="0"/>
              <a:t>46</a:t>
            </a:fld>
            <a:endParaRPr kumimoji="1" lang="ja-JP" altLang="en-US"/>
          </a:p>
        </p:txBody>
      </p:sp>
    </p:spTree>
    <p:extLst>
      <p:ext uri="{BB962C8B-B14F-4D97-AF65-F5344CB8AC3E}">
        <p14:creationId xmlns:p14="http://schemas.microsoft.com/office/powerpoint/2010/main" val="1530697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In today's talk, I will delve into the topic of the Tcc tetraquark. Tcc is a tetraquark that was reported by </a:t>
            </a:r>
            <a:r>
              <a:rPr lang="en" altLang="ja-JP" b="0" i="0" err="1">
                <a:solidFill>
                  <a:srgbClr val="374151"/>
                </a:solidFill>
                <a:effectLst/>
                <a:latin typeface="Söhne"/>
              </a:rPr>
              <a:t>LHCb</a:t>
            </a:r>
            <a:r>
              <a:rPr lang="en" altLang="ja-JP" b="0" i="0">
                <a:solidFill>
                  <a:srgbClr val="374151"/>
                </a:solidFill>
                <a:effectLst/>
                <a:latin typeface="Söhne"/>
              </a:rPr>
              <a:t> in 2021. Let's cover the basics of Tcc: its mass measures 3875 MeV, and it has a decay width of 48 keV, which represents a very narrow peak. The flavor composition is c-c-</a:t>
            </a:r>
            <a:r>
              <a:rPr lang="en" altLang="ja-JP" b="0" i="0" err="1">
                <a:solidFill>
                  <a:srgbClr val="374151"/>
                </a:solidFill>
                <a:effectLst/>
                <a:latin typeface="Söhne"/>
              </a:rPr>
              <a:t>ubar</a:t>
            </a:r>
            <a:r>
              <a:rPr lang="en" altLang="ja-JP" b="0" i="0">
                <a:solidFill>
                  <a:srgbClr val="374151"/>
                </a:solidFill>
                <a:effectLst/>
                <a:latin typeface="Söhne"/>
              </a:rPr>
              <a:t>-</a:t>
            </a:r>
            <a:r>
              <a:rPr lang="en" altLang="ja-JP" b="0" i="0" err="1">
                <a:solidFill>
                  <a:srgbClr val="374151"/>
                </a:solidFill>
                <a:effectLst/>
                <a:latin typeface="Söhne"/>
              </a:rPr>
              <a:t>dbar</a:t>
            </a:r>
            <a:r>
              <a:rPr lang="en" altLang="ja-JP" b="0" i="0">
                <a:solidFill>
                  <a:srgbClr val="374151"/>
                </a:solidFill>
                <a:effectLst/>
                <a:latin typeface="Söhne"/>
              </a:rPr>
              <a:t>. This makes the Tcc a genuine exotic state, I mean its flavor </a:t>
            </a:r>
            <a:r>
              <a:rPr lang="en" altLang="ja-JP">
                <a:solidFill>
                  <a:srgbClr val="374151"/>
                </a:solidFill>
                <a:latin typeface="Söhne"/>
              </a:rPr>
              <a:t>cannot be</a:t>
            </a:r>
            <a:r>
              <a:rPr lang="en" altLang="ja-JP" b="0" i="0">
                <a:solidFill>
                  <a:srgbClr val="374151"/>
                </a:solidFill>
                <a:effectLst/>
                <a:latin typeface="Söhne"/>
              </a:rPr>
              <a:t> realized in ordinary hadrons. </a:t>
            </a:r>
            <a:r>
              <a:rPr lang="en" altLang="ja-JP" b="0" i="0" err="1">
                <a:solidFill>
                  <a:srgbClr val="374151"/>
                </a:solidFill>
                <a:effectLst/>
                <a:latin typeface="Söhne"/>
              </a:rPr>
              <a:t>LHCb</a:t>
            </a:r>
            <a:r>
              <a:rPr lang="en" altLang="ja-JP" b="0" i="0">
                <a:solidFill>
                  <a:srgbClr val="374151"/>
                </a:solidFill>
                <a:effectLst/>
                <a:latin typeface="Söhne"/>
              </a:rPr>
              <a:t> favors for describing Tcc as an isoscalar. The decay of observed in experiments is that Tcc going to D0D0Pi+ through an intermediate state of D*. Additionally, we introduce the potential decay of Tcc to D0D+Pi0, as these decays are not ruled out by current theoretical understandings.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47</a:t>
            </a:fld>
            <a:endParaRPr kumimoji="1" lang="ja-JP" altLang="en-US"/>
          </a:p>
        </p:txBody>
      </p:sp>
    </p:spTree>
    <p:extLst>
      <p:ext uri="{BB962C8B-B14F-4D97-AF65-F5344CB8AC3E}">
        <p14:creationId xmlns:p14="http://schemas.microsoft.com/office/powerpoint/2010/main" val="1099972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66D0-B9C4-0395-8E84-45AEC3535D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6ACEE5-B9D7-2804-92BB-6449DCEF39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1D3076-2A65-0BF9-6600-EAD49703551B}"/>
              </a:ext>
            </a:extLst>
          </p:cNvPr>
          <p:cNvSpPr>
            <a:spLocks noGrp="1"/>
          </p:cNvSpPr>
          <p:nvPr>
            <p:ph type="body" idx="1"/>
          </p:nvPr>
        </p:nvSpPr>
        <p:spPr/>
        <p:txBody>
          <a:bodyPr/>
          <a:lstStyle/>
          <a:p>
            <a:r>
              <a:rPr kumimoji="1" lang="en-US" altLang="ja-JP"/>
              <a:t>Tccs</a:t>
            </a:r>
            <a:r>
              <a:rPr kumimoji="1" lang="ja-JP" altLang="en-US"/>
              <a:t>の研究は残念ながら、まだかず多くはないのですが、</a:t>
            </a:r>
            <a:r>
              <a:rPr kumimoji="1" lang="en-US" altLang="ja-JP"/>
              <a:t>Tcc</a:t>
            </a:r>
            <a:r>
              <a:rPr kumimoji="1" lang="ja-JP" altLang="en-US"/>
              <a:t>の構造解明のためには</a:t>
            </a:r>
            <a:r>
              <a:rPr kumimoji="1" lang="en-US" altLang="ja-JP"/>
              <a:t>Tcc</a:t>
            </a:r>
            <a:r>
              <a:rPr kumimoji="1" lang="ja-JP" altLang="en-US"/>
              <a:t>と</a:t>
            </a:r>
            <a:r>
              <a:rPr kumimoji="1" lang="en-US" altLang="ja-JP"/>
              <a:t>Tccs</a:t>
            </a:r>
            <a:r>
              <a:rPr kumimoji="1" lang="ja-JP" altLang="en-US"/>
              <a:t>の関係に着目することが重要であると考えています。</a:t>
            </a:r>
            <a:endParaRPr kumimoji="1" lang="en-US" altLang="ja-JP"/>
          </a:p>
          <a:p>
            <a:r>
              <a:rPr kumimoji="1" lang="ja-JP" altLang="en-US"/>
              <a:t>アイソスピン平均をとった値に変えておく。聞かれたときようにバックアップを作っておく。</a:t>
            </a:r>
          </a:p>
        </p:txBody>
      </p:sp>
      <p:sp>
        <p:nvSpPr>
          <p:cNvPr id="4" name="スライド番号プレースホルダー 3">
            <a:extLst>
              <a:ext uri="{FF2B5EF4-FFF2-40B4-BE49-F238E27FC236}">
                <a16:creationId xmlns:a16="http://schemas.microsoft.com/office/drawing/2014/main" id="{2BB4F9A8-6C08-9724-314F-DDAD5AE1844B}"/>
              </a:ext>
            </a:extLst>
          </p:cNvPr>
          <p:cNvSpPr>
            <a:spLocks noGrp="1"/>
          </p:cNvSpPr>
          <p:nvPr>
            <p:ph type="sldNum" sz="quarter" idx="5"/>
          </p:nvPr>
        </p:nvSpPr>
        <p:spPr/>
        <p:txBody>
          <a:bodyPr/>
          <a:lstStyle/>
          <a:p>
            <a:fld id="{2ABF4B6A-391F-D043-A893-1C192FD82666}" type="slidenum">
              <a:rPr kumimoji="1" lang="ja-JP" altLang="en-US" smtClean="0"/>
              <a:t>48</a:t>
            </a:fld>
            <a:endParaRPr kumimoji="1" lang="ja-JP" altLang="en-US"/>
          </a:p>
        </p:txBody>
      </p:sp>
    </p:spTree>
    <p:extLst>
      <p:ext uri="{BB962C8B-B14F-4D97-AF65-F5344CB8AC3E}">
        <p14:creationId xmlns:p14="http://schemas.microsoft.com/office/powerpoint/2010/main" val="3631398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D679E-1C68-CD8A-EF50-18FF70DE91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4B0AA1-8CFD-8680-D85B-40BAF46380B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716623-B762-3FAF-7F1E-1F36A31035FB}"/>
              </a:ext>
            </a:extLst>
          </p:cNvPr>
          <p:cNvSpPr>
            <a:spLocks noGrp="1"/>
          </p:cNvSpPr>
          <p:nvPr>
            <p:ph type="body" idx="1"/>
          </p:nvPr>
        </p:nvSpPr>
        <p:spPr/>
        <p:txBody>
          <a:bodyPr/>
          <a:lstStyle/>
          <a:p>
            <a:r>
              <a:rPr kumimoji="1" lang="ja-JP" altLang="en-US"/>
              <a:t>しかしながら、このハドロン間の質量関係を実際のハドロンに適用すると問題が生じることがわかっていて、たとえば</a:t>
            </a:r>
            <a:r>
              <a:rPr kumimoji="1" lang="en-US" altLang="ja-JP"/>
              <a:t>1</a:t>
            </a:r>
            <a:r>
              <a:rPr kumimoji="1" lang="ja-JP" altLang="en-US"/>
              <a:t>つ目の関係式であれば</a:t>
            </a:r>
            <a:r>
              <a:rPr kumimoji="1" lang="en-US" altLang="ja-JP"/>
              <a:t>103MeV</a:t>
            </a:r>
            <a:r>
              <a:rPr kumimoji="1" lang="ja-JP" altLang="en-US"/>
              <a:t>と</a:t>
            </a:r>
            <a:r>
              <a:rPr kumimoji="1" lang="en-US" altLang="ja-JP"/>
              <a:t>78MeV</a:t>
            </a:r>
            <a:r>
              <a:rPr kumimoji="1" lang="ja-JP" altLang="en-US"/>
              <a:t>となってい一致していませんし、</a:t>
            </a:r>
            <a:r>
              <a:rPr kumimoji="1" lang="en-US" altLang="ja-JP"/>
              <a:t>2</a:t>
            </a:r>
            <a:r>
              <a:rPr kumimoji="1" lang="ja-JP" altLang="en-US"/>
              <a:t>つ目の関係式も</a:t>
            </a:r>
            <a:r>
              <a:rPr kumimoji="1" lang="en-US" altLang="ja-JP"/>
              <a:t>1588MeV</a:t>
            </a:r>
            <a:r>
              <a:rPr kumimoji="1" lang="ja-JP" altLang="en-US"/>
              <a:t>と</a:t>
            </a:r>
            <a:r>
              <a:rPr kumimoji="1" lang="en-US" altLang="ja-JP"/>
              <a:t>1720MeV</a:t>
            </a:r>
            <a:r>
              <a:rPr kumimoji="1" lang="ja-JP" altLang="en-US"/>
              <a:t>となって一致していないことがわかります。もちろんいくらか破れること自体は考えられるのですが、問題はこれが大きいのか小さいのかということです。破れの考えられる原因としては、実際には</a:t>
            </a:r>
            <a:r>
              <a:rPr kumimoji="1" lang="en-US" altLang="ja-JP" err="1"/>
              <a:t>c,b</a:t>
            </a:r>
            <a:r>
              <a:rPr kumimoji="1" lang="ja-JP" altLang="en-US"/>
              <a:t>の質量が無限大ではなく有限であることと、その結果、カラー</a:t>
            </a:r>
            <a:r>
              <a:rPr kumimoji="1" lang="en-US" altLang="ja-JP"/>
              <a:t>3bar</a:t>
            </a:r>
            <a:r>
              <a:rPr kumimoji="1" lang="ja-JP" altLang="en-US"/>
              <a:t>状態と</a:t>
            </a:r>
            <a:r>
              <a:rPr kumimoji="1" lang="en-US" altLang="ja-JP"/>
              <a:t>6</a:t>
            </a:r>
            <a:r>
              <a:rPr kumimoji="1" lang="ja-JP" altLang="en-US"/>
              <a:t>状態の混合が起きるためであると考えられます。ではこれらに対する補正で</a:t>
            </a:r>
            <a:r>
              <a:rPr kumimoji="1" lang="en-US" altLang="ja-JP"/>
              <a:t>consistent</a:t>
            </a:r>
            <a:r>
              <a:rPr kumimoji="1" lang="ja-JP" altLang="en-US"/>
              <a:t>に説明できるであろうか、というのが本研究の動機となっています。</a:t>
            </a:r>
          </a:p>
        </p:txBody>
      </p:sp>
      <p:sp>
        <p:nvSpPr>
          <p:cNvPr id="4" name="スライド番号プレースホルダー 3">
            <a:extLst>
              <a:ext uri="{FF2B5EF4-FFF2-40B4-BE49-F238E27FC236}">
                <a16:creationId xmlns:a16="http://schemas.microsoft.com/office/drawing/2014/main" id="{BF5FD433-D83D-B583-A0E6-86211DA1BCC8}"/>
              </a:ext>
            </a:extLst>
          </p:cNvPr>
          <p:cNvSpPr>
            <a:spLocks noGrp="1"/>
          </p:cNvSpPr>
          <p:nvPr>
            <p:ph type="sldNum" sz="quarter" idx="5"/>
          </p:nvPr>
        </p:nvSpPr>
        <p:spPr/>
        <p:txBody>
          <a:bodyPr/>
          <a:lstStyle/>
          <a:p>
            <a:fld id="{2ABF4B6A-391F-D043-A893-1C192FD82666}" type="slidenum">
              <a:rPr kumimoji="1" lang="ja-JP" altLang="en-US" smtClean="0"/>
              <a:t>49</a:t>
            </a:fld>
            <a:endParaRPr kumimoji="1" lang="ja-JP" altLang="en-US"/>
          </a:p>
        </p:txBody>
      </p:sp>
    </p:spTree>
    <p:extLst>
      <p:ext uri="{BB962C8B-B14F-4D97-AF65-F5344CB8AC3E}">
        <p14:creationId xmlns:p14="http://schemas.microsoft.com/office/powerpoint/2010/main" val="2029566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This is the summary. </a:t>
            </a:r>
            <a:r>
              <a:rPr lang="en-US" altLang="ja-JP"/>
              <a:t>We study Tcc+ as a composition of color anti-triplet cc-diquark. The mass of Tccs from superflavor symmetry is 4059MeV. The decay width of Tccs from SU(3) flavor symmetry is 1.2MeV. If these results agree with future experimental data, it means that the color 3bar heavy diquark is dominant in DHT. If not, we need to consider color 6 heavy diquark, even for ground state. That’s all. Thank you for your kind attention.</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50</a:t>
            </a:fld>
            <a:endParaRPr kumimoji="1" lang="ja-JP" altLang="en-US"/>
          </a:p>
        </p:txBody>
      </p:sp>
    </p:spTree>
    <p:extLst>
      <p:ext uri="{BB962C8B-B14F-4D97-AF65-F5344CB8AC3E}">
        <p14:creationId xmlns:p14="http://schemas.microsoft.com/office/powerpoint/2010/main" val="409801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a:solidFill>
                  <a:srgbClr val="0D0D0D"/>
                </a:solidFill>
                <a:effectLst/>
                <a:latin typeface="Söhne"/>
              </a:rPr>
              <a:t>For these questions, we will analyze from the perspective of symmetry. One reason for focusing on symmetry is that the presence of symmetry leads to the emergence of multiplet structures, which can provide systematic explanations for the hadron spectrum. In this study, we will primarily focus on three types of symmetries: flavor symmetry, heavy quark symmetry, and superflavor symmetry.</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a:t>
            </a:fld>
            <a:endParaRPr kumimoji="1" lang="ja-JP" altLang="en-US"/>
          </a:p>
        </p:txBody>
      </p:sp>
    </p:spTree>
    <p:extLst>
      <p:ext uri="{BB962C8B-B14F-4D97-AF65-F5344CB8AC3E}">
        <p14:creationId xmlns:p14="http://schemas.microsoft.com/office/powerpoint/2010/main" val="2620789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So, the question is What exactly is the structure of </a:t>
            </a:r>
            <a:r>
              <a:rPr lang="en" altLang="ja-JP" b="0" i="0" err="1">
                <a:solidFill>
                  <a:srgbClr val="374151"/>
                </a:solidFill>
                <a:effectLst/>
                <a:latin typeface="Söhne"/>
              </a:rPr>
              <a:t>Tcc</a:t>
            </a:r>
            <a:r>
              <a:rPr lang="en" altLang="ja-JP" b="0" i="0">
                <a:solidFill>
                  <a:srgbClr val="374151"/>
                </a:solidFill>
                <a:effectLst/>
                <a:latin typeface="Söhne"/>
              </a:rPr>
              <a:t>? Is it a diquark, a molecule, or something </a:t>
            </a:r>
            <a:r>
              <a:rPr lang="en" altLang="ja-JP">
                <a:solidFill>
                  <a:srgbClr val="374151"/>
                </a:solidFill>
                <a:latin typeface="Söhne"/>
              </a:rPr>
              <a:t>else</a:t>
            </a:r>
            <a:r>
              <a:rPr lang="en" altLang="ja-JP" b="0" i="0">
                <a:solidFill>
                  <a:srgbClr val="374151"/>
                </a:solidFill>
                <a:effectLst/>
                <a:latin typeface="Söhne"/>
              </a:rPr>
              <a:t>?  In the paper of qi meng, precise calculations of physical quantities are conducted based on the quark model. Therefore, I am citing it here. </a:t>
            </a:r>
            <a:r>
              <a:rPr lang="en" altLang="ja-JP">
                <a:solidFill>
                  <a:srgbClr val="374151"/>
                </a:solidFill>
                <a:latin typeface="Söhne"/>
              </a:rPr>
              <a:t>It</a:t>
            </a:r>
            <a:r>
              <a:rPr lang="en" altLang="ja-JP" b="0" i="0">
                <a:solidFill>
                  <a:srgbClr val="374151"/>
                </a:solidFill>
                <a:effectLst/>
                <a:latin typeface="Söhne"/>
              </a:rPr>
              <a:t> suggests that two bottom quarks form a compact object in the doubly bottom tetraquarks. Although this is the result of bottom quarks, considering charm quark is also heavy quark, this motivates us to employ the diquark picture.</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51</a:t>
            </a:fld>
            <a:endParaRPr kumimoji="1" lang="ja-JP" altLang="en-US"/>
          </a:p>
        </p:txBody>
      </p:sp>
    </p:spTree>
    <p:extLst>
      <p:ext uri="{BB962C8B-B14F-4D97-AF65-F5344CB8AC3E}">
        <p14:creationId xmlns:p14="http://schemas.microsoft.com/office/powerpoint/2010/main" val="586296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This is a brief introduction. We refer to </a:t>
            </a:r>
            <a:r>
              <a:rPr lang="en" altLang="ja-JP">
                <a:solidFill>
                  <a:srgbClr val="374151"/>
                </a:solidFill>
                <a:latin typeface="Söhne"/>
              </a:rPr>
              <a:t>baryons and mesons</a:t>
            </a:r>
            <a:r>
              <a:rPr lang="en" altLang="ja-JP" b="0" i="0">
                <a:solidFill>
                  <a:srgbClr val="374151"/>
                </a:solidFill>
                <a:effectLst/>
                <a:latin typeface="Söhne"/>
              </a:rPr>
              <a:t> as ordinary hadrons because the vast majority of known hadrons </a:t>
            </a:r>
            <a:r>
              <a:rPr lang="en" altLang="ja-JP">
                <a:solidFill>
                  <a:srgbClr val="374151"/>
                </a:solidFill>
                <a:latin typeface="Söhne"/>
              </a:rPr>
              <a:t>are classified into</a:t>
            </a:r>
            <a:r>
              <a:rPr lang="en" altLang="ja-JP" b="0" i="0">
                <a:solidFill>
                  <a:srgbClr val="374151"/>
                </a:solidFill>
                <a:effectLst/>
                <a:latin typeface="Söhne"/>
              </a:rPr>
              <a:t> these categories. However, since the year 2000, experimental evidence has emerged for the existence of 'exotic hadrons,’. Exotic hadrons are hadrons which are not classified as either baryons or mesons. For instance, X(3872) is believed to be a tetraquark, composed of two quarks and two anti-quarks. My particular interest in exotic hadrons lies in their color </a:t>
            </a:r>
            <a:r>
              <a:rPr lang="en" altLang="ja-JP">
                <a:solidFill>
                  <a:srgbClr val="374151"/>
                </a:solidFill>
                <a:latin typeface="Söhne"/>
              </a:rPr>
              <a:t>configuration</a:t>
            </a:r>
            <a:r>
              <a:rPr lang="en" altLang="ja-JP" b="0" i="0">
                <a:solidFill>
                  <a:srgbClr val="374151"/>
                </a:solidFill>
                <a:effectLst/>
                <a:latin typeface="Söhne"/>
              </a:rPr>
              <a:t>. </a:t>
            </a:r>
            <a:r>
              <a:rPr lang="en" altLang="ja-JP">
                <a:solidFill>
                  <a:srgbClr val="374151"/>
                </a:solidFill>
                <a:latin typeface="Söhne"/>
              </a:rPr>
              <a:t>T</a:t>
            </a:r>
            <a:r>
              <a:rPr lang="en" altLang="ja-JP" b="0" i="0">
                <a:solidFill>
                  <a:srgbClr val="374151"/>
                </a:solidFill>
                <a:effectLst/>
                <a:latin typeface="Söhne"/>
              </a:rPr>
              <a:t>he color configuration of baryons and mesons is straightforward. </a:t>
            </a:r>
            <a:r>
              <a:rPr lang="en" altLang="ja-JP">
                <a:solidFill>
                  <a:srgbClr val="374151"/>
                </a:solidFill>
                <a:latin typeface="Söhne"/>
              </a:rPr>
              <a:t>I</a:t>
            </a:r>
            <a:r>
              <a:rPr lang="en" altLang="ja-JP" b="0" i="0">
                <a:solidFill>
                  <a:srgbClr val="374151"/>
                </a:solidFill>
                <a:effectLst/>
                <a:latin typeface="Söhne"/>
              </a:rPr>
              <a:t>n baryons, there is one color singlet arising from a 3 by 3 by 3 and in mesons, there is also one color singlet from a 3 by 3bar</a:t>
            </a:r>
            <a:r>
              <a:rPr lang="en" altLang="ja-JP">
                <a:solidFill>
                  <a:srgbClr val="374151"/>
                </a:solidFill>
                <a:latin typeface="Söhne"/>
              </a:rPr>
              <a:t>. But exotic hadrons present more complex pictures.</a:t>
            </a:r>
            <a:r>
              <a:rPr lang="en" altLang="ja-JP" b="0" i="0">
                <a:solidFill>
                  <a:srgbClr val="374151"/>
                </a:solidFill>
                <a:effectLst/>
                <a:latin typeface="Söhne"/>
              </a:rPr>
              <a:t> In tetraquarks, which serve as the simplest example of exotics, </a:t>
            </a:r>
            <a:r>
              <a:rPr lang="en" altLang="ja-JP">
                <a:solidFill>
                  <a:srgbClr val="374151"/>
                </a:solidFill>
                <a:latin typeface="Söhne"/>
              </a:rPr>
              <a:t>t</a:t>
            </a:r>
            <a:r>
              <a:rPr lang="en" altLang="ja-JP" b="0" i="0">
                <a:solidFill>
                  <a:srgbClr val="374151"/>
                </a:solidFill>
                <a:effectLst/>
                <a:latin typeface="Söhne"/>
              </a:rPr>
              <a:t>here are two color singlets: In the context of diquark picture, one arises from a 3 by 3bar combination and the other from a 6 by 6bar. Of course, in the molecule picture, we also find two color singlet</a:t>
            </a:r>
            <a:r>
              <a:rPr lang="en" altLang="ja-JP">
                <a:solidFill>
                  <a:srgbClr val="374151"/>
                </a:solidFill>
                <a:latin typeface="Söhne"/>
              </a:rPr>
              <a:t>. Then, my</a:t>
            </a:r>
            <a:r>
              <a:rPr lang="en" altLang="ja-JP" b="0" i="0">
                <a:solidFill>
                  <a:srgbClr val="374151"/>
                </a:solidFill>
                <a:effectLst/>
                <a:latin typeface="Söhne"/>
              </a:rPr>
              <a:t> question is: which color singlets are important in the physical state? Wavefunctions and interactions is changed dep</a:t>
            </a:r>
            <a:r>
              <a:rPr lang="en" altLang="ja-JP">
                <a:solidFill>
                  <a:srgbClr val="374151"/>
                </a:solidFill>
                <a:latin typeface="Söhne"/>
              </a:rPr>
              <a:t>ending on the color configuration. So, it is meaningful to determine the color configuration.</a:t>
            </a:r>
            <a:r>
              <a:rPr lang="en" altLang="ja-JP" b="0" i="0">
                <a:solidFill>
                  <a:srgbClr val="374151"/>
                </a:solidFill>
                <a:effectLst/>
                <a:latin typeface="Söhne"/>
              </a:rPr>
              <a:t> </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52</a:t>
            </a:fld>
            <a:endParaRPr kumimoji="1" lang="ja-JP" altLang="en-US"/>
          </a:p>
        </p:txBody>
      </p:sp>
    </p:spTree>
    <p:extLst>
      <p:ext uri="{BB962C8B-B14F-4D97-AF65-F5344CB8AC3E}">
        <p14:creationId xmlns:p14="http://schemas.microsoft.com/office/powerpoint/2010/main" val="1281773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So, the question is What exactly is the structure of </a:t>
            </a:r>
            <a:r>
              <a:rPr lang="en" altLang="ja-JP" b="0" i="0" err="1">
                <a:solidFill>
                  <a:srgbClr val="374151"/>
                </a:solidFill>
                <a:effectLst/>
                <a:latin typeface="Söhne"/>
              </a:rPr>
              <a:t>Tcc</a:t>
            </a:r>
            <a:r>
              <a:rPr lang="en" altLang="ja-JP" b="0" i="0">
                <a:solidFill>
                  <a:srgbClr val="374151"/>
                </a:solidFill>
                <a:effectLst/>
                <a:latin typeface="Söhne"/>
              </a:rPr>
              <a:t>? Is it a diquark, a molecule, or something </a:t>
            </a:r>
            <a:r>
              <a:rPr lang="en" altLang="ja-JP">
                <a:solidFill>
                  <a:srgbClr val="374151"/>
                </a:solidFill>
                <a:latin typeface="Söhne"/>
              </a:rPr>
              <a:t>else</a:t>
            </a:r>
            <a:r>
              <a:rPr lang="en" altLang="ja-JP" b="0" i="0">
                <a:solidFill>
                  <a:srgbClr val="374151"/>
                </a:solidFill>
                <a:effectLst/>
                <a:latin typeface="Söhne"/>
              </a:rPr>
              <a:t>?  In the paper of qi meng, precise calculations of physical quantities are conducted based on the quark model. Therefore, I am citing it here. </a:t>
            </a:r>
            <a:r>
              <a:rPr lang="en" altLang="ja-JP">
                <a:solidFill>
                  <a:srgbClr val="374151"/>
                </a:solidFill>
                <a:latin typeface="Söhne"/>
              </a:rPr>
              <a:t>It</a:t>
            </a:r>
            <a:r>
              <a:rPr lang="en" altLang="ja-JP" b="0" i="0">
                <a:solidFill>
                  <a:srgbClr val="374151"/>
                </a:solidFill>
                <a:effectLst/>
                <a:latin typeface="Söhne"/>
              </a:rPr>
              <a:t> suggests that two bottom quarks form a compact object in the doubly bottom tetraquarks. Although this is the result of bottom quarks, considering charm quark is also heavy quark, this motivates us to employ the diquark picture.</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53</a:t>
            </a:fld>
            <a:endParaRPr kumimoji="1" lang="ja-JP" altLang="en-US"/>
          </a:p>
        </p:txBody>
      </p:sp>
    </p:spTree>
    <p:extLst>
      <p:ext uri="{BB962C8B-B14F-4D97-AF65-F5344CB8AC3E}">
        <p14:creationId xmlns:p14="http://schemas.microsoft.com/office/powerpoint/2010/main" val="586296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a:t>
            </a:r>
            <a:r>
              <a:rPr lang="en" altLang="ja-JP" b="0" i="0">
                <a:solidFill>
                  <a:srgbClr val="374151"/>
                </a:solidFill>
                <a:effectLst/>
                <a:latin typeface="Söhne"/>
              </a:rPr>
              <a:t>I define 'flavor partners' as entities that belong to the same flavor representation.</a:t>
            </a:r>
            <a:r>
              <a:rPr lang="en-US" altLang="ja-JP"/>
              <a:t> For example, D meson and D_s are flavor partners. The difference between these mesons is light quark cloud, but they belong to the same flavor representation. </a:t>
            </a:r>
            <a:r>
              <a:rPr lang="en-US" altLang="ja-JP" b="0" i="0">
                <a:solidFill>
                  <a:srgbClr val="374151"/>
                </a:solidFill>
                <a:effectLst/>
                <a:latin typeface="Söhne"/>
              </a:rPr>
              <a:t>As I mentioned before, heavy mesons are related to doubly heavy baryons via superflavor symmetry. Thus we refer to these hadrons as superflavor partners. </a:t>
            </a:r>
            <a:r>
              <a:rPr lang="en-US" altLang="ja-JP"/>
              <a:t>In the framework of this study, heavy-light interaction is included into light quark cloud. Therefore, we can divide heavy hadron into a heavy object and light quark cloud based on the heavy quark symmetry. As a result, hadron masses are expressed as a sum of heavy mass and light energy. If they have the same light quark cloud, they have the same light energy. If they have the same heavy component, they have the same heavy mass. Finally, we get this mass relation. Mass differences between flavor partners are the same between the superflavor partners.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54</a:t>
            </a:fld>
            <a:endParaRPr kumimoji="1" lang="ja-JP" altLang="en-US"/>
          </a:p>
        </p:txBody>
      </p:sp>
    </p:spTree>
    <p:extLst>
      <p:ext uri="{BB962C8B-B14F-4D97-AF65-F5344CB8AC3E}">
        <p14:creationId xmlns:p14="http://schemas.microsoft.com/office/powerpoint/2010/main" val="812510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a:t>
            </a:r>
            <a:r>
              <a:rPr lang="en" altLang="ja-JP" b="0" i="0">
                <a:solidFill>
                  <a:srgbClr val="374151"/>
                </a:solidFill>
                <a:effectLst/>
                <a:latin typeface="Söhne"/>
              </a:rPr>
              <a:t>I define 'flavor partners' as entities that belong to the same flavor representation.</a:t>
            </a:r>
            <a:r>
              <a:rPr lang="en-US" altLang="ja-JP"/>
              <a:t> For example, D meson and D_s are flavor partners. The difference between these mesons is light quark cloud, but they belong to the same flavor representation. </a:t>
            </a:r>
            <a:r>
              <a:rPr lang="en-US" altLang="ja-JP" b="0" i="0">
                <a:solidFill>
                  <a:srgbClr val="374151"/>
                </a:solidFill>
                <a:effectLst/>
                <a:latin typeface="Söhne"/>
              </a:rPr>
              <a:t>As I mentioned before, heavy mesons are related to doubly heavy baryons via superflavor symmetry. Thus we refer to these hadrons as superflavor partners. </a:t>
            </a:r>
            <a:r>
              <a:rPr lang="en-US" altLang="ja-JP"/>
              <a:t>In the framework of this study, heavy-light interaction is included into light quark cloud. Therefore, we can divide heavy hadron into a heavy object and light quark cloud based on the heavy quark symmetry. As a result, hadron masses are expressed as a sum of heavy mass and light energy. If they have the same light quark cloud, they have the same light energy. If they have the same heavy component, they have the same heavy mass. Finally, we get this mass relation. Mass differences between flavor partners are the same between the superflavor partners.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55</a:t>
            </a:fld>
            <a:endParaRPr kumimoji="1" lang="ja-JP" altLang="en-US"/>
          </a:p>
        </p:txBody>
      </p:sp>
    </p:spTree>
    <p:extLst>
      <p:ext uri="{BB962C8B-B14F-4D97-AF65-F5344CB8AC3E}">
        <p14:creationId xmlns:p14="http://schemas.microsoft.com/office/powerpoint/2010/main" val="154657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a:t>
            </a:r>
            <a:r>
              <a:rPr lang="en" altLang="ja-JP" b="0" i="0">
                <a:solidFill>
                  <a:srgbClr val="374151"/>
                </a:solidFill>
                <a:effectLst/>
                <a:latin typeface="Söhne"/>
              </a:rPr>
              <a:t>I define 'flavor partners' as entities that belong to the same flavor representation.</a:t>
            </a:r>
            <a:r>
              <a:rPr lang="en-US" altLang="ja-JP"/>
              <a:t> For example, D meson and D_s are flavor partners. The difference between these mesons is light quark cloud, but they belong to the same flavor representation. </a:t>
            </a:r>
            <a:r>
              <a:rPr lang="en-US" altLang="ja-JP" b="0" i="0">
                <a:solidFill>
                  <a:srgbClr val="374151"/>
                </a:solidFill>
                <a:effectLst/>
                <a:latin typeface="Söhne"/>
              </a:rPr>
              <a:t>As I mentioned before, heavy mesons are related to doubly heavy baryons via superflavor symmetry. Thus we refer to these hadrons as superflavor partners. </a:t>
            </a:r>
            <a:r>
              <a:rPr lang="en-US" altLang="ja-JP"/>
              <a:t>In the framework of this study, heavy-light interaction is included into light quark cloud. Therefore, we can divide heavy hadron into a heavy object and light quark cloud based on the heavy quark symmetry. As a result, hadron masses are expressed as a sum of heavy mass and light energy. If they have the same light quark cloud, they have the same light energy. If they have the same heavy component, they have the same heavy mass. Finally, we get this mass relation. Mass differences between flavor partners are the same between the superflavor partners.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56</a:t>
            </a:fld>
            <a:endParaRPr kumimoji="1" lang="ja-JP" altLang="en-US"/>
          </a:p>
        </p:txBody>
      </p:sp>
    </p:spTree>
    <p:extLst>
      <p:ext uri="{BB962C8B-B14F-4D97-AF65-F5344CB8AC3E}">
        <p14:creationId xmlns:p14="http://schemas.microsoft.com/office/powerpoint/2010/main" val="2242266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a:t>
            </a:r>
            <a:r>
              <a:rPr lang="en" altLang="ja-JP" b="0" i="0">
                <a:solidFill>
                  <a:srgbClr val="374151"/>
                </a:solidFill>
                <a:effectLst/>
                <a:latin typeface="Söhne"/>
              </a:rPr>
              <a:t>I define 'flavor partners' as entities that belong to the same flavor representation.</a:t>
            </a:r>
            <a:r>
              <a:rPr lang="en-US" altLang="ja-JP"/>
              <a:t> For example, D meson and D_s are flavor partners. The difference between these mesons is light quark cloud, but they belong to the same flavor representation. </a:t>
            </a:r>
            <a:r>
              <a:rPr lang="en-US" altLang="ja-JP" b="0" i="0">
                <a:solidFill>
                  <a:srgbClr val="374151"/>
                </a:solidFill>
                <a:effectLst/>
                <a:latin typeface="Söhne"/>
              </a:rPr>
              <a:t>As I mentioned before, heavy mesons are related to doubly heavy baryons via superflavor symmetry. Thus we refer to these hadrons as superflavor partners. </a:t>
            </a:r>
            <a:r>
              <a:rPr lang="en-US" altLang="ja-JP"/>
              <a:t>In the framework of this study, heavy-light interaction is included into light quark cloud. Therefore, we can divide heavy hadron into a heavy object and light quark cloud based on the heavy quark symmetry. As a result, hadron masses are expressed as a sum of heavy mass and light energy. If they have the same light quark cloud, they have the same light energy. If they have the same heavy component, they have the same heavy mass. Finally, we get this mass relation. Mass differences between flavor partners are the same between the superflavor partners.</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57</a:t>
            </a:fld>
            <a:endParaRPr kumimoji="1" lang="ja-JP" altLang="en-US"/>
          </a:p>
        </p:txBody>
      </p:sp>
    </p:spTree>
    <p:extLst>
      <p:ext uri="{BB962C8B-B14F-4D97-AF65-F5344CB8AC3E}">
        <p14:creationId xmlns:p14="http://schemas.microsoft.com/office/powerpoint/2010/main" val="2856258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a:solidFill>
                  <a:srgbClr val="374151"/>
                </a:solidFill>
                <a:effectLst/>
                <a:latin typeface="Söhne"/>
              </a:rPr>
              <a:t>Let’s check the validity of this mass relation. Due to the absence of experimental data for DHB, we use the results from lattice QCD.</a:t>
            </a:r>
            <a:r>
              <a:rPr kumimoji="1" lang="en-US" altLang="ja-JP"/>
              <a:t> The mass differences between flavor partner are 100MeV and 103MeV. Impressively</a:t>
            </a:r>
            <a:r>
              <a:rPr lang="en-US" altLang="ja-JP"/>
              <a:t>, we find the mass relation from superflavor symmetry holds with high accuracy.</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58</a:t>
            </a:fld>
            <a:endParaRPr kumimoji="1" lang="ja-JP" altLang="en-US"/>
          </a:p>
        </p:txBody>
      </p:sp>
    </p:spTree>
    <p:extLst>
      <p:ext uri="{BB962C8B-B14F-4D97-AF65-F5344CB8AC3E}">
        <p14:creationId xmlns:p14="http://schemas.microsoft.com/office/powerpoint/2010/main" val="211570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If we apply the superflavor symmetry to Tcc, we naturally expect the existence of Tccs, which is </a:t>
            </a:r>
            <a:r>
              <a:rPr kumimoji="1" lang="en-US" altLang="ja-JP" err="1"/>
              <a:t>ccsbarubar</a:t>
            </a:r>
            <a:r>
              <a:rPr kumimoji="1" lang="en-US" altLang="ja-JP"/>
              <a:t>. If Tccs as expected from superflavor symmetry, does exist, it means that color anti-triplet state is dominant.</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59</a:t>
            </a:fld>
            <a:endParaRPr kumimoji="1" lang="ja-JP" altLang="en-US"/>
          </a:p>
        </p:txBody>
      </p:sp>
    </p:spTree>
    <p:extLst>
      <p:ext uri="{BB962C8B-B14F-4D97-AF65-F5344CB8AC3E}">
        <p14:creationId xmlns:p14="http://schemas.microsoft.com/office/powerpoint/2010/main" val="723350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Then, we get this result. The mass of Tccs is 4059MeV. This value is isospin </a:t>
            </a:r>
            <a:r>
              <a:rPr lang="en-US" altLang="ja-JP" err="1"/>
              <a:t>avegared</a:t>
            </a:r>
            <a:r>
              <a:rPr lang="en-US" altLang="ja-JP"/>
              <a:t>. This result is derived from superflavor symmetry. Therefore, accepting the diquark picture, this result is not dependent on the internal dynamics. Since the masses of Tcc, </a:t>
            </a:r>
            <a:r>
              <a:rPr lang="en-US" altLang="ja-JP" err="1"/>
              <a:t>Xic</a:t>
            </a:r>
            <a:r>
              <a:rPr lang="en-US" altLang="ja-JP"/>
              <a:t> and </a:t>
            </a:r>
            <a:r>
              <a:rPr lang="en-US" altLang="ja-JP" err="1"/>
              <a:t>Lambdac</a:t>
            </a:r>
            <a:r>
              <a:rPr lang="en-US" altLang="ja-JP"/>
              <a:t> are the experimental data, so this value is definitive to some extent.</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60</a:t>
            </a:fld>
            <a:endParaRPr kumimoji="1" lang="ja-JP" altLang="en-US"/>
          </a:p>
        </p:txBody>
      </p:sp>
    </p:spTree>
    <p:extLst>
      <p:ext uri="{BB962C8B-B14F-4D97-AF65-F5344CB8AC3E}">
        <p14:creationId xmlns:p14="http://schemas.microsoft.com/office/powerpoint/2010/main" val="257928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a:t>Let me briefly explain superflavor symmetry. When the color representation of a heavy diquark is </a:t>
                </a:r>
                <a14:m>
                  <m:oMath xmlns:m="http://schemas.openxmlformats.org/officeDocument/2006/math">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3</m:t>
                        </m:r>
                      </m:e>
                    </m:acc>
                  </m:oMath>
                </a14:m>
                <a:r>
                  <a:rPr lang="en-US" altLang="ja-JP"/>
                  <a:t>, it is the same as that of a heavy anti-quark. Thus, in the heavy quark limit, a heavy diquark and a heavy anti-quark have the same interactions. The system remains unchanged when a diquark QQ is exchanged with an anti-quark </a:t>
                </a:r>
                <a14:m>
                  <m:oMath xmlns:m="http://schemas.openxmlformats.org/officeDocument/2006/math">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𝑄</m:t>
                        </m:r>
                      </m:e>
                    </m:acc>
                  </m:oMath>
                </a14:m>
                <a:r>
                  <a:rPr lang="en-US" altLang="ja-JP"/>
                  <a:t>​. This invariance is referred to as 'superflavor symmetry' or 'heavy quark anti-diquark symmetry'. Therefore, under superflavor symmetry, heavy mesons correspond to doubly heavy baryons, and singly heavy baryons correspond to doubly heavy tetraquarks.</a:t>
                </a:r>
                <a:endParaRPr kumimoji="1" lang="ja-JP" altLang="en-US"/>
              </a:p>
            </p:txBody>
          </p:sp>
        </mc:Choice>
        <mc:Fallback xmlns="">
          <p:sp>
            <p:nvSpPr>
              <p:cNvPr id="3" name="ノート プレースホルダー 2"/>
              <p:cNvSpPr>
                <a:spLocks noGrp="1"/>
              </p:cNvSpPr>
              <p:nvPr>
                <p:ph type="body" idx="1"/>
              </p:nvPr>
            </p:nvSpPr>
            <p:spPr/>
            <p:txBody>
              <a:bodyPr/>
              <a:lstStyle/>
              <a:p>
                <a:r>
                  <a:rPr lang="en-US" altLang="ja-JP"/>
                  <a:t>Let me briefly explain superflavor symmetry. When the color representation of a heavy diquark is </a:t>
                </a:r>
                <a:r>
                  <a:rPr lang="en-US" altLang="ja-JP" b="0" i="0">
                    <a:latin typeface="Cambria Math" panose="02040503050406030204" pitchFamily="18" charset="0"/>
                  </a:rPr>
                  <a:t>3 ̅</a:t>
                </a:r>
                <a:r>
                  <a:rPr lang="en-US" altLang="ja-JP"/>
                  <a:t>, it is the same as that of a heavy anti-quark. Thus, in the heavy quark limit, a heavy diquark and a heavy anti-quark have the same interactions. The system remains unchanged when a diquark QQ is exchanged with an anti-quark </a:t>
                </a:r>
                <a:r>
                  <a:rPr lang="en-US" altLang="ja-JP" b="0" i="0">
                    <a:latin typeface="Cambria Math" panose="02040503050406030204" pitchFamily="18" charset="0"/>
                  </a:rPr>
                  <a:t>𝑄 ̅</a:t>
                </a:r>
                <a:r>
                  <a:rPr lang="en-US" altLang="ja-JP"/>
                  <a:t>​. This invariance is referred to as 'superflavor symmetry' or 'heavy quark anti-diquark symmetry'. Therefore, under superflavor symmetry, heavy mesons correspond to doubly heavy baryons, and singly heavy baryons correspond to doubly heavy tetraquarks.</a:t>
                </a:r>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7BE6058C-31DA-4AF4-A807-A6F164A1168E}" type="slidenum">
              <a:rPr kumimoji="1" lang="ja-JP" altLang="en-US" smtClean="0"/>
              <a:t>6</a:t>
            </a:fld>
            <a:endParaRPr kumimoji="1" lang="ja-JP" altLang="en-US"/>
          </a:p>
        </p:txBody>
      </p:sp>
    </p:spTree>
    <p:extLst>
      <p:ext uri="{BB962C8B-B14F-4D97-AF65-F5344CB8AC3E}">
        <p14:creationId xmlns:p14="http://schemas.microsoft.com/office/powerpoint/2010/main" val="6555941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 altLang="ja-JP" b="0" i="0">
                <a:solidFill>
                  <a:srgbClr val="374151"/>
                </a:solidFill>
                <a:effectLst/>
                <a:latin typeface="Söhne"/>
              </a:rPr>
              <a:t>We also analyzed the decay width of Tccs. I want emphasize the mass of Tccs is above the thresholds of D*Ds and DDs*. So we assume that Tccs decays into these mesons.</a:t>
            </a:r>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61</a:t>
            </a:fld>
            <a:endParaRPr kumimoji="1" lang="ja-JP" altLang="en-US"/>
          </a:p>
        </p:txBody>
      </p:sp>
    </p:spTree>
    <p:extLst>
      <p:ext uri="{BB962C8B-B14F-4D97-AF65-F5344CB8AC3E}">
        <p14:creationId xmlns:p14="http://schemas.microsoft.com/office/powerpoint/2010/main" val="376385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 altLang="ja-JP" b="0" i="0">
                <a:solidFill>
                  <a:srgbClr val="374151"/>
                </a:solidFill>
                <a:effectLst/>
                <a:latin typeface="Söhne"/>
              </a:rPr>
              <a:t>This is how to calculate the decay width of Tccs? We employ the effective Lagrangian approach with SU(3) flavor symmetry. Please note that this approach is distinct from superflavor symmetry. We assume the SU(3) flavor symmetry only. Given that </a:t>
            </a:r>
            <a:r>
              <a:rPr lang="en" altLang="ja-JP" b="0" i="0" err="1">
                <a:solidFill>
                  <a:srgbClr val="374151"/>
                </a:solidFill>
                <a:effectLst/>
                <a:latin typeface="Söhne"/>
              </a:rPr>
              <a:t>Tcc</a:t>
            </a:r>
            <a:r>
              <a:rPr lang="en" altLang="ja-JP" b="0" i="0">
                <a:solidFill>
                  <a:srgbClr val="374151"/>
                </a:solidFill>
                <a:effectLst/>
                <a:latin typeface="Söhne"/>
              </a:rPr>
              <a:t> is </a:t>
            </a:r>
            <a:r>
              <a:rPr lang="en" altLang="ja-JP" b="0" i="0" err="1">
                <a:solidFill>
                  <a:srgbClr val="374151"/>
                </a:solidFill>
                <a:effectLst/>
                <a:latin typeface="Söhne"/>
              </a:rPr>
              <a:t>isoscalar</a:t>
            </a:r>
            <a:r>
              <a:rPr lang="en" altLang="ja-JP" b="0" i="0">
                <a:solidFill>
                  <a:srgbClr val="374151"/>
                </a:solidFill>
                <a:effectLst/>
                <a:latin typeface="Söhne"/>
              </a:rPr>
              <a:t>, the flavor representation for both </a:t>
            </a:r>
            <a:r>
              <a:rPr lang="en" altLang="ja-JP" b="0" i="0" err="1">
                <a:solidFill>
                  <a:srgbClr val="374151"/>
                </a:solidFill>
                <a:effectLst/>
                <a:latin typeface="Söhne"/>
              </a:rPr>
              <a:t>Tcc</a:t>
            </a:r>
            <a:r>
              <a:rPr lang="en" altLang="ja-JP" b="0" i="0">
                <a:solidFill>
                  <a:srgbClr val="374151"/>
                </a:solidFill>
                <a:effectLst/>
                <a:latin typeface="Söhne"/>
              </a:rPr>
              <a:t> and </a:t>
            </a:r>
            <a:r>
              <a:rPr lang="en" altLang="ja-JP" b="0" i="0" err="1">
                <a:solidFill>
                  <a:srgbClr val="374151"/>
                </a:solidFill>
                <a:effectLst/>
                <a:latin typeface="Söhne"/>
              </a:rPr>
              <a:t>Tccs</a:t>
            </a:r>
            <a:r>
              <a:rPr lang="en" altLang="ja-JP" b="0" i="0">
                <a:solidFill>
                  <a:srgbClr val="374151"/>
                </a:solidFill>
                <a:effectLst/>
                <a:latin typeface="Söhne"/>
              </a:rPr>
              <a:t> is 3bar. As a result, we derive the following SU(3) flavor transformation. In this context, 'T' represents the doubly charmed tetraquarks, 'D' stands for the D meson, and 'D*' stands for the D* meson. The </a:t>
            </a:r>
            <a:r>
              <a:rPr lang="en" altLang="ja-JP" b="0" i="0" err="1">
                <a:solidFill>
                  <a:srgbClr val="374151"/>
                </a:solidFill>
                <a:effectLst/>
                <a:latin typeface="Söhne"/>
              </a:rPr>
              <a:t>Lagrangian</a:t>
            </a:r>
            <a:r>
              <a:rPr lang="en" altLang="ja-JP" b="0" i="0">
                <a:solidFill>
                  <a:srgbClr val="374151"/>
                </a:solidFill>
                <a:effectLst/>
                <a:latin typeface="Söhne"/>
              </a:rPr>
              <a:t> that exhibits SU(3) flavor symmetry appears as follows. </a:t>
            </a:r>
            <a:r>
              <a:rPr lang="en" altLang="ja-JP">
                <a:solidFill>
                  <a:srgbClr val="374151"/>
                </a:solidFill>
                <a:latin typeface="Söhne"/>
              </a:rPr>
              <a:t>I want to emphasize</a:t>
            </a:r>
            <a:r>
              <a:rPr lang="en" altLang="ja-JP" b="0" i="0">
                <a:solidFill>
                  <a:srgbClr val="374151"/>
                </a:solidFill>
                <a:effectLst/>
                <a:latin typeface="Söhne"/>
              </a:rPr>
              <a:t> that there's a single parameter to be determined, </a:t>
            </a:r>
            <a:r>
              <a:rPr lang="en" altLang="ja-JP" b="0" i="0" err="1">
                <a:solidFill>
                  <a:srgbClr val="374151"/>
                </a:solidFill>
                <a:effectLst/>
                <a:latin typeface="Söhne"/>
              </a:rPr>
              <a:t>gTDD</a:t>
            </a:r>
            <a:r>
              <a:rPr lang="en" altLang="ja-JP">
                <a:solidFill>
                  <a:srgbClr val="374151"/>
                </a:solidFill>
                <a:latin typeface="Söhne"/>
              </a:rPr>
              <a:t> and</a:t>
            </a:r>
            <a:r>
              <a:rPr lang="en" altLang="ja-JP" b="0" i="0">
                <a:solidFill>
                  <a:srgbClr val="374151"/>
                </a:solidFill>
                <a:effectLst/>
                <a:latin typeface="Söhne"/>
              </a:rPr>
              <a:t> the decay processes of both Tcc and Tccs  share the  coupling constant.</a:t>
            </a:r>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62</a:t>
            </a:fld>
            <a:endParaRPr kumimoji="1" lang="ja-JP" altLang="en-US"/>
          </a:p>
        </p:txBody>
      </p:sp>
    </p:spTree>
    <p:extLst>
      <p:ext uri="{BB962C8B-B14F-4D97-AF65-F5344CB8AC3E}">
        <p14:creationId xmlns:p14="http://schemas.microsoft.com/office/powerpoint/2010/main" val="1121784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Please remind the decay of Tcc. Tcc can decay into D0D0Pi+ and D0D+Pi0 </a:t>
            </a:r>
            <a:r>
              <a:rPr kumimoji="1" lang="en-US" altLang="ja-JP" err="1"/>
              <a:t>thgrough</a:t>
            </a:r>
            <a:r>
              <a:rPr kumimoji="1" lang="en-US" altLang="ja-JP"/>
              <a:t> an intermediate state of D*. we determine </a:t>
            </a:r>
            <a:r>
              <a:rPr kumimoji="1" lang="en-US" altLang="ja-JP" err="1"/>
              <a:t>gDDPi</a:t>
            </a:r>
            <a:r>
              <a:rPr kumimoji="1" lang="en-US" altLang="ja-JP"/>
              <a:t> from the decay D* going to </a:t>
            </a:r>
            <a:r>
              <a:rPr kumimoji="1" lang="en-US" altLang="ja-JP" err="1"/>
              <a:t>DPi</a:t>
            </a:r>
            <a:r>
              <a:rPr kumimoji="1" lang="en-US" altLang="ja-JP"/>
              <a:t>. Then, we obtain </a:t>
            </a:r>
            <a:r>
              <a:rPr kumimoji="1" lang="en-US" altLang="ja-JP" err="1"/>
              <a:t>gTDD</a:t>
            </a:r>
            <a:r>
              <a:rPr kumimoji="1" lang="en-US" altLang="ja-JP"/>
              <a:t> from decay width of Tcc. Given that the order of hadrons mass is 10^3 MeV, we consider this value is natural.</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63</a:t>
            </a:fld>
            <a:endParaRPr kumimoji="1" lang="ja-JP" altLang="en-US"/>
          </a:p>
        </p:txBody>
      </p:sp>
    </p:spTree>
    <p:extLst>
      <p:ext uri="{BB962C8B-B14F-4D97-AF65-F5344CB8AC3E}">
        <p14:creationId xmlns:p14="http://schemas.microsoft.com/office/powerpoint/2010/main" val="11592875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This is the general form of decay width. Inputting the mass of Tccs, 4059MeV, we obtain decay width of Tccs, 1.2MeV.</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64</a:t>
            </a:fld>
            <a:endParaRPr kumimoji="1" lang="ja-JP" altLang="en-US"/>
          </a:p>
        </p:txBody>
      </p:sp>
    </p:spTree>
    <p:extLst>
      <p:ext uri="{BB962C8B-B14F-4D97-AF65-F5344CB8AC3E}">
        <p14:creationId xmlns:p14="http://schemas.microsoft.com/office/powerpoint/2010/main" val="295014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65</a:t>
            </a:fld>
            <a:endParaRPr kumimoji="1" lang="ja-JP" altLang="en-US"/>
          </a:p>
        </p:txBody>
      </p:sp>
    </p:spTree>
    <p:extLst>
      <p:ext uri="{BB962C8B-B14F-4D97-AF65-F5344CB8AC3E}">
        <p14:creationId xmlns:p14="http://schemas.microsoft.com/office/powerpoint/2010/main" val="20276180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a:t>
            </a:r>
            <a:r>
              <a:rPr lang="en" altLang="ja-JP" b="0" i="0">
                <a:solidFill>
                  <a:srgbClr val="374151"/>
                </a:solidFill>
                <a:effectLst/>
                <a:latin typeface="Söhne"/>
              </a:rPr>
              <a:t>I define 'flavor partners' as entities that belong to the same flavor representation.</a:t>
            </a:r>
            <a:r>
              <a:rPr lang="en-US" altLang="ja-JP"/>
              <a:t> In the framework of this study, heavy-light interaction is renormalized into light quark cloud. As a result, the dynamics of these hadrons are determined by their light quark cloud. </a:t>
            </a:r>
            <a:r>
              <a:rPr lang="en" altLang="ja-JP" b="0" i="0">
                <a:solidFill>
                  <a:srgbClr val="374151"/>
                </a:solidFill>
                <a:effectLst/>
                <a:latin typeface="Söhne"/>
              </a:rPr>
              <a:t>From this, we derive the masses of these hadrons. </a:t>
            </a:r>
            <a:r>
              <a:rPr lang="en-US" altLang="ja-JP"/>
              <a:t> Hadron masses are divided into heavy mass component and light energy component. Finally, we get this mass relation. Mass differences between flavor partners are the same in the superflavor partners.</a:t>
            </a:r>
            <a:r>
              <a:rPr lang="ja-JP" altLang="en-US"/>
              <a:t>もう少し丁寧に説明する。</a:t>
            </a:r>
            <a:r>
              <a:rPr lang="en-US" altLang="ja-JP"/>
              <a:t>light flavor SU(3) partner</a:t>
            </a:r>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66</a:t>
            </a:fld>
            <a:endParaRPr kumimoji="1" lang="ja-JP" altLang="en-US"/>
          </a:p>
        </p:txBody>
      </p:sp>
    </p:spTree>
    <p:extLst>
      <p:ext uri="{BB962C8B-B14F-4D97-AF65-F5344CB8AC3E}">
        <p14:creationId xmlns:p14="http://schemas.microsoft.com/office/powerpoint/2010/main" val="304123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67</a:t>
            </a:fld>
            <a:endParaRPr kumimoji="1" lang="ja-JP" altLang="en-US"/>
          </a:p>
        </p:txBody>
      </p:sp>
    </p:spTree>
    <p:extLst>
      <p:ext uri="{BB962C8B-B14F-4D97-AF65-F5344CB8AC3E}">
        <p14:creationId xmlns:p14="http://schemas.microsoft.com/office/powerpoint/2010/main" val="2233542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68</a:t>
            </a:fld>
            <a:endParaRPr kumimoji="1" lang="ja-JP" altLang="en-US"/>
          </a:p>
        </p:txBody>
      </p:sp>
    </p:spTree>
    <p:extLst>
      <p:ext uri="{BB962C8B-B14F-4D97-AF65-F5344CB8AC3E}">
        <p14:creationId xmlns:p14="http://schemas.microsoft.com/office/powerpoint/2010/main" val="2808521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69</a:t>
            </a:fld>
            <a:endParaRPr kumimoji="1" lang="ja-JP" altLang="en-US"/>
          </a:p>
        </p:txBody>
      </p:sp>
    </p:spTree>
    <p:extLst>
      <p:ext uri="{BB962C8B-B14F-4D97-AF65-F5344CB8AC3E}">
        <p14:creationId xmlns:p14="http://schemas.microsoft.com/office/powerpoint/2010/main" val="786754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70</a:t>
            </a:fld>
            <a:endParaRPr kumimoji="1" lang="ja-JP" altLang="en-US"/>
          </a:p>
        </p:txBody>
      </p:sp>
    </p:spTree>
    <p:extLst>
      <p:ext uri="{BB962C8B-B14F-4D97-AF65-F5344CB8AC3E}">
        <p14:creationId xmlns:p14="http://schemas.microsoft.com/office/powerpoint/2010/main" val="105945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9F2C-A391-9C0D-5BA0-B443A8CE05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1BAFFD-1DE7-E48F-223D-085BF3D2CB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7FE367-1966-E692-E940-C18FEA22601E}"/>
              </a:ext>
            </a:extLst>
          </p:cNvPr>
          <p:cNvSpPr>
            <a:spLocks noGrp="1"/>
          </p:cNvSpPr>
          <p:nvPr>
            <p:ph type="body" idx="1"/>
          </p:nvPr>
        </p:nvSpPr>
        <p:spPr/>
        <p:txBody>
          <a:bodyPr/>
          <a:lstStyle/>
          <a:p>
            <a:r>
              <a:rPr lang="en" altLang="ja-JP" dirty="0"/>
              <a:t>In our previous work, we analyzed the isoscalar Tcc based on the color 3bar diquark and superflavor symmetry. We also proposed a novel approach to investigate the color structure through symmetries.</a:t>
            </a:r>
            <a:br>
              <a:rPr lang="en" altLang="ja-JP" dirty="0"/>
            </a:br>
            <a:r>
              <a:rPr lang="en" altLang="ja-JP" dirty="0"/>
              <a:t>If Tcc has a color 3bar diquark structure, these relations must hold.</a:t>
            </a:r>
            <a:br>
              <a:rPr lang="en" altLang="ja-JP" dirty="0"/>
            </a:br>
            <a:r>
              <a:rPr lang="en" altLang="ja-JP" dirty="0"/>
              <a:t>On the other hand, if Tcc has a different structure, these relations may not hold. Therefore, investigating superflavor symmetry could provide insights into the color structure.</a:t>
            </a:r>
            <a:endParaRPr lang="en-US" altLang="ja-JP" dirty="0"/>
          </a:p>
        </p:txBody>
      </p:sp>
      <p:sp>
        <p:nvSpPr>
          <p:cNvPr id="4" name="スライド番号プレースホルダー 3">
            <a:extLst>
              <a:ext uri="{FF2B5EF4-FFF2-40B4-BE49-F238E27FC236}">
                <a16:creationId xmlns:a16="http://schemas.microsoft.com/office/drawing/2014/main" id="{D5560F69-3E4F-39CA-8BFF-00DAB22DD90A}"/>
              </a:ext>
            </a:extLst>
          </p:cNvPr>
          <p:cNvSpPr>
            <a:spLocks noGrp="1"/>
          </p:cNvSpPr>
          <p:nvPr>
            <p:ph type="sldNum" sz="quarter" idx="5"/>
          </p:nvPr>
        </p:nvSpPr>
        <p:spPr/>
        <p:txBody>
          <a:bodyPr/>
          <a:lstStyle/>
          <a:p>
            <a:fld id="{2ABF4B6A-391F-D043-A893-1C192FD82666}" type="slidenum">
              <a:rPr kumimoji="1" lang="ja-JP" altLang="en-US" smtClean="0"/>
              <a:t>7</a:t>
            </a:fld>
            <a:endParaRPr kumimoji="1" lang="ja-JP" altLang="en-US"/>
          </a:p>
        </p:txBody>
      </p:sp>
    </p:spTree>
    <p:extLst>
      <p:ext uri="{BB962C8B-B14F-4D97-AF65-F5344CB8AC3E}">
        <p14:creationId xmlns:p14="http://schemas.microsoft.com/office/powerpoint/2010/main" val="32311788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71</a:t>
            </a:fld>
            <a:endParaRPr kumimoji="1" lang="ja-JP" altLang="en-US"/>
          </a:p>
        </p:txBody>
      </p:sp>
    </p:spTree>
    <p:extLst>
      <p:ext uri="{BB962C8B-B14F-4D97-AF65-F5344CB8AC3E}">
        <p14:creationId xmlns:p14="http://schemas.microsoft.com/office/powerpoint/2010/main" val="16897852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72</a:t>
            </a:fld>
            <a:endParaRPr kumimoji="1" lang="ja-JP" altLang="en-US"/>
          </a:p>
        </p:txBody>
      </p:sp>
    </p:spTree>
    <p:extLst>
      <p:ext uri="{BB962C8B-B14F-4D97-AF65-F5344CB8AC3E}">
        <p14:creationId xmlns:p14="http://schemas.microsoft.com/office/powerpoint/2010/main" val="8270864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73</a:t>
            </a:fld>
            <a:endParaRPr kumimoji="1" lang="ja-JP" altLang="en-US"/>
          </a:p>
        </p:txBody>
      </p:sp>
    </p:spTree>
    <p:extLst>
      <p:ext uri="{BB962C8B-B14F-4D97-AF65-F5344CB8AC3E}">
        <p14:creationId xmlns:p14="http://schemas.microsoft.com/office/powerpoint/2010/main" val="34113179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74</a:t>
            </a:fld>
            <a:endParaRPr kumimoji="1" lang="ja-JP" altLang="en-US"/>
          </a:p>
        </p:txBody>
      </p:sp>
    </p:spTree>
    <p:extLst>
      <p:ext uri="{BB962C8B-B14F-4D97-AF65-F5344CB8AC3E}">
        <p14:creationId xmlns:p14="http://schemas.microsoft.com/office/powerpoint/2010/main" val="3048245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75</a:t>
            </a:fld>
            <a:endParaRPr kumimoji="1" lang="ja-JP" altLang="en-US"/>
          </a:p>
        </p:txBody>
      </p:sp>
    </p:spTree>
    <p:extLst>
      <p:ext uri="{BB962C8B-B14F-4D97-AF65-F5344CB8AC3E}">
        <p14:creationId xmlns:p14="http://schemas.microsoft.com/office/powerpoint/2010/main" val="12004399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76</a:t>
            </a:fld>
            <a:endParaRPr kumimoji="1" lang="ja-JP" altLang="en-US"/>
          </a:p>
        </p:txBody>
      </p:sp>
    </p:spTree>
    <p:extLst>
      <p:ext uri="{BB962C8B-B14F-4D97-AF65-F5344CB8AC3E}">
        <p14:creationId xmlns:p14="http://schemas.microsoft.com/office/powerpoint/2010/main" val="29985909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77</a:t>
            </a:fld>
            <a:endParaRPr kumimoji="1" lang="ja-JP" altLang="en-US"/>
          </a:p>
        </p:txBody>
      </p:sp>
    </p:spTree>
    <p:extLst>
      <p:ext uri="{BB962C8B-B14F-4D97-AF65-F5344CB8AC3E}">
        <p14:creationId xmlns:p14="http://schemas.microsoft.com/office/powerpoint/2010/main" val="39829414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78</a:t>
            </a:fld>
            <a:endParaRPr kumimoji="1" lang="ja-JP" altLang="en-US"/>
          </a:p>
        </p:txBody>
      </p:sp>
    </p:spTree>
    <p:extLst>
      <p:ext uri="{BB962C8B-B14F-4D97-AF65-F5344CB8AC3E}">
        <p14:creationId xmlns:p14="http://schemas.microsoft.com/office/powerpoint/2010/main" val="3994781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79</a:t>
            </a:fld>
            <a:endParaRPr kumimoji="1" lang="ja-JP" altLang="en-US"/>
          </a:p>
        </p:txBody>
      </p:sp>
    </p:spTree>
    <p:extLst>
      <p:ext uri="{BB962C8B-B14F-4D97-AF65-F5344CB8AC3E}">
        <p14:creationId xmlns:p14="http://schemas.microsoft.com/office/powerpoint/2010/main" val="4287063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80</a:t>
            </a:fld>
            <a:endParaRPr kumimoji="1" lang="ja-JP" altLang="en-US"/>
          </a:p>
        </p:txBody>
      </p:sp>
    </p:spTree>
    <p:extLst>
      <p:ext uri="{BB962C8B-B14F-4D97-AF65-F5344CB8AC3E}">
        <p14:creationId xmlns:p14="http://schemas.microsoft.com/office/powerpoint/2010/main" val="55790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CF0A-29C0-209C-D8A9-D0489C8818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F4E298-934B-EE72-FB48-3B2D9359E9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95AA15-0179-42ED-6ED3-A0E2A499672A}"/>
              </a:ext>
            </a:extLst>
          </p:cNvPr>
          <p:cNvSpPr>
            <a:spLocks noGrp="1"/>
          </p:cNvSpPr>
          <p:nvPr>
            <p:ph type="body" idx="1"/>
          </p:nvPr>
        </p:nvSpPr>
        <p:spPr/>
        <p:txBody>
          <a:bodyPr/>
          <a:lstStyle/>
          <a:p>
            <a:r>
              <a:rPr lang="en-US" altLang="ja-JP" dirty="0"/>
              <a:t>Then, lets move on the isovector state. As I said before, we studied Tcc assuming that Tcc </a:t>
            </a:r>
            <a:r>
              <a:rPr lang="en" altLang="ja-JP" dirty="0"/>
              <a:t>is a state obtained by replacing the c in </a:t>
            </a:r>
            <a:r>
              <a:rPr lang="en-US" altLang="ja-JP" dirty="0" err="1"/>
              <a:t>Λc</a:t>
            </a:r>
            <a:r>
              <a:rPr lang="en-US" altLang="ja-JP" dirty="0"/>
              <a:t> </a:t>
            </a:r>
            <a:r>
              <a:rPr lang="en" altLang="ja-JP" dirty="0"/>
              <a:t>with </a:t>
            </a:r>
            <a:r>
              <a:rPr lang="en" altLang="ja-JP" dirty="0" err="1"/>
              <a:t>cbarcbar</a:t>
            </a:r>
            <a:r>
              <a:rPr lang="en" altLang="ja-JP" dirty="0"/>
              <a:t>.</a:t>
            </a:r>
          </a:p>
          <a:p>
            <a:r>
              <a:rPr lang="en" altLang="ja-JP" dirty="0"/>
              <a:t>Then, we also expect that isovector Tcc exists which is a state obtained by replacing the c in </a:t>
            </a:r>
            <a:r>
              <a:rPr lang="en-US" altLang="ja-JP" dirty="0" err="1"/>
              <a:t>Σc</a:t>
            </a:r>
            <a:r>
              <a:rPr lang="en-US" altLang="ja-JP" dirty="0"/>
              <a:t> </a:t>
            </a:r>
            <a:r>
              <a:rPr lang="en" altLang="ja-JP" dirty="0"/>
              <a:t>with </a:t>
            </a:r>
            <a:r>
              <a:rPr lang="en" altLang="ja-JP" dirty="0" err="1"/>
              <a:t>cbarcbar</a:t>
            </a:r>
            <a:r>
              <a:rPr lang="en" altLang="ja-JP" dirty="0"/>
              <a:t>.</a:t>
            </a:r>
            <a:endParaRPr kumimoji="1" lang="en-US" altLang="ja-JP" dirty="0"/>
          </a:p>
        </p:txBody>
      </p:sp>
      <p:sp>
        <p:nvSpPr>
          <p:cNvPr id="4" name="スライド番号プレースホルダー 3">
            <a:extLst>
              <a:ext uri="{FF2B5EF4-FFF2-40B4-BE49-F238E27FC236}">
                <a16:creationId xmlns:a16="http://schemas.microsoft.com/office/drawing/2014/main" id="{C92A7A5F-1A31-B287-3C1C-4C3714296CF6}"/>
              </a:ext>
            </a:extLst>
          </p:cNvPr>
          <p:cNvSpPr>
            <a:spLocks noGrp="1"/>
          </p:cNvSpPr>
          <p:nvPr>
            <p:ph type="sldNum" sz="quarter" idx="5"/>
          </p:nvPr>
        </p:nvSpPr>
        <p:spPr/>
        <p:txBody>
          <a:bodyPr/>
          <a:lstStyle/>
          <a:p>
            <a:fld id="{7BE6058C-31DA-4AF4-A807-A6F164A1168E}" type="slidenum">
              <a:rPr kumimoji="1" lang="ja-JP" altLang="en-US" smtClean="0"/>
              <a:t>8</a:t>
            </a:fld>
            <a:endParaRPr kumimoji="1" lang="ja-JP" altLang="en-US"/>
          </a:p>
        </p:txBody>
      </p:sp>
    </p:spTree>
    <p:extLst>
      <p:ext uri="{BB962C8B-B14F-4D97-AF65-F5344CB8AC3E}">
        <p14:creationId xmlns:p14="http://schemas.microsoft.com/office/powerpoint/2010/main" val="7142168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81</a:t>
            </a:fld>
            <a:endParaRPr kumimoji="1" lang="ja-JP" altLang="en-US"/>
          </a:p>
        </p:txBody>
      </p:sp>
    </p:spTree>
    <p:extLst>
      <p:ext uri="{BB962C8B-B14F-4D97-AF65-F5344CB8AC3E}">
        <p14:creationId xmlns:p14="http://schemas.microsoft.com/office/powerpoint/2010/main" val="4392356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82</a:t>
            </a:fld>
            <a:endParaRPr kumimoji="1" lang="ja-JP" altLang="en-US"/>
          </a:p>
        </p:txBody>
      </p:sp>
    </p:spTree>
    <p:extLst>
      <p:ext uri="{BB962C8B-B14F-4D97-AF65-F5344CB8AC3E}">
        <p14:creationId xmlns:p14="http://schemas.microsoft.com/office/powerpoint/2010/main" val="42863855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83</a:t>
            </a:fld>
            <a:endParaRPr kumimoji="1" lang="ja-JP" altLang="en-US"/>
          </a:p>
        </p:txBody>
      </p:sp>
    </p:spTree>
    <p:extLst>
      <p:ext uri="{BB962C8B-B14F-4D97-AF65-F5344CB8AC3E}">
        <p14:creationId xmlns:p14="http://schemas.microsoft.com/office/powerpoint/2010/main" val="36602074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84</a:t>
            </a:fld>
            <a:endParaRPr kumimoji="1" lang="ja-JP" altLang="en-US"/>
          </a:p>
        </p:txBody>
      </p:sp>
    </p:spTree>
    <p:extLst>
      <p:ext uri="{BB962C8B-B14F-4D97-AF65-F5344CB8AC3E}">
        <p14:creationId xmlns:p14="http://schemas.microsoft.com/office/powerpoint/2010/main" val="1486481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85</a:t>
            </a:fld>
            <a:endParaRPr kumimoji="1" lang="ja-JP" altLang="en-US"/>
          </a:p>
        </p:txBody>
      </p:sp>
    </p:spTree>
    <p:extLst>
      <p:ext uri="{BB962C8B-B14F-4D97-AF65-F5344CB8AC3E}">
        <p14:creationId xmlns:p14="http://schemas.microsoft.com/office/powerpoint/2010/main" val="20173871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BF4B6A-391F-D043-A893-1C192FD82666}" type="slidenum">
              <a:rPr kumimoji="1" lang="ja-JP" altLang="en-US" smtClean="0"/>
              <a:t>86</a:t>
            </a:fld>
            <a:endParaRPr kumimoji="1" lang="ja-JP" altLang="en-US"/>
          </a:p>
        </p:txBody>
      </p:sp>
    </p:spTree>
    <p:extLst>
      <p:ext uri="{BB962C8B-B14F-4D97-AF65-F5344CB8AC3E}">
        <p14:creationId xmlns:p14="http://schemas.microsoft.com/office/powerpoint/2010/main" val="42187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3DEA-1028-4A5B-0E01-73F28BD5D1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049B5C-5FF3-FCCA-C2F3-6EC31B0170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00179F-1BF6-043B-0DCF-A7E21051CBCD}"/>
              </a:ext>
            </a:extLst>
          </p:cNvPr>
          <p:cNvSpPr>
            <a:spLocks noGrp="1"/>
          </p:cNvSpPr>
          <p:nvPr>
            <p:ph type="body" idx="1"/>
          </p:nvPr>
        </p:nvSpPr>
        <p:spPr/>
        <p:txBody>
          <a:bodyPr/>
          <a:lstStyle/>
          <a:p>
            <a:r>
              <a:rPr lang="en-US" altLang="ja-JP" dirty="0"/>
              <a:t>Then, lets move on the isovector state. As I said before, we studied Tcc assuming that Tcc </a:t>
            </a:r>
            <a:r>
              <a:rPr lang="en" altLang="ja-JP" dirty="0"/>
              <a:t>is a state obtained by replacing the c in </a:t>
            </a:r>
            <a:r>
              <a:rPr lang="en-US" altLang="ja-JP" dirty="0" err="1"/>
              <a:t>Λc</a:t>
            </a:r>
            <a:r>
              <a:rPr lang="en-US" altLang="ja-JP" dirty="0"/>
              <a:t> </a:t>
            </a:r>
            <a:r>
              <a:rPr lang="en" altLang="ja-JP" dirty="0"/>
              <a:t>with </a:t>
            </a:r>
            <a:r>
              <a:rPr lang="en" altLang="ja-JP" dirty="0" err="1"/>
              <a:t>cbarcbar</a:t>
            </a:r>
            <a:r>
              <a:rPr lang="en" altLang="ja-JP" dirty="0"/>
              <a:t>.</a:t>
            </a:r>
          </a:p>
          <a:p>
            <a:r>
              <a:rPr lang="en" altLang="ja-JP" dirty="0"/>
              <a:t>Then, we also expect that isovector Tcc exists which is a state obtained by replacing the c in </a:t>
            </a:r>
            <a:r>
              <a:rPr lang="en-US" altLang="ja-JP" dirty="0" err="1"/>
              <a:t>Σc</a:t>
            </a:r>
            <a:r>
              <a:rPr lang="en-US" altLang="ja-JP" dirty="0"/>
              <a:t> </a:t>
            </a:r>
            <a:r>
              <a:rPr lang="en" altLang="ja-JP" dirty="0"/>
              <a:t>with </a:t>
            </a:r>
            <a:r>
              <a:rPr lang="en" altLang="ja-JP" dirty="0" err="1"/>
              <a:t>cbarcbar</a:t>
            </a:r>
            <a:r>
              <a:rPr lang="en" altLang="ja-JP" dirty="0"/>
              <a:t>.</a:t>
            </a:r>
            <a:endParaRPr lang="en-US" altLang="ja-JP" dirty="0"/>
          </a:p>
        </p:txBody>
      </p:sp>
      <p:sp>
        <p:nvSpPr>
          <p:cNvPr id="4" name="スライド番号プレースホルダー 3">
            <a:extLst>
              <a:ext uri="{FF2B5EF4-FFF2-40B4-BE49-F238E27FC236}">
                <a16:creationId xmlns:a16="http://schemas.microsoft.com/office/drawing/2014/main" id="{C2815675-16A4-C3CF-76BB-1591033A91BE}"/>
              </a:ext>
            </a:extLst>
          </p:cNvPr>
          <p:cNvSpPr>
            <a:spLocks noGrp="1"/>
          </p:cNvSpPr>
          <p:nvPr>
            <p:ph type="sldNum" sz="quarter" idx="5"/>
          </p:nvPr>
        </p:nvSpPr>
        <p:spPr/>
        <p:txBody>
          <a:bodyPr/>
          <a:lstStyle/>
          <a:p>
            <a:fld id="{7BE6058C-31DA-4AF4-A807-A6F164A1168E}" type="slidenum">
              <a:rPr kumimoji="1" lang="ja-JP" altLang="en-US" smtClean="0"/>
              <a:t>9</a:t>
            </a:fld>
            <a:endParaRPr kumimoji="1" lang="ja-JP" altLang="en-US"/>
          </a:p>
        </p:txBody>
      </p:sp>
    </p:spTree>
    <p:extLst>
      <p:ext uri="{BB962C8B-B14F-4D97-AF65-F5344CB8AC3E}">
        <p14:creationId xmlns:p14="http://schemas.microsoft.com/office/powerpoint/2010/main" val="195112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1B7A81-4CF4-F0B6-12EF-6FCEE48450A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5F9A08A-6EAA-FA8B-5005-27183A7DB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114615-ECAC-F673-14EE-7A4F00EBF824}"/>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FBCFADD4-A5FF-B9AA-1F24-DD2BD77F8F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528057-E876-E495-8261-96EEB8AB5EA3}"/>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250008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367AA-F297-BC49-8A12-C0C09E4097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1C32AF-978E-43A6-E26F-C3F677F8B9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3C8ED6-8C30-C4A7-6A09-A1F5FF970124}"/>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CECE616E-22C9-27E0-5A95-E0A73CF5A2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718546-B961-54AC-ED56-22FE1FCEE78F}"/>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6795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919EC4E-D961-42DC-ABE9-A870A87DCD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DCCFB4-93F3-D9A8-77FA-58E1A1B4CBB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A0C72E-6A26-E15B-CF55-9258C019AB9C}"/>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5DADF893-54E9-30BC-4160-A41C8D41E1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F7E9B6-8637-5A7B-3D42-4F8334A2F7E1}"/>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379507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D83D1A-62DE-85B4-3A51-D1174E4D72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21D5D4-F997-B3D2-C3FF-550AC3F6A6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8540F3-C533-66DA-FB7B-ED29B697EEF6}"/>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9DF6F766-CC98-2601-C4B6-771ED84299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E2EEC3-B507-5EFC-52E5-E3B3FFAF1855}"/>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344582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051B3F-F7FC-777B-3AD0-AB11A250AFD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F372DE-564D-ACA1-BBA3-D08A6D4F8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E79D09-4F80-5498-1C40-278E37F39F4E}"/>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6CAA0DC0-0315-9EB1-7368-9D9A874DC8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C1F16A-6454-46FE-3C77-541330C0FD2A}"/>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416789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A5EBA-34A3-39F6-4836-FFA36610B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C50A73-0007-D91B-2C2A-DB78CA129B8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D2114EE-4173-0024-A647-6453316FD9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0C634BD-1086-BA34-DBC1-C07E6E68709A}"/>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0289674A-BC7D-3225-6555-0813452E7E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4D18DF-8C30-3C2C-035A-201385CD27B0}"/>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222231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5970A-1699-964C-8554-3FA2AD51A52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CE202F-8E32-ED11-11E5-C1F755ADE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B9BB50E-0723-36AC-2E26-A62B38D6EC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B6CB8C3-62CA-A7C2-5AA7-9BF2752959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3C61B0-B3B5-A46E-D97C-0F8B8A93D54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B79D88-7DF7-9353-5220-A7CB208EA6D2}"/>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8" name="フッター プレースホルダー 7">
            <a:extLst>
              <a:ext uri="{FF2B5EF4-FFF2-40B4-BE49-F238E27FC236}">
                <a16:creationId xmlns:a16="http://schemas.microsoft.com/office/drawing/2014/main" id="{87166B74-2F6D-9543-CE80-01BCFBD4248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90F225B-7BBF-6597-4154-0DF57A84DD63}"/>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190363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7B7DC-E87E-D5B6-D6BF-28C54FDEE0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23CF28-02E0-B994-4ACC-9203F59A7CB0}"/>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8FA34159-782C-B669-1AFF-1BB0B9937B1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8EFD7A-C5FE-A2C4-212E-388898CA1370}"/>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245485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E32F216-DE99-A56B-9D0F-8F2FDF486B51}"/>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3" name="フッター プレースホルダー 2">
            <a:extLst>
              <a:ext uri="{FF2B5EF4-FFF2-40B4-BE49-F238E27FC236}">
                <a16:creationId xmlns:a16="http://schemas.microsoft.com/office/drawing/2014/main" id="{3A471B22-CADE-EB44-4D6D-F61BD31EF0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2EEAFF-4079-4F93-697B-ED2F6D1A3B7E}"/>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191177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D7BBB5-6565-6EFE-B1A7-42E7E79477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19ECA0-B787-42E6-31A6-DCD5634A1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1626311-168E-39BA-1F90-320BEF97E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C5EA70-FB1E-AC18-9067-462BC3606DA1}"/>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5D3F4326-A24A-0485-4BB6-3D1A93207C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C137FD-A90A-04DA-A4A5-636ADD495AF3}"/>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340690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DE2C5-E0FE-5642-0F49-CB02D411A0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A7FDC12-1613-ECCC-FC6C-FADD37115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37D877-A556-D49A-D5AE-78B0B6A49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6B703-480F-0FD7-094E-B396255FE14E}"/>
              </a:ext>
            </a:extLst>
          </p:cNvPr>
          <p:cNvSpPr>
            <a:spLocks noGrp="1"/>
          </p:cNvSpPr>
          <p:nvPr>
            <p:ph type="dt" sz="half" idx="10"/>
          </p:nvPr>
        </p:nvSpPr>
        <p:spPr/>
        <p:txBody>
          <a:bodyPr/>
          <a:lstStyle/>
          <a:p>
            <a:fld id="{461A154C-58F5-468E-8654-8522C765838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D84E492D-7B6F-83B4-E165-E32A558203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08AC8D-8F05-9EFB-4201-9C627A9C6732}"/>
              </a:ext>
            </a:extLst>
          </p:cNvPr>
          <p:cNvSpPr>
            <a:spLocks noGrp="1"/>
          </p:cNvSpPr>
          <p:nvPr>
            <p:ph type="sldNum" sz="quarter" idx="12"/>
          </p:nvPr>
        </p:nvSpPr>
        <p:spPr/>
        <p:txBody>
          <a:body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180034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A4CE1C-E86B-70C6-F497-AFBD50FA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8A6D13-13ED-093C-8A50-BC0C0BF7B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BD4652-DAFC-E818-D5AA-1C6D40507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A154C-58F5-468E-8654-8522C765838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376146AD-2D5C-CC8F-377C-67A5B92DC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60100F2-340B-B185-8390-3639D49A5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49EF4-4710-4EE6-A115-7FB1987D2C45}" type="slidenum">
              <a:rPr kumimoji="1" lang="ja-JP" altLang="en-US" smtClean="0"/>
              <a:t>‹#›</a:t>
            </a:fld>
            <a:endParaRPr kumimoji="1" lang="ja-JP" altLang="en-US"/>
          </a:p>
        </p:txBody>
      </p:sp>
    </p:spTree>
    <p:extLst>
      <p:ext uri="{BB962C8B-B14F-4D97-AF65-F5344CB8AC3E}">
        <p14:creationId xmlns:p14="http://schemas.microsoft.com/office/powerpoint/2010/main" val="45728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0.png"/><Relationship Id="rId7" Type="http://schemas.openxmlformats.org/officeDocument/2006/relationships/image" Target="../media/image1060.png"/><Relationship Id="rId12"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50.png"/><Relationship Id="rId11" Type="http://schemas.openxmlformats.org/officeDocument/2006/relationships/image" Target="../media/image110.png"/><Relationship Id="rId5" Type="http://schemas.openxmlformats.org/officeDocument/2006/relationships/image" Target="../media/image1040.png"/><Relationship Id="rId10" Type="http://schemas.openxmlformats.org/officeDocument/2006/relationships/image" Target="../media/image109.png"/><Relationship Id="rId4" Type="http://schemas.openxmlformats.org/officeDocument/2006/relationships/image" Target="../media/image1030.png"/><Relationship Id="rId9" Type="http://schemas.openxmlformats.org/officeDocument/2006/relationships/image" Target="../media/image108.png"/></Relationships>
</file>

<file path=ppt/slides/_rels/slide1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111.png"/><Relationship Id="rId4" Type="http://schemas.openxmlformats.org/officeDocument/2006/relationships/image" Target="../media/image1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5.png"/><Relationship Id="rId7" Type="http://schemas.openxmlformats.org/officeDocument/2006/relationships/image" Target="../media/image1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png"/></Relationships>
</file>

<file path=ppt/slides/_rels/slide1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3" Type="http://schemas.openxmlformats.org/officeDocument/2006/relationships/image" Target="../media/image137.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 Type="http://schemas.openxmlformats.org/officeDocument/2006/relationships/notesSlide" Target="../notesSlides/notesSlide16.xml"/><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slideLayout" Target="../slideLayouts/slideLayout6.xml"/><Relationship Id="rId6" Type="http://schemas.openxmlformats.org/officeDocument/2006/relationships/image" Target="../media/image140.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139.png"/><Relationship Id="rId15" Type="http://schemas.openxmlformats.org/officeDocument/2006/relationships/image" Target="../media/image149.png"/><Relationship Id="rId23" Type="http://schemas.openxmlformats.org/officeDocument/2006/relationships/image" Target="../media/image157.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s>
</file>

<file path=ppt/slides/_rels/slide1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400.png"/><Relationship Id="rId7" Type="http://schemas.openxmlformats.org/officeDocument/2006/relationships/image" Target="../media/image16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0.png"/><Relationship Id="rId5" Type="http://schemas.openxmlformats.org/officeDocument/2006/relationships/image" Target="../media/image1591.png"/><Relationship Id="rId10" Type="http://schemas.openxmlformats.org/officeDocument/2006/relationships/image" Target="../media/image164.png"/><Relationship Id="rId4" Type="http://schemas.openxmlformats.org/officeDocument/2006/relationships/image" Target="../media/image159.png"/><Relationship Id="rId9" Type="http://schemas.openxmlformats.org/officeDocument/2006/relationships/image" Target="../media/image163.png"/></Relationships>
</file>

<file path=ppt/slides/_rels/slide18.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67.png"/><Relationship Id="rId7" Type="http://schemas.openxmlformats.org/officeDocument/2006/relationships/image" Target="../media/image191.png"/><Relationship Id="rId12" Type="http://schemas.openxmlformats.org/officeDocument/2006/relationships/image" Target="../media/image16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0.png"/><Relationship Id="rId11" Type="http://schemas.openxmlformats.org/officeDocument/2006/relationships/image" Target="../media/image173.png"/><Relationship Id="rId5" Type="http://schemas.openxmlformats.org/officeDocument/2006/relationships/image" Target="../media/image189.png"/><Relationship Id="rId4" Type="http://schemas.openxmlformats.org/officeDocument/2006/relationships/image" Target="../media/image18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7.png"/><Relationship Id="rId7" Type="http://schemas.openxmlformats.org/officeDocument/2006/relationships/image" Target="../media/image170.png"/><Relationship Id="rId12" Type="http://schemas.openxmlformats.org/officeDocument/2006/relationships/image" Target="../media/image17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69.png"/><Relationship Id="rId11" Type="http://schemas.openxmlformats.org/officeDocument/2006/relationships/image" Target="../media/image175.png"/><Relationship Id="rId5" Type="http://schemas.openxmlformats.org/officeDocument/2006/relationships/image" Target="../media/image168.png"/><Relationship Id="rId10" Type="http://schemas.openxmlformats.org/officeDocument/2006/relationships/image" Target="../media/image174.png"/><Relationship Id="rId4" Type="http://schemas.openxmlformats.org/officeDocument/2006/relationships/image" Target="../media/image1491.png"/><Relationship Id="rId9" Type="http://schemas.openxmlformats.org/officeDocument/2006/relationships/image" Target="../media/image172.png"/><Relationship Id="rId14" Type="http://schemas.openxmlformats.org/officeDocument/2006/relationships/image" Target="../media/image1481.png"/></Relationships>
</file>

<file path=ppt/slides/_rels/slide2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22.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30.png"/><Relationship Id="rId7" Type="http://schemas.openxmlformats.org/officeDocument/2006/relationships/image" Target="../media/image184.png"/><Relationship Id="rId12" Type="http://schemas.openxmlformats.org/officeDocument/2006/relationships/image" Target="../media/image1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90.png"/><Relationship Id="rId11" Type="http://schemas.openxmlformats.org/officeDocument/2006/relationships/image" Target="../media/image188.png"/><Relationship Id="rId10" Type="http://schemas.openxmlformats.org/officeDocument/2006/relationships/image" Target="../media/image187.png"/><Relationship Id="rId9"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media/image1420.png"/><Relationship Id="rId13" Type="http://schemas.openxmlformats.org/officeDocument/2006/relationships/image" Target="../media/image1471.png"/><Relationship Id="rId3" Type="http://schemas.openxmlformats.org/officeDocument/2006/relationships/image" Target="../media/image1280.png"/><Relationship Id="rId7" Type="http://schemas.openxmlformats.org/officeDocument/2006/relationships/image" Target="../media/image1411.png"/><Relationship Id="rId12" Type="http://schemas.openxmlformats.org/officeDocument/2006/relationships/image" Target="../media/image146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401.png"/><Relationship Id="rId11" Type="http://schemas.openxmlformats.org/officeDocument/2006/relationships/image" Target="../media/image1450.png"/><Relationship Id="rId5" Type="http://schemas.openxmlformats.org/officeDocument/2006/relationships/image" Target="../media/image1390.png"/><Relationship Id="rId10" Type="http://schemas.openxmlformats.org/officeDocument/2006/relationships/image" Target="../media/image1441.png"/><Relationship Id="rId4" Type="http://schemas.openxmlformats.org/officeDocument/2006/relationships/image" Target="../media/image1310.png"/><Relationship Id="rId9" Type="http://schemas.openxmlformats.org/officeDocument/2006/relationships/image" Target="../media/image1430.png"/><Relationship Id="rId14" Type="http://schemas.openxmlformats.org/officeDocument/2006/relationships/image" Target="../media/image1481.png"/></Relationships>
</file>

<file path=ppt/slides/_rels/slide24.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1.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95.png"/><Relationship Id="rId11" Type="http://schemas.openxmlformats.org/officeDocument/2006/relationships/image" Target="../media/image199.png"/><Relationship Id="rId5" Type="http://schemas.openxmlformats.org/officeDocument/2006/relationships/image" Target="../media/image194.png"/><Relationship Id="rId10" Type="http://schemas.openxmlformats.org/officeDocument/2006/relationships/image" Target="../media/image151.png"/><Relationship Id="rId4" Type="http://schemas.openxmlformats.org/officeDocument/2006/relationships/image" Target="../media/image193.png"/><Relationship Id="rId9" Type="http://schemas.openxmlformats.org/officeDocument/2006/relationships/image" Target="../media/image198.png"/><Relationship Id="rId14" Type="http://schemas.openxmlformats.org/officeDocument/2006/relationships/image" Target="../media/image202.png"/></Relationships>
</file>

<file path=ppt/slides/_rels/slide25.xml.rels><?xml version="1.0" encoding="UTF-8" standalone="yes"?>
<Relationships xmlns="http://schemas.openxmlformats.org/package/2006/relationships"><Relationship Id="rId3" Type="http://schemas.openxmlformats.org/officeDocument/2006/relationships/image" Target="../media/image128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3" Type="http://schemas.openxmlformats.org/officeDocument/2006/relationships/image" Target="../media/image192.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 Type="http://schemas.openxmlformats.org/officeDocument/2006/relationships/notesSlide" Target="../notesSlides/notesSlide25.xml"/><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slideLayout" Target="../slideLayouts/slideLayout6.xml"/><Relationship Id="rId6" Type="http://schemas.openxmlformats.org/officeDocument/2006/relationships/image" Target="../media/image140.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204.png"/><Relationship Id="rId15" Type="http://schemas.openxmlformats.org/officeDocument/2006/relationships/image" Target="../media/image149.png"/><Relationship Id="rId23" Type="http://schemas.openxmlformats.org/officeDocument/2006/relationships/image" Target="../media/image157.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203.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s>
</file>

<file path=ppt/slides/_rels/slide27.xml.rels><?xml version="1.0" encoding="UTF-8" standalone="yes"?>
<Relationships xmlns="http://schemas.openxmlformats.org/package/2006/relationships"><Relationship Id="rId3" Type="http://schemas.openxmlformats.org/officeDocument/2006/relationships/image" Target="../media/image1440.png"/><Relationship Id="rId7" Type="http://schemas.openxmlformats.org/officeDocument/2006/relationships/image" Target="../media/image165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05.png"/><Relationship Id="rId5" Type="http://schemas.openxmlformats.org/officeDocument/2006/relationships/image" Target="../media/image1631.png"/><Relationship Id="rId4" Type="http://schemas.openxmlformats.org/officeDocument/2006/relationships/image" Target="../media/image1410.png"/></Relationships>
</file>

<file path=ppt/slides/_rels/slide28.xml.rels><?xml version="1.0" encoding="UTF-8" standalone="yes"?>
<Relationships xmlns="http://schemas.openxmlformats.org/package/2006/relationships"><Relationship Id="rId3" Type="http://schemas.openxmlformats.org/officeDocument/2006/relationships/image" Target="../media/image147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1330.png"/><Relationship Id="rId13" Type="http://schemas.openxmlformats.org/officeDocument/2006/relationships/image" Target="../media/image1380.png"/><Relationship Id="rId3" Type="http://schemas.openxmlformats.org/officeDocument/2006/relationships/image" Target="../media/image1281.png"/><Relationship Id="rId7" Type="http://schemas.openxmlformats.org/officeDocument/2006/relationships/image" Target="../media/image1320.png"/><Relationship Id="rId12" Type="http://schemas.openxmlformats.org/officeDocument/2006/relationships/image" Target="../media/image137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311.png"/><Relationship Id="rId11" Type="http://schemas.openxmlformats.org/officeDocument/2006/relationships/image" Target="../media/image1360.png"/><Relationship Id="rId5" Type="http://schemas.openxmlformats.org/officeDocument/2006/relationships/image" Target="../media/image1300.png"/><Relationship Id="rId10" Type="http://schemas.openxmlformats.org/officeDocument/2006/relationships/image" Target="../media/image1350.png"/><Relationship Id="rId4" Type="http://schemas.openxmlformats.org/officeDocument/2006/relationships/image" Target="../media/image1290.png"/><Relationship Id="rId9" Type="http://schemas.openxmlformats.org/officeDocument/2006/relationships/image" Target="../media/image134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98.png"/><Relationship Id="rId26" Type="http://schemas.openxmlformats.org/officeDocument/2006/relationships/image" Target="../media/image104.png"/><Relationship Id="rId3" Type="http://schemas.openxmlformats.org/officeDocument/2006/relationships/image" Target="../media/image212.png"/><Relationship Id="rId21" Type="http://schemas.openxmlformats.org/officeDocument/2006/relationships/image" Target="../media/image21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7.png"/><Relationship Id="rId25" Type="http://schemas.openxmlformats.org/officeDocument/2006/relationships/image" Target="../media/image103.png"/><Relationship Id="rId2" Type="http://schemas.openxmlformats.org/officeDocument/2006/relationships/notesSlide" Target="../notesSlides/notesSlide30.xml"/><Relationship Id="rId16" Type="http://schemas.openxmlformats.org/officeDocument/2006/relationships/image" Target="../media/image77.png"/><Relationship Id="rId20"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216.png"/><Relationship Id="rId5" Type="http://schemas.openxmlformats.org/officeDocument/2006/relationships/image" Target="../media/image87.png"/><Relationship Id="rId15" Type="http://schemas.openxmlformats.org/officeDocument/2006/relationships/image" Target="../media/image76.png"/><Relationship Id="rId23" Type="http://schemas.openxmlformats.org/officeDocument/2006/relationships/image" Target="../media/image215.png"/><Relationship Id="rId28" Type="http://schemas.openxmlformats.org/officeDocument/2006/relationships/image" Target="../media/image106.png"/><Relationship Id="rId10" Type="http://schemas.openxmlformats.org/officeDocument/2006/relationships/image" Target="../media/image92.png"/><Relationship Id="rId19" Type="http://schemas.openxmlformats.org/officeDocument/2006/relationships/image" Target="../media/image100.png"/><Relationship Id="rId4" Type="http://schemas.openxmlformats.org/officeDocument/2006/relationships/image" Target="../media/image79.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214.png"/><Relationship Id="rId27" Type="http://schemas.openxmlformats.org/officeDocument/2006/relationships/image" Target="../media/image105.png"/></Relationships>
</file>

<file path=ppt/slides/_rels/slide32.xml.rels><?xml version="1.0" encoding="UTF-8" standalone="yes"?>
<Relationships xmlns="http://schemas.openxmlformats.org/package/2006/relationships"><Relationship Id="rId8" Type="http://schemas.openxmlformats.org/officeDocument/2006/relationships/image" Target="../media/image1530.png"/><Relationship Id="rId3" Type="http://schemas.openxmlformats.org/officeDocument/2006/relationships/image" Target="../media/image1480.png"/><Relationship Id="rId7" Type="http://schemas.openxmlformats.org/officeDocument/2006/relationships/image" Target="../media/image152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510.png"/><Relationship Id="rId5" Type="http://schemas.openxmlformats.org/officeDocument/2006/relationships/image" Target="../media/image1500.png"/><Relationship Id="rId4" Type="http://schemas.openxmlformats.org/officeDocument/2006/relationships/image" Target="../media/image1490.png"/><Relationship Id="rId9" Type="http://schemas.openxmlformats.org/officeDocument/2006/relationships/image" Target="../media/image1540.png"/></Relationships>
</file>

<file path=ppt/slides/_rels/slide33.xml.rels><?xml version="1.0" encoding="UTF-8" standalone="yes"?>
<Relationships xmlns="http://schemas.openxmlformats.org/package/2006/relationships"><Relationship Id="rId8" Type="http://schemas.openxmlformats.org/officeDocument/2006/relationships/image" Target="../media/image1600.png"/><Relationship Id="rId13" Type="http://schemas.openxmlformats.org/officeDocument/2006/relationships/image" Target="../media/image1630.png"/><Relationship Id="rId3" Type="http://schemas.openxmlformats.org/officeDocument/2006/relationships/image" Target="../media/image1550.png"/><Relationship Id="rId7" Type="http://schemas.openxmlformats.org/officeDocument/2006/relationships/image" Target="../media/image1590.png"/><Relationship Id="rId12" Type="http://schemas.openxmlformats.org/officeDocument/2006/relationships/image" Target="../media/image11.png"/><Relationship Id="rId17" Type="http://schemas.openxmlformats.org/officeDocument/2006/relationships/image" Target="../media/image1100.png"/><Relationship Id="rId2" Type="http://schemas.openxmlformats.org/officeDocument/2006/relationships/notesSlide" Target="../notesSlides/notesSlide32.xml"/><Relationship Id="rId16" Type="http://schemas.openxmlformats.org/officeDocument/2006/relationships/image" Target="../media/image1660.png"/><Relationship Id="rId1" Type="http://schemas.openxmlformats.org/officeDocument/2006/relationships/slideLayout" Target="../slideLayouts/slideLayout6.xml"/><Relationship Id="rId6" Type="http://schemas.openxmlformats.org/officeDocument/2006/relationships/image" Target="../media/image1580.png"/><Relationship Id="rId11" Type="http://schemas.openxmlformats.org/officeDocument/2006/relationships/image" Target="../media/image610.png"/><Relationship Id="rId5" Type="http://schemas.openxmlformats.org/officeDocument/2006/relationships/image" Target="../media/image1571.png"/><Relationship Id="rId15" Type="http://schemas.openxmlformats.org/officeDocument/2006/relationships/image" Target="../media/image1650.png"/><Relationship Id="rId10" Type="http://schemas.openxmlformats.org/officeDocument/2006/relationships/image" Target="../media/image1620.png"/><Relationship Id="rId4" Type="http://schemas.openxmlformats.org/officeDocument/2006/relationships/image" Target="../media/image1560.png"/><Relationship Id="rId9" Type="http://schemas.openxmlformats.org/officeDocument/2006/relationships/image" Target="../media/image1610.png"/><Relationship Id="rId14" Type="http://schemas.openxmlformats.org/officeDocument/2006/relationships/image" Target="../media/image1640.png"/></Relationships>
</file>

<file path=ppt/slides/_rels/slide34.xml.rels><?xml version="1.0" encoding="UTF-8" standalone="yes"?>
<Relationships xmlns="http://schemas.openxmlformats.org/package/2006/relationships"><Relationship Id="rId8" Type="http://schemas.openxmlformats.org/officeDocument/2006/relationships/image" Target="../media/image1720.png"/><Relationship Id="rId13" Type="http://schemas.openxmlformats.org/officeDocument/2006/relationships/image" Target="../media/image1770.png"/><Relationship Id="rId3" Type="http://schemas.openxmlformats.org/officeDocument/2006/relationships/image" Target="../media/image1670.png"/><Relationship Id="rId7" Type="http://schemas.openxmlformats.org/officeDocument/2006/relationships/image" Target="../media/image1710.png"/><Relationship Id="rId12" Type="http://schemas.openxmlformats.org/officeDocument/2006/relationships/image" Target="../media/image1760.png"/><Relationship Id="rId2" Type="http://schemas.openxmlformats.org/officeDocument/2006/relationships/notesSlide" Target="../notesSlides/notesSlide33.xml"/><Relationship Id="rId16" Type="http://schemas.openxmlformats.org/officeDocument/2006/relationships/image" Target="../media/image1800.png"/><Relationship Id="rId1" Type="http://schemas.openxmlformats.org/officeDocument/2006/relationships/slideLayout" Target="../slideLayouts/slideLayout6.xml"/><Relationship Id="rId6" Type="http://schemas.openxmlformats.org/officeDocument/2006/relationships/image" Target="../media/image1700.png"/><Relationship Id="rId11" Type="http://schemas.openxmlformats.org/officeDocument/2006/relationships/image" Target="../media/image1750.png"/><Relationship Id="rId5" Type="http://schemas.openxmlformats.org/officeDocument/2006/relationships/image" Target="../media/image1690.png"/><Relationship Id="rId15" Type="http://schemas.openxmlformats.org/officeDocument/2006/relationships/image" Target="../media/image1790.png"/><Relationship Id="rId10" Type="http://schemas.openxmlformats.org/officeDocument/2006/relationships/image" Target="../media/image1740.png"/><Relationship Id="rId4" Type="http://schemas.openxmlformats.org/officeDocument/2006/relationships/image" Target="../media/image1680.png"/><Relationship Id="rId9" Type="http://schemas.openxmlformats.org/officeDocument/2006/relationships/image" Target="../media/image1730.png"/><Relationship Id="rId14" Type="http://schemas.openxmlformats.org/officeDocument/2006/relationships/image" Target="../media/image1780.png"/></Relationships>
</file>

<file path=ppt/slides/_rels/slide35.xml.rels><?xml version="1.0" encoding="UTF-8" standalone="yes"?>
<Relationships xmlns="http://schemas.openxmlformats.org/package/2006/relationships"><Relationship Id="rId8" Type="http://schemas.openxmlformats.org/officeDocument/2006/relationships/image" Target="../media/image1860.png"/><Relationship Id="rId3" Type="http://schemas.openxmlformats.org/officeDocument/2006/relationships/image" Target="../media/image1810.png"/><Relationship Id="rId7" Type="http://schemas.openxmlformats.org/officeDocument/2006/relationships/image" Target="../media/image185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840.png"/><Relationship Id="rId5" Type="http://schemas.openxmlformats.org/officeDocument/2006/relationships/image" Target="../media/image1830.png"/><Relationship Id="rId10" Type="http://schemas.openxmlformats.org/officeDocument/2006/relationships/image" Target="../media/image1160.png"/><Relationship Id="rId4" Type="http://schemas.openxmlformats.org/officeDocument/2006/relationships/image" Target="../media/image1820.png"/><Relationship Id="rId9" Type="http://schemas.openxmlformats.org/officeDocument/2006/relationships/image" Target="../media/image1870.png"/></Relationships>
</file>

<file path=ppt/slides/_rels/slide36.xml.rels><?xml version="1.0" encoding="UTF-8" standalone="yes"?>
<Relationships xmlns="http://schemas.openxmlformats.org/package/2006/relationships"><Relationship Id="rId8" Type="http://schemas.openxmlformats.org/officeDocument/2006/relationships/image" Target="../media/image1930.png"/><Relationship Id="rId3" Type="http://schemas.openxmlformats.org/officeDocument/2006/relationships/image" Target="../media/image1881.png"/><Relationship Id="rId7" Type="http://schemas.openxmlformats.org/officeDocument/2006/relationships/image" Target="../media/image1920.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910.png"/><Relationship Id="rId5" Type="http://schemas.openxmlformats.org/officeDocument/2006/relationships/image" Target="../media/image1900.png"/><Relationship Id="rId4" Type="http://schemas.openxmlformats.org/officeDocument/2006/relationships/image" Target="../media/image1890.png"/><Relationship Id="rId9" Type="http://schemas.openxmlformats.org/officeDocument/2006/relationships/image" Target="../media/image1940.png"/></Relationships>
</file>

<file path=ppt/slides/_rels/slide37.xml.rels><?xml version="1.0" encoding="UTF-8" standalone="yes"?>
<Relationships xmlns="http://schemas.openxmlformats.org/package/2006/relationships"><Relationship Id="rId8" Type="http://schemas.openxmlformats.org/officeDocument/2006/relationships/image" Target="../media/image1990.png"/><Relationship Id="rId3" Type="http://schemas.openxmlformats.org/officeDocument/2006/relationships/image" Target="../media/image1950.png"/><Relationship Id="rId7" Type="http://schemas.openxmlformats.org/officeDocument/2006/relationships/image" Target="../media/image198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470.png"/><Relationship Id="rId5" Type="http://schemas.openxmlformats.org/officeDocument/2006/relationships/image" Target="../media/image1970.png"/><Relationship Id="rId4" Type="http://schemas.openxmlformats.org/officeDocument/2006/relationships/image" Target="../media/image1960.png"/></Relationships>
</file>

<file path=ppt/slides/_rels/slide38.xml.rels><?xml version="1.0" encoding="UTF-8" standalone="yes"?>
<Relationships xmlns="http://schemas.openxmlformats.org/package/2006/relationships"><Relationship Id="rId3" Type="http://schemas.openxmlformats.org/officeDocument/2006/relationships/image" Target="../media/image2000.png"/><Relationship Id="rId7" Type="http://schemas.openxmlformats.org/officeDocument/2006/relationships/image" Target="../media/image204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030.png"/><Relationship Id="rId5" Type="http://schemas.openxmlformats.org/officeDocument/2006/relationships/image" Target="../media/image2020.png"/><Relationship Id="rId4" Type="http://schemas.openxmlformats.org/officeDocument/2006/relationships/image" Target="../media/image2010.png"/></Relationships>
</file>

<file path=ppt/slides/_rels/slide39.xml.rels><?xml version="1.0" encoding="UTF-8" standalone="yes"?>
<Relationships xmlns="http://schemas.openxmlformats.org/package/2006/relationships"><Relationship Id="rId8" Type="http://schemas.openxmlformats.org/officeDocument/2006/relationships/image" Target="../media/image2090.png"/><Relationship Id="rId3" Type="http://schemas.openxmlformats.org/officeDocument/2006/relationships/image" Target="../media/image2050.png"/><Relationship Id="rId7" Type="http://schemas.openxmlformats.org/officeDocument/2006/relationships/image" Target="../media/image208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280.png"/><Relationship Id="rId5" Type="http://schemas.openxmlformats.org/officeDocument/2006/relationships/image" Target="../media/image2070.png"/><Relationship Id="rId4" Type="http://schemas.openxmlformats.org/officeDocument/2006/relationships/image" Target="../media/image2060.png"/><Relationship Id="rId9" Type="http://schemas.openxmlformats.org/officeDocument/2006/relationships/image" Target="../media/image210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0.xml.rels><?xml version="1.0" encoding="UTF-8" standalone="yes"?>
<Relationships xmlns="http://schemas.openxmlformats.org/package/2006/relationships"><Relationship Id="rId8" Type="http://schemas.openxmlformats.org/officeDocument/2006/relationships/image" Target="../media/image2160.png"/><Relationship Id="rId3" Type="http://schemas.openxmlformats.org/officeDocument/2006/relationships/image" Target="../media/image2110.png"/><Relationship Id="rId7" Type="http://schemas.openxmlformats.org/officeDocument/2006/relationships/image" Target="../media/image215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140.png"/><Relationship Id="rId5" Type="http://schemas.openxmlformats.org/officeDocument/2006/relationships/image" Target="../media/image2130.png"/><Relationship Id="rId4" Type="http://schemas.openxmlformats.org/officeDocument/2006/relationships/image" Target="../media/image2120.png"/><Relationship Id="rId9" Type="http://schemas.openxmlformats.org/officeDocument/2006/relationships/image" Target="../media/image217.png"/></Relationships>
</file>

<file path=ppt/slides/_rels/slide41.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8.png"/><Relationship Id="rId18" Type="http://schemas.openxmlformats.org/officeDocument/2006/relationships/image" Target="../media/image233.png"/><Relationship Id="rId26" Type="http://schemas.openxmlformats.org/officeDocument/2006/relationships/image" Target="../media/image241.png"/><Relationship Id="rId3" Type="http://schemas.openxmlformats.org/officeDocument/2006/relationships/image" Target="../media/image218.png"/><Relationship Id="rId21" Type="http://schemas.openxmlformats.org/officeDocument/2006/relationships/image" Target="../media/image236.png"/><Relationship Id="rId7" Type="http://schemas.openxmlformats.org/officeDocument/2006/relationships/image" Target="../media/image222.png"/><Relationship Id="rId12" Type="http://schemas.openxmlformats.org/officeDocument/2006/relationships/image" Target="../media/image227.png"/><Relationship Id="rId17" Type="http://schemas.openxmlformats.org/officeDocument/2006/relationships/image" Target="../media/image232.png"/><Relationship Id="rId25" Type="http://schemas.openxmlformats.org/officeDocument/2006/relationships/image" Target="../media/image240.png"/><Relationship Id="rId2" Type="http://schemas.openxmlformats.org/officeDocument/2006/relationships/notesSlide" Target="../notesSlides/notesSlide40.xml"/><Relationship Id="rId16" Type="http://schemas.openxmlformats.org/officeDocument/2006/relationships/image" Target="../media/image231.png"/><Relationship Id="rId20" Type="http://schemas.openxmlformats.org/officeDocument/2006/relationships/image" Target="../media/image235.png"/><Relationship Id="rId1" Type="http://schemas.openxmlformats.org/officeDocument/2006/relationships/slideLayout" Target="../slideLayouts/slideLayout6.xml"/><Relationship Id="rId6" Type="http://schemas.openxmlformats.org/officeDocument/2006/relationships/image" Target="../media/image221.png"/><Relationship Id="rId11" Type="http://schemas.openxmlformats.org/officeDocument/2006/relationships/image" Target="../media/image226.png"/><Relationship Id="rId24" Type="http://schemas.openxmlformats.org/officeDocument/2006/relationships/image" Target="../media/image239.png"/><Relationship Id="rId5" Type="http://schemas.openxmlformats.org/officeDocument/2006/relationships/image" Target="../media/image220.png"/><Relationship Id="rId15" Type="http://schemas.openxmlformats.org/officeDocument/2006/relationships/image" Target="../media/image230.png"/><Relationship Id="rId23" Type="http://schemas.openxmlformats.org/officeDocument/2006/relationships/image" Target="../media/image238.png"/><Relationship Id="rId10" Type="http://schemas.openxmlformats.org/officeDocument/2006/relationships/image" Target="../media/image225.png"/><Relationship Id="rId19" Type="http://schemas.openxmlformats.org/officeDocument/2006/relationships/image" Target="../media/image234.png"/><Relationship Id="rId4" Type="http://schemas.openxmlformats.org/officeDocument/2006/relationships/image" Target="../media/image219.png"/><Relationship Id="rId9" Type="http://schemas.openxmlformats.org/officeDocument/2006/relationships/image" Target="../media/image224.png"/><Relationship Id="rId14" Type="http://schemas.openxmlformats.org/officeDocument/2006/relationships/image" Target="../media/image229.png"/><Relationship Id="rId22" Type="http://schemas.openxmlformats.org/officeDocument/2006/relationships/image" Target="../media/image237.png"/></Relationships>
</file>

<file path=ppt/slides/_rels/slide42.xml.rels><?xml version="1.0" encoding="UTF-8" standalone="yes"?>
<Relationships xmlns="http://schemas.openxmlformats.org/package/2006/relationships"><Relationship Id="rId8" Type="http://schemas.openxmlformats.org/officeDocument/2006/relationships/image" Target="../media/image1460.png"/><Relationship Id="rId3" Type="http://schemas.openxmlformats.org/officeDocument/2006/relationships/image" Target="../media/image242.png"/><Relationship Id="rId7" Type="http://schemas.openxmlformats.org/officeDocument/2006/relationships/image" Target="../media/image246.png"/><Relationship Id="rId12" Type="http://schemas.openxmlformats.org/officeDocument/2006/relationships/image" Target="../media/image250.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45.png"/><Relationship Id="rId11" Type="http://schemas.openxmlformats.org/officeDocument/2006/relationships/image" Target="../media/image249.png"/><Relationship Id="rId5" Type="http://schemas.openxmlformats.org/officeDocument/2006/relationships/image" Target="../media/image244.png"/><Relationship Id="rId10" Type="http://schemas.openxmlformats.org/officeDocument/2006/relationships/image" Target="../media/image248.png"/><Relationship Id="rId4" Type="http://schemas.openxmlformats.org/officeDocument/2006/relationships/image" Target="../media/image243.png"/><Relationship Id="rId9" Type="http://schemas.openxmlformats.org/officeDocument/2006/relationships/image" Target="../media/image247.png"/></Relationships>
</file>

<file path=ppt/slides/_rels/slide43.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52.png"/></Relationships>
</file>

<file path=ppt/slides/_rels/slide44.xml.rels><?xml version="1.0" encoding="UTF-8" standalone="yes"?>
<Relationships xmlns="http://schemas.openxmlformats.org/package/2006/relationships"><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45.xml.rels><?xml version="1.0" encoding="UTF-8" standalone="yes"?>
<Relationships xmlns="http://schemas.openxmlformats.org/package/2006/relationships"><Relationship Id="rId8" Type="http://schemas.openxmlformats.org/officeDocument/2006/relationships/image" Target="../media/image263.png"/><Relationship Id="rId3" Type="http://schemas.openxmlformats.org/officeDocument/2006/relationships/image" Target="../media/image258.png"/><Relationship Id="rId7" Type="http://schemas.openxmlformats.org/officeDocument/2006/relationships/image" Target="../media/image26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61.png"/><Relationship Id="rId5" Type="http://schemas.openxmlformats.org/officeDocument/2006/relationships/image" Target="../media/image260.png"/><Relationship Id="rId4" Type="http://schemas.openxmlformats.org/officeDocument/2006/relationships/image" Target="../media/image259.png"/></Relationships>
</file>

<file path=ppt/slides/_rels/slide46.xml.rels><?xml version="1.0" encoding="UTF-8" standalone="yes"?>
<Relationships xmlns="http://schemas.openxmlformats.org/package/2006/relationships"><Relationship Id="rId8" Type="http://schemas.openxmlformats.org/officeDocument/2006/relationships/image" Target="../media/image1720.png"/><Relationship Id="rId13" Type="http://schemas.openxmlformats.org/officeDocument/2006/relationships/image" Target="../media/image1770.png"/><Relationship Id="rId3" Type="http://schemas.openxmlformats.org/officeDocument/2006/relationships/image" Target="../media/image1670.png"/><Relationship Id="rId7" Type="http://schemas.openxmlformats.org/officeDocument/2006/relationships/image" Target="../media/image1710.png"/><Relationship Id="rId12" Type="http://schemas.openxmlformats.org/officeDocument/2006/relationships/image" Target="../media/image1760.png"/><Relationship Id="rId2" Type="http://schemas.openxmlformats.org/officeDocument/2006/relationships/notesSlide" Target="../notesSlides/notesSlide45.xml"/><Relationship Id="rId16" Type="http://schemas.openxmlformats.org/officeDocument/2006/relationships/image" Target="../media/image264.png"/><Relationship Id="rId1" Type="http://schemas.openxmlformats.org/officeDocument/2006/relationships/slideLayout" Target="../slideLayouts/slideLayout6.xml"/><Relationship Id="rId6" Type="http://schemas.openxmlformats.org/officeDocument/2006/relationships/image" Target="../media/image1700.png"/><Relationship Id="rId11" Type="http://schemas.openxmlformats.org/officeDocument/2006/relationships/image" Target="../media/image1750.png"/><Relationship Id="rId5" Type="http://schemas.openxmlformats.org/officeDocument/2006/relationships/image" Target="../media/image1690.png"/><Relationship Id="rId15" Type="http://schemas.openxmlformats.org/officeDocument/2006/relationships/image" Target="../media/image1790.png"/><Relationship Id="rId10" Type="http://schemas.openxmlformats.org/officeDocument/2006/relationships/image" Target="../media/image1740.png"/><Relationship Id="rId4" Type="http://schemas.openxmlformats.org/officeDocument/2006/relationships/image" Target="../media/image1680.png"/><Relationship Id="rId9" Type="http://schemas.openxmlformats.org/officeDocument/2006/relationships/image" Target="../media/image1730.png"/><Relationship Id="rId14" Type="http://schemas.openxmlformats.org/officeDocument/2006/relationships/image" Target="../media/image1780.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67.png"/><Relationship Id="rId2" Type="http://schemas.openxmlformats.org/officeDocument/2006/relationships/notesSlide" Target="../notesSlides/notesSlide46.xml"/><Relationship Id="rId16" Type="http://schemas.openxmlformats.org/officeDocument/2006/relationships/image" Target="../media/image271.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266.png"/><Relationship Id="rId5" Type="http://schemas.openxmlformats.org/officeDocument/2006/relationships/image" Target="../media/image7.png"/><Relationship Id="rId15" Type="http://schemas.openxmlformats.org/officeDocument/2006/relationships/image" Target="../media/image270.png"/><Relationship Id="rId10" Type="http://schemas.openxmlformats.org/officeDocument/2006/relationships/image" Target="../media/image265.png"/><Relationship Id="rId4" Type="http://schemas.openxmlformats.org/officeDocument/2006/relationships/image" Target="../media/image610.png"/><Relationship Id="rId9" Type="http://schemas.openxmlformats.org/officeDocument/2006/relationships/image" Target="../media/image11.png"/><Relationship Id="rId14" Type="http://schemas.openxmlformats.org/officeDocument/2006/relationships/image" Target="../media/image269.png"/></Relationships>
</file>

<file path=ppt/slides/_rels/slide48.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image" Target="../media/image272.png"/><Relationship Id="rId7" Type="http://schemas.openxmlformats.org/officeDocument/2006/relationships/image" Target="../media/image273.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070.png"/><Relationship Id="rId5" Type="http://schemas.openxmlformats.org/officeDocument/2006/relationships/image" Target="../media/image2060.png"/><Relationship Id="rId10" Type="http://schemas.openxmlformats.org/officeDocument/2006/relationships/image" Target="../media/image276.png"/><Relationship Id="rId4" Type="http://schemas.openxmlformats.org/officeDocument/2006/relationships/image" Target="../media/image2050.png"/><Relationship Id="rId9" Type="http://schemas.openxmlformats.org/officeDocument/2006/relationships/image" Target="../media/image275.png"/></Relationships>
</file>

<file path=ppt/slides/_rels/slide49.xml.rels><?xml version="1.0" encoding="UTF-8" standalone="yes"?>
<Relationships xmlns="http://schemas.openxmlformats.org/package/2006/relationships"><Relationship Id="rId8" Type="http://schemas.openxmlformats.org/officeDocument/2006/relationships/image" Target="../media/image279.png"/><Relationship Id="rId13" Type="http://schemas.openxmlformats.org/officeDocument/2006/relationships/image" Target="../media/image284.png"/><Relationship Id="rId3" Type="http://schemas.openxmlformats.org/officeDocument/2006/relationships/image" Target="../media/image277.png"/><Relationship Id="rId7" Type="http://schemas.openxmlformats.org/officeDocument/2006/relationships/image" Target="../media/image278.png"/><Relationship Id="rId12" Type="http://schemas.openxmlformats.org/officeDocument/2006/relationships/image" Target="../media/image283.png"/><Relationship Id="rId2" Type="http://schemas.openxmlformats.org/officeDocument/2006/relationships/notesSlide" Target="../notesSlides/notesSlide48.xml"/><Relationship Id="rId16" Type="http://schemas.openxmlformats.org/officeDocument/2006/relationships/image" Target="../media/image264.png"/><Relationship Id="rId1" Type="http://schemas.openxmlformats.org/officeDocument/2006/relationships/slideLayout" Target="../slideLayouts/slideLayout6.xml"/><Relationship Id="rId6" Type="http://schemas.openxmlformats.org/officeDocument/2006/relationships/image" Target="../media/image1700.png"/><Relationship Id="rId11" Type="http://schemas.openxmlformats.org/officeDocument/2006/relationships/image" Target="../media/image282.png"/><Relationship Id="rId5" Type="http://schemas.openxmlformats.org/officeDocument/2006/relationships/image" Target="../media/image1690.png"/><Relationship Id="rId15" Type="http://schemas.openxmlformats.org/officeDocument/2006/relationships/image" Target="../media/image286.png"/><Relationship Id="rId10" Type="http://schemas.openxmlformats.org/officeDocument/2006/relationships/image" Target="../media/image281.png"/><Relationship Id="rId4" Type="http://schemas.openxmlformats.org/officeDocument/2006/relationships/image" Target="../media/image1680.png"/><Relationship Id="rId9" Type="http://schemas.openxmlformats.org/officeDocument/2006/relationships/image" Target="../media/image280.png"/><Relationship Id="rId14" Type="http://schemas.openxmlformats.org/officeDocument/2006/relationships/image" Target="../media/image285.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50.xml.rels><?xml version="1.0" encoding="UTF-8" standalone="yes"?>
<Relationships xmlns="http://schemas.openxmlformats.org/package/2006/relationships"><Relationship Id="rId8" Type="http://schemas.openxmlformats.org/officeDocument/2006/relationships/image" Target="../media/image292.png"/><Relationship Id="rId3" Type="http://schemas.openxmlformats.org/officeDocument/2006/relationships/image" Target="../media/image287.png"/><Relationship Id="rId7" Type="http://schemas.openxmlformats.org/officeDocument/2006/relationships/image" Target="../media/image291.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90.png"/><Relationship Id="rId11" Type="http://schemas.openxmlformats.org/officeDocument/2006/relationships/image" Target="../media/image295.png"/><Relationship Id="rId5" Type="http://schemas.openxmlformats.org/officeDocument/2006/relationships/image" Target="../media/image289.png"/><Relationship Id="rId10" Type="http://schemas.openxmlformats.org/officeDocument/2006/relationships/image" Target="../media/image294.png"/><Relationship Id="rId4" Type="http://schemas.openxmlformats.org/officeDocument/2006/relationships/image" Target="../media/image288.png"/><Relationship Id="rId9" Type="http://schemas.openxmlformats.org/officeDocument/2006/relationships/image" Target="../media/image293.png"/></Relationships>
</file>

<file path=ppt/slides/_rels/slide51.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305.png"/><Relationship Id="rId3" Type="http://schemas.openxmlformats.org/officeDocument/2006/relationships/image" Target="../media/image296.png"/><Relationship Id="rId7" Type="http://schemas.openxmlformats.org/officeDocument/2006/relationships/image" Target="../media/image299.png"/><Relationship Id="rId12" Type="http://schemas.openxmlformats.org/officeDocument/2006/relationships/image" Target="../media/image304.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98.png"/><Relationship Id="rId11" Type="http://schemas.openxmlformats.org/officeDocument/2006/relationships/image" Target="../media/image303.png"/><Relationship Id="rId5" Type="http://schemas.openxmlformats.org/officeDocument/2006/relationships/image" Target="../media/image297.png"/><Relationship Id="rId15" Type="http://schemas.openxmlformats.org/officeDocument/2006/relationships/image" Target="../media/image307.png"/><Relationship Id="rId10" Type="http://schemas.openxmlformats.org/officeDocument/2006/relationships/image" Target="../media/image302.png"/><Relationship Id="rId4" Type="http://schemas.openxmlformats.org/officeDocument/2006/relationships/image" Target="../media/image11.png"/><Relationship Id="rId9" Type="http://schemas.openxmlformats.org/officeDocument/2006/relationships/image" Target="../media/image301.png"/><Relationship Id="rId14" Type="http://schemas.openxmlformats.org/officeDocument/2006/relationships/image" Target="../media/image306.png"/></Relationships>
</file>

<file path=ppt/slides/_rels/slide52.xml.rels><?xml version="1.0" encoding="UTF-8" standalone="yes"?>
<Relationships xmlns="http://schemas.openxmlformats.org/package/2006/relationships"><Relationship Id="rId8" Type="http://schemas.openxmlformats.org/officeDocument/2006/relationships/image" Target="../media/image313.png"/><Relationship Id="rId3" Type="http://schemas.openxmlformats.org/officeDocument/2006/relationships/image" Target="../media/image308.png"/><Relationship Id="rId7" Type="http://schemas.openxmlformats.org/officeDocument/2006/relationships/image" Target="../media/image312.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311.png"/><Relationship Id="rId5" Type="http://schemas.openxmlformats.org/officeDocument/2006/relationships/image" Target="../media/image310.png"/><Relationship Id="rId4" Type="http://schemas.openxmlformats.org/officeDocument/2006/relationships/image" Target="../media/image309.png"/></Relationships>
</file>

<file path=ppt/slides/_rels/slide53.xml.rels><?xml version="1.0" encoding="UTF-8" standalone="yes"?>
<Relationships xmlns="http://schemas.openxmlformats.org/package/2006/relationships"><Relationship Id="rId8" Type="http://schemas.openxmlformats.org/officeDocument/2006/relationships/image" Target="../media/image317.png"/><Relationship Id="rId13" Type="http://schemas.openxmlformats.org/officeDocument/2006/relationships/image" Target="../media/image322.png"/><Relationship Id="rId3" Type="http://schemas.openxmlformats.org/officeDocument/2006/relationships/image" Target="../media/image5.png"/><Relationship Id="rId7" Type="http://schemas.openxmlformats.org/officeDocument/2006/relationships/image" Target="../media/image316.png"/><Relationship Id="rId12" Type="http://schemas.openxmlformats.org/officeDocument/2006/relationships/image" Target="../media/image321.png"/><Relationship Id="rId2" Type="http://schemas.openxmlformats.org/officeDocument/2006/relationships/notesSlide" Target="../notesSlides/notesSlide52.xml"/><Relationship Id="rId16" Type="http://schemas.openxmlformats.org/officeDocument/2006/relationships/image" Target="../media/image325.png"/><Relationship Id="rId1" Type="http://schemas.openxmlformats.org/officeDocument/2006/relationships/slideLayout" Target="../slideLayouts/slideLayout6.xml"/><Relationship Id="rId6" Type="http://schemas.openxmlformats.org/officeDocument/2006/relationships/image" Target="../media/image315.png"/><Relationship Id="rId11" Type="http://schemas.openxmlformats.org/officeDocument/2006/relationships/image" Target="../media/image320.png"/><Relationship Id="rId5" Type="http://schemas.openxmlformats.org/officeDocument/2006/relationships/image" Target="../media/image11.png"/><Relationship Id="rId15" Type="http://schemas.openxmlformats.org/officeDocument/2006/relationships/image" Target="../media/image324.png"/><Relationship Id="rId10" Type="http://schemas.openxmlformats.org/officeDocument/2006/relationships/image" Target="../media/image319.png"/><Relationship Id="rId4" Type="http://schemas.openxmlformats.org/officeDocument/2006/relationships/image" Target="../media/image314.png"/><Relationship Id="rId9" Type="http://schemas.openxmlformats.org/officeDocument/2006/relationships/image" Target="../media/image318.png"/><Relationship Id="rId14" Type="http://schemas.openxmlformats.org/officeDocument/2006/relationships/image" Target="../media/image323.png"/></Relationships>
</file>

<file path=ppt/slides/_rels/slide54.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326.png"/><Relationship Id="rId7" Type="http://schemas.openxmlformats.org/officeDocument/2006/relationships/image" Target="../media/image330.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329.png"/><Relationship Id="rId5" Type="http://schemas.openxmlformats.org/officeDocument/2006/relationships/image" Target="../media/image328.png"/><Relationship Id="rId10" Type="http://schemas.openxmlformats.org/officeDocument/2006/relationships/image" Target="../media/image333.png"/><Relationship Id="rId4" Type="http://schemas.openxmlformats.org/officeDocument/2006/relationships/image" Target="../media/image327.png"/><Relationship Id="rId9" Type="http://schemas.openxmlformats.org/officeDocument/2006/relationships/image" Target="../media/image332.png"/></Relationships>
</file>

<file path=ppt/slides/_rels/slide55.xml.rels><?xml version="1.0" encoding="UTF-8" standalone="yes"?>
<Relationships xmlns="http://schemas.openxmlformats.org/package/2006/relationships"><Relationship Id="rId8" Type="http://schemas.openxmlformats.org/officeDocument/2006/relationships/image" Target="../media/image336.png"/><Relationship Id="rId13" Type="http://schemas.openxmlformats.org/officeDocument/2006/relationships/image" Target="../media/image338.png"/><Relationship Id="rId3" Type="http://schemas.openxmlformats.org/officeDocument/2006/relationships/image" Target="../media/image326.png"/><Relationship Id="rId7" Type="http://schemas.openxmlformats.org/officeDocument/2006/relationships/image" Target="../media/image335.png"/><Relationship Id="rId12" Type="http://schemas.openxmlformats.org/officeDocument/2006/relationships/image" Target="../media/image337.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334.png"/><Relationship Id="rId11" Type="http://schemas.openxmlformats.org/officeDocument/2006/relationships/image" Target="../media/image331.png"/><Relationship Id="rId5" Type="http://schemas.openxmlformats.org/officeDocument/2006/relationships/image" Target="../media/image328.png"/><Relationship Id="rId15" Type="http://schemas.openxmlformats.org/officeDocument/2006/relationships/image" Target="../media/image332.png"/><Relationship Id="rId10" Type="http://schemas.openxmlformats.org/officeDocument/2006/relationships/image" Target="../media/image330.png"/><Relationship Id="rId4" Type="http://schemas.openxmlformats.org/officeDocument/2006/relationships/image" Target="../media/image327.png"/><Relationship Id="rId9" Type="http://schemas.openxmlformats.org/officeDocument/2006/relationships/image" Target="../media/image329.png"/><Relationship Id="rId14" Type="http://schemas.openxmlformats.org/officeDocument/2006/relationships/image" Target="../media/image339.png"/></Relationships>
</file>

<file path=ppt/slides/_rels/slide56.xml.rels><?xml version="1.0" encoding="UTF-8" standalone="yes"?>
<Relationships xmlns="http://schemas.openxmlformats.org/package/2006/relationships"><Relationship Id="rId8" Type="http://schemas.openxmlformats.org/officeDocument/2006/relationships/image" Target="../media/image329.png"/><Relationship Id="rId13" Type="http://schemas.openxmlformats.org/officeDocument/2006/relationships/image" Target="../media/image339.png"/><Relationship Id="rId18" Type="http://schemas.openxmlformats.org/officeDocument/2006/relationships/image" Target="../media/image332.png"/><Relationship Id="rId3" Type="http://schemas.openxmlformats.org/officeDocument/2006/relationships/image" Target="../media/image327.png"/><Relationship Id="rId7" Type="http://schemas.openxmlformats.org/officeDocument/2006/relationships/image" Target="../media/image336.png"/><Relationship Id="rId12" Type="http://schemas.openxmlformats.org/officeDocument/2006/relationships/image" Target="../media/image338.png"/><Relationship Id="rId17" Type="http://schemas.openxmlformats.org/officeDocument/2006/relationships/image" Target="../media/image343.png"/><Relationship Id="rId2" Type="http://schemas.openxmlformats.org/officeDocument/2006/relationships/notesSlide" Target="../notesSlides/notesSlide55.xml"/><Relationship Id="rId16" Type="http://schemas.openxmlformats.org/officeDocument/2006/relationships/image" Target="../media/image342.png"/><Relationship Id="rId1" Type="http://schemas.openxmlformats.org/officeDocument/2006/relationships/slideLayout" Target="../slideLayouts/slideLayout6.xml"/><Relationship Id="rId6" Type="http://schemas.openxmlformats.org/officeDocument/2006/relationships/image" Target="../media/image335.png"/><Relationship Id="rId11" Type="http://schemas.openxmlformats.org/officeDocument/2006/relationships/image" Target="../media/image337.png"/><Relationship Id="rId5" Type="http://schemas.openxmlformats.org/officeDocument/2006/relationships/image" Target="../media/image334.png"/><Relationship Id="rId15" Type="http://schemas.openxmlformats.org/officeDocument/2006/relationships/image" Target="../media/image341.png"/><Relationship Id="rId10" Type="http://schemas.openxmlformats.org/officeDocument/2006/relationships/image" Target="../media/image331.png"/><Relationship Id="rId4" Type="http://schemas.openxmlformats.org/officeDocument/2006/relationships/image" Target="../media/image328.png"/><Relationship Id="rId9" Type="http://schemas.openxmlformats.org/officeDocument/2006/relationships/image" Target="../media/image330.png"/><Relationship Id="rId14" Type="http://schemas.openxmlformats.org/officeDocument/2006/relationships/image" Target="../media/image340.png"/></Relationships>
</file>

<file path=ppt/slides/_rels/slide57.xml.rels><?xml version="1.0" encoding="UTF-8" standalone="yes"?>
<Relationships xmlns="http://schemas.openxmlformats.org/package/2006/relationships"><Relationship Id="rId8" Type="http://schemas.openxmlformats.org/officeDocument/2006/relationships/image" Target="../media/image349.png"/><Relationship Id="rId13" Type="http://schemas.openxmlformats.org/officeDocument/2006/relationships/image" Target="../media/image354.png"/><Relationship Id="rId3" Type="http://schemas.openxmlformats.org/officeDocument/2006/relationships/image" Target="../media/image344.png"/><Relationship Id="rId7" Type="http://schemas.openxmlformats.org/officeDocument/2006/relationships/image" Target="../media/image348.png"/><Relationship Id="rId12" Type="http://schemas.openxmlformats.org/officeDocument/2006/relationships/image" Target="../media/image353.png"/><Relationship Id="rId2" Type="http://schemas.openxmlformats.org/officeDocument/2006/relationships/notesSlide" Target="../notesSlides/notesSlide56.xml"/><Relationship Id="rId16" Type="http://schemas.openxmlformats.org/officeDocument/2006/relationships/image" Target="../media/image357.png"/><Relationship Id="rId1" Type="http://schemas.openxmlformats.org/officeDocument/2006/relationships/slideLayout" Target="../slideLayouts/slideLayout6.xml"/><Relationship Id="rId6" Type="http://schemas.openxmlformats.org/officeDocument/2006/relationships/image" Target="../media/image347.png"/><Relationship Id="rId11" Type="http://schemas.openxmlformats.org/officeDocument/2006/relationships/image" Target="../media/image352.png"/><Relationship Id="rId5" Type="http://schemas.openxmlformats.org/officeDocument/2006/relationships/image" Target="../media/image346.png"/><Relationship Id="rId15" Type="http://schemas.openxmlformats.org/officeDocument/2006/relationships/image" Target="../media/image356.png"/><Relationship Id="rId10" Type="http://schemas.openxmlformats.org/officeDocument/2006/relationships/image" Target="../media/image351.png"/><Relationship Id="rId4" Type="http://schemas.openxmlformats.org/officeDocument/2006/relationships/image" Target="../media/image345.png"/><Relationship Id="rId9" Type="http://schemas.openxmlformats.org/officeDocument/2006/relationships/image" Target="../media/image350.png"/><Relationship Id="rId14" Type="http://schemas.openxmlformats.org/officeDocument/2006/relationships/image" Target="../media/image355.png"/></Relationships>
</file>

<file path=ppt/slides/_rels/slide58.xml.rels><?xml version="1.0" encoding="UTF-8" standalone="yes"?>
<Relationships xmlns="http://schemas.openxmlformats.org/package/2006/relationships"><Relationship Id="rId8" Type="http://schemas.openxmlformats.org/officeDocument/2006/relationships/image" Target="../media/image363.png"/><Relationship Id="rId3" Type="http://schemas.openxmlformats.org/officeDocument/2006/relationships/image" Target="../media/image358.png"/><Relationship Id="rId7" Type="http://schemas.openxmlformats.org/officeDocument/2006/relationships/image" Target="../media/image362.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361.png"/><Relationship Id="rId5" Type="http://schemas.openxmlformats.org/officeDocument/2006/relationships/image" Target="../media/image360.png"/><Relationship Id="rId4" Type="http://schemas.openxmlformats.org/officeDocument/2006/relationships/image" Target="../media/image359.png"/></Relationships>
</file>

<file path=ppt/slides/_rels/slide59.xml.rels><?xml version="1.0" encoding="UTF-8" standalone="yes"?>
<Relationships xmlns="http://schemas.openxmlformats.org/package/2006/relationships"><Relationship Id="rId8" Type="http://schemas.openxmlformats.org/officeDocument/2006/relationships/image" Target="../media/image369.png"/><Relationship Id="rId13" Type="http://schemas.openxmlformats.org/officeDocument/2006/relationships/image" Target="../media/image374.png"/><Relationship Id="rId3" Type="http://schemas.openxmlformats.org/officeDocument/2006/relationships/image" Target="../media/image364.png"/><Relationship Id="rId7" Type="http://schemas.openxmlformats.org/officeDocument/2006/relationships/image" Target="../media/image368.png"/><Relationship Id="rId12" Type="http://schemas.openxmlformats.org/officeDocument/2006/relationships/image" Target="../media/image373.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367.png"/><Relationship Id="rId11" Type="http://schemas.openxmlformats.org/officeDocument/2006/relationships/image" Target="../media/image372.png"/><Relationship Id="rId5" Type="http://schemas.openxmlformats.org/officeDocument/2006/relationships/image" Target="../media/image366.png"/><Relationship Id="rId10" Type="http://schemas.openxmlformats.org/officeDocument/2006/relationships/image" Target="../media/image371.png"/><Relationship Id="rId4" Type="http://schemas.openxmlformats.org/officeDocument/2006/relationships/image" Target="../media/image365.png"/><Relationship Id="rId9" Type="http://schemas.openxmlformats.org/officeDocument/2006/relationships/image" Target="../media/image370.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60.xml.rels><?xml version="1.0" encoding="UTF-8" standalone="yes"?>
<Relationships xmlns="http://schemas.openxmlformats.org/package/2006/relationships"><Relationship Id="rId3" Type="http://schemas.openxmlformats.org/officeDocument/2006/relationships/image" Target="../media/image375.png"/><Relationship Id="rId7" Type="http://schemas.openxmlformats.org/officeDocument/2006/relationships/image" Target="../media/image37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378.png"/><Relationship Id="rId5" Type="http://schemas.openxmlformats.org/officeDocument/2006/relationships/image" Target="../media/image377.png"/><Relationship Id="rId4" Type="http://schemas.openxmlformats.org/officeDocument/2006/relationships/image" Target="../media/image376.png"/></Relationships>
</file>

<file path=ppt/slides/_rels/slide61.xml.rels><?xml version="1.0" encoding="UTF-8" standalone="yes"?>
<Relationships xmlns="http://schemas.openxmlformats.org/package/2006/relationships"><Relationship Id="rId8" Type="http://schemas.openxmlformats.org/officeDocument/2006/relationships/image" Target="../media/image383.png"/><Relationship Id="rId13" Type="http://schemas.openxmlformats.org/officeDocument/2006/relationships/image" Target="../media/image388.png"/><Relationship Id="rId3" Type="http://schemas.openxmlformats.org/officeDocument/2006/relationships/image" Target="../media/image380.png"/><Relationship Id="rId7" Type="http://schemas.openxmlformats.org/officeDocument/2006/relationships/image" Target="../media/image382.png"/><Relationship Id="rId12" Type="http://schemas.openxmlformats.org/officeDocument/2006/relationships/image" Target="../media/image387.png"/><Relationship Id="rId17" Type="http://schemas.openxmlformats.org/officeDocument/2006/relationships/image" Target="../media/image392.png"/><Relationship Id="rId2" Type="http://schemas.openxmlformats.org/officeDocument/2006/relationships/notesSlide" Target="../notesSlides/notesSlide60.xml"/><Relationship Id="rId16" Type="http://schemas.openxmlformats.org/officeDocument/2006/relationships/image" Target="../media/image391.png"/><Relationship Id="rId1" Type="http://schemas.openxmlformats.org/officeDocument/2006/relationships/slideLayout" Target="../slideLayouts/slideLayout6.xml"/><Relationship Id="rId6" Type="http://schemas.openxmlformats.org/officeDocument/2006/relationships/image" Target="../media/image381.png"/><Relationship Id="rId11" Type="http://schemas.openxmlformats.org/officeDocument/2006/relationships/image" Target="../media/image386.png"/><Relationship Id="rId5" Type="http://schemas.openxmlformats.org/officeDocument/2006/relationships/image" Target="../media/image378.png"/><Relationship Id="rId15" Type="http://schemas.openxmlformats.org/officeDocument/2006/relationships/image" Target="../media/image390.png"/><Relationship Id="rId10" Type="http://schemas.openxmlformats.org/officeDocument/2006/relationships/image" Target="../media/image385.png"/><Relationship Id="rId4" Type="http://schemas.openxmlformats.org/officeDocument/2006/relationships/image" Target="../media/image376.png"/><Relationship Id="rId9" Type="http://schemas.openxmlformats.org/officeDocument/2006/relationships/image" Target="../media/image384.png"/><Relationship Id="rId14" Type="http://schemas.openxmlformats.org/officeDocument/2006/relationships/image" Target="../media/image389.png"/></Relationships>
</file>

<file path=ppt/slides/_rels/slide62.xml.rels><?xml version="1.0" encoding="UTF-8" standalone="yes"?>
<Relationships xmlns="http://schemas.openxmlformats.org/package/2006/relationships"><Relationship Id="rId8" Type="http://schemas.openxmlformats.org/officeDocument/2006/relationships/image" Target="../media/image398.png"/><Relationship Id="rId13" Type="http://schemas.openxmlformats.org/officeDocument/2006/relationships/image" Target="../media/image403.png"/><Relationship Id="rId18" Type="http://schemas.openxmlformats.org/officeDocument/2006/relationships/image" Target="../media/image408.png"/><Relationship Id="rId3" Type="http://schemas.openxmlformats.org/officeDocument/2006/relationships/image" Target="../media/image393.png"/><Relationship Id="rId21" Type="http://schemas.openxmlformats.org/officeDocument/2006/relationships/image" Target="../media/image411.png"/><Relationship Id="rId7" Type="http://schemas.openxmlformats.org/officeDocument/2006/relationships/image" Target="../media/image397.png"/><Relationship Id="rId12" Type="http://schemas.openxmlformats.org/officeDocument/2006/relationships/image" Target="../media/image402.png"/><Relationship Id="rId17" Type="http://schemas.openxmlformats.org/officeDocument/2006/relationships/image" Target="../media/image407.png"/><Relationship Id="rId2" Type="http://schemas.openxmlformats.org/officeDocument/2006/relationships/notesSlide" Target="../notesSlides/notesSlide61.xml"/><Relationship Id="rId16" Type="http://schemas.openxmlformats.org/officeDocument/2006/relationships/image" Target="../media/image406.png"/><Relationship Id="rId20" Type="http://schemas.openxmlformats.org/officeDocument/2006/relationships/image" Target="../media/image410.png"/><Relationship Id="rId1" Type="http://schemas.openxmlformats.org/officeDocument/2006/relationships/slideLayout" Target="../slideLayouts/slideLayout6.xml"/><Relationship Id="rId6" Type="http://schemas.openxmlformats.org/officeDocument/2006/relationships/image" Target="../media/image396.png"/><Relationship Id="rId11" Type="http://schemas.openxmlformats.org/officeDocument/2006/relationships/image" Target="../media/image401.png"/><Relationship Id="rId5" Type="http://schemas.openxmlformats.org/officeDocument/2006/relationships/image" Target="../media/image395.png"/><Relationship Id="rId15" Type="http://schemas.openxmlformats.org/officeDocument/2006/relationships/image" Target="../media/image405.png"/><Relationship Id="rId10" Type="http://schemas.openxmlformats.org/officeDocument/2006/relationships/image" Target="../media/image400.png"/><Relationship Id="rId19" Type="http://schemas.openxmlformats.org/officeDocument/2006/relationships/image" Target="../media/image409.png"/><Relationship Id="rId4" Type="http://schemas.openxmlformats.org/officeDocument/2006/relationships/image" Target="../media/image394.png"/><Relationship Id="rId9" Type="http://schemas.openxmlformats.org/officeDocument/2006/relationships/image" Target="../media/image399.png"/><Relationship Id="rId14" Type="http://schemas.openxmlformats.org/officeDocument/2006/relationships/image" Target="../media/image404.png"/></Relationships>
</file>

<file path=ppt/slides/_rels/slide63.xml.rels><?xml version="1.0" encoding="UTF-8" standalone="yes"?>
<Relationships xmlns="http://schemas.openxmlformats.org/package/2006/relationships"><Relationship Id="rId8" Type="http://schemas.openxmlformats.org/officeDocument/2006/relationships/image" Target="../media/image417.png"/><Relationship Id="rId13" Type="http://schemas.openxmlformats.org/officeDocument/2006/relationships/image" Target="../media/image422.png"/><Relationship Id="rId18" Type="http://schemas.openxmlformats.org/officeDocument/2006/relationships/image" Target="../media/image427.png"/><Relationship Id="rId26" Type="http://schemas.openxmlformats.org/officeDocument/2006/relationships/image" Target="../media/image435.png"/><Relationship Id="rId3" Type="http://schemas.openxmlformats.org/officeDocument/2006/relationships/image" Target="../media/image412.png"/><Relationship Id="rId21" Type="http://schemas.openxmlformats.org/officeDocument/2006/relationships/image" Target="../media/image430.png"/><Relationship Id="rId7" Type="http://schemas.openxmlformats.org/officeDocument/2006/relationships/image" Target="../media/image416.png"/><Relationship Id="rId12" Type="http://schemas.openxmlformats.org/officeDocument/2006/relationships/image" Target="../media/image421.png"/><Relationship Id="rId17" Type="http://schemas.openxmlformats.org/officeDocument/2006/relationships/image" Target="../media/image426.png"/><Relationship Id="rId25" Type="http://schemas.openxmlformats.org/officeDocument/2006/relationships/image" Target="../media/image434.png"/><Relationship Id="rId2" Type="http://schemas.openxmlformats.org/officeDocument/2006/relationships/notesSlide" Target="../notesSlides/notesSlide62.xml"/><Relationship Id="rId16" Type="http://schemas.openxmlformats.org/officeDocument/2006/relationships/image" Target="../media/image425.png"/><Relationship Id="rId20" Type="http://schemas.openxmlformats.org/officeDocument/2006/relationships/image" Target="../media/image429.png"/><Relationship Id="rId29" Type="http://schemas.openxmlformats.org/officeDocument/2006/relationships/image" Target="../media/image438.png"/><Relationship Id="rId1" Type="http://schemas.openxmlformats.org/officeDocument/2006/relationships/slideLayout" Target="../slideLayouts/slideLayout6.xml"/><Relationship Id="rId6" Type="http://schemas.openxmlformats.org/officeDocument/2006/relationships/image" Target="../media/image415.png"/><Relationship Id="rId11" Type="http://schemas.openxmlformats.org/officeDocument/2006/relationships/image" Target="../media/image420.png"/><Relationship Id="rId24" Type="http://schemas.openxmlformats.org/officeDocument/2006/relationships/image" Target="../media/image433.png"/><Relationship Id="rId5" Type="http://schemas.openxmlformats.org/officeDocument/2006/relationships/image" Target="../media/image414.png"/><Relationship Id="rId15" Type="http://schemas.openxmlformats.org/officeDocument/2006/relationships/image" Target="../media/image424.png"/><Relationship Id="rId23" Type="http://schemas.openxmlformats.org/officeDocument/2006/relationships/image" Target="../media/image432.png"/><Relationship Id="rId28" Type="http://schemas.openxmlformats.org/officeDocument/2006/relationships/image" Target="../media/image437.png"/><Relationship Id="rId10" Type="http://schemas.openxmlformats.org/officeDocument/2006/relationships/image" Target="../media/image419.png"/><Relationship Id="rId19" Type="http://schemas.openxmlformats.org/officeDocument/2006/relationships/image" Target="../media/image428.png"/><Relationship Id="rId4" Type="http://schemas.openxmlformats.org/officeDocument/2006/relationships/image" Target="../media/image413.png"/><Relationship Id="rId9" Type="http://schemas.openxmlformats.org/officeDocument/2006/relationships/image" Target="../media/image418.png"/><Relationship Id="rId14" Type="http://schemas.openxmlformats.org/officeDocument/2006/relationships/image" Target="../media/image423.png"/><Relationship Id="rId22" Type="http://schemas.openxmlformats.org/officeDocument/2006/relationships/image" Target="../media/image431.png"/><Relationship Id="rId27" Type="http://schemas.openxmlformats.org/officeDocument/2006/relationships/image" Target="../media/image436.png"/><Relationship Id="rId30" Type="http://schemas.openxmlformats.org/officeDocument/2006/relationships/image" Target="../media/image439.png"/></Relationships>
</file>

<file path=ppt/slides/_rels/slide64.xml.rels><?xml version="1.0" encoding="UTF-8" standalone="yes"?>
<Relationships xmlns="http://schemas.openxmlformats.org/package/2006/relationships"><Relationship Id="rId8" Type="http://schemas.openxmlformats.org/officeDocument/2006/relationships/image" Target="../media/image445.png"/><Relationship Id="rId13" Type="http://schemas.openxmlformats.org/officeDocument/2006/relationships/image" Target="../media/image450.png"/><Relationship Id="rId18" Type="http://schemas.openxmlformats.org/officeDocument/2006/relationships/image" Target="../media/image455.png"/><Relationship Id="rId3" Type="http://schemas.openxmlformats.org/officeDocument/2006/relationships/image" Target="../media/image440.png"/><Relationship Id="rId7" Type="http://schemas.openxmlformats.org/officeDocument/2006/relationships/image" Target="../media/image444.png"/><Relationship Id="rId12" Type="http://schemas.openxmlformats.org/officeDocument/2006/relationships/image" Target="../media/image449.png"/><Relationship Id="rId17" Type="http://schemas.openxmlformats.org/officeDocument/2006/relationships/image" Target="../media/image454.png"/><Relationship Id="rId2" Type="http://schemas.openxmlformats.org/officeDocument/2006/relationships/notesSlide" Target="../notesSlides/notesSlide63.xml"/><Relationship Id="rId16" Type="http://schemas.openxmlformats.org/officeDocument/2006/relationships/image" Target="../media/image453.png"/><Relationship Id="rId1" Type="http://schemas.openxmlformats.org/officeDocument/2006/relationships/slideLayout" Target="../slideLayouts/slideLayout6.xml"/><Relationship Id="rId6" Type="http://schemas.openxmlformats.org/officeDocument/2006/relationships/image" Target="../media/image443.png"/><Relationship Id="rId11" Type="http://schemas.openxmlformats.org/officeDocument/2006/relationships/image" Target="../media/image448.png"/><Relationship Id="rId5" Type="http://schemas.openxmlformats.org/officeDocument/2006/relationships/image" Target="../media/image442.png"/><Relationship Id="rId15" Type="http://schemas.openxmlformats.org/officeDocument/2006/relationships/image" Target="../media/image452.png"/><Relationship Id="rId10" Type="http://schemas.openxmlformats.org/officeDocument/2006/relationships/image" Target="../media/image447.png"/><Relationship Id="rId4" Type="http://schemas.openxmlformats.org/officeDocument/2006/relationships/image" Target="../media/image441.png"/><Relationship Id="rId9" Type="http://schemas.openxmlformats.org/officeDocument/2006/relationships/image" Target="../media/image446.png"/><Relationship Id="rId14" Type="http://schemas.openxmlformats.org/officeDocument/2006/relationships/image" Target="../media/image451.png"/></Relationships>
</file>

<file path=ppt/slides/_rels/slide65.xml.rels><?xml version="1.0" encoding="UTF-8" standalone="yes"?>
<Relationships xmlns="http://schemas.openxmlformats.org/package/2006/relationships"><Relationship Id="rId3" Type="http://schemas.openxmlformats.org/officeDocument/2006/relationships/image" Target="../media/image456.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457.png"/></Relationships>
</file>

<file path=ppt/slides/_rels/slide66.xml.rels><?xml version="1.0" encoding="UTF-8" standalone="yes"?>
<Relationships xmlns="http://schemas.openxmlformats.org/package/2006/relationships"><Relationship Id="rId8" Type="http://schemas.openxmlformats.org/officeDocument/2006/relationships/image" Target="../media/image349.png"/><Relationship Id="rId13" Type="http://schemas.openxmlformats.org/officeDocument/2006/relationships/image" Target="../media/image352.png"/><Relationship Id="rId3" Type="http://schemas.openxmlformats.org/officeDocument/2006/relationships/image" Target="../media/image458.png"/><Relationship Id="rId7" Type="http://schemas.openxmlformats.org/officeDocument/2006/relationships/image" Target="../media/image348.png"/><Relationship Id="rId12" Type="http://schemas.openxmlformats.org/officeDocument/2006/relationships/image" Target="../media/image461.png"/><Relationship Id="rId17" Type="http://schemas.openxmlformats.org/officeDocument/2006/relationships/image" Target="../media/image356.png"/><Relationship Id="rId2" Type="http://schemas.openxmlformats.org/officeDocument/2006/relationships/notesSlide" Target="../notesSlides/notesSlide65.xml"/><Relationship Id="rId16" Type="http://schemas.openxmlformats.org/officeDocument/2006/relationships/image" Target="../media/image355.png"/><Relationship Id="rId1" Type="http://schemas.openxmlformats.org/officeDocument/2006/relationships/slideLayout" Target="../slideLayouts/slideLayout6.xml"/><Relationship Id="rId6" Type="http://schemas.openxmlformats.org/officeDocument/2006/relationships/image" Target="../media/image347.png"/><Relationship Id="rId11" Type="http://schemas.openxmlformats.org/officeDocument/2006/relationships/image" Target="../media/image351.png"/><Relationship Id="rId5" Type="http://schemas.openxmlformats.org/officeDocument/2006/relationships/image" Target="../media/image346.png"/><Relationship Id="rId15" Type="http://schemas.openxmlformats.org/officeDocument/2006/relationships/image" Target="../media/image354.png"/><Relationship Id="rId10" Type="http://schemas.openxmlformats.org/officeDocument/2006/relationships/image" Target="../media/image460.png"/><Relationship Id="rId4" Type="http://schemas.openxmlformats.org/officeDocument/2006/relationships/image" Target="../media/image345.png"/><Relationship Id="rId9" Type="http://schemas.openxmlformats.org/officeDocument/2006/relationships/image" Target="../media/image459.png"/><Relationship Id="rId14" Type="http://schemas.openxmlformats.org/officeDocument/2006/relationships/image" Target="../media/image353.png"/></Relationships>
</file>

<file path=ppt/slides/_rels/slide67.xml.rels><?xml version="1.0" encoding="UTF-8" standalone="yes"?>
<Relationships xmlns="http://schemas.openxmlformats.org/package/2006/relationships"><Relationship Id="rId8" Type="http://schemas.openxmlformats.org/officeDocument/2006/relationships/image" Target="../media/image467.png"/><Relationship Id="rId13" Type="http://schemas.openxmlformats.org/officeDocument/2006/relationships/image" Target="../media/image472.png"/><Relationship Id="rId3" Type="http://schemas.openxmlformats.org/officeDocument/2006/relationships/image" Target="../media/image462.png"/><Relationship Id="rId7" Type="http://schemas.openxmlformats.org/officeDocument/2006/relationships/image" Target="../media/image466.png"/><Relationship Id="rId12" Type="http://schemas.openxmlformats.org/officeDocument/2006/relationships/image" Target="../media/image471.png"/><Relationship Id="rId2" Type="http://schemas.openxmlformats.org/officeDocument/2006/relationships/notesSlide" Target="../notesSlides/notesSlide66.xml"/><Relationship Id="rId16" Type="http://schemas.openxmlformats.org/officeDocument/2006/relationships/image" Target="../media/image475.png"/><Relationship Id="rId1" Type="http://schemas.openxmlformats.org/officeDocument/2006/relationships/slideLayout" Target="../slideLayouts/slideLayout6.xml"/><Relationship Id="rId6" Type="http://schemas.openxmlformats.org/officeDocument/2006/relationships/image" Target="../media/image465.png"/><Relationship Id="rId11" Type="http://schemas.openxmlformats.org/officeDocument/2006/relationships/image" Target="../media/image470.png"/><Relationship Id="rId5" Type="http://schemas.openxmlformats.org/officeDocument/2006/relationships/image" Target="../media/image464.png"/><Relationship Id="rId15" Type="http://schemas.openxmlformats.org/officeDocument/2006/relationships/image" Target="../media/image474.png"/><Relationship Id="rId10" Type="http://schemas.openxmlformats.org/officeDocument/2006/relationships/image" Target="../media/image469.png"/><Relationship Id="rId4" Type="http://schemas.openxmlformats.org/officeDocument/2006/relationships/image" Target="../media/image463.png"/><Relationship Id="rId9" Type="http://schemas.openxmlformats.org/officeDocument/2006/relationships/image" Target="../media/image468.png"/><Relationship Id="rId14" Type="http://schemas.openxmlformats.org/officeDocument/2006/relationships/image" Target="../media/image473.png"/></Relationships>
</file>

<file path=ppt/slides/_rels/slide68.xml.rels><?xml version="1.0" encoding="UTF-8" standalone="yes"?>
<Relationships xmlns="http://schemas.openxmlformats.org/package/2006/relationships"><Relationship Id="rId8" Type="http://schemas.openxmlformats.org/officeDocument/2006/relationships/image" Target="../media/image1600.png"/><Relationship Id="rId13" Type="http://schemas.openxmlformats.org/officeDocument/2006/relationships/image" Target="../media/image476.png"/><Relationship Id="rId3" Type="http://schemas.openxmlformats.org/officeDocument/2006/relationships/image" Target="../media/image1550.png"/><Relationship Id="rId7" Type="http://schemas.openxmlformats.org/officeDocument/2006/relationships/image" Target="../media/image1590.png"/><Relationship Id="rId12"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1580.png"/><Relationship Id="rId11" Type="http://schemas.openxmlformats.org/officeDocument/2006/relationships/image" Target="../media/image610.png"/><Relationship Id="rId5" Type="http://schemas.openxmlformats.org/officeDocument/2006/relationships/image" Target="../media/image1571.png"/><Relationship Id="rId10" Type="http://schemas.openxmlformats.org/officeDocument/2006/relationships/image" Target="../media/image1620.png"/><Relationship Id="rId4" Type="http://schemas.openxmlformats.org/officeDocument/2006/relationships/image" Target="../media/image1560.png"/><Relationship Id="rId9" Type="http://schemas.openxmlformats.org/officeDocument/2006/relationships/image" Target="../media/image1610.png"/><Relationship Id="rId14" Type="http://schemas.openxmlformats.org/officeDocument/2006/relationships/image" Target="../media/image1640.png"/></Relationships>
</file>

<file path=ppt/slides/_rels/slide69.xml.rels><?xml version="1.0" encoding="UTF-8" standalone="yes"?>
<Relationships xmlns="http://schemas.openxmlformats.org/package/2006/relationships"><Relationship Id="rId8" Type="http://schemas.openxmlformats.org/officeDocument/2006/relationships/image" Target="../media/image482.png"/><Relationship Id="rId13" Type="http://schemas.openxmlformats.org/officeDocument/2006/relationships/image" Target="../media/image487.png"/><Relationship Id="rId18" Type="http://schemas.openxmlformats.org/officeDocument/2006/relationships/image" Target="../media/image492.png"/><Relationship Id="rId3" Type="http://schemas.openxmlformats.org/officeDocument/2006/relationships/image" Target="../media/image477.png"/><Relationship Id="rId7" Type="http://schemas.openxmlformats.org/officeDocument/2006/relationships/image" Target="../media/image481.png"/><Relationship Id="rId12" Type="http://schemas.openxmlformats.org/officeDocument/2006/relationships/image" Target="../media/image486.png"/><Relationship Id="rId17" Type="http://schemas.openxmlformats.org/officeDocument/2006/relationships/image" Target="../media/image491.png"/><Relationship Id="rId2" Type="http://schemas.openxmlformats.org/officeDocument/2006/relationships/notesSlide" Target="../notesSlides/notesSlide68.xml"/><Relationship Id="rId16" Type="http://schemas.openxmlformats.org/officeDocument/2006/relationships/image" Target="../media/image490.png"/><Relationship Id="rId1" Type="http://schemas.openxmlformats.org/officeDocument/2006/relationships/slideLayout" Target="../slideLayouts/slideLayout6.xml"/><Relationship Id="rId6" Type="http://schemas.openxmlformats.org/officeDocument/2006/relationships/image" Target="../media/image480.png"/><Relationship Id="rId11" Type="http://schemas.openxmlformats.org/officeDocument/2006/relationships/image" Target="../media/image485.png"/><Relationship Id="rId5" Type="http://schemas.openxmlformats.org/officeDocument/2006/relationships/image" Target="../media/image479.png"/><Relationship Id="rId15" Type="http://schemas.openxmlformats.org/officeDocument/2006/relationships/image" Target="../media/image489.png"/><Relationship Id="rId10" Type="http://schemas.openxmlformats.org/officeDocument/2006/relationships/image" Target="../media/image484.png"/><Relationship Id="rId19" Type="http://schemas.openxmlformats.org/officeDocument/2006/relationships/image" Target="../media/image409.png"/><Relationship Id="rId4" Type="http://schemas.openxmlformats.org/officeDocument/2006/relationships/image" Target="../media/image478.png"/><Relationship Id="rId9" Type="http://schemas.openxmlformats.org/officeDocument/2006/relationships/image" Target="../media/image483.png"/><Relationship Id="rId14" Type="http://schemas.openxmlformats.org/officeDocument/2006/relationships/image" Target="../media/image488.png"/></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0.xml.rels><?xml version="1.0" encoding="UTF-8" standalone="yes"?>
<Relationships xmlns="http://schemas.openxmlformats.org/package/2006/relationships"><Relationship Id="rId8" Type="http://schemas.openxmlformats.org/officeDocument/2006/relationships/image" Target="../media/image467.png"/><Relationship Id="rId13" Type="http://schemas.openxmlformats.org/officeDocument/2006/relationships/image" Target="../media/image472.png"/><Relationship Id="rId3" Type="http://schemas.openxmlformats.org/officeDocument/2006/relationships/image" Target="../media/image493.png"/><Relationship Id="rId7" Type="http://schemas.openxmlformats.org/officeDocument/2006/relationships/image" Target="../media/image466.png"/><Relationship Id="rId12" Type="http://schemas.openxmlformats.org/officeDocument/2006/relationships/image" Target="../media/image471.png"/><Relationship Id="rId2" Type="http://schemas.openxmlformats.org/officeDocument/2006/relationships/notesSlide" Target="../notesSlides/notesSlide69.xml"/><Relationship Id="rId16" Type="http://schemas.openxmlformats.org/officeDocument/2006/relationships/image" Target="../media/image475.png"/><Relationship Id="rId1" Type="http://schemas.openxmlformats.org/officeDocument/2006/relationships/slideLayout" Target="../slideLayouts/slideLayout6.xml"/><Relationship Id="rId6" Type="http://schemas.openxmlformats.org/officeDocument/2006/relationships/image" Target="../media/image465.png"/><Relationship Id="rId11" Type="http://schemas.openxmlformats.org/officeDocument/2006/relationships/image" Target="../media/image470.png"/><Relationship Id="rId5" Type="http://schemas.openxmlformats.org/officeDocument/2006/relationships/image" Target="../media/image464.png"/><Relationship Id="rId15" Type="http://schemas.openxmlformats.org/officeDocument/2006/relationships/image" Target="../media/image474.png"/><Relationship Id="rId10" Type="http://schemas.openxmlformats.org/officeDocument/2006/relationships/image" Target="../media/image469.png"/><Relationship Id="rId4" Type="http://schemas.openxmlformats.org/officeDocument/2006/relationships/image" Target="../media/image494.png"/><Relationship Id="rId9" Type="http://schemas.openxmlformats.org/officeDocument/2006/relationships/image" Target="../media/image468.png"/><Relationship Id="rId14" Type="http://schemas.openxmlformats.org/officeDocument/2006/relationships/image" Target="../media/image473.png"/></Relationships>
</file>

<file path=ppt/slides/_rels/slide71.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95.png"/><Relationship Id="rId7" Type="http://schemas.openxmlformats.org/officeDocument/2006/relationships/image" Target="../media/image499.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498.png"/><Relationship Id="rId11" Type="http://schemas.openxmlformats.org/officeDocument/2006/relationships/image" Target="../media/image503.png"/><Relationship Id="rId5" Type="http://schemas.openxmlformats.org/officeDocument/2006/relationships/image" Target="../media/image497.png"/><Relationship Id="rId10" Type="http://schemas.openxmlformats.org/officeDocument/2006/relationships/image" Target="../media/image502.png"/><Relationship Id="rId4" Type="http://schemas.openxmlformats.org/officeDocument/2006/relationships/image" Target="../media/image496.png"/><Relationship Id="rId9" Type="http://schemas.openxmlformats.org/officeDocument/2006/relationships/image" Target="../media/image501.png"/></Relationships>
</file>

<file path=ppt/slides/_rels/slide72.xml.rels><?xml version="1.0" encoding="UTF-8" standalone="yes"?>
<Relationships xmlns="http://schemas.openxmlformats.org/package/2006/relationships"><Relationship Id="rId8" Type="http://schemas.openxmlformats.org/officeDocument/2006/relationships/image" Target="../media/image509.png"/><Relationship Id="rId13" Type="http://schemas.openxmlformats.org/officeDocument/2006/relationships/image" Target="../media/image514.png"/><Relationship Id="rId3" Type="http://schemas.openxmlformats.org/officeDocument/2006/relationships/image" Target="../media/image504.png"/><Relationship Id="rId7" Type="http://schemas.openxmlformats.org/officeDocument/2006/relationships/image" Target="../media/image508.png"/><Relationship Id="rId12" Type="http://schemas.openxmlformats.org/officeDocument/2006/relationships/image" Target="../media/image513.png"/><Relationship Id="rId2" Type="http://schemas.openxmlformats.org/officeDocument/2006/relationships/notesSlide" Target="../notesSlides/notesSlide71.xml"/><Relationship Id="rId16" Type="http://schemas.openxmlformats.org/officeDocument/2006/relationships/image" Target="../media/image517.png"/><Relationship Id="rId1" Type="http://schemas.openxmlformats.org/officeDocument/2006/relationships/slideLayout" Target="../slideLayouts/slideLayout6.xml"/><Relationship Id="rId6" Type="http://schemas.openxmlformats.org/officeDocument/2006/relationships/image" Target="../media/image507.png"/><Relationship Id="rId11" Type="http://schemas.openxmlformats.org/officeDocument/2006/relationships/image" Target="../media/image512.png"/><Relationship Id="rId5" Type="http://schemas.openxmlformats.org/officeDocument/2006/relationships/image" Target="../media/image506.png"/><Relationship Id="rId15" Type="http://schemas.openxmlformats.org/officeDocument/2006/relationships/image" Target="../media/image516.png"/><Relationship Id="rId10" Type="http://schemas.openxmlformats.org/officeDocument/2006/relationships/image" Target="../media/image511.png"/><Relationship Id="rId4" Type="http://schemas.openxmlformats.org/officeDocument/2006/relationships/image" Target="../media/image505.png"/><Relationship Id="rId9" Type="http://schemas.openxmlformats.org/officeDocument/2006/relationships/image" Target="../media/image510.png"/><Relationship Id="rId14" Type="http://schemas.openxmlformats.org/officeDocument/2006/relationships/image" Target="../media/image515.png"/></Relationships>
</file>

<file path=ppt/slides/_rels/slide73.xml.rels><?xml version="1.0" encoding="UTF-8" standalone="yes"?>
<Relationships xmlns="http://schemas.openxmlformats.org/package/2006/relationships"><Relationship Id="rId8" Type="http://schemas.openxmlformats.org/officeDocument/2006/relationships/image" Target="../media/image521.png"/><Relationship Id="rId13" Type="http://schemas.openxmlformats.org/officeDocument/2006/relationships/image" Target="../media/image526.png"/><Relationship Id="rId3" Type="http://schemas.openxmlformats.org/officeDocument/2006/relationships/image" Target="../media/image1550.png"/><Relationship Id="rId7" Type="http://schemas.openxmlformats.org/officeDocument/2006/relationships/image" Target="../media/image520.png"/><Relationship Id="rId12" Type="http://schemas.openxmlformats.org/officeDocument/2006/relationships/image" Target="../media/image525.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519.png"/><Relationship Id="rId11" Type="http://schemas.openxmlformats.org/officeDocument/2006/relationships/image" Target="../media/image524.png"/><Relationship Id="rId5" Type="http://schemas.openxmlformats.org/officeDocument/2006/relationships/image" Target="../media/image518.png"/><Relationship Id="rId15" Type="http://schemas.openxmlformats.org/officeDocument/2006/relationships/image" Target="../media/image528.png"/><Relationship Id="rId10" Type="http://schemas.openxmlformats.org/officeDocument/2006/relationships/image" Target="../media/image523.png"/><Relationship Id="rId4" Type="http://schemas.openxmlformats.org/officeDocument/2006/relationships/image" Target="../media/image1560.png"/><Relationship Id="rId9" Type="http://schemas.openxmlformats.org/officeDocument/2006/relationships/image" Target="../media/image522.png"/><Relationship Id="rId14" Type="http://schemas.openxmlformats.org/officeDocument/2006/relationships/image" Target="../media/image527.png"/></Relationships>
</file>

<file path=ppt/slides/_rels/slide74.xml.rels><?xml version="1.0" encoding="UTF-8" standalone="yes"?>
<Relationships xmlns="http://schemas.openxmlformats.org/package/2006/relationships"><Relationship Id="rId3" Type="http://schemas.openxmlformats.org/officeDocument/2006/relationships/image" Target="../media/image529.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image" Target="../media/image535.png"/><Relationship Id="rId3" Type="http://schemas.openxmlformats.org/officeDocument/2006/relationships/image" Target="../media/image530.png"/><Relationship Id="rId7" Type="http://schemas.openxmlformats.org/officeDocument/2006/relationships/image" Target="../media/image534.png"/><Relationship Id="rId12" Type="http://schemas.openxmlformats.org/officeDocument/2006/relationships/image" Target="../media/image539.pn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533.png"/><Relationship Id="rId11" Type="http://schemas.openxmlformats.org/officeDocument/2006/relationships/image" Target="../media/image538.png"/><Relationship Id="rId5" Type="http://schemas.openxmlformats.org/officeDocument/2006/relationships/image" Target="../media/image532.png"/><Relationship Id="rId10" Type="http://schemas.openxmlformats.org/officeDocument/2006/relationships/image" Target="../media/image537.png"/><Relationship Id="rId4" Type="http://schemas.openxmlformats.org/officeDocument/2006/relationships/image" Target="../media/image531.png"/><Relationship Id="rId9" Type="http://schemas.openxmlformats.org/officeDocument/2006/relationships/image" Target="../media/image536.png"/></Relationships>
</file>

<file path=ppt/slides/_rels/slide76.xml.rels><?xml version="1.0" encoding="UTF-8" standalone="yes"?>
<Relationships xmlns="http://schemas.openxmlformats.org/package/2006/relationships"><Relationship Id="rId8" Type="http://schemas.openxmlformats.org/officeDocument/2006/relationships/image" Target="../media/image519.png"/><Relationship Id="rId13" Type="http://schemas.openxmlformats.org/officeDocument/2006/relationships/image" Target="../media/image546.png"/><Relationship Id="rId18" Type="http://schemas.openxmlformats.org/officeDocument/2006/relationships/image" Target="../media/image551.png"/><Relationship Id="rId3" Type="http://schemas.openxmlformats.org/officeDocument/2006/relationships/image" Target="../media/image540.png"/><Relationship Id="rId21" Type="http://schemas.openxmlformats.org/officeDocument/2006/relationships/image" Target="../media/image554.png"/><Relationship Id="rId7" Type="http://schemas.openxmlformats.org/officeDocument/2006/relationships/image" Target="../media/image518.png"/><Relationship Id="rId12" Type="http://schemas.openxmlformats.org/officeDocument/2006/relationships/image" Target="../media/image545.png"/><Relationship Id="rId17" Type="http://schemas.openxmlformats.org/officeDocument/2006/relationships/image" Target="../media/image550.png"/><Relationship Id="rId25" Type="http://schemas.openxmlformats.org/officeDocument/2006/relationships/image" Target="../media/image558.png"/><Relationship Id="rId2" Type="http://schemas.openxmlformats.org/officeDocument/2006/relationships/notesSlide" Target="../notesSlides/notesSlide75.xml"/><Relationship Id="rId16" Type="http://schemas.openxmlformats.org/officeDocument/2006/relationships/image" Target="../media/image549.png"/><Relationship Id="rId20" Type="http://schemas.openxmlformats.org/officeDocument/2006/relationships/image" Target="../media/image553.png"/><Relationship Id="rId1" Type="http://schemas.openxmlformats.org/officeDocument/2006/relationships/slideLayout" Target="../slideLayouts/slideLayout6.xml"/><Relationship Id="rId6" Type="http://schemas.openxmlformats.org/officeDocument/2006/relationships/image" Target="../media/image1560.png"/><Relationship Id="rId11" Type="http://schemas.openxmlformats.org/officeDocument/2006/relationships/image" Target="../media/image544.png"/><Relationship Id="rId24" Type="http://schemas.openxmlformats.org/officeDocument/2006/relationships/image" Target="../media/image557.png"/><Relationship Id="rId5" Type="http://schemas.openxmlformats.org/officeDocument/2006/relationships/image" Target="../media/image1550.png"/><Relationship Id="rId15" Type="http://schemas.openxmlformats.org/officeDocument/2006/relationships/image" Target="../media/image548.png"/><Relationship Id="rId23" Type="http://schemas.openxmlformats.org/officeDocument/2006/relationships/image" Target="../media/image556.png"/><Relationship Id="rId10" Type="http://schemas.openxmlformats.org/officeDocument/2006/relationships/image" Target="../media/image543.png"/><Relationship Id="rId19" Type="http://schemas.openxmlformats.org/officeDocument/2006/relationships/image" Target="../media/image552.png"/><Relationship Id="rId4" Type="http://schemas.openxmlformats.org/officeDocument/2006/relationships/image" Target="../media/image541.png"/><Relationship Id="rId9" Type="http://schemas.openxmlformats.org/officeDocument/2006/relationships/image" Target="../media/image542.png"/><Relationship Id="rId14" Type="http://schemas.openxmlformats.org/officeDocument/2006/relationships/image" Target="../media/image547.png"/><Relationship Id="rId22" Type="http://schemas.openxmlformats.org/officeDocument/2006/relationships/image" Target="../media/image555.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59.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560.png"/></Relationships>
</file>

<file path=ppt/slides/_rels/slide79.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62.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12" Type="http://schemas.openxmlformats.org/officeDocument/2006/relationships/image" Target="../media/image84.png"/><Relationship Id="rId2" Type="http://schemas.openxmlformats.org/officeDocument/2006/relationships/notesSlide" Target="../notesSlides/notesSlide8.xml"/><Relationship Id="rId16" Type="http://schemas.openxmlformats.org/officeDocument/2006/relationships/image" Target="../media/image77.png"/><Relationship Id="rId1" Type="http://schemas.openxmlformats.org/officeDocument/2006/relationships/slideLayout" Target="../slideLayouts/slideLayout6.xml"/><Relationship Id="rId11" Type="http://schemas.openxmlformats.org/officeDocument/2006/relationships/image" Target="../media/image83.png"/><Relationship Id="rId15" Type="http://schemas.openxmlformats.org/officeDocument/2006/relationships/image" Target="../media/image76.png"/><Relationship Id="rId28" Type="http://schemas.openxmlformats.org/officeDocument/2006/relationships/image" Target="../media/image78.png"/><Relationship Id="rId10" Type="http://schemas.openxmlformats.org/officeDocument/2006/relationships/image" Target="../media/image82.png"/><Relationship Id="rId9" Type="http://schemas.openxmlformats.org/officeDocument/2006/relationships/image" Target="../media/image81.png"/><Relationship Id="rId14" Type="http://schemas.openxmlformats.org/officeDocument/2006/relationships/image" Target="../media/image86.png"/><Relationship Id="rId27" Type="http://schemas.openxmlformats.org/officeDocument/2006/relationships/image" Target="../media/image99.png"/></Relationships>
</file>

<file path=ppt/slides/_rels/slide80.xml.rels><?xml version="1.0" encoding="UTF-8" standalone="yes"?>
<Relationships xmlns="http://schemas.openxmlformats.org/package/2006/relationships"><Relationship Id="rId8" Type="http://schemas.openxmlformats.org/officeDocument/2006/relationships/image" Target="../media/image509.png"/><Relationship Id="rId13" Type="http://schemas.openxmlformats.org/officeDocument/2006/relationships/image" Target="../media/image514.png"/><Relationship Id="rId3" Type="http://schemas.openxmlformats.org/officeDocument/2006/relationships/image" Target="../media/image563.png"/><Relationship Id="rId7" Type="http://schemas.openxmlformats.org/officeDocument/2006/relationships/image" Target="../media/image508.png"/><Relationship Id="rId12" Type="http://schemas.openxmlformats.org/officeDocument/2006/relationships/image" Target="../media/image513.pn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media/image566.png"/><Relationship Id="rId11" Type="http://schemas.openxmlformats.org/officeDocument/2006/relationships/image" Target="../media/image512.png"/><Relationship Id="rId5" Type="http://schemas.openxmlformats.org/officeDocument/2006/relationships/image" Target="../media/image565.png"/><Relationship Id="rId15" Type="http://schemas.openxmlformats.org/officeDocument/2006/relationships/image" Target="../media/image516.png"/><Relationship Id="rId10" Type="http://schemas.openxmlformats.org/officeDocument/2006/relationships/image" Target="../media/image511.png"/><Relationship Id="rId4" Type="http://schemas.openxmlformats.org/officeDocument/2006/relationships/image" Target="../media/image564.png"/><Relationship Id="rId9" Type="http://schemas.openxmlformats.org/officeDocument/2006/relationships/image" Target="../media/image510.png"/><Relationship Id="rId14" Type="http://schemas.openxmlformats.org/officeDocument/2006/relationships/image" Target="../media/image515.png"/></Relationships>
</file>

<file path=ppt/slides/_rels/slide81.xml.rels><?xml version="1.0" encoding="UTF-8" standalone="yes"?>
<Relationships xmlns="http://schemas.openxmlformats.org/package/2006/relationships"><Relationship Id="rId8" Type="http://schemas.openxmlformats.org/officeDocument/2006/relationships/image" Target="../media/image572.png"/><Relationship Id="rId13" Type="http://schemas.openxmlformats.org/officeDocument/2006/relationships/image" Target="../media/image577.png"/><Relationship Id="rId3" Type="http://schemas.openxmlformats.org/officeDocument/2006/relationships/image" Target="../media/image567.png"/><Relationship Id="rId7" Type="http://schemas.openxmlformats.org/officeDocument/2006/relationships/image" Target="../media/image571.png"/><Relationship Id="rId12" Type="http://schemas.openxmlformats.org/officeDocument/2006/relationships/image" Target="../media/image576.png"/><Relationship Id="rId17" Type="http://schemas.openxmlformats.org/officeDocument/2006/relationships/image" Target="../media/image581.png"/><Relationship Id="rId2" Type="http://schemas.openxmlformats.org/officeDocument/2006/relationships/notesSlide" Target="../notesSlides/notesSlide80.xml"/><Relationship Id="rId16" Type="http://schemas.openxmlformats.org/officeDocument/2006/relationships/image" Target="../media/image580.png"/><Relationship Id="rId1" Type="http://schemas.openxmlformats.org/officeDocument/2006/relationships/slideLayout" Target="../slideLayouts/slideLayout6.xml"/><Relationship Id="rId6" Type="http://schemas.openxmlformats.org/officeDocument/2006/relationships/image" Target="../media/image570.png"/><Relationship Id="rId11" Type="http://schemas.openxmlformats.org/officeDocument/2006/relationships/image" Target="../media/image575.png"/><Relationship Id="rId5" Type="http://schemas.openxmlformats.org/officeDocument/2006/relationships/image" Target="../media/image569.png"/><Relationship Id="rId15" Type="http://schemas.openxmlformats.org/officeDocument/2006/relationships/image" Target="../media/image579.png"/><Relationship Id="rId10" Type="http://schemas.openxmlformats.org/officeDocument/2006/relationships/image" Target="../media/image574.png"/><Relationship Id="rId4" Type="http://schemas.openxmlformats.org/officeDocument/2006/relationships/image" Target="../media/image568.png"/><Relationship Id="rId9" Type="http://schemas.openxmlformats.org/officeDocument/2006/relationships/image" Target="../media/image573.png"/><Relationship Id="rId14" Type="http://schemas.openxmlformats.org/officeDocument/2006/relationships/image" Target="../media/image578.png"/></Relationships>
</file>

<file path=ppt/slides/_rels/slide82.xml.rels><?xml version="1.0" encoding="UTF-8" standalone="yes"?>
<Relationships xmlns="http://schemas.openxmlformats.org/package/2006/relationships"><Relationship Id="rId3" Type="http://schemas.openxmlformats.org/officeDocument/2006/relationships/image" Target="../media/image582.png"/><Relationship Id="rId2" Type="http://schemas.openxmlformats.org/officeDocument/2006/relationships/notesSlide" Target="../notesSlides/notesSlide81.xml"/><Relationship Id="rId1" Type="http://schemas.openxmlformats.org/officeDocument/2006/relationships/slideLayout" Target="../slideLayouts/slideLayout6.xml"/><Relationship Id="rId5" Type="http://schemas.openxmlformats.org/officeDocument/2006/relationships/image" Target="../media/image584.png"/><Relationship Id="rId4" Type="http://schemas.openxmlformats.org/officeDocument/2006/relationships/image" Target="../media/image583.png"/></Relationships>
</file>

<file path=ppt/slides/_rels/slide83.xml.rels><?xml version="1.0" encoding="UTF-8" standalone="yes"?>
<Relationships xmlns="http://schemas.openxmlformats.org/package/2006/relationships"><Relationship Id="rId3" Type="http://schemas.openxmlformats.org/officeDocument/2006/relationships/image" Target="../media/image585.png"/><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image" Target="../media/image588.png"/><Relationship Id="rId5" Type="http://schemas.openxmlformats.org/officeDocument/2006/relationships/image" Target="../media/image587.png"/><Relationship Id="rId4" Type="http://schemas.openxmlformats.org/officeDocument/2006/relationships/image" Target="../media/image586.png"/></Relationships>
</file>

<file path=ppt/slides/_rels/slide84.xml.rels><?xml version="1.0" encoding="UTF-8" standalone="yes"?>
<Relationships xmlns="http://schemas.openxmlformats.org/package/2006/relationships"><Relationship Id="rId8" Type="http://schemas.openxmlformats.org/officeDocument/2006/relationships/image" Target="../media/image593.png"/><Relationship Id="rId13" Type="http://schemas.openxmlformats.org/officeDocument/2006/relationships/image" Target="../media/image598.png"/><Relationship Id="rId3" Type="http://schemas.openxmlformats.org/officeDocument/2006/relationships/image" Target="../media/image585.png"/><Relationship Id="rId7" Type="http://schemas.openxmlformats.org/officeDocument/2006/relationships/image" Target="../media/image592.png"/><Relationship Id="rId12" Type="http://schemas.openxmlformats.org/officeDocument/2006/relationships/image" Target="../media/image597.png"/><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image" Target="../media/image591.png"/><Relationship Id="rId11" Type="http://schemas.openxmlformats.org/officeDocument/2006/relationships/image" Target="../media/image596.png"/><Relationship Id="rId5" Type="http://schemas.openxmlformats.org/officeDocument/2006/relationships/image" Target="../media/image590.png"/><Relationship Id="rId10" Type="http://schemas.openxmlformats.org/officeDocument/2006/relationships/image" Target="../media/image595.png"/><Relationship Id="rId4" Type="http://schemas.openxmlformats.org/officeDocument/2006/relationships/image" Target="../media/image589.png"/><Relationship Id="rId9" Type="http://schemas.openxmlformats.org/officeDocument/2006/relationships/image" Target="../media/image594.png"/></Relationships>
</file>

<file path=ppt/slides/_rels/slide85.xml.rels><?xml version="1.0" encoding="UTF-8" standalone="yes"?>
<Relationships xmlns="http://schemas.openxmlformats.org/package/2006/relationships"><Relationship Id="rId8" Type="http://schemas.openxmlformats.org/officeDocument/2006/relationships/image" Target="../media/image603.png"/><Relationship Id="rId3" Type="http://schemas.openxmlformats.org/officeDocument/2006/relationships/image" Target="../media/image567.png"/><Relationship Id="rId7" Type="http://schemas.openxmlformats.org/officeDocument/2006/relationships/image" Target="../media/image602.pn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601.png"/><Relationship Id="rId11" Type="http://schemas.openxmlformats.org/officeDocument/2006/relationships/image" Target="../media/image606.png"/><Relationship Id="rId5" Type="http://schemas.openxmlformats.org/officeDocument/2006/relationships/image" Target="../media/image600.png"/><Relationship Id="rId10" Type="http://schemas.openxmlformats.org/officeDocument/2006/relationships/image" Target="../media/image605.png"/><Relationship Id="rId4" Type="http://schemas.openxmlformats.org/officeDocument/2006/relationships/image" Target="../media/image599.png"/><Relationship Id="rId9" Type="http://schemas.openxmlformats.org/officeDocument/2006/relationships/image" Target="../media/image60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98.png"/><Relationship Id="rId26" Type="http://schemas.openxmlformats.org/officeDocument/2006/relationships/image" Target="../media/image78.png"/><Relationship Id="rId3" Type="http://schemas.openxmlformats.org/officeDocument/2006/relationships/image" Target="../media/image75.png"/><Relationship Id="rId21" Type="http://schemas.openxmlformats.org/officeDocument/2006/relationships/image" Target="../media/image102.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7.png"/><Relationship Id="rId25"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77.png"/><Relationship Id="rId20"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5.png"/><Relationship Id="rId5" Type="http://schemas.openxmlformats.org/officeDocument/2006/relationships/image" Target="../media/image87.png"/><Relationship Id="rId15" Type="http://schemas.openxmlformats.org/officeDocument/2006/relationships/image" Target="../media/image76.png"/><Relationship Id="rId23" Type="http://schemas.openxmlformats.org/officeDocument/2006/relationships/image" Target="../media/image104.png"/><Relationship Id="rId10" Type="http://schemas.openxmlformats.org/officeDocument/2006/relationships/image" Target="../media/image92.png"/><Relationship Id="rId19" Type="http://schemas.openxmlformats.org/officeDocument/2006/relationships/image" Target="../media/image100.png"/><Relationship Id="rId4" Type="http://schemas.openxmlformats.org/officeDocument/2006/relationships/image" Target="../media/image79.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4CCE2-00E4-35A8-14C1-1CC228A5FB20}"/>
              </a:ext>
            </a:extLst>
          </p:cNvPr>
          <p:cNvSpPr>
            <a:spLocks noGrp="1"/>
          </p:cNvSpPr>
          <p:nvPr>
            <p:ph type="ctrTitle"/>
          </p:nvPr>
        </p:nvSpPr>
        <p:spPr>
          <a:xfrm>
            <a:off x="147145" y="1280298"/>
            <a:ext cx="11897710" cy="2387600"/>
          </a:xfrm>
        </p:spPr>
        <p:txBody>
          <a:bodyPr>
            <a:normAutofit/>
          </a:bodyPr>
          <a:lstStyle/>
          <a:p>
            <a:r>
              <a:rPr lang="en-US" altLang="ja-JP" sz="4400">
                <a:latin typeface="+mn-lt"/>
              </a:rPr>
              <a:t>Analysis of Isovector states of Doubly Heavy Tetraquarks based on Effective Field Theory respecting Superflavor Symmetry </a:t>
            </a:r>
            <a:endParaRPr kumimoji="1" lang="ja-JP" altLang="en-US" sz="4400">
              <a:latin typeface="+mn-lt"/>
            </a:endParaRPr>
          </a:p>
        </p:txBody>
      </p:sp>
      <p:sp>
        <p:nvSpPr>
          <p:cNvPr id="3" name="字幕 2">
            <a:extLst>
              <a:ext uri="{FF2B5EF4-FFF2-40B4-BE49-F238E27FC236}">
                <a16:creationId xmlns:a16="http://schemas.microsoft.com/office/drawing/2014/main" id="{D363ED25-E70B-A4C7-DEEA-E2B2BC5DA08E}"/>
              </a:ext>
            </a:extLst>
          </p:cNvPr>
          <p:cNvSpPr>
            <a:spLocks noGrp="1"/>
          </p:cNvSpPr>
          <p:nvPr>
            <p:ph type="subTitle" idx="1"/>
          </p:nvPr>
        </p:nvSpPr>
        <p:spPr>
          <a:xfrm>
            <a:off x="1524000" y="4038601"/>
            <a:ext cx="9144000" cy="1655762"/>
          </a:xfrm>
        </p:spPr>
        <p:txBody>
          <a:bodyPr>
            <a:normAutofit/>
          </a:bodyPr>
          <a:lstStyle/>
          <a:p>
            <a:r>
              <a:rPr kumimoji="1" lang="en-US" altLang="ja-JP" sz="3200" dirty="0"/>
              <a:t>Mitsuru Tanaka</a:t>
            </a:r>
          </a:p>
          <a:p>
            <a:r>
              <a:rPr kumimoji="1" lang="en-US" altLang="ja-JP" sz="3200" dirty="0"/>
              <a:t>Nagoya University, Japan</a:t>
            </a:r>
          </a:p>
          <a:p>
            <a:r>
              <a:rPr kumimoji="1" lang="en-US" altLang="ja-JP" dirty="0"/>
              <a:t>collaborators: M. Harada and Y. Yamaguchi</a:t>
            </a:r>
            <a:endParaRPr kumimoji="1" lang="ja-JP" altLang="en-US"/>
          </a:p>
        </p:txBody>
      </p:sp>
      <p:sp>
        <p:nvSpPr>
          <p:cNvPr id="4" name="テキスト ボックス 3">
            <a:extLst>
              <a:ext uri="{FF2B5EF4-FFF2-40B4-BE49-F238E27FC236}">
                <a16:creationId xmlns:a16="http://schemas.microsoft.com/office/drawing/2014/main" id="{AB69DCD1-897B-2404-776C-FAE1AAAE3D43}"/>
              </a:ext>
            </a:extLst>
          </p:cNvPr>
          <p:cNvSpPr txBox="1"/>
          <p:nvPr/>
        </p:nvSpPr>
        <p:spPr>
          <a:xfrm>
            <a:off x="0" y="6396335"/>
            <a:ext cx="9340769" cy="461665"/>
          </a:xfrm>
          <a:prstGeom prst="rect">
            <a:avLst/>
          </a:prstGeom>
          <a:noFill/>
        </p:spPr>
        <p:txBody>
          <a:bodyPr wrap="square" rtlCol="0">
            <a:spAutoFit/>
          </a:bodyPr>
          <a:lstStyle/>
          <a:p>
            <a:r>
              <a:rPr kumimoji="1" lang="en-US" altLang="ja-JP" sz="2400" dirty="0"/>
              <a:t>East Asian Workshop on Exotic Hadrons 2024</a:t>
            </a:r>
            <a:endParaRPr kumimoji="1" lang="ja-JP" altLang="en-US" sz="2400"/>
          </a:p>
        </p:txBody>
      </p:sp>
    </p:spTree>
    <p:extLst>
      <p:ext uri="{BB962C8B-B14F-4D97-AF65-F5344CB8AC3E}">
        <p14:creationId xmlns:p14="http://schemas.microsoft.com/office/powerpoint/2010/main" val="169280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FF382-4A1A-571E-80BB-CABC0B426CC7}"/>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218E294-D4BF-25EC-5E6C-C64AA631DD8B}"/>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1A71696-25AB-82E5-402A-48986F4E643A}"/>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Assumption of this study</a:t>
            </a:r>
            <a:endParaRPr kumimoji="1" lang="ja-JP" altLang="en-US" sz="4400">
              <a:solidFill>
                <a:schemeClr val="bg1"/>
              </a:solidFill>
            </a:endParaRPr>
          </a:p>
        </p:txBody>
      </p:sp>
      <p:grpSp>
        <p:nvGrpSpPr>
          <p:cNvPr id="11" name="グループ化 10">
            <a:extLst>
              <a:ext uri="{FF2B5EF4-FFF2-40B4-BE49-F238E27FC236}">
                <a16:creationId xmlns:a16="http://schemas.microsoft.com/office/drawing/2014/main" id="{524DF448-9642-7FA2-FADC-5868F1087504}"/>
              </a:ext>
            </a:extLst>
          </p:cNvPr>
          <p:cNvGrpSpPr/>
          <p:nvPr/>
        </p:nvGrpSpPr>
        <p:grpSpPr>
          <a:xfrm>
            <a:off x="245581" y="1638530"/>
            <a:ext cx="8286356" cy="3114478"/>
            <a:chOff x="4267151" y="1502376"/>
            <a:chExt cx="8286356" cy="2011003"/>
          </a:xfrm>
        </p:grpSpPr>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A214F629-214F-7BC0-8E1E-2B3267C05CAA}"/>
                    </a:ext>
                  </a:extLst>
                </p:cNvPr>
                <p:cNvSpPr txBox="1"/>
                <p:nvPr/>
              </p:nvSpPr>
              <p:spPr>
                <a:xfrm>
                  <a:off x="4267151" y="1502376"/>
                  <a:ext cx="8286356" cy="536570"/>
                </a:xfrm>
                <a:prstGeom prst="rect">
                  <a:avLst/>
                </a:prstGeom>
                <a:noFill/>
              </p:spPr>
              <p:txBody>
                <a:bodyPr wrap="square">
                  <a:spAutoFit/>
                </a:bodyPr>
                <a:lstStyle/>
                <a:p>
                  <a:r>
                    <a:rPr kumimoji="1" lang="ja-JP" altLang="en-US" sz="2400"/>
                    <a:t>・</a:t>
                  </a:r>
                  <a:r>
                    <a:rPr kumimoji="1" lang="en-US" altLang="ja-JP" sz="2400"/>
                    <a:t>Assumption</a:t>
                  </a:r>
                </a:p>
                <a:p>
                  <a:r>
                    <a:rPr kumimoji="1" lang="en-US" altLang="ja-JP"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oMath>
                  </a14:m>
                  <a:r>
                    <a:rPr lang="ja-JP" altLang="en-US" sz="2400"/>
                    <a:t>：</a:t>
                  </a:r>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 </a:t>
                  </a:r>
                  <a:r>
                    <a:rPr kumimoji="1" lang="en-US" altLang="ja-JP" sz="2400"/>
                    <a:t>diquark</a:t>
                  </a:r>
                  <a:r>
                    <a:rPr kumimoji="1" lang="ja-JP" altLang="en-US" sz="2400"/>
                    <a:t>＋</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oMath>
                  </a14:m>
                  <a:r>
                    <a:rPr kumimoji="1" lang="en-US" altLang="ja-JP" sz="2400"/>
                    <a:t> </a:t>
                  </a:r>
                  <a:r>
                    <a:rPr lang="en-US" altLang="ja-JP" sz="2400"/>
                    <a:t>light quark cloud</a:t>
                  </a:r>
                  <a:endParaRPr kumimoji="1" lang="en-US" altLang="ja-JP" sz="2400"/>
                </a:p>
              </p:txBody>
            </p:sp>
          </mc:Choice>
          <mc:Fallback xmlns="">
            <p:sp>
              <p:nvSpPr>
                <p:cNvPr id="61" name="テキスト ボックス 60">
                  <a:extLst>
                    <a:ext uri="{FF2B5EF4-FFF2-40B4-BE49-F238E27FC236}">
                      <a16:creationId xmlns:a16="http://schemas.microsoft.com/office/drawing/2014/main" id="{A214F629-214F-7BC0-8E1E-2B3267C05CAA}"/>
                    </a:ext>
                  </a:extLst>
                </p:cNvPr>
                <p:cNvSpPr txBox="1">
                  <a:spLocks noRot="1" noChangeAspect="1" noMove="1" noResize="1" noEditPoints="1" noAdjustHandles="1" noChangeArrowheads="1" noChangeShapeType="1" noTextEdit="1"/>
                </p:cNvSpPr>
                <p:nvPr/>
              </p:nvSpPr>
              <p:spPr>
                <a:xfrm>
                  <a:off x="4267151" y="1502376"/>
                  <a:ext cx="8286356" cy="536570"/>
                </a:xfrm>
                <a:prstGeom prst="rect">
                  <a:avLst/>
                </a:prstGeom>
                <a:blipFill>
                  <a:blip r:embed="rId3"/>
                  <a:stretch>
                    <a:fillRect l="-1103" t="-5882" b="-16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608986B7-CE99-8603-CC0B-CA638D35B4D2}"/>
                    </a:ext>
                  </a:extLst>
                </p:cNvPr>
                <p:cNvSpPr txBox="1"/>
                <p:nvPr/>
              </p:nvSpPr>
              <p:spPr>
                <a:xfrm>
                  <a:off x="4267151" y="2641436"/>
                  <a:ext cx="4932218" cy="298591"/>
                </a:xfrm>
                <a:prstGeom prst="rect">
                  <a:avLst/>
                </a:prstGeom>
                <a:noFill/>
              </p:spPr>
              <p:txBody>
                <a:bodyPr wrap="square" rtlCol="0">
                  <a:spAutoFit/>
                </a:bodyPr>
                <a:lstStyle/>
                <a:p>
                  <a:r>
                    <a:rPr kumimoji="1" lang="ja-JP" altLang="en-US" sz="2400"/>
                    <a:t>・</a:t>
                  </a:r>
                  <a:r>
                    <a:rPr kumimoji="1" lang="en-US" altLang="ja-JP" sz="2400"/>
                    <a:t>Color rep. of diquark</a:t>
                  </a:r>
                  <a:r>
                    <a:rPr kumimoji="1" lang="ja-JP" altLang="en-US" sz="2400"/>
                    <a:t>：</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en-US" altLang="ja-JP" sz="2400">
                      <a:solidFill>
                        <a:schemeClr val="tx1"/>
                      </a:solidFill>
                    </a:rPr>
                    <a:t> </a:t>
                  </a:r>
                  <a:r>
                    <a:rPr kumimoji="1" lang="en-US" altLang="ja-JP" sz="2400">
                      <a:solidFill>
                        <a:schemeClr val="bg1">
                          <a:lumMod val="75000"/>
                        </a:schemeClr>
                      </a:solidFill>
                    </a:rPr>
                    <a:t>and </a:t>
                  </a:r>
                  <a14:m>
                    <m:oMath xmlns:m="http://schemas.openxmlformats.org/officeDocument/2006/math">
                      <m:r>
                        <a:rPr kumimoji="1" lang="en-US" altLang="ja-JP" sz="2400" b="0" i="1" smtClean="0">
                          <a:solidFill>
                            <a:schemeClr val="bg1">
                              <a:lumMod val="75000"/>
                            </a:schemeClr>
                          </a:solidFill>
                          <a:latin typeface="Cambria Math" panose="02040503050406030204" pitchFamily="18" charset="0"/>
                        </a:rPr>
                        <m:t>6</m:t>
                      </m:r>
                    </m:oMath>
                  </a14:m>
                  <a:endParaRPr kumimoji="1" lang="ja-JP" altLang="en-US" sz="2400"/>
                </a:p>
              </p:txBody>
            </p:sp>
          </mc:Choice>
          <mc:Fallback xmlns="">
            <p:sp>
              <p:nvSpPr>
                <p:cNvPr id="62" name="テキスト ボックス 61">
                  <a:extLst>
                    <a:ext uri="{FF2B5EF4-FFF2-40B4-BE49-F238E27FC236}">
                      <a16:creationId xmlns:a16="http://schemas.microsoft.com/office/drawing/2014/main" id="{608986B7-CE99-8603-CC0B-CA638D35B4D2}"/>
                    </a:ext>
                  </a:extLst>
                </p:cNvPr>
                <p:cNvSpPr txBox="1">
                  <a:spLocks noRot="1" noChangeAspect="1" noMove="1" noResize="1" noEditPoints="1" noAdjustHandles="1" noChangeArrowheads="1" noChangeShapeType="1" noTextEdit="1"/>
                </p:cNvSpPr>
                <p:nvPr/>
              </p:nvSpPr>
              <p:spPr>
                <a:xfrm>
                  <a:off x="4267151" y="2641436"/>
                  <a:ext cx="4932218" cy="298591"/>
                </a:xfrm>
                <a:prstGeom prst="rect">
                  <a:avLst/>
                </a:prstGeom>
                <a:blipFill>
                  <a:blip r:embed="rId4"/>
                  <a:stretch>
                    <a:fillRect l="-1854"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9E1269DB-B0EC-22CB-3239-35DA4227D63D}"/>
                    </a:ext>
                  </a:extLst>
                </p:cNvPr>
                <p:cNvSpPr txBox="1"/>
                <p:nvPr/>
              </p:nvSpPr>
              <p:spPr>
                <a:xfrm>
                  <a:off x="5143331" y="2924965"/>
                  <a:ext cx="2020818"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=1+8</m:t>
                        </m:r>
                      </m:oMath>
                    </m:oMathPara>
                  </a14:m>
                  <a:endParaRPr lang="ja-JP" altLang="en-US" sz="2400"/>
                </a:p>
              </p:txBody>
            </p:sp>
          </mc:Choice>
          <mc:Fallback xmlns="">
            <p:sp>
              <p:nvSpPr>
                <p:cNvPr id="64" name="テキスト ボックス 63">
                  <a:extLst>
                    <a:ext uri="{FF2B5EF4-FFF2-40B4-BE49-F238E27FC236}">
                      <a16:creationId xmlns:a16="http://schemas.microsoft.com/office/drawing/2014/main" id="{9E1269DB-B0EC-22CB-3239-35DA4227D63D}"/>
                    </a:ext>
                  </a:extLst>
                </p:cNvPr>
                <p:cNvSpPr txBox="1">
                  <a:spLocks noRot="1" noChangeAspect="1" noMove="1" noResize="1" noEditPoints="1" noAdjustHandles="1" noChangeArrowheads="1" noChangeShapeType="1" noTextEdit="1"/>
                </p:cNvSpPr>
                <p:nvPr/>
              </p:nvSpPr>
              <p:spPr>
                <a:xfrm>
                  <a:off x="5143331" y="2924965"/>
                  <a:ext cx="2020818" cy="298591"/>
                </a:xfrm>
                <a:prstGeom prst="rect">
                  <a:avLst/>
                </a:prstGeom>
                <a:blipFill>
                  <a:blip r:embed="rId5"/>
                  <a:stretch>
                    <a:fillRect l="-6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E9E7163F-9929-B388-22F6-836A4BDBC135}"/>
                    </a:ext>
                  </a:extLst>
                </p:cNvPr>
                <p:cNvSpPr txBox="1"/>
                <p:nvPr/>
              </p:nvSpPr>
              <p:spPr>
                <a:xfrm>
                  <a:off x="5143331" y="3214788"/>
                  <a:ext cx="2915139"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ja-JP" sz="2400" i="1" smtClean="0">
                            <a:solidFill>
                              <a:schemeClr val="bg1">
                                <a:lumMod val="75000"/>
                              </a:schemeClr>
                            </a:solidFill>
                            <a:latin typeface="Cambria Math" panose="02040503050406030204" pitchFamily="18" charset="0"/>
                          </a:rPr>
                          <m:t>6</m:t>
                        </m:r>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m:t>
                        </m:r>
                        <m:acc>
                          <m:accPr>
                            <m:chr m:val="̅"/>
                            <m:ctrlP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ctrlPr>
                          </m:accPr>
                          <m:e>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6</m:t>
                            </m:r>
                          </m:e>
                        </m:acc>
                        <m:r>
                          <a:rPr kumimoji="1" lang="en-US" altLang="ja-JP" sz="2400" b="0" i="1" smtClean="0">
                            <a:solidFill>
                              <a:schemeClr val="bg1">
                                <a:lumMod val="75000"/>
                              </a:schemeClr>
                            </a:solidFill>
                            <a:latin typeface="Cambria Math" panose="02040503050406030204" pitchFamily="18" charset="0"/>
                          </a:rPr>
                          <m:t>=1+8+27</m:t>
                        </m:r>
                      </m:oMath>
                    </m:oMathPara>
                  </a14:m>
                  <a:endParaRPr lang="ja-JP" altLang="en-US" sz="2400">
                    <a:solidFill>
                      <a:schemeClr val="bg1">
                        <a:lumMod val="75000"/>
                      </a:schemeClr>
                    </a:solidFill>
                  </a:endParaRPr>
                </a:p>
              </p:txBody>
            </p:sp>
          </mc:Choice>
          <mc:Fallback xmlns="">
            <p:sp>
              <p:nvSpPr>
                <p:cNvPr id="65" name="テキスト ボックス 64">
                  <a:extLst>
                    <a:ext uri="{FF2B5EF4-FFF2-40B4-BE49-F238E27FC236}">
                      <a16:creationId xmlns:a16="http://schemas.microsoft.com/office/drawing/2014/main" id="{E9E7163F-9929-B388-22F6-836A4BDBC135}"/>
                    </a:ext>
                  </a:extLst>
                </p:cNvPr>
                <p:cNvSpPr txBox="1">
                  <a:spLocks noRot="1" noChangeAspect="1" noMove="1" noResize="1" noEditPoints="1" noAdjustHandles="1" noChangeArrowheads="1" noChangeShapeType="1" noTextEdit="1"/>
                </p:cNvSpPr>
                <p:nvPr/>
              </p:nvSpPr>
              <p:spPr>
                <a:xfrm>
                  <a:off x="5143331" y="3214788"/>
                  <a:ext cx="2915139" cy="298591"/>
                </a:xfrm>
                <a:prstGeom prst="rect">
                  <a:avLst/>
                </a:prstGeom>
                <a:blipFill>
                  <a:blip r:embed="rId6"/>
                  <a:stretch>
                    <a:fillRect l="-418"/>
                  </a:stretch>
                </a:blipFill>
              </p:spPr>
              <p:txBody>
                <a:bodyPr/>
                <a:lstStyle/>
                <a:p>
                  <a:r>
                    <a:rPr lang="ja-JP" altLang="en-US">
                      <a:noFill/>
                    </a:rPr>
                    <a:t> </a:t>
                  </a:r>
                </a:p>
              </p:txBody>
            </p:sp>
          </mc:Fallback>
        </mc:AlternateContent>
      </p:grpSp>
      <p:sp>
        <p:nvSpPr>
          <p:cNvPr id="3" name="右中かっこ 2">
            <a:extLst>
              <a:ext uri="{FF2B5EF4-FFF2-40B4-BE49-F238E27FC236}">
                <a16:creationId xmlns:a16="http://schemas.microsoft.com/office/drawing/2014/main" id="{47E9EFE4-06E8-9330-42A4-173FBD4211C5}"/>
              </a:ext>
            </a:extLst>
          </p:cNvPr>
          <p:cNvSpPr/>
          <p:nvPr/>
        </p:nvSpPr>
        <p:spPr>
          <a:xfrm>
            <a:off x="3677953" y="3851750"/>
            <a:ext cx="257907" cy="9048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C809904-E7EA-3F9F-64A4-D2B7BBE75052}"/>
                  </a:ext>
                </a:extLst>
              </p:cNvPr>
              <p:cNvSpPr txBox="1"/>
              <p:nvPr/>
            </p:nvSpPr>
            <p:spPr>
              <a:xfrm>
                <a:off x="3935860" y="4093122"/>
                <a:ext cx="4322654" cy="462434"/>
              </a:xfrm>
              <a:prstGeom prst="rect">
                <a:avLst/>
              </a:prstGeom>
              <a:noFill/>
            </p:spPr>
            <p:txBody>
              <a:bodyPr wrap="square" rtlCol="0">
                <a:spAutoFit/>
              </a:bodyPr>
              <a:lstStyle/>
              <a:p>
                <a:r>
                  <a:rPr kumimoji="1" lang="en-US" altLang="ja-JP" sz="2400"/>
                  <a:t>We assume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t> </a:t>
                </a:r>
                <a:r>
                  <a:rPr kumimoji="1" lang="en-US" altLang="ja-JP" sz="2400"/>
                  <a:t>is </a:t>
                </a:r>
                <a:r>
                  <a:rPr lang="en-US" altLang="ja-JP" sz="2400"/>
                  <a:t>dominant</a:t>
                </a:r>
                <a:endParaRPr kumimoji="1" lang="ja-JP" altLang="en-US" sz="2400"/>
              </a:p>
            </p:txBody>
          </p:sp>
        </mc:Choice>
        <mc:Fallback xmlns="">
          <p:sp>
            <p:nvSpPr>
              <p:cNvPr id="4" name="テキスト ボックス 3">
                <a:extLst>
                  <a:ext uri="{FF2B5EF4-FFF2-40B4-BE49-F238E27FC236}">
                    <a16:creationId xmlns:a16="http://schemas.microsoft.com/office/drawing/2014/main" id="{1C809904-E7EA-3F9F-64A4-D2B7BBE75052}"/>
                  </a:ext>
                </a:extLst>
              </p:cNvPr>
              <p:cNvSpPr txBox="1">
                <a:spLocks noRot="1" noChangeAspect="1" noMove="1" noResize="1" noEditPoints="1" noAdjustHandles="1" noChangeArrowheads="1" noChangeShapeType="1" noTextEdit="1"/>
              </p:cNvSpPr>
              <p:nvPr/>
            </p:nvSpPr>
            <p:spPr>
              <a:xfrm>
                <a:off x="3935860" y="4093122"/>
                <a:ext cx="4322654" cy="462434"/>
              </a:xfrm>
              <a:prstGeom prst="rect">
                <a:avLst/>
              </a:prstGeom>
              <a:blipFill>
                <a:blip r:embed="rId7"/>
                <a:stretch>
                  <a:fillRect l="-2257" t="-9211" b="-30263"/>
                </a:stretch>
              </a:blipFill>
            </p:spPr>
            <p:txBody>
              <a:bodyPr/>
              <a:lstStyle/>
              <a:p>
                <a:r>
                  <a:rPr lang="ja-JP" altLang="en-US">
                    <a:noFill/>
                  </a:rPr>
                  <a:t> </a:t>
                </a:r>
              </a:p>
            </p:txBody>
          </p:sp>
        </mc:Fallback>
      </mc:AlternateContent>
      <p:sp>
        <p:nvSpPr>
          <p:cNvPr id="12" name="下矢印 7">
            <a:extLst>
              <a:ext uri="{FF2B5EF4-FFF2-40B4-BE49-F238E27FC236}">
                <a16:creationId xmlns:a16="http://schemas.microsoft.com/office/drawing/2014/main" id="{8DB317D9-E2E0-A9CF-F10D-2E4C99BFE0AA}"/>
              </a:ext>
            </a:extLst>
          </p:cNvPr>
          <p:cNvSpPr/>
          <p:nvPr/>
        </p:nvSpPr>
        <p:spPr>
          <a:xfrm>
            <a:off x="2676348" y="4879522"/>
            <a:ext cx="347408" cy="76811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4E69B60-D404-C123-0E76-225F4DC361C7}"/>
              </a:ext>
            </a:extLst>
          </p:cNvPr>
          <p:cNvSpPr txBox="1"/>
          <p:nvPr/>
        </p:nvSpPr>
        <p:spPr>
          <a:xfrm>
            <a:off x="2954526" y="5077735"/>
            <a:ext cx="4324564" cy="369332"/>
          </a:xfrm>
          <a:prstGeom prst="rect">
            <a:avLst/>
          </a:prstGeom>
          <a:noFill/>
        </p:spPr>
        <p:txBody>
          <a:bodyPr wrap="square" rtlCol="0">
            <a:spAutoFit/>
          </a:bodyPr>
          <a:lstStyle/>
          <a:p>
            <a:r>
              <a:rPr kumimoji="1" lang="en-US" altLang="ja-JP"/>
              <a:t>Comparison with future experiment</a:t>
            </a:r>
            <a:endParaRPr kumimoji="1" lang="ja-JP" altLang="en-US"/>
          </a:p>
        </p:txBody>
      </p:sp>
      <p:sp>
        <p:nvSpPr>
          <p:cNvPr id="14" name="テキスト ボックス 13">
            <a:extLst>
              <a:ext uri="{FF2B5EF4-FFF2-40B4-BE49-F238E27FC236}">
                <a16:creationId xmlns:a16="http://schemas.microsoft.com/office/drawing/2014/main" id="{FF7F7AA0-C4A6-FA83-B2A5-912413D3D88D}"/>
              </a:ext>
            </a:extLst>
          </p:cNvPr>
          <p:cNvSpPr txBox="1"/>
          <p:nvPr/>
        </p:nvSpPr>
        <p:spPr>
          <a:xfrm>
            <a:off x="239184" y="5666885"/>
            <a:ext cx="7791447" cy="830997"/>
          </a:xfrm>
          <a:prstGeom prst="rect">
            <a:avLst/>
          </a:prstGeom>
          <a:noFill/>
        </p:spPr>
        <p:txBody>
          <a:bodyPr wrap="square">
            <a:spAutoFit/>
          </a:bodyPr>
          <a:lstStyle/>
          <a:p>
            <a:r>
              <a:rPr lang="en-US" altLang="ja-JP" sz="2400">
                <a:solidFill>
                  <a:srgbClr val="FF0000"/>
                </a:solidFill>
              </a:rPr>
              <a:t>We can study whether the color anti-triplet state of diquark is dominant in the DHTs or not.</a:t>
            </a:r>
            <a:endParaRPr lang="ja-JP" altLang="en-US" sz="2400">
              <a:solidFill>
                <a:srgbClr val="FF0000"/>
              </a:solidFill>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FC02F9F8-C701-0A84-DCE1-52B09618CD60}"/>
                  </a:ext>
                </a:extLst>
              </p:cNvPr>
              <p:cNvSpPr txBox="1"/>
              <p:nvPr/>
            </p:nvSpPr>
            <p:spPr>
              <a:xfrm>
                <a:off x="245581" y="2702781"/>
                <a:ext cx="6101607" cy="461665"/>
              </a:xfrm>
              <a:prstGeom prst="rect">
                <a:avLst/>
              </a:prstGeom>
              <a:noFill/>
            </p:spPr>
            <p:txBody>
              <a:bodyPr wrap="square">
                <a:spAutoFit/>
              </a:bodyPr>
              <a:lstStyle/>
              <a:p>
                <a:r>
                  <a:rPr kumimoji="1" lang="ja-JP" altLang="en-US" sz="2400" b="0"/>
                  <a:t>・</a:t>
                </a:r>
                <a:r>
                  <a:rPr kumimoji="1" lang="en-US" altLang="ja-JP" sz="2400" b="0"/>
                  <a:t>No radial excitation between </a:t>
                </a:r>
                <a14:m>
                  <m:oMath xmlns:m="http://schemas.openxmlformats.org/officeDocument/2006/math">
                    <m:r>
                      <a:rPr kumimoji="1" lang="en-US" altLang="ja-JP" sz="2400" b="0" i="1" smtClean="0">
                        <a:latin typeface="Cambria Math" panose="02040503050406030204" pitchFamily="18" charset="0"/>
                      </a:rPr>
                      <m:t>𝑐</m:t>
                    </m:r>
                  </m:oMath>
                </a14:m>
                <a:r>
                  <a:rPr lang="ja-JP" altLang="en-US" sz="2400"/>
                  <a:t> </a:t>
                </a:r>
                <a:r>
                  <a:rPr lang="en-US" altLang="ja-JP" sz="2400"/>
                  <a:t>and </a:t>
                </a:r>
                <a14:m>
                  <m:oMath xmlns:m="http://schemas.openxmlformats.org/officeDocument/2006/math">
                    <m:r>
                      <a:rPr lang="en-US" altLang="ja-JP" sz="2400" i="1">
                        <a:latin typeface="Cambria Math" panose="02040503050406030204" pitchFamily="18" charset="0"/>
                      </a:rPr>
                      <m:t>𝑐</m:t>
                    </m:r>
                  </m:oMath>
                </a14:m>
                <a:r>
                  <a:rPr lang="en-US" altLang="ja-JP" sz="2400"/>
                  <a:t> </a:t>
                </a:r>
                <a:endParaRPr lang="ja-JP" altLang="en-US" sz="2400"/>
              </a:p>
            </p:txBody>
          </p:sp>
        </mc:Choice>
        <mc:Fallback xmlns="">
          <p:sp>
            <p:nvSpPr>
              <p:cNvPr id="18" name="テキスト ボックス 17">
                <a:extLst>
                  <a:ext uri="{FF2B5EF4-FFF2-40B4-BE49-F238E27FC236}">
                    <a16:creationId xmlns:a16="http://schemas.microsoft.com/office/drawing/2014/main" id="{FC02F9F8-C701-0A84-DCE1-52B09618CD60}"/>
                  </a:ext>
                </a:extLst>
              </p:cNvPr>
              <p:cNvSpPr txBox="1">
                <a:spLocks noRot="1" noChangeAspect="1" noMove="1" noResize="1" noEditPoints="1" noAdjustHandles="1" noChangeArrowheads="1" noChangeShapeType="1" noTextEdit="1"/>
              </p:cNvSpPr>
              <p:nvPr/>
            </p:nvSpPr>
            <p:spPr>
              <a:xfrm>
                <a:off x="245581" y="2702781"/>
                <a:ext cx="6101607" cy="461665"/>
              </a:xfrm>
              <a:prstGeom prst="rect">
                <a:avLst/>
              </a:prstGeom>
              <a:blipFill>
                <a:blip r:embed="rId8"/>
                <a:stretch>
                  <a:fillRect l="-1499" t="-10526" b="-28947"/>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537F019D-CA70-6604-2A64-DDB60B31937E}"/>
              </a:ext>
            </a:extLst>
          </p:cNvPr>
          <p:cNvSpPr txBox="1"/>
          <p:nvPr/>
        </p:nvSpPr>
        <p:spPr>
          <a:xfrm>
            <a:off x="5343367" y="4488585"/>
            <a:ext cx="2687264" cy="369332"/>
          </a:xfrm>
          <a:prstGeom prst="rect">
            <a:avLst/>
          </a:prstGeom>
          <a:noFill/>
        </p:spPr>
        <p:txBody>
          <a:bodyPr wrap="square" rtlCol="0">
            <a:spAutoFit/>
          </a:bodyPr>
          <a:lstStyle/>
          <a:p>
            <a:r>
              <a:rPr kumimoji="1" lang="en-US" altLang="ja-JP"/>
              <a:t>More stable?</a:t>
            </a:r>
            <a:endParaRPr kumimoji="1" lang="ja-JP" altLang="en-US"/>
          </a:p>
        </p:txBody>
      </p:sp>
      <p:sp>
        <p:nvSpPr>
          <p:cNvPr id="9" name="テキスト ボックス 8">
            <a:extLst>
              <a:ext uri="{FF2B5EF4-FFF2-40B4-BE49-F238E27FC236}">
                <a16:creationId xmlns:a16="http://schemas.microsoft.com/office/drawing/2014/main" id="{1DFA8C11-FC75-7C2F-D886-662602E48EAC}"/>
              </a:ext>
            </a:extLst>
          </p:cNvPr>
          <p:cNvSpPr txBox="1"/>
          <p:nvPr/>
        </p:nvSpPr>
        <p:spPr>
          <a:xfrm>
            <a:off x="113976" y="1154131"/>
            <a:ext cx="4636654" cy="461665"/>
          </a:xfrm>
          <a:prstGeom prst="rect">
            <a:avLst/>
          </a:prstGeom>
          <a:noFill/>
        </p:spPr>
        <p:txBody>
          <a:bodyPr wrap="square" rtlCol="0">
            <a:spAutoFit/>
          </a:bodyPr>
          <a:lstStyle/>
          <a:p>
            <a:r>
              <a:rPr lang="en-US" altLang="ja-JP" sz="2400"/>
              <a:t>Assumptions in</a:t>
            </a:r>
            <a:r>
              <a:rPr lang="ja-JP" altLang="en-US" sz="2400"/>
              <a:t> </a:t>
            </a:r>
            <a:r>
              <a:rPr lang="en-US" altLang="ja-JP" sz="2400"/>
              <a:t>this</a:t>
            </a:r>
            <a:r>
              <a:rPr lang="ja-JP" altLang="en-US" sz="2400"/>
              <a:t> </a:t>
            </a:r>
            <a:r>
              <a:rPr lang="en-US" altLang="ja-JP" sz="2400"/>
              <a:t>study,</a:t>
            </a:r>
            <a:endParaRPr kumimoji="1" lang="ja-JP" altLang="en-US" sz="2400"/>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E0B86CC-4F13-9522-DF70-00B6B5B4C3D5}"/>
                  </a:ext>
                </a:extLst>
              </p:cNvPr>
              <p:cNvSpPr txBox="1"/>
              <p:nvPr/>
            </p:nvSpPr>
            <p:spPr>
              <a:xfrm>
                <a:off x="2697828" y="2357897"/>
                <a:ext cx="2249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m:t>
                      </m:r>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6E0B86CC-4F13-9522-DF70-00B6B5B4C3D5}"/>
                  </a:ext>
                </a:extLst>
              </p:cNvPr>
              <p:cNvSpPr txBox="1">
                <a:spLocks noRot="1" noChangeAspect="1" noMove="1" noResize="1" noEditPoints="1" noAdjustHandles="1" noChangeArrowheads="1" noChangeShapeType="1" noTextEdit="1"/>
              </p:cNvSpPr>
              <p:nvPr/>
            </p:nvSpPr>
            <p:spPr>
              <a:xfrm>
                <a:off x="2697828" y="2357897"/>
                <a:ext cx="2249424" cy="369332"/>
              </a:xfrm>
              <a:prstGeom prst="rect">
                <a:avLst/>
              </a:prstGeom>
              <a:blipFill>
                <a:blip r:embed="rId9"/>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311833C-023B-291B-6A36-8AD5A104F006}"/>
                  </a:ext>
                </a:extLst>
              </p:cNvPr>
              <p:cNvSpPr txBox="1"/>
              <p:nvPr/>
            </p:nvSpPr>
            <p:spPr>
              <a:xfrm>
                <a:off x="5570050" y="3233046"/>
                <a:ext cx="2460581" cy="785536"/>
              </a:xfrm>
              <a:prstGeom prst="rect">
                <a:avLst/>
              </a:prstGeom>
              <a:noFill/>
            </p:spPr>
            <p:txBody>
              <a:bodyPr wrap="square" rtlCol="0">
                <a:spAutoFit/>
              </a:bodyPr>
              <a:lstStyle/>
              <a:p>
                <a:r>
                  <a:rPr kumimoji="1" lang="en-US" altLang="ja-JP"/>
                  <a:t>Color factor</a:t>
                </a:r>
              </a:p>
              <a:p>
                <a14:m>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𝐹</m:t>
                        </m:r>
                      </m:sub>
                      <m:sup>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3</m:t>
                            </m:r>
                          </m:e>
                        </m:acc>
                      </m:sup>
                    </m:sSub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3</m:t>
                        </m:r>
                      </m:den>
                    </m:f>
                  </m:oMath>
                </a14:m>
                <a:r>
                  <a:rPr kumimoji="1" lang="en-US" altLang="ja-JP"/>
                  <a:t>,</a:t>
                </a:r>
                <a:r>
                  <a:rPr lang="en-US" altLang="ja-JP"/>
                  <a:t> </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𝐶</m:t>
                        </m:r>
                      </m:e>
                      <m:sub>
                        <m:r>
                          <a:rPr lang="en-US" altLang="ja-JP" i="1">
                            <a:latin typeface="Cambria Math" panose="02040503050406030204" pitchFamily="18" charset="0"/>
                          </a:rPr>
                          <m:t>𝐹</m:t>
                        </m:r>
                      </m:sub>
                      <m:sup>
                        <m:r>
                          <a:rPr lang="en-US" altLang="ja-JP" b="0" i="1" smtClean="0">
                            <a:latin typeface="Cambria Math" panose="02040503050406030204" pitchFamily="18" charset="0"/>
                          </a:rPr>
                          <m:t>6</m:t>
                        </m:r>
                      </m:sup>
                    </m:sSubSup>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b="0" i="1" smtClean="0">
                            <a:latin typeface="Cambria Math" panose="02040503050406030204" pitchFamily="18" charset="0"/>
                          </a:rPr>
                          <m:t>1</m:t>
                        </m:r>
                      </m:num>
                      <m:den>
                        <m:r>
                          <a:rPr lang="en-US" altLang="ja-JP" i="1">
                            <a:latin typeface="Cambria Math" panose="02040503050406030204" pitchFamily="18" charset="0"/>
                          </a:rPr>
                          <m:t>3</m:t>
                        </m:r>
                      </m:den>
                    </m:f>
                  </m:oMath>
                </a14:m>
                <a:endParaRPr kumimoji="1" lang="ja-JP" altLang="en-US"/>
              </a:p>
            </p:txBody>
          </p:sp>
        </mc:Choice>
        <mc:Fallback xmlns="">
          <p:sp>
            <p:nvSpPr>
              <p:cNvPr id="19" name="テキスト ボックス 18">
                <a:extLst>
                  <a:ext uri="{FF2B5EF4-FFF2-40B4-BE49-F238E27FC236}">
                    <a16:creationId xmlns:a16="http://schemas.microsoft.com/office/drawing/2014/main" id="{3311833C-023B-291B-6A36-8AD5A104F006}"/>
                  </a:ext>
                </a:extLst>
              </p:cNvPr>
              <p:cNvSpPr txBox="1">
                <a:spLocks noRot="1" noChangeAspect="1" noMove="1" noResize="1" noEditPoints="1" noAdjustHandles="1" noChangeArrowheads="1" noChangeShapeType="1" noTextEdit="1"/>
              </p:cNvSpPr>
              <p:nvPr/>
            </p:nvSpPr>
            <p:spPr>
              <a:xfrm>
                <a:off x="5570050" y="3233046"/>
                <a:ext cx="2460581" cy="785536"/>
              </a:xfrm>
              <a:prstGeom prst="rect">
                <a:avLst/>
              </a:prstGeom>
              <a:blipFill>
                <a:blip r:embed="rId10"/>
                <a:stretch>
                  <a:fillRect l="-2233" t="-3876" b="-2326"/>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545A8203-6C6B-36D9-C618-E1750AD2B4DA}"/>
              </a:ext>
            </a:extLst>
          </p:cNvPr>
          <p:cNvSpPr/>
          <p:nvPr/>
        </p:nvSpPr>
        <p:spPr>
          <a:xfrm>
            <a:off x="5570050" y="3233046"/>
            <a:ext cx="1785663" cy="74986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DD2B9670-B664-5D04-BD83-EAF3323F2691}"/>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8</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21" name="テキスト ボックス 20">
                <a:extLst>
                  <a:ext uri="{FF2B5EF4-FFF2-40B4-BE49-F238E27FC236}">
                    <a16:creationId xmlns:a16="http://schemas.microsoft.com/office/drawing/2014/main" id="{DD2B9670-B664-5D04-BD83-EAF3323F2691}"/>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1"/>
                <a:stretch>
                  <a:fillRect l="-20732" t="-127027" b="-191892"/>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829389D0-105E-4009-CD58-7F3A85F9F238}"/>
              </a:ext>
            </a:extLst>
          </p:cNvPr>
          <p:cNvGrpSpPr/>
          <p:nvPr/>
        </p:nvGrpSpPr>
        <p:grpSpPr>
          <a:xfrm>
            <a:off x="7630046" y="2122483"/>
            <a:ext cx="4710375" cy="3485131"/>
            <a:chOff x="50232" y="2179867"/>
            <a:chExt cx="4710375" cy="3485131"/>
          </a:xfrm>
        </p:grpSpPr>
        <p:pic>
          <p:nvPicPr>
            <p:cNvPr id="22" name="図 21" descr="テーブル&#10;&#10;自動的に生成された説明">
              <a:extLst>
                <a:ext uri="{FF2B5EF4-FFF2-40B4-BE49-F238E27FC236}">
                  <a16:creationId xmlns:a16="http://schemas.microsoft.com/office/drawing/2014/main" id="{13ACD8A4-39CB-C214-B63B-503E328F71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232" y="2179867"/>
              <a:ext cx="4301827" cy="3141949"/>
            </a:xfrm>
            <a:prstGeom prst="rect">
              <a:avLst/>
            </a:prstGeom>
          </p:spPr>
        </p:pic>
        <p:sp>
          <p:nvSpPr>
            <p:cNvPr id="23" name="テキスト ボックス 22">
              <a:extLst>
                <a:ext uri="{FF2B5EF4-FFF2-40B4-BE49-F238E27FC236}">
                  <a16:creationId xmlns:a16="http://schemas.microsoft.com/office/drawing/2014/main" id="{4D2A5FBA-4350-D966-073C-DE0F14FBACFE}"/>
                </a:ext>
              </a:extLst>
            </p:cNvPr>
            <p:cNvSpPr txBox="1"/>
            <p:nvPr/>
          </p:nvSpPr>
          <p:spPr>
            <a:xfrm>
              <a:off x="323779" y="5295666"/>
              <a:ext cx="4436828" cy="369332"/>
            </a:xfrm>
            <a:prstGeom prst="rect">
              <a:avLst/>
            </a:prstGeom>
            <a:noFill/>
          </p:spPr>
          <p:txBody>
            <a:bodyPr wrap="square" rtlCol="0">
              <a:spAutoFit/>
            </a:bodyPr>
            <a:lstStyle/>
            <a:p>
              <a:r>
                <a:rPr kumimoji="1" lang="en-US" altLang="ja-JP"/>
                <a:t>Wavefunctions of Isovector states</a:t>
              </a:r>
              <a:endParaRPr kumimoji="1" lang="ja-JP" altLang="en-US"/>
            </a:p>
          </p:txBody>
        </p:sp>
      </p:grpSp>
    </p:spTree>
    <p:extLst>
      <p:ext uri="{BB962C8B-B14F-4D97-AF65-F5344CB8AC3E}">
        <p14:creationId xmlns:p14="http://schemas.microsoft.com/office/powerpoint/2010/main" val="295378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lang="en-US" altLang="ja-JP" sz="4400">
                <a:solidFill>
                  <a:schemeClr val="bg1"/>
                </a:solidFill>
              </a:rPr>
              <a:t>Needs of breaking terms</a:t>
            </a:r>
            <a:endParaRPr lang="ja-JP" altLang="en-US" sz="4400">
              <a:solidFill>
                <a:schemeClr val="bg1"/>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DB6DC0B-1B65-E0A6-6CE6-E9912E2448AA}"/>
                  </a:ext>
                </a:extLst>
              </p:cNvPr>
              <p:cNvSpPr txBox="1"/>
              <p:nvPr/>
            </p:nvSpPr>
            <p:spPr>
              <a:xfrm>
                <a:off x="6196519" y="1491493"/>
                <a:ext cx="5770194" cy="11847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panose="02040503050406030204" pitchFamily="18" charset="0"/>
                        </a:rPr>
                        <m:t>𝑀</m:t>
                      </m:r>
                      <m:d>
                        <m:dPr>
                          <m:ctrlPr>
                            <a:rPr lang="en-US" altLang="ja-JP" i="1" dirty="0">
                              <a:latin typeface="Cambria Math" panose="02040503050406030204" pitchFamily="18" charset="0"/>
                            </a:rPr>
                          </m:ctrlPr>
                        </m:dPr>
                        <m:e>
                          <m:sSubSup>
                            <m:sSubSupPr>
                              <m:ctrlPr>
                                <a:rPr lang="en-US" altLang="ja-JP" i="1" dirty="0">
                                  <a:latin typeface="Cambria Math" panose="02040503050406030204" pitchFamily="18" charset="0"/>
                                </a:rPr>
                              </m:ctrlPr>
                            </m:sSubSupPr>
                            <m:e>
                              <m:r>
                                <a:rPr lang="en-US" altLang="ja-JP" i="1" dirty="0">
                                  <a:latin typeface="Cambria Math" panose="02040503050406030204" pitchFamily="18" charset="0"/>
                                </a:rPr>
                                <m:t>𝑇</m:t>
                              </m:r>
                            </m:e>
                            <m:sub>
                              <m:r>
                                <a:rPr lang="en-US" altLang="ja-JP" i="1" dirty="0">
                                  <a:latin typeface="Cambria Math" panose="02040503050406030204" pitchFamily="18" charset="0"/>
                                </a:rPr>
                                <m:t>𝑐𝑐</m:t>
                              </m:r>
                            </m:sub>
                            <m:sup>
                              <m:r>
                                <a:rPr lang="en-US" altLang="ja-JP" i="1" dirty="0">
                                  <a:latin typeface="Cambria Math" panose="02040503050406030204" pitchFamily="18" charset="0"/>
                                </a:rPr>
                                <m:t>+</m:t>
                              </m:r>
                            </m:sup>
                          </m:sSubSup>
                        </m:e>
                      </m:d>
                      <m:r>
                        <a:rPr kumimoji="1" lang="en-US" altLang="ja-JP" b="0" i="1" smtClean="0">
                          <a:solidFill>
                            <a:schemeClr val="tx1"/>
                          </a:solidFill>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en-US" altLang="ja-JP" i="1">
                                  <a:latin typeface="Cambria Math" panose="02040503050406030204" pitchFamily="18" charset="0"/>
                                </a:rPr>
                                <m:t>𝑐</m:t>
                              </m:r>
                            </m:sub>
                            <m:sup>
                              <m:r>
                                <a:rPr lang="en-US" altLang="ja-JP" i="1">
                                  <a:latin typeface="Cambria Math" panose="02040503050406030204" pitchFamily="18" charset="0"/>
                                </a:rPr>
                                <m:t>+</m:t>
                              </m:r>
                            </m:sup>
                          </m:sSubSup>
                        </m:e>
                      </m:d>
                      <m:r>
                        <a:rPr lang="en-US" altLang="ja-JP" b="0" i="1" smtClean="0">
                          <a:solidFill>
                            <a:schemeClr val="tx1"/>
                          </a:solidFill>
                          <a:latin typeface="Cambria Math" panose="02040503050406030204" pitchFamily="18" charset="0"/>
                        </a:rPr>
                        <m:t>+</m:t>
                      </m:r>
                      <m:box>
                        <m:boxPr>
                          <m:ctrlPr>
                            <a:rPr lang="en-US" altLang="ja-JP" i="1">
                              <a:solidFill>
                                <a:schemeClr val="tx1"/>
                              </a:solidFill>
                              <a:latin typeface="Cambria Math" panose="02040503050406030204" pitchFamily="18" charset="0"/>
                            </a:rPr>
                          </m:ctrlPr>
                        </m:boxPr>
                        <m:e>
                          <m:argPr>
                            <m:argSz m:val="-1"/>
                          </m:argPr>
                          <m:f>
                            <m:fPr>
                              <m:ctrlPr>
                                <a:rPr lang="en-US" altLang="ja-JP" i="1">
                                  <a:solidFill>
                                    <a:schemeClr val="tx1"/>
                                  </a:solidFill>
                                  <a:latin typeface="Cambria Math" panose="02040503050406030204" pitchFamily="18" charset="0"/>
                                </a:rPr>
                              </m:ctrlPr>
                            </m:fPr>
                            <m:num>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6</m:t>
                                  </m:r>
                                </m:sub>
                              </m:sSub>
                            </m:num>
                            <m:den>
                              <m:r>
                                <a:rPr lang="en-US" altLang="ja-JP" b="0" i="1" smtClean="0">
                                  <a:solidFill>
                                    <a:schemeClr val="tx1"/>
                                  </a:solidFill>
                                  <a:latin typeface="Cambria Math" panose="02040503050406030204" pitchFamily="18" charset="0"/>
                                </a:rPr>
                                <m:t>2</m:t>
                              </m:r>
                              <m:d>
                                <m:dPr>
                                  <m:ctrlPr>
                                    <a:rPr lang="en-US" altLang="ja-JP" b="0" i="1" smtClean="0">
                                      <a:solidFill>
                                        <a:schemeClr val="tx1"/>
                                      </a:solidFill>
                                      <a:latin typeface="Cambria Math" panose="02040503050406030204" pitchFamily="18" charset="0"/>
                                    </a:rPr>
                                  </m:ctrlPr>
                                </m:dPr>
                                <m:e>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6</m:t>
                                          </m:r>
                                        </m:sub>
                                      </m:sSub>
                                    </m:e>
                                    <m:sup>
                                      <m:r>
                                        <a:rPr lang="en-US" altLang="ja-JP" i="1">
                                          <a:solidFill>
                                            <a:schemeClr val="tx1"/>
                                          </a:solidFill>
                                          <a:latin typeface="Cambria Math" panose="02040503050406030204" pitchFamily="18" charset="0"/>
                                        </a:rPr>
                                        <m:t>2</m:t>
                                      </m:r>
                                    </m:sup>
                                  </m:sSup>
                                  <m:r>
                                    <a:rPr lang="en-US" altLang="ja-JP" i="1">
                                      <a:solidFill>
                                        <a:schemeClr val="tx1"/>
                                      </a:solidFill>
                                      <a:latin typeface="Cambria Math" panose="02040503050406030204" pitchFamily="18" charset="0"/>
                                    </a:rPr>
                                    <m:t>−</m:t>
                                  </m:r>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3</m:t>
                                          </m:r>
                                        </m:sub>
                                      </m:sSub>
                                    </m:e>
                                    <m:sup>
                                      <m:r>
                                        <a:rPr lang="en-US" altLang="ja-JP" i="1">
                                          <a:solidFill>
                                            <a:schemeClr val="tx1"/>
                                          </a:solidFill>
                                          <a:latin typeface="Cambria Math" panose="02040503050406030204" pitchFamily="18" charset="0"/>
                                        </a:rPr>
                                        <m:t>2</m:t>
                                      </m:r>
                                    </m:sup>
                                  </m:sSup>
                                </m:e>
                              </m:d>
                            </m:den>
                          </m:f>
                        </m:e>
                      </m:box>
                      <m:sSup>
                        <m:sSupPr>
                          <m:ctrlPr>
                            <a:rPr lang="en-US" altLang="ja-JP" i="1" smtClean="0">
                              <a:solidFill>
                                <a:schemeClr val="tx1"/>
                              </a:solidFill>
                              <a:latin typeface="Cambria Math" panose="02040503050406030204" pitchFamily="18" charset="0"/>
                            </a:rPr>
                          </m:ctrlPr>
                        </m:sSupPr>
                        <m:e>
                          <m:d>
                            <m:dPr>
                              <m:ctrlPr>
                                <a:rPr lang="en-US" altLang="ja-JP" i="1" smtClean="0">
                                  <a:solidFill>
                                    <a:schemeClr val="tx1"/>
                                  </a:solidFill>
                                  <a:latin typeface="Cambria Math" panose="02040503050406030204" pitchFamily="18" charset="0"/>
                                </a:rPr>
                              </m:ctrlPr>
                            </m:dPr>
                            <m:e>
                              <m:box>
                                <m:boxPr>
                                  <m:ctrlPr>
                                    <a:rPr lang="en-US" altLang="ja-JP" i="1" smtClean="0">
                                      <a:solidFill>
                                        <a:schemeClr val="tx1"/>
                                      </a:solidFill>
                                      <a:latin typeface="Cambria Math" panose="02040503050406030204" pitchFamily="18" charset="0"/>
                                    </a:rPr>
                                  </m:ctrlPr>
                                </m:boxPr>
                                <m:e>
                                  <m:argPr>
                                    <m:argSz m:val="-1"/>
                                  </m:argPr>
                                  <m:f>
                                    <m:fPr>
                                      <m:ctrlPr>
                                        <a:rPr lang="en-US" altLang="ja-JP" i="1" smtClean="0">
                                          <a:solidFill>
                                            <a:schemeClr val="tx1"/>
                                          </a:solidFill>
                                          <a:latin typeface="Cambria Math" panose="02040503050406030204" pitchFamily="18" charset="0"/>
                                        </a:rPr>
                                      </m:ctrlPr>
                                    </m:fPr>
                                    <m:num>
                                      <m:sSubSup>
                                        <m:sSubSupPr>
                                          <m:ctrlPr>
                                            <a:rPr lang="en-US" altLang="ja-JP" i="1">
                                              <a:solidFill>
                                                <a:schemeClr val="tx1"/>
                                              </a:solidFill>
                                              <a:latin typeface="Cambria Math" panose="02040503050406030204" pitchFamily="18" charset="0"/>
                                            </a:rPr>
                                          </m:ctrlPr>
                                        </m:sSubSupPr>
                                        <m:e>
                                          <m:r>
                                            <m:rPr>
                                              <m:sty m:val="p"/>
                                            </m:rPr>
                                            <a:rPr lang="el-GR" altLang="ja-JP" i="1">
                                              <a:solidFill>
                                                <a:schemeClr val="tx1"/>
                                              </a:solidFill>
                                              <a:latin typeface="Cambria Math" panose="02040503050406030204" pitchFamily="18" charset="0"/>
                                              <a:ea typeface="Cambria Math" panose="02040503050406030204" pitchFamily="18" charset="0"/>
                                            </a:rPr>
                                            <m:t>Λ</m:t>
                                          </m:r>
                                        </m:e>
                                        <m:sub>
                                          <m:r>
                                            <a:rPr lang="en-US" altLang="ja-JP" i="1">
                                              <a:solidFill>
                                                <a:schemeClr val="tx1"/>
                                              </a:solidFill>
                                              <a:latin typeface="Cambria Math" panose="02040503050406030204" pitchFamily="18" charset="0"/>
                                            </a:rPr>
                                            <m:t>𝑚𝑖𝑥</m:t>
                                          </m:r>
                                        </m:sub>
                                        <m:sup>
                                          <m:r>
                                            <a:rPr lang="en-US" altLang="ja-JP" i="1">
                                              <a:solidFill>
                                                <a:schemeClr val="tx1"/>
                                              </a:solidFill>
                                              <a:latin typeface="Cambria Math" panose="02040503050406030204" pitchFamily="18" charset="0"/>
                                            </a:rPr>
                                            <m:t>2</m:t>
                                          </m:r>
                                        </m:sup>
                                      </m:sSubSup>
                                    </m:num>
                                    <m:den>
                                      <m:r>
                                        <a:rPr lang="en-US" altLang="ja-JP" i="1">
                                          <a:solidFill>
                                            <a:schemeClr val="tx1"/>
                                          </a:solidFill>
                                          <a:latin typeface="Cambria Math" panose="02040503050406030204" pitchFamily="18" charset="0"/>
                                        </a:rPr>
                                        <m:t>2</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𝑚</m:t>
                                          </m:r>
                                        </m:e>
                                        <m:sub>
                                          <m:r>
                                            <a:rPr lang="en-US" altLang="ja-JP" i="1">
                                              <a:solidFill>
                                                <a:schemeClr val="tx1"/>
                                              </a:solidFill>
                                              <a:latin typeface="Cambria Math" panose="02040503050406030204" pitchFamily="18" charset="0"/>
                                            </a:rPr>
                                            <m:t>𝑄</m:t>
                                          </m:r>
                                        </m:sub>
                                      </m:sSub>
                                    </m:den>
                                  </m:f>
                                </m:e>
                              </m:box>
                            </m:e>
                          </m:d>
                        </m:e>
                        <m:sup>
                          <m:r>
                            <a:rPr lang="en-US" altLang="ja-JP" b="0" i="1" smtClean="0">
                              <a:solidFill>
                                <a:schemeClr val="tx1"/>
                              </a:solidFill>
                              <a:latin typeface="Cambria Math" panose="02040503050406030204" pitchFamily="18" charset="0"/>
                            </a:rPr>
                            <m:t>2</m:t>
                          </m:r>
                        </m:sup>
                      </m:sSup>
                      <m:r>
                        <a:rPr lang="en-US" altLang="ja-JP" b="0" i="1" smtClean="0">
                          <a:solidFill>
                            <a:schemeClr val="tx1"/>
                          </a:solidFill>
                          <a:latin typeface="Cambria Math" panose="02040503050406030204" pitchFamily="18" charset="0"/>
                        </a:rPr>
                        <m:t>−</m:t>
                      </m:r>
                      <m:f>
                        <m:fPr>
                          <m:ctrlPr>
                            <a:rPr lang="en-US" altLang="ja-JP" b="0" i="1" smtClean="0">
                              <a:solidFill>
                                <a:schemeClr val="tx1"/>
                              </a:solidFill>
                              <a:latin typeface="Cambria Math" panose="02040503050406030204" pitchFamily="18" charset="0"/>
                              <a:ea typeface="Cambria Math" panose="02040503050406030204" pitchFamily="18" charset="0"/>
                            </a:rPr>
                          </m:ctrlPr>
                        </m:fPr>
                        <m:num>
                          <m:sSub>
                            <m:sSubPr>
                              <m:ctrlPr>
                                <a:rPr lang="en-US" altLang="ja-JP" b="0" i="1" smtClean="0">
                                  <a:solidFill>
                                    <a:schemeClr val="tx1"/>
                                  </a:solidFill>
                                  <a:latin typeface="Cambria Math" panose="02040503050406030204" pitchFamily="18" charset="0"/>
                                  <a:ea typeface="Cambria Math" panose="02040503050406030204" pitchFamily="18" charset="0"/>
                                </a:rPr>
                              </m:ctrlPr>
                            </m:sSubPr>
                            <m:e>
                              <m:r>
                                <a:rPr lang="en-US" altLang="ja-JP" b="0" i="1" smtClean="0">
                                  <a:solidFill>
                                    <a:schemeClr val="tx1"/>
                                  </a:solidFill>
                                  <a:latin typeface="Cambria Math" panose="02040503050406030204" pitchFamily="18" charset="0"/>
                                  <a:ea typeface="Cambria Math" panose="02040503050406030204" pitchFamily="18" charset="0"/>
                                </a:rPr>
                                <m:t>𝑚</m:t>
                              </m:r>
                            </m:e>
                            <m:sub>
                              <m:r>
                                <a:rPr lang="en-US" altLang="ja-JP" b="0" i="1" smtClean="0">
                                  <a:solidFill>
                                    <a:schemeClr val="tx1"/>
                                  </a:solidFill>
                                  <a:latin typeface="Cambria Math" panose="02040503050406030204" pitchFamily="18" charset="0"/>
                                  <a:ea typeface="Cambria Math" panose="02040503050406030204" pitchFamily="18" charset="0"/>
                                </a:rPr>
                                <m:t>𝑞</m:t>
                              </m:r>
                            </m:sub>
                          </m:sSub>
                        </m:num>
                        <m:den>
                          <m:sSub>
                            <m:sSubPr>
                              <m:ctrlPr>
                                <a:rPr lang="en-US" altLang="ja-JP" i="1">
                                  <a:solidFill>
                                    <a:schemeClr val="tx1"/>
                                  </a:solidFill>
                                  <a:latin typeface="Cambria Math" panose="02040503050406030204" pitchFamily="18" charset="0"/>
                                  <a:ea typeface="Cambria Math" panose="02040503050406030204" pitchFamily="18" charset="0"/>
                                </a:rPr>
                              </m:ctrlPr>
                            </m:sSubPr>
                            <m:e>
                              <m:r>
                                <a:rPr lang="en-US" altLang="ja-JP" i="1">
                                  <a:solidFill>
                                    <a:schemeClr val="tx1"/>
                                  </a:solidFill>
                                  <a:latin typeface="Cambria Math" panose="02040503050406030204" pitchFamily="18" charset="0"/>
                                  <a:ea typeface="Cambria Math" panose="02040503050406030204" pitchFamily="18" charset="0"/>
                                </a:rPr>
                                <m:t>𝑚</m:t>
                              </m:r>
                            </m:e>
                            <m:sub>
                              <m:r>
                                <a:rPr lang="en-US" altLang="ja-JP" b="0" i="1" smtClean="0">
                                  <a:solidFill>
                                    <a:schemeClr val="tx1"/>
                                  </a:solidFill>
                                  <a:latin typeface="Cambria Math" panose="02040503050406030204" pitchFamily="18" charset="0"/>
                                  <a:ea typeface="Cambria Math" panose="02040503050406030204" pitchFamily="18" charset="0"/>
                                </a:rPr>
                                <m:t>𝑐</m:t>
                              </m:r>
                            </m:sub>
                          </m:sSub>
                        </m:den>
                      </m:f>
                      <m:d>
                        <m:dPr>
                          <m:ctrlPr>
                            <a:rPr lang="en-US" altLang="ja-JP" b="0" i="1" smtClean="0">
                              <a:solidFill>
                                <a:schemeClr val="tx1"/>
                              </a:solidFill>
                              <a:latin typeface="Cambria Math" panose="02040503050406030204" pitchFamily="18" charset="0"/>
                              <a:ea typeface="Cambria Math" panose="02040503050406030204" pitchFamily="18" charset="0"/>
                            </a:rPr>
                          </m:ctrlPr>
                        </m:dPr>
                        <m:e>
                          <m:sSubSup>
                            <m:sSubSupPr>
                              <m:ctrlPr>
                                <a:rPr lang="en-US" altLang="ja-JP" i="1">
                                  <a:solidFill>
                                    <a:schemeClr val="tx1"/>
                                  </a:solidFill>
                                  <a:latin typeface="Cambria Math" panose="02040503050406030204" pitchFamily="18" charset="0"/>
                                </a:rPr>
                              </m:ctrlPr>
                            </m:sSubSupPr>
                            <m:e>
                              <m:r>
                                <m:rPr>
                                  <m:sty m:val="p"/>
                                </m:rPr>
                                <a:rPr lang="el-GR" altLang="ja-JP" i="1">
                                  <a:solidFill>
                                    <a:schemeClr val="tx1"/>
                                  </a:solidFill>
                                  <a:latin typeface="Cambria Math" panose="02040503050406030204" pitchFamily="18" charset="0"/>
                                  <a:ea typeface="Cambria Math" panose="02040503050406030204" pitchFamily="18" charset="0"/>
                                </a:rPr>
                                <m:t>Λ</m:t>
                              </m:r>
                            </m:e>
                            <m:sub>
                              <m:r>
                                <a:rPr lang="en-US" altLang="ja-JP" i="1">
                                  <a:solidFill>
                                    <a:schemeClr val="tx1"/>
                                  </a:solidFill>
                                  <a:latin typeface="Cambria Math" panose="02040503050406030204" pitchFamily="18" charset="0"/>
                                </a:rPr>
                                <m:t>𝑞𝑞</m:t>
                              </m:r>
                            </m:sub>
                            <m:sup>
                              <m:r>
                                <a:rPr lang="en-US" altLang="ja-JP" i="1">
                                  <a:solidFill>
                                    <a:schemeClr val="tx1"/>
                                  </a:solidFill>
                                  <a:latin typeface="Cambria Math" panose="02040503050406030204" pitchFamily="18" charset="0"/>
                                </a:rPr>
                                <m:t>′</m:t>
                              </m:r>
                            </m:sup>
                          </m:sSubSup>
                          <m:r>
                            <a:rPr lang="en-US" altLang="ja-JP" b="0" i="1" smtClean="0">
                              <a:solidFill>
                                <a:schemeClr val="tx1"/>
                              </a:solidFill>
                              <a:latin typeface="Cambria Math" panose="02040503050406030204" pitchFamily="18" charset="0"/>
                            </a:rPr>
                            <m:t>−2</m:t>
                          </m:r>
                          <m:sSub>
                            <m:sSubPr>
                              <m:ctrlPr>
                                <a:rPr lang="en-US" altLang="ja-JP" i="1">
                                  <a:solidFill>
                                    <a:schemeClr val="tx1"/>
                                  </a:solidFill>
                                  <a:latin typeface="Cambria Math" panose="02040503050406030204" pitchFamily="18" charset="0"/>
                                </a:rPr>
                              </m:ctrlPr>
                            </m:sSubPr>
                            <m:e>
                              <m:r>
                                <m:rPr>
                                  <m:sty m:val="p"/>
                                </m:rPr>
                                <a:rPr lang="el-GR" altLang="ja-JP" i="1">
                                  <a:solidFill>
                                    <a:schemeClr val="tx1"/>
                                  </a:solidFill>
                                  <a:latin typeface="Cambria Math" panose="02040503050406030204" pitchFamily="18" charset="0"/>
                                  <a:ea typeface="Cambria Math" panose="02040503050406030204" pitchFamily="18" charset="0"/>
                                </a:rPr>
                                <m:t>Λ</m:t>
                              </m:r>
                            </m:e>
                            <m:sub>
                              <m:r>
                                <a:rPr lang="en-US" altLang="ja-JP" i="1">
                                  <a:solidFill>
                                    <a:schemeClr val="tx1"/>
                                  </a:solidFill>
                                  <a:latin typeface="Cambria Math" panose="02040503050406030204" pitchFamily="18" charset="0"/>
                                </a:rPr>
                                <m:t>𝑞𝑞</m:t>
                              </m:r>
                            </m:sub>
                          </m:sSub>
                        </m:e>
                      </m:d>
                    </m:oMath>
                  </m:oMathPara>
                </a14:m>
                <a:endParaRPr kumimoji="1" lang="en-US" altLang="ja-JP" sz="2400">
                  <a:solidFill>
                    <a:schemeClr val="tx1"/>
                  </a:solidFill>
                </a:endParaRPr>
              </a:p>
              <a:p>
                <a:pPr/>
                <a14:m>
                  <m:oMathPara xmlns:m="http://schemas.openxmlformats.org/officeDocument/2006/math">
                    <m:oMathParaPr>
                      <m:jc m:val="left"/>
                    </m:oMathParaPr>
                    <m:oMath xmlns:m="http://schemas.openxmlformats.org/officeDocument/2006/math">
                      <m:r>
                        <a:rPr kumimoji="1" lang="en-US" altLang="ja-JP" b="0" i="1" smtClean="0">
                          <a:solidFill>
                            <a:schemeClr val="tx1"/>
                          </a:solidFill>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b="0" i="0" smtClean="0">
                              <a:latin typeface="Cambria Math" panose="02040503050406030204" pitchFamily="18" charset="0"/>
                            </a:rPr>
                            <m:t>ave</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Ξ</m:t>
                              </m:r>
                            </m:e>
                            <m:sub>
                              <m:r>
                                <a:rPr lang="en-US" altLang="ja-JP" i="1">
                                  <a:latin typeface="Cambria Math" panose="02040503050406030204" pitchFamily="18" charset="0"/>
                                </a:rPr>
                                <m:t>𝑐𝑐</m:t>
                              </m:r>
                            </m:sub>
                          </m:sSub>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b="0" i="0" smtClean="0">
                              <a:latin typeface="Cambria Math" panose="02040503050406030204" pitchFamily="18" charset="0"/>
                            </a:rPr>
                            <m:t>ave</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𝐷</m:t>
                          </m:r>
                        </m:e>
                      </m:d>
                      <m:r>
                        <a:rPr lang="en-US" altLang="ja-JP" b="0" i="0" smtClean="0">
                          <a:solidFill>
                            <a:schemeClr val="tx1"/>
                          </a:solidFill>
                          <a:latin typeface="Cambria Math" panose="02040503050406030204" pitchFamily="18" charset="0"/>
                        </a:rPr>
                        <m:t>−</m:t>
                      </m:r>
                      <m:f>
                        <m:fPr>
                          <m:ctrlPr>
                            <a:rPr lang="en-US" altLang="ja-JP" i="1">
                              <a:solidFill>
                                <a:schemeClr val="tx1"/>
                              </a:solidFill>
                              <a:latin typeface="Cambria Math" panose="02040503050406030204" pitchFamily="18" charset="0"/>
                              <a:ea typeface="Cambria Math" panose="02040503050406030204" pitchFamily="18" charset="0"/>
                            </a:rPr>
                          </m:ctrlPr>
                        </m:fPr>
                        <m:num>
                          <m:sSub>
                            <m:sSubPr>
                              <m:ctrlPr>
                                <a:rPr lang="en-US" altLang="ja-JP" i="1">
                                  <a:solidFill>
                                    <a:schemeClr val="tx1"/>
                                  </a:solidFill>
                                  <a:latin typeface="Cambria Math" panose="02040503050406030204" pitchFamily="18" charset="0"/>
                                  <a:ea typeface="Cambria Math" panose="02040503050406030204" pitchFamily="18" charset="0"/>
                                </a:rPr>
                              </m:ctrlPr>
                            </m:sSubPr>
                            <m:e>
                              <m:r>
                                <a:rPr lang="en-US" altLang="ja-JP" i="1">
                                  <a:solidFill>
                                    <a:schemeClr val="tx1"/>
                                  </a:solidFill>
                                  <a:latin typeface="Cambria Math" panose="02040503050406030204" pitchFamily="18" charset="0"/>
                                  <a:ea typeface="Cambria Math" panose="02040503050406030204" pitchFamily="18" charset="0"/>
                                </a:rPr>
                                <m:t>𝑚</m:t>
                              </m:r>
                            </m:e>
                            <m:sub>
                              <m:r>
                                <a:rPr lang="en-US" altLang="ja-JP" i="1">
                                  <a:solidFill>
                                    <a:schemeClr val="tx1"/>
                                  </a:solidFill>
                                  <a:latin typeface="Cambria Math" panose="02040503050406030204" pitchFamily="18" charset="0"/>
                                  <a:ea typeface="Cambria Math" panose="02040503050406030204" pitchFamily="18" charset="0"/>
                                </a:rPr>
                                <m:t>𝑞</m:t>
                              </m:r>
                            </m:sub>
                          </m:sSub>
                        </m:num>
                        <m:den>
                          <m:sSub>
                            <m:sSubPr>
                              <m:ctrlPr>
                                <a:rPr lang="en-US" altLang="ja-JP" i="1">
                                  <a:solidFill>
                                    <a:schemeClr val="tx1"/>
                                  </a:solidFill>
                                  <a:latin typeface="Cambria Math" panose="02040503050406030204" pitchFamily="18" charset="0"/>
                                  <a:ea typeface="Cambria Math" panose="02040503050406030204" pitchFamily="18" charset="0"/>
                                </a:rPr>
                              </m:ctrlPr>
                            </m:sSubPr>
                            <m:e>
                              <m:r>
                                <a:rPr lang="en-US" altLang="ja-JP" i="1">
                                  <a:solidFill>
                                    <a:schemeClr val="tx1"/>
                                  </a:solidFill>
                                  <a:latin typeface="Cambria Math" panose="02040503050406030204" pitchFamily="18" charset="0"/>
                                  <a:ea typeface="Cambria Math" panose="02040503050406030204" pitchFamily="18" charset="0"/>
                                </a:rPr>
                                <m:t>𝑚</m:t>
                              </m:r>
                            </m:e>
                            <m:sub>
                              <m:r>
                                <a:rPr lang="en-US" altLang="ja-JP" i="1">
                                  <a:solidFill>
                                    <a:schemeClr val="tx1"/>
                                  </a:solidFill>
                                  <a:latin typeface="Cambria Math" panose="02040503050406030204" pitchFamily="18" charset="0"/>
                                  <a:ea typeface="Cambria Math" panose="02040503050406030204" pitchFamily="18" charset="0"/>
                                </a:rPr>
                                <m:t>𝑐</m:t>
                              </m:r>
                            </m:sub>
                          </m:sSub>
                        </m:den>
                      </m:f>
                      <m:d>
                        <m:dPr>
                          <m:ctrlPr>
                            <a:rPr lang="en-US" altLang="ja-JP" i="1">
                              <a:solidFill>
                                <a:schemeClr val="tx1"/>
                              </a:solidFill>
                              <a:latin typeface="Cambria Math" panose="02040503050406030204" pitchFamily="18" charset="0"/>
                              <a:ea typeface="Cambria Math" panose="02040503050406030204" pitchFamily="18" charset="0"/>
                            </a:rPr>
                          </m:ctrlPr>
                        </m:dPr>
                        <m:e>
                          <m:sSubSup>
                            <m:sSubSupPr>
                              <m:ctrlPr>
                                <a:rPr lang="en-US" altLang="ja-JP" i="1">
                                  <a:solidFill>
                                    <a:schemeClr val="tx1"/>
                                  </a:solidFill>
                                  <a:latin typeface="Cambria Math" panose="02040503050406030204" pitchFamily="18" charset="0"/>
                                </a:rPr>
                              </m:ctrlPr>
                            </m:sSubSupPr>
                            <m:e>
                              <m:r>
                                <m:rPr>
                                  <m:sty m:val="p"/>
                                </m:rPr>
                                <a:rPr lang="el-GR" altLang="ja-JP" i="1">
                                  <a:solidFill>
                                    <a:schemeClr val="tx1"/>
                                  </a:solidFill>
                                  <a:latin typeface="Cambria Math" panose="02040503050406030204" pitchFamily="18" charset="0"/>
                                  <a:ea typeface="Cambria Math" panose="02040503050406030204" pitchFamily="18" charset="0"/>
                                </a:rPr>
                                <m:t>Λ</m:t>
                              </m:r>
                            </m:e>
                            <m:sub>
                              <m:r>
                                <a:rPr lang="en-US" altLang="ja-JP" i="1">
                                  <a:solidFill>
                                    <a:schemeClr val="tx1"/>
                                  </a:solidFill>
                                  <a:latin typeface="Cambria Math" panose="02040503050406030204" pitchFamily="18" charset="0"/>
                                </a:rPr>
                                <m:t>𝑞</m:t>
                              </m:r>
                            </m:sub>
                            <m:sup>
                              <m:r>
                                <a:rPr lang="en-US" altLang="ja-JP" i="1">
                                  <a:solidFill>
                                    <a:schemeClr val="tx1"/>
                                  </a:solidFill>
                                  <a:latin typeface="Cambria Math" panose="02040503050406030204" pitchFamily="18" charset="0"/>
                                </a:rPr>
                                <m:t>′</m:t>
                              </m:r>
                            </m:sup>
                          </m:sSubSup>
                          <m:r>
                            <a:rPr lang="en-US" altLang="ja-JP" i="1">
                              <a:solidFill>
                                <a:schemeClr val="tx1"/>
                              </a:solidFill>
                              <a:latin typeface="Cambria Math" panose="02040503050406030204" pitchFamily="18" charset="0"/>
                            </a:rPr>
                            <m:t>−2</m:t>
                          </m:r>
                          <m:sSub>
                            <m:sSubPr>
                              <m:ctrlPr>
                                <a:rPr lang="en-US" altLang="ja-JP" i="1">
                                  <a:solidFill>
                                    <a:schemeClr val="tx1"/>
                                  </a:solidFill>
                                  <a:latin typeface="Cambria Math" panose="02040503050406030204" pitchFamily="18" charset="0"/>
                                </a:rPr>
                              </m:ctrlPr>
                            </m:sSubPr>
                            <m:e>
                              <m:r>
                                <m:rPr>
                                  <m:sty m:val="p"/>
                                </m:rPr>
                                <a:rPr lang="el-GR" altLang="ja-JP" i="1">
                                  <a:solidFill>
                                    <a:schemeClr val="tx1"/>
                                  </a:solidFill>
                                  <a:latin typeface="Cambria Math" panose="02040503050406030204" pitchFamily="18" charset="0"/>
                                  <a:ea typeface="Cambria Math" panose="02040503050406030204" pitchFamily="18" charset="0"/>
                                </a:rPr>
                                <m:t>Λ</m:t>
                              </m:r>
                            </m:e>
                            <m:sub>
                              <m:r>
                                <a:rPr lang="en-US" altLang="ja-JP" i="1">
                                  <a:solidFill>
                                    <a:schemeClr val="tx1"/>
                                  </a:solidFill>
                                  <a:latin typeface="Cambria Math" panose="02040503050406030204" pitchFamily="18" charset="0"/>
                                </a:rPr>
                                <m:t>𝑞</m:t>
                              </m:r>
                            </m:sub>
                          </m:sSub>
                        </m:e>
                      </m:d>
                    </m:oMath>
                  </m:oMathPara>
                </a14:m>
                <a:endParaRPr lang="ja-JP" altLang="en-US" sz="2400"/>
              </a:p>
            </p:txBody>
          </p:sp>
        </mc:Choice>
        <mc:Fallback xmlns="">
          <p:sp>
            <p:nvSpPr>
              <p:cNvPr id="9" name="テキスト ボックス 8">
                <a:extLst>
                  <a:ext uri="{FF2B5EF4-FFF2-40B4-BE49-F238E27FC236}">
                    <a16:creationId xmlns:a16="http://schemas.microsoft.com/office/drawing/2014/main" id="{6DB6DC0B-1B65-E0A6-6CE6-E9912E2448AA}"/>
                  </a:ext>
                </a:extLst>
              </p:cNvPr>
              <p:cNvSpPr txBox="1">
                <a:spLocks noRot="1" noChangeAspect="1" noMove="1" noResize="1" noEditPoints="1" noAdjustHandles="1" noChangeArrowheads="1" noChangeShapeType="1" noTextEdit="1"/>
              </p:cNvSpPr>
              <p:nvPr/>
            </p:nvSpPr>
            <p:spPr>
              <a:xfrm>
                <a:off x="6196519" y="1491493"/>
                <a:ext cx="5770194" cy="118474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7CA7D3A8-C5AE-6E92-B8AA-B7FB1DF84FA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9</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13" name="テキスト ボックス 12">
                <a:extLst>
                  <a:ext uri="{FF2B5EF4-FFF2-40B4-BE49-F238E27FC236}">
                    <a16:creationId xmlns:a16="http://schemas.microsoft.com/office/drawing/2014/main" id="{7CA7D3A8-C5AE-6E92-B8AA-B7FB1DF84FA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20732" t="-127027" b="-191892"/>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6B9993C0-7029-FAAA-3413-F36B16492E2B}"/>
              </a:ext>
            </a:extLst>
          </p:cNvPr>
          <p:cNvSpPr txBox="1"/>
          <p:nvPr/>
        </p:nvSpPr>
        <p:spPr>
          <a:xfrm>
            <a:off x="0" y="4016182"/>
            <a:ext cx="11887120" cy="1569660"/>
          </a:xfrm>
          <a:prstGeom prst="rect">
            <a:avLst/>
          </a:prstGeom>
          <a:noFill/>
        </p:spPr>
        <p:txBody>
          <a:bodyPr wrap="square">
            <a:spAutoFit/>
          </a:bodyPr>
          <a:lstStyle/>
          <a:p>
            <a:pPr algn="ctr"/>
            <a:r>
              <a:rPr kumimoji="1" lang="en-US" altLang="ja-JP" sz="2400" b="0">
                <a:solidFill>
                  <a:srgbClr val="FF0000"/>
                </a:solidFill>
              </a:rPr>
              <a:t>We needed to consider the correction to the breaking of symmetries to explain experimental values.</a:t>
            </a:r>
          </a:p>
          <a:p>
            <a:pPr algn="ctr"/>
            <a:endParaRPr lang="en-US" altLang="ja-JP" sz="2400">
              <a:solidFill>
                <a:srgbClr val="FF0000"/>
              </a:solidFill>
            </a:endParaRPr>
          </a:p>
          <a:p>
            <a:pPr algn="ctr"/>
            <a:r>
              <a:rPr lang="en-US" altLang="ja-JP" sz="2400">
                <a:solidFill>
                  <a:srgbClr val="FF0000"/>
                </a:solidFill>
              </a:rPr>
              <a:t>Then, we also consider the correction terms for </a:t>
            </a:r>
            <a:r>
              <a:rPr lang="en-US" altLang="ja-JP" sz="2400" err="1">
                <a:solidFill>
                  <a:srgbClr val="FF0000"/>
                </a:solidFill>
              </a:rPr>
              <a:t>isovector</a:t>
            </a:r>
            <a:r>
              <a:rPr lang="en-US" altLang="ja-JP" sz="2400">
                <a:solidFill>
                  <a:srgbClr val="FF0000"/>
                </a:solidFill>
              </a:rPr>
              <a:t> states</a:t>
            </a:r>
            <a:endParaRPr lang="ja-JP" altLang="en-US" sz="2400">
              <a:solidFill>
                <a:srgbClr val="FF0000"/>
              </a:solidFill>
            </a:endParaRPr>
          </a:p>
        </p:txBody>
      </p:sp>
      <p:grpSp>
        <p:nvGrpSpPr>
          <p:cNvPr id="16" name="グループ化 15">
            <a:extLst>
              <a:ext uri="{FF2B5EF4-FFF2-40B4-BE49-F238E27FC236}">
                <a16:creationId xmlns:a16="http://schemas.microsoft.com/office/drawing/2014/main" id="{89CDD44F-1570-BFEF-56D1-D9AC4092C8ED}"/>
              </a:ext>
            </a:extLst>
          </p:cNvPr>
          <p:cNvGrpSpPr/>
          <p:nvPr/>
        </p:nvGrpSpPr>
        <p:grpSpPr>
          <a:xfrm>
            <a:off x="3654834" y="3222605"/>
            <a:ext cx="8152853" cy="708878"/>
            <a:chOff x="5631249" y="3271843"/>
            <a:chExt cx="8639220" cy="708878"/>
          </a:xfrm>
        </p:grpSpPr>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7907946-30BC-1EB7-C86D-F635F117106A}"/>
                    </a:ext>
                  </a:extLst>
                </p:cNvPr>
                <p:cNvSpPr txBox="1"/>
                <p:nvPr/>
              </p:nvSpPr>
              <p:spPr>
                <a:xfrm>
                  <a:off x="5631249" y="3272835"/>
                  <a:ext cx="8639220" cy="707886"/>
                </a:xfrm>
                <a:prstGeom prst="rect">
                  <a:avLst/>
                </a:prstGeom>
                <a:noFill/>
              </p:spPr>
              <p:txBody>
                <a:bodyPr wrap="square">
                  <a:spAutoFit/>
                </a:bodyPr>
                <a:lstStyle/>
                <a:p>
                  <a14:m>
                    <m:oMath xmlns:m="http://schemas.openxmlformats.org/officeDocument/2006/math">
                      <m:r>
                        <a:rPr kumimoji="1" lang="en-US" altLang="ja-JP" sz="2000" b="0" i="1" smtClean="0">
                          <a:latin typeface="Cambria Math" panose="02040503050406030204" pitchFamily="18" charset="0"/>
                        </a:rPr>
                        <m:t>𝑀</m:t>
                      </m:r>
                      <m:d>
                        <m:dPr>
                          <m:ctrlPr>
                            <a:rPr kumimoji="1" lang="en-US" altLang="ja-JP" sz="2000" b="0" i="1" smtClean="0">
                              <a:latin typeface="Cambria Math" panose="02040503050406030204" pitchFamily="18" charset="0"/>
                            </a:rPr>
                          </m:ctrlPr>
                        </m:dPr>
                        <m:e>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𝑐𝑐</m:t>
                              </m:r>
                            </m:sub>
                            <m:sup>
                              <m:r>
                                <a:rPr kumimoji="1" lang="en-US" altLang="ja-JP" sz="2000" b="0" i="1" smtClean="0">
                                  <a:latin typeface="Cambria Math" panose="02040503050406030204" pitchFamily="18" charset="0"/>
                                </a:rPr>
                                <m:t>+</m:t>
                              </m:r>
                            </m:sup>
                          </m:sSubSup>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𝑀</m:t>
                      </m:r>
                      <m:d>
                        <m:dPr>
                          <m:ctrlPr>
                            <a:rPr lang="en-US" altLang="ja-JP" sz="2000" i="1">
                              <a:latin typeface="Cambria Math" panose="02040503050406030204" pitchFamily="18" charset="0"/>
                            </a:rPr>
                          </m:ctrlPr>
                        </m:dPr>
                        <m:e>
                          <m:sSubSup>
                            <m:sSubSupPr>
                              <m:ctrlPr>
                                <a:rPr lang="en-US" altLang="ja-JP" sz="2000" i="1" smtClean="0">
                                  <a:latin typeface="Cambria Math" panose="02040503050406030204" pitchFamily="18" charset="0"/>
                                </a:rPr>
                              </m:ctrlPr>
                            </m:sSubSupPr>
                            <m:e>
                              <m:r>
                                <m:rPr>
                                  <m:sty m:val="p"/>
                                </m:rPr>
                                <a:rPr lang="el-GR" altLang="ja-JP" sz="2000" i="1" smtClean="0">
                                  <a:latin typeface="Cambria Math" panose="02040503050406030204" pitchFamily="18" charset="0"/>
                                  <a:ea typeface="Cambria Math" panose="02040503050406030204" pitchFamily="18" charset="0"/>
                                </a:rPr>
                                <m:t>Λ</m:t>
                              </m:r>
                            </m:e>
                            <m:sub>
                              <m:r>
                                <a:rPr lang="en-US" altLang="ja-JP" sz="2000" b="0" i="1" smtClean="0">
                                  <a:latin typeface="Cambria Math" panose="02040503050406030204" pitchFamily="18" charset="0"/>
                                </a:rPr>
                                <m:t>𝑐</m:t>
                              </m:r>
                            </m:sub>
                            <m:sup>
                              <m:r>
                                <a:rPr lang="en-US" altLang="ja-JP" sz="2000" b="0" i="1" smtClean="0">
                                  <a:latin typeface="Cambria Math" panose="02040503050406030204" pitchFamily="18" charset="0"/>
                                </a:rPr>
                                <m:t>+</m:t>
                              </m:r>
                            </m:sup>
                          </m:sSubSup>
                        </m:e>
                      </m:d>
                      <m:r>
                        <a:rPr lang="en-US" altLang="ja-JP" sz="2000" b="0" i="0" smtClean="0">
                          <a:latin typeface="Cambria Math" panose="02040503050406030204" pitchFamily="18" charset="0"/>
                        </a:rPr>
                        <m:t>=1588 (</m:t>
                      </m:r>
                      <m:r>
                        <m:rPr>
                          <m:sty m:val="p"/>
                        </m:rPr>
                        <a:rPr lang="en-US" altLang="ja-JP" sz="2000" b="0" i="0" smtClean="0">
                          <a:latin typeface="Cambria Math" panose="02040503050406030204" pitchFamily="18" charset="0"/>
                        </a:rPr>
                        <m:t>MeV</m:t>
                      </m:r>
                      <m:r>
                        <a:rPr lang="en-US" altLang="ja-JP" sz="2000" b="0" i="0" smtClean="0">
                          <a:latin typeface="Cambria Math" panose="02040503050406030204" pitchFamily="18" charset="0"/>
                        </a:rPr>
                        <m:t>)</m:t>
                      </m:r>
                    </m:oMath>
                  </a14:m>
                  <a:r>
                    <a:rPr lang="en-US" altLang="ja-JP" sz="2000"/>
                    <a:t>,   </a:t>
                  </a:r>
                </a:p>
                <a:p>
                  <a:pPr/>
                  <a14:m>
                    <m:oMathPara xmlns:m="http://schemas.openxmlformats.org/officeDocument/2006/math">
                      <m:oMathParaPr>
                        <m:jc m:val="left"/>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m:rPr>
                                <m:sty m:val="p"/>
                              </m:rPr>
                              <a:rPr lang="en-US" altLang="ja-JP" sz="2000">
                                <a:latin typeface="Cambria Math" panose="02040503050406030204" pitchFamily="18" charset="0"/>
                              </a:rPr>
                              <m:t>ave</m:t>
                            </m:r>
                          </m:sub>
                        </m:sSub>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m:rPr>
                                    <m:sty m:val="p"/>
                                  </m:rPr>
                                  <a:rPr lang="el-GR" altLang="ja-JP" sz="2000" i="1">
                                    <a:latin typeface="Cambria Math" panose="02040503050406030204" pitchFamily="18" charset="0"/>
                                    <a:ea typeface="Cambria Math" panose="02040503050406030204" pitchFamily="18" charset="0"/>
                                  </a:rPr>
                                  <m:t>Ξ</m:t>
                                </m:r>
                              </m:e>
                              <m:sub>
                                <m:r>
                                  <a:rPr lang="en-US" altLang="ja-JP" sz="2000" i="1">
                                    <a:latin typeface="Cambria Math" panose="02040503050406030204" pitchFamily="18" charset="0"/>
                                  </a:rPr>
                                  <m:t>𝑐𝑐</m:t>
                                </m:r>
                              </m:sub>
                            </m:sSub>
                          </m:e>
                        </m:d>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m:rPr>
                                <m:sty m:val="p"/>
                              </m:rPr>
                              <a:rPr lang="en-US" altLang="ja-JP" sz="2000">
                                <a:latin typeface="Cambria Math" panose="02040503050406030204" pitchFamily="18" charset="0"/>
                              </a:rPr>
                              <m:t>ave</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𝐷</m:t>
                            </m:r>
                          </m:e>
                        </m:d>
                        <m:r>
                          <a:rPr lang="en-US" altLang="ja-JP" sz="2000">
                            <a:latin typeface="Cambria Math" panose="02040503050406030204" pitchFamily="18" charset="0"/>
                          </a:rPr>
                          <m:t>=1720 (</m:t>
                        </m:r>
                        <m:r>
                          <m:rPr>
                            <m:sty m:val="p"/>
                          </m:rPr>
                          <a:rPr lang="en-US" altLang="ja-JP" sz="2000">
                            <a:latin typeface="Cambria Math" panose="02040503050406030204" pitchFamily="18" charset="0"/>
                          </a:rPr>
                          <m:t>MeV</m:t>
                        </m:r>
                        <m:r>
                          <a:rPr lang="en-US" altLang="ja-JP" sz="2000">
                            <a:latin typeface="Cambria Math" panose="02040503050406030204" pitchFamily="18" charset="0"/>
                          </a:rPr>
                          <m:t>)</m:t>
                        </m:r>
                      </m:oMath>
                    </m:oMathPara>
                  </a14:m>
                  <a:endParaRPr lang="ja-JP" altLang="en-US" sz="2000"/>
                </a:p>
              </p:txBody>
            </p:sp>
          </mc:Choice>
          <mc:Fallback xmlns="">
            <p:sp>
              <p:nvSpPr>
                <p:cNvPr id="6" name="テキスト ボックス 5">
                  <a:extLst>
                    <a:ext uri="{FF2B5EF4-FFF2-40B4-BE49-F238E27FC236}">
                      <a16:creationId xmlns:a16="http://schemas.microsoft.com/office/drawing/2014/main" id="{F7907946-30BC-1EB7-C86D-F635F117106A}"/>
                    </a:ext>
                  </a:extLst>
                </p:cNvPr>
                <p:cNvSpPr txBox="1">
                  <a:spLocks noRot="1" noChangeAspect="1" noMove="1" noResize="1" noEditPoints="1" noAdjustHandles="1" noChangeArrowheads="1" noChangeShapeType="1" noTextEdit="1"/>
                </p:cNvSpPr>
                <p:nvPr/>
              </p:nvSpPr>
              <p:spPr>
                <a:xfrm>
                  <a:off x="5631249" y="3272835"/>
                  <a:ext cx="8639220" cy="707886"/>
                </a:xfrm>
                <a:prstGeom prst="rect">
                  <a:avLst/>
                </a:prstGeom>
                <a:blipFill>
                  <a:blip r:embed="rId5"/>
                  <a:stretch>
                    <a:fillRect t="-4310" b="-7759"/>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D9DC9F58-901F-B54D-BFED-5732C0037CDD}"/>
                </a:ext>
              </a:extLst>
            </p:cNvPr>
            <p:cNvSpPr txBox="1"/>
            <p:nvPr/>
          </p:nvSpPr>
          <p:spPr>
            <a:xfrm>
              <a:off x="9688567" y="3271843"/>
              <a:ext cx="2544216" cy="369332"/>
            </a:xfrm>
            <a:prstGeom prst="rect">
              <a:avLst/>
            </a:prstGeom>
            <a:noFill/>
          </p:spPr>
          <p:txBody>
            <a:bodyPr wrap="square" rtlCol="0">
              <a:spAutoFit/>
            </a:bodyPr>
            <a:lstStyle/>
            <a:p>
              <a:r>
                <a:rPr kumimoji="1" lang="en-US" altLang="ja-JP" dirty="0"/>
                <a:t>(experimental value)</a:t>
              </a:r>
              <a:endParaRPr kumimoji="1" lang="ja-JP" altLang="en-US"/>
            </a:p>
          </p:txBody>
        </p:sp>
      </p:grpSp>
      <p:sp>
        <p:nvSpPr>
          <p:cNvPr id="7" name="テキスト ボックス 6">
            <a:extLst>
              <a:ext uri="{FF2B5EF4-FFF2-40B4-BE49-F238E27FC236}">
                <a16:creationId xmlns:a16="http://schemas.microsoft.com/office/drawing/2014/main" id="{7451F490-EDE5-789A-EBC4-43AB0BB84D62}"/>
              </a:ext>
            </a:extLst>
          </p:cNvPr>
          <p:cNvSpPr txBox="1"/>
          <p:nvPr/>
        </p:nvSpPr>
        <p:spPr>
          <a:xfrm>
            <a:off x="256942" y="1028714"/>
            <a:ext cx="8892130" cy="461665"/>
          </a:xfrm>
          <a:prstGeom prst="rect">
            <a:avLst/>
          </a:prstGeom>
          <a:noFill/>
        </p:spPr>
        <p:txBody>
          <a:bodyPr wrap="square" rtlCol="0">
            <a:spAutoFit/>
          </a:bodyPr>
          <a:lstStyle/>
          <a:p>
            <a:r>
              <a:rPr kumimoji="1" lang="en-US" altLang="ja-JP" sz="2400"/>
              <a:t>Mass relations for an isoscalar state</a:t>
            </a:r>
            <a:endParaRPr kumimoji="1" lang="ja-JP" altLang="en-US" sz="240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3B6A18F4-FF35-4F5F-9345-600D320E0442}"/>
                  </a:ext>
                </a:extLst>
              </p:cNvPr>
              <p:cNvSpPr txBox="1"/>
              <p:nvPr/>
            </p:nvSpPr>
            <p:spPr>
              <a:xfrm>
                <a:off x="516800" y="1938569"/>
                <a:ext cx="6276068"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panose="02040503050406030204" pitchFamily="18" charset="0"/>
                        </a:rPr>
                        <m:t>𝑀</m:t>
                      </m:r>
                      <m:d>
                        <m:dPr>
                          <m:ctrlPr>
                            <a:rPr lang="en-US" altLang="ja-JP" i="1" dirty="0">
                              <a:latin typeface="Cambria Math" panose="02040503050406030204" pitchFamily="18" charset="0"/>
                            </a:rPr>
                          </m:ctrlPr>
                        </m:dPr>
                        <m:e>
                          <m:sSubSup>
                            <m:sSubSupPr>
                              <m:ctrlPr>
                                <a:rPr lang="en-US" altLang="ja-JP" i="1" dirty="0">
                                  <a:latin typeface="Cambria Math" panose="02040503050406030204" pitchFamily="18" charset="0"/>
                                </a:rPr>
                              </m:ctrlPr>
                            </m:sSubSupPr>
                            <m:e>
                              <m:r>
                                <a:rPr lang="en-US" altLang="ja-JP" i="1" dirty="0">
                                  <a:latin typeface="Cambria Math" panose="02040503050406030204" pitchFamily="18" charset="0"/>
                                </a:rPr>
                                <m:t>𝑇</m:t>
                              </m:r>
                            </m:e>
                            <m:sub>
                              <m:r>
                                <a:rPr lang="en-US" altLang="ja-JP" i="1" dirty="0">
                                  <a:latin typeface="Cambria Math" panose="02040503050406030204" pitchFamily="18" charset="0"/>
                                </a:rPr>
                                <m:t>𝑐𝑐</m:t>
                              </m:r>
                            </m:sub>
                            <m:sup>
                              <m:r>
                                <a:rPr lang="en-US" altLang="ja-JP" i="1" dirty="0">
                                  <a:latin typeface="Cambria Math" panose="02040503050406030204" pitchFamily="18" charset="0"/>
                                </a:rPr>
                                <m:t>+</m:t>
                              </m:r>
                            </m:sup>
                          </m:sSubSup>
                        </m:e>
                      </m:d>
                      <m:r>
                        <a:rPr kumimoji="1" lang="en-US" altLang="ja-JP" b="0" i="1" smtClean="0">
                          <a:solidFill>
                            <a:schemeClr val="tx1"/>
                          </a:solidFill>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en-US" altLang="ja-JP" i="1">
                                  <a:latin typeface="Cambria Math" panose="02040503050406030204" pitchFamily="18" charset="0"/>
                                </a:rPr>
                                <m:t>𝑐</m:t>
                              </m:r>
                            </m:sub>
                            <m:sup>
                              <m:r>
                                <a:rPr lang="en-US" altLang="ja-JP" i="1">
                                  <a:latin typeface="Cambria Math" panose="02040503050406030204" pitchFamily="18" charset="0"/>
                                </a:rPr>
                                <m:t>+</m:t>
                              </m:r>
                            </m:sup>
                          </m:sSubSup>
                        </m:e>
                      </m:d>
                      <m:r>
                        <a:rPr kumimoji="1" lang="en-US" altLang="ja-JP" b="0" i="1" smtClean="0">
                          <a:solidFill>
                            <a:schemeClr val="tx1"/>
                          </a:solidFill>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b="0" i="0" smtClean="0">
                              <a:latin typeface="Cambria Math" panose="02040503050406030204" pitchFamily="18" charset="0"/>
                            </a:rPr>
                            <m:t>ave</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Ξ</m:t>
                              </m:r>
                            </m:e>
                            <m:sub>
                              <m:r>
                                <a:rPr lang="en-US" altLang="ja-JP" i="1">
                                  <a:latin typeface="Cambria Math" panose="02040503050406030204" pitchFamily="18" charset="0"/>
                                </a:rPr>
                                <m:t>𝑐𝑐</m:t>
                              </m:r>
                            </m:sub>
                          </m:sSub>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b="0" i="0" smtClean="0">
                              <a:latin typeface="Cambria Math" panose="02040503050406030204" pitchFamily="18" charset="0"/>
                            </a:rPr>
                            <m:t>ave</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𝐷</m:t>
                          </m:r>
                        </m:e>
                      </m:d>
                    </m:oMath>
                  </m:oMathPara>
                </a14:m>
                <a:endParaRPr kumimoji="1" lang="ja-JP" altLang="en-US">
                  <a:solidFill>
                    <a:schemeClr val="tx1"/>
                  </a:solidFill>
                </a:endParaRPr>
              </a:p>
            </p:txBody>
          </p:sp>
        </mc:Choice>
        <mc:Fallback xmlns="">
          <p:sp>
            <p:nvSpPr>
              <p:cNvPr id="15" name="テキスト ボックス 14">
                <a:extLst>
                  <a:ext uri="{FF2B5EF4-FFF2-40B4-BE49-F238E27FC236}">
                    <a16:creationId xmlns:a16="http://schemas.microsoft.com/office/drawing/2014/main" id="{3B6A18F4-FF35-4F5F-9345-600D320E0442}"/>
                  </a:ext>
                </a:extLst>
              </p:cNvPr>
              <p:cNvSpPr txBox="1">
                <a:spLocks noRot="1" noChangeAspect="1" noMove="1" noResize="1" noEditPoints="1" noAdjustHandles="1" noChangeArrowheads="1" noChangeShapeType="1" noTextEdit="1"/>
              </p:cNvSpPr>
              <p:nvPr/>
            </p:nvSpPr>
            <p:spPr>
              <a:xfrm>
                <a:off x="516800" y="1938569"/>
                <a:ext cx="6276068" cy="369332"/>
              </a:xfrm>
              <a:prstGeom prst="rect">
                <a:avLst/>
              </a:prstGeom>
              <a:blipFill>
                <a:blip r:embed="rId6"/>
                <a:stretch>
                  <a:fillRect/>
                </a:stretch>
              </a:blipFill>
            </p:spPr>
            <p:txBody>
              <a:bodyPr/>
              <a:lstStyle/>
              <a:p>
                <a:r>
                  <a:rPr lang="ja-JP" altLang="en-US">
                    <a:noFill/>
                  </a:rPr>
                  <a:t> </a:t>
                </a:r>
              </a:p>
            </p:txBody>
          </p:sp>
        </mc:Fallback>
      </mc:AlternateContent>
      <p:sp>
        <p:nvSpPr>
          <p:cNvPr id="25" name="上カーブ矢印 24">
            <a:extLst>
              <a:ext uri="{FF2B5EF4-FFF2-40B4-BE49-F238E27FC236}">
                <a16:creationId xmlns:a16="http://schemas.microsoft.com/office/drawing/2014/main" id="{6CD127F8-61D9-0897-22E4-58D8A850EDD3}"/>
              </a:ext>
            </a:extLst>
          </p:cNvPr>
          <p:cNvSpPr/>
          <p:nvPr/>
        </p:nvSpPr>
        <p:spPr>
          <a:xfrm>
            <a:off x="4494941" y="2529414"/>
            <a:ext cx="2297927" cy="572494"/>
          </a:xfrm>
          <a:prstGeom prst="curvedUpArrow">
            <a:avLst>
              <a:gd name="adj1" fmla="val 27734"/>
              <a:gd name="adj2" fmla="val 696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DC48E454-B9DB-28E7-4C13-9E021DACFA41}"/>
              </a:ext>
            </a:extLst>
          </p:cNvPr>
          <p:cNvSpPr txBox="1"/>
          <p:nvPr/>
        </p:nvSpPr>
        <p:spPr>
          <a:xfrm>
            <a:off x="7731260" y="3562151"/>
            <a:ext cx="2764462" cy="369332"/>
          </a:xfrm>
          <a:prstGeom prst="rect">
            <a:avLst/>
          </a:prstGeom>
          <a:noFill/>
        </p:spPr>
        <p:txBody>
          <a:bodyPr wrap="square" rtlCol="0">
            <a:spAutoFit/>
          </a:bodyPr>
          <a:lstStyle/>
          <a:p>
            <a:r>
              <a:rPr kumimoji="1" lang="en-US" altLang="ja-JP" dirty="0"/>
              <a:t>(predicted by NRQCD)</a:t>
            </a:r>
            <a:endParaRPr kumimoji="1" lang="ja-JP" altLang="en-US"/>
          </a:p>
        </p:txBody>
      </p:sp>
    </p:spTree>
    <p:extLst>
      <p:ext uri="{BB962C8B-B14F-4D97-AF65-F5344CB8AC3E}">
        <p14:creationId xmlns:p14="http://schemas.microsoft.com/office/powerpoint/2010/main" val="381765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9FD371D-583E-57B5-B8BB-2303481975D5}"/>
              </a:ext>
            </a:extLst>
          </p:cNvPr>
          <p:cNvSpPr txBox="1"/>
          <p:nvPr/>
        </p:nvSpPr>
        <p:spPr>
          <a:xfrm>
            <a:off x="0" y="47697"/>
            <a:ext cx="10127974" cy="769441"/>
          </a:xfrm>
          <a:prstGeom prst="rect">
            <a:avLst/>
          </a:prstGeom>
          <a:noFill/>
        </p:spPr>
        <p:txBody>
          <a:bodyPr wrap="square" rtlCol="0">
            <a:spAutoFit/>
          </a:bodyPr>
          <a:lstStyle/>
          <a:p>
            <a:r>
              <a:rPr kumimoji="1" lang="en-US" altLang="ja-JP" sz="4400">
                <a:solidFill>
                  <a:schemeClr val="bg1"/>
                </a:solidFill>
              </a:rPr>
              <a:t>The Effective Fields of DHTs</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38" name="テキスト ボックス 37">
                <a:extLst>
                  <a:ext uri="{FF2B5EF4-FFF2-40B4-BE49-F238E27FC236}">
                    <a16:creationId xmlns:a16="http://schemas.microsoft.com/office/drawing/2014/main" id="{AD76EDBC-CDF4-B644-2743-45A17C4F75EC}"/>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10</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38" name="テキスト ボックス 37">
                <a:extLst>
                  <a:ext uri="{FF2B5EF4-FFF2-40B4-BE49-F238E27FC236}">
                    <a16:creationId xmlns:a16="http://schemas.microsoft.com/office/drawing/2014/main" id="{AD76EDBC-CDF4-B644-2743-45A17C4F75E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195" t="-127027" r="-1220" b="-1918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DF728DB-BB9A-25F5-A746-48A09307981D}"/>
                  </a:ext>
                </a:extLst>
              </p:cNvPr>
              <p:cNvSpPr txBox="1"/>
              <p:nvPr/>
            </p:nvSpPr>
            <p:spPr>
              <a:xfrm>
                <a:off x="96166" y="1250386"/>
                <a:ext cx="7890366" cy="1200329"/>
              </a:xfrm>
              <a:prstGeom prst="rect">
                <a:avLst/>
              </a:prstGeom>
              <a:noFill/>
            </p:spPr>
            <p:txBody>
              <a:bodyPr wrap="square" rtlCol="0">
                <a:spAutoFit/>
              </a:bodyPr>
              <a:lstStyle/>
              <a:p>
                <a:r>
                  <a:rPr kumimoji="1" lang="en-US" altLang="ja-JP" sz="2400" b="0"/>
                  <a:t>In the case of color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3</m:t>
                        </m:r>
                      </m:e>
                      <m:sub>
                        <m:r>
                          <a:rPr kumimoji="1" lang="en-US" altLang="ja-JP" sz="2400" b="0" i="1" smtClean="0">
                            <a:latin typeface="Cambria Math" panose="02040503050406030204" pitchFamily="18" charset="0"/>
                          </a:rPr>
                          <m:t>𝑐</m:t>
                        </m:r>
                      </m:sub>
                    </m:sSub>
                  </m:oMath>
                </a14:m>
                <a:r>
                  <a:rPr kumimoji="1" lang="en-US" altLang="ja-JP" sz="2400" b="0"/>
                  <a:t> diquark, Spin-0, 1, 2</a:t>
                </a:r>
                <a:r>
                  <a:rPr kumimoji="1" lang="ja-JP" altLang="en-US" sz="2400"/>
                  <a:t> </a:t>
                </a:r>
                <a14:m>
                  <m:oMath xmlns:m="http://schemas.openxmlformats.org/officeDocument/2006/math">
                    <m:sSubSup>
                      <m:sSubSupPr>
                        <m:ctrlPr>
                          <a:rPr kumimoji="1" lang="en-US" altLang="ja-JP" sz="2400" i="1" dirty="0" smtClean="0">
                            <a:latin typeface="Cambria Math" panose="02040503050406030204" pitchFamily="18" charset="0"/>
                          </a:rPr>
                        </m:ctrlPr>
                      </m:sSubSupPr>
                      <m:e>
                        <m:r>
                          <a:rPr kumimoji="1" lang="en-US" altLang="ja-JP" sz="2400" b="0" i="1" dirty="0" smtClean="0">
                            <a:latin typeface="Cambria Math" panose="02040503050406030204" pitchFamily="18" charset="0"/>
                          </a:rPr>
                          <m:t>𝑇</m:t>
                        </m:r>
                      </m:e>
                      <m:sub>
                        <m:r>
                          <a:rPr kumimoji="1" lang="en-US" altLang="ja-JP" sz="2400" b="0" i="1" dirty="0" smtClean="0">
                            <a:latin typeface="Cambria Math" panose="02040503050406030204" pitchFamily="18" charset="0"/>
                          </a:rPr>
                          <m:t>𝑐𝑐</m:t>
                        </m:r>
                      </m:sub>
                      <m:sup>
                        <m:r>
                          <a:rPr kumimoji="1" lang="en-US" altLang="ja-JP" sz="2400" b="0" i="1" dirty="0" smtClean="0">
                            <a:latin typeface="Cambria Math" panose="02040503050406030204" pitchFamily="18" charset="0"/>
                          </a:rPr>
                          <m:t>𝐼</m:t>
                        </m:r>
                        <m:r>
                          <a:rPr kumimoji="1" lang="en-US" altLang="ja-JP" sz="2400" b="0" i="1" dirty="0" smtClean="0">
                            <a:latin typeface="Cambria Math" panose="02040503050406030204" pitchFamily="18" charset="0"/>
                          </a:rPr>
                          <m:t>=1</m:t>
                        </m:r>
                      </m:sup>
                    </m:sSubSup>
                  </m:oMath>
                </a14:m>
                <a:r>
                  <a:rPr kumimoji="1" lang="ja-JP" altLang="en-US" sz="2400"/>
                  <a:t> </a:t>
                </a:r>
                <a:r>
                  <a:rPr kumimoji="1" lang="en-US" altLang="ja-JP" sz="2400"/>
                  <a:t>exist.</a:t>
                </a:r>
              </a:p>
              <a:p>
                <a:r>
                  <a:rPr lang="en-US" altLang="ja-JP" sz="2400"/>
                  <a:t>Therefore, we need an effective field can describe them uniformly.</a:t>
                </a:r>
                <a:endParaRPr kumimoji="1" lang="ja-JP" altLang="en-US" sz="2400"/>
              </a:p>
            </p:txBody>
          </p:sp>
        </mc:Choice>
        <mc:Fallback xmlns="">
          <p:sp>
            <p:nvSpPr>
              <p:cNvPr id="8" name="テキスト ボックス 7">
                <a:extLst>
                  <a:ext uri="{FF2B5EF4-FFF2-40B4-BE49-F238E27FC236}">
                    <a16:creationId xmlns:a16="http://schemas.microsoft.com/office/drawing/2014/main" id="{6DF728DB-BB9A-25F5-A746-48A09307981D}"/>
                  </a:ext>
                </a:extLst>
              </p:cNvPr>
              <p:cNvSpPr txBox="1">
                <a:spLocks noRot="1" noChangeAspect="1" noMove="1" noResize="1" noEditPoints="1" noAdjustHandles="1" noChangeArrowheads="1" noChangeShapeType="1" noTextEdit="1"/>
              </p:cNvSpPr>
              <p:nvPr/>
            </p:nvSpPr>
            <p:spPr>
              <a:xfrm>
                <a:off x="96166" y="1250386"/>
                <a:ext cx="7890366" cy="1200329"/>
              </a:xfrm>
              <a:prstGeom prst="rect">
                <a:avLst/>
              </a:prstGeom>
              <a:blipFill>
                <a:blip r:embed="rId4"/>
                <a:stretch>
                  <a:fillRect l="-1236" t="-3553" b="-10660"/>
                </a:stretch>
              </a:blipFill>
            </p:spPr>
            <p:txBody>
              <a:bodyPr/>
              <a:lstStyle/>
              <a:p>
                <a:r>
                  <a:rPr lang="ja-JP" altLang="en-US">
                    <a:noFill/>
                  </a:rPr>
                  <a:t> </a:t>
                </a:r>
              </a:p>
            </p:txBody>
          </p:sp>
        </mc:Fallback>
      </mc:AlternateContent>
      <p:grpSp>
        <p:nvGrpSpPr>
          <p:cNvPr id="9" name="グループ化 8">
            <a:extLst>
              <a:ext uri="{FF2B5EF4-FFF2-40B4-BE49-F238E27FC236}">
                <a16:creationId xmlns:a16="http://schemas.microsoft.com/office/drawing/2014/main" id="{AE0D8C50-2BA0-458C-7405-1B6EB6852A68}"/>
              </a:ext>
            </a:extLst>
          </p:cNvPr>
          <p:cNvGrpSpPr/>
          <p:nvPr/>
        </p:nvGrpSpPr>
        <p:grpSpPr>
          <a:xfrm>
            <a:off x="7630046" y="2122483"/>
            <a:ext cx="4710375" cy="3485131"/>
            <a:chOff x="50232" y="2179867"/>
            <a:chExt cx="4710375" cy="3485131"/>
          </a:xfrm>
        </p:grpSpPr>
        <p:pic>
          <p:nvPicPr>
            <p:cNvPr id="11" name="図 10" descr="テーブル&#10;&#10;自動的に生成された説明">
              <a:extLst>
                <a:ext uri="{FF2B5EF4-FFF2-40B4-BE49-F238E27FC236}">
                  <a16:creationId xmlns:a16="http://schemas.microsoft.com/office/drawing/2014/main" id="{03C292B2-F0E8-85D0-B47A-000BF9248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2" y="2179867"/>
              <a:ext cx="4301827" cy="3141949"/>
            </a:xfrm>
            <a:prstGeom prst="rect">
              <a:avLst/>
            </a:prstGeom>
          </p:spPr>
        </p:pic>
        <p:sp>
          <p:nvSpPr>
            <p:cNvPr id="12" name="テキスト ボックス 11">
              <a:extLst>
                <a:ext uri="{FF2B5EF4-FFF2-40B4-BE49-F238E27FC236}">
                  <a16:creationId xmlns:a16="http://schemas.microsoft.com/office/drawing/2014/main" id="{B189A681-F210-41EA-BF9B-EFEFB718D851}"/>
                </a:ext>
              </a:extLst>
            </p:cNvPr>
            <p:cNvSpPr txBox="1"/>
            <p:nvPr/>
          </p:nvSpPr>
          <p:spPr>
            <a:xfrm>
              <a:off x="323779" y="5295666"/>
              <a:ext cx="4436828" cy="369332"/>
            </a:xfrm>
            <a:prstGeom prst="rect">
              <a:avLst/>
            </a:prstGeom>
            <a:noFill/>
          </p:spPr>
          <p:txBody>
            <a:bodyPr wrap="square" rtlCol="0">
              <a:spAutoFit/>
            </a:bodyPr>
            <a:lstStyle/>
            <a:p>
              <a:r>
                <a:rPr kumimoji="1" lang="en-US" altLang="ja-JP"/>
                <a:t>Wavefunctions of Isovector states</a:t>
              </a:r>
              <a:endParaRPr kumimoji="1" lang="ja-JP" altLang="en-US"/>
            </a:p>
          </p:txBody>
        </p:sp>
      </p:grpSp>
      <p:pic>
        <p:nvPicPr>
          <p:cNvPr id="14" name="図 13" descr="テキスト, 手紙&#10;&#10;自動的に生成された説明">
            <a:extLst>
              <a:ext uri="{FF2B5EF4-FFF2-40B4-BE49-F238E27FC236}">
                <a16:creationId xmlns:a16="http://schemas.microsoft.com/office/drawing/2014/main" id="{24E40274-162F-E847-8A13-BB4B2823293E}"/>
              </a:ext>
            </a:extLst>
          </p:cNvPr>
          <p:cNvPicPr>
            <a:picLocks noChangeAspect="1"/>
          </p:cNvPicPr>
          <p:nvPr/>
        </p:nvPicPr>
        <p:blipFill>
          <a:blip r:embed="rId6">
            <a:extLst>
              <a:ext uri="{28A0092B-C50C-407E-A947-70E740481C1C}">
                <a14:useLocalDpi xmlns:a14="http://schemas.microsoft.com/office/drawing/2010/main" val="0"/>
              </a:ext>
            </a:extLst>
          </a:blip>
          <a:srcRect l="14862" b="75421"/>
          <a:stretch/>
        </p:blipFill>
        <p:spPr>
          <a:xfrm>
            <a:off x="821195" y="2447054"/>
            <a:ext cx="5956037" cy="573157"/>
          </a:xfrm>
          <a:prstGeom prst="rect">
            <a:avLst/>
          </a:prstGeom>
        </p:spPr>
      </p:pic>
      <p:sp>
        <p:nvSpPr>
          <p:cNvPr id="16" name="テキスト ボックス 15">
            <a:extLst>
              <a:ext uri="{FF2B5EF4-FFF2-40B4-BE49-F238E27FC236}">
                <a16:creationId xmlns:a16="http://schemas.microsoft.com/office/drawing/2014/main" id="{E42FC88B-85ED-268F-5C68-FB2A45120388}"/>
              </a:ext>
            </a:extLst>
          </p:cNvPr>
          <p:cNvSpPr txBox="1"/>
          <p:nvPr/>
        </p:nvSpPr>
        <p:spPr>
          <a:xfrm>
            <a:off x="96166" y="4715555"/>
            <a:ext cx="6076709" cy="461665"/>
          </a:xfrm>
          <a:prstGeom prst="rect">
            <a:avLst/>
          </a:prstGeom>
          <a:noFill/>
        </p:spPr>
        <p:txBody>
          <a:bodyPr wrap="square" rtlCol="0">
            <a:spAutoFit/>
          </a:bodyPr>
          <a:lstStyle/>
          <a:p>
            <a:r>
              <a:rPr kumimoji="1" lang="en-US" altLang="ja-JP" sz="2400"/>
              <a:t>Constraints,</a:t>
            </a:r>
            <a:endParaRPr kumimoji="1" lang="ja-JP" altLang="en-US" sz="2400"/>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CD3A7FC7-C51E-C493-6822-F9F809AE11AD}"/>
                  </a:ext>
                </a:extLst>
              </p:cNvPr>
              <p:cNvSpPr txBox="1"/>
              <p:nvPr/>
            </p:nvSpPr>
            <p:spPr>
              <a:xfrm>
                <a:off x="1146590" y="5157303"/>
                <a:ext cx="4498225" cy="491417"/>
              </a:xfrm>
              <a:prstGeom prst="rect">
                <a:avLst/>
              </a:prstGeom>
              <a:noFill/>
            </p:spPr>
            <p:txBody>
              <a:bodyPr wrap="square" rtlCol="0">
                <a:spAutoFit/>
              </a:bodyPr>
              <a:lstStyle/>
              <a:p>
                <a:pPr algn="ctr"/>
                <a14:m>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𝑣</m:t>
                        </m:r>
                      </m:e>
                      <m:sup>
                        <m:r>
                          <a:rPr kumimoji="1" lang="ja-JP" altLang="en-US" sz="2400" i="1" smtClean="0">
                            <a:latin typeface="Cambria Math" panose="02040503050406030204" pitchFamily="18" charset="0"/>
                          </a:rPr>
                          <m:t>𝜇</m:t>
                        </m:r>
                      </m:sup>
                    </m:sSup>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𝜙</m:t>
                        </m:r>
                      </m:e>
                      <m:sub>
                        <m:r>
                          <a:rPr kumimoji="1" lang="ja-JP" altLang="en-US" sz="2400" i="1" smtClean="0">
                            <a:latin typeface="Cambria Math" panose="02040503050406030204" pitchFamily="18" charset="0"/>
                          </a:rPr>
                          <m:t>𝜇𝜈</m:t>
                        </m:r>
                      </m:sub>
                    </m:sSub>
                    <m:r>
                      <a:rPr kumimoji="1" lang="en-US" altLang="ja-JP" sz="2400" b="0" i="1" smtClean="0">
                        <a:latin typeface="Cambria Math" panose="02040503050406030204" pitchFamily="18" charset="0"/>
                      </a:rPr>
                      <m:t>=0</m:t>
                    </m:r>
                  </m:oMath>
                </a14:m>
                <a:r>
                  <a:rPr kumimoji="1" lang="en-US" altLang="ja-JP" sz="2400"/>
                  <a:t>, </a:t>
                </a:r>
                <a14:m>
                  <m:oMath xmlns:m="http://schemas.openxmlformats.org/officeDocument/2006/math">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𝑔</m:t>
                        </m:r>
                      </m:e>
                      <m:sup>
                        <m:r>
                          <a:rPr lang="ja-JP" altLang="en-US" sz="2400" i="1">
                            <a:latin typeface="Cambria Math" panose="02040503050406030204" pitchFamily="18" charset="0"/>
                          </a:rPr>
                          <m:t>𝜇</m:t>
                        </m:r>
                        <m:r>
                          <a:rPr lang="ja-JP" altLang="en-US" sz="2400" i="1" smtClean="0">
                            <a:latin typeface="Cambria Math" panose="02040503050406030204" pitchFamily="18" charset="0"/>
                          </a:rPr>
                          <m:t>𝜈</m:t>
                        </m:r>
                      </m:sup>
                    </m:sSup>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𝜙</m:t>
                        </m:r>
                      </m:e>
                      <m:sub>
                        <m:r>
                          <a:rPr lang="ja-JP" altLang="en-US" sz="2400" i="1">
                            <a:latin typeface="Cambria Math" panose="02040503050406030204" pitchFamily="18" charset="0"/>
                          </a:rPr>
                          <m:t>𝜇𝜈</m:t>
                        </m:r>
                      </m:sub>
                    </m:sSub>
                    <m:r>
                      <a:rPr lang="en-US" altLang="ja-JP" sz="2400" i="1">
                        <a:latin typeface="Cambria Math" panose="02040503050406030204" pitchFamily="18" charset="0"/>
                      </a:rPr>
                      <m:t>=0</m:t>
                    </m:r>
                  </m:oMath>
                </a14:m>
                <a:endParaRPr kumimoji="1" lang="ja-JP" altLang="en-US" sz="2400"/>
              </a:p>
            </p:txBody>
          </p:sp>
        </mc:Choice>
        <mc:Fallback xmlns="">
          <p:sp>
            <p:nvSpPr>
              <p:cNvPr id="17" name="テキスト ボックス 16">
                <a:extLst>
                  <a:ext uri="{FF2B5EF4-FFF2-40B4-BE49-F238E27FC236}">
                    <a16:creationId xmlns:a16="http://schemas.microsoft.com/office/drawing/2014/main" id="{CD3A7FC7-C51E-C493-6822-F9F809AE11AD}"/>
                  </a:ext>
                </a:extLst>
              </p:cNvPr>
              <p:cNvSpPr txBox="1">
                <a:spLocks noRot="1" noChangeAspect="1" noMove="1" noResize="1" noEditPoints="1" noAdjustHandles="1" noChangeArrowheads="1" noChangeShapeType="1" noTextEdit="1"/>
              </p:cNvSpPr>
              <p:nvPr/>
            </p:nvSpPr>
            <p:spPr>
              <a:xfrm>
                <a:off x="1146590" y="5157303"/>
                <a:ext cx="4498225" cy="491417"/>
              </a:xfrm>
              <a:prstGeom prst="rect">
                <a:avLst/>
              </a:prstGeom>
              <a:blipFill>
                <a:blip r:embed="rId7"/>
                <a:stretch>
                  <a:fillRect t="-7407" b="-23457"/>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58DBD7A6-52AD-F5A6-66C0-FC265D252CED}"/>
              </a:ext>
            </a:extLst>
          </p:cNvPr>
          <p:cNvGrpSpPr/>
          <p:nvPr/>
        </p:nvGrpSpPr>
        <p:grpSpPr>
          <a:xfrm>
            <a:off x="811055" y="3636941"/>
            <a:ext cx="5525781" cy="1169505"/>
            <a:chOff x="1278458" y="3308736"/>
            <a:chExt cx="5525781" cy="1169505"/>
          </a:xfrm>
        </p:grpSpPr>
        <p:pic>
          <p:nvPicPr>
            <p:cNvPr id="15" name="図 14" descr="テキスト, 手紙&#10;&#10;自動的に生成された説明">
              <a:extLst>
                <a:ext uri="{FF2B5EF4-FFF2-40B4-BE49-F238E27FC236}">
                  <a16:creationId xmlns:a16="http://schemas.microsoft.com/office/drawing/2014/main" id="{12F47BF0-69DA-89A7-B413-D5F5E9883149}"/>
                </a:ext>
              </a:extLst>
            </p:cNvPr>
            <p:cNvPicPr>
              <a:picLocks noChangeAspect="1"/>
            </p:cNvPicPr>
            <p:nvPr/>
          </p:nvPicPr>
          <p:blipFill>
            <a:blip r:embed="rId6">
              <a:extLst>
                <a:ext uri="{28A0092B-C50C-407E-A947-70E740481C1C}">
                  <a14:useLocalDpi xmlns:a14="http://schemas.microsoft.com/office/drawing/2010/main" val="0"/>
                </a:ext>
              </a:extLst>
            </a:blip>
            <a:srcRect l="21012" t="44424" b="22580"/>
            <a:stretch/>
          </p:blipFill>
          <p:spPr>
            <a:xfrm>
              <a:off x="1278458" y="3308736"/>
              <a:ext cx="5525781" cy="769441"/>
            </a:xfrm>
            <a:prstGeom prst="rect">
              <a:avLst/>
            </a:prstGeom>
          </p:spPr>
        </p:pic>
        <p:cxnSp>
          <p:nvCxnSpPr>
            <p:cNvPr id="19" name="直線コネクタ 18">
              <a:extLst>
                <a:ext uri="{FF2B5EF4-FFF2-40B4-BE49-F238E27FC236}">
                  <a16:creationId xmlns:a16="http://schemas.microsoft.com/office/drawing/2014/main" id="{248E9814-09F0-8E1B-AE05-971AB976725C}"/>
                </a:ext>
              </a:extLst>
            </p:cNvPr>
            <p:cNvCxnSpPr/>
            <p:nvPr/>
          </p:nvCxnSpPr>
          <p:spPr>
            <a:xfrm>
              <a:off x="2314937" y="4078177"/>
              <a:ext cx="23496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7F5BCDA-06F5-0F06-EE55-18CB09AFEED1}"/>
                </a:ext>
              </a:extLst>
            </p:cNvPr>
            <p:cNvCxnSpPr>
              <a:cxnSpLocks/>
            </p:cNvCxnSpPr>
            <p:nvPr/>
          </p:nvCxnSpPr>
          <p:spPr>
            <a:xfrm>
              <a:off x="4947275" y="3948475"/>
              <a:ext cx="6461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224F20A-D5BD-4770-25C4-B999EA2B6AF7}"/>
                </a:ext>
              </a:extLst>
            </p:cNvPr>
            <p:cNvCxnSpPr>
              <a:cxnSpLocks/>
            </p:cNvCxnSpPr>
            <p:nvPr/>
          </p:nvCxnSpPr>
          <p:spPr>
            <a:xfrm>
              <a:off x="5945981" y="3954005"/>
              <a:ext cx="6461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4C48E5F-1E1B-1D70-9C93-5DAA7E13A192}"/>
                </a:ext>
              </a:extLst>
            </p:cNvPr>
            <p:cNvSpPr txBox="1"/>
            <p:nvPr/>
          </p:nvSpPr>
          <p:spPr>
            <a:xfrm>
              <a:off x="2968162" y="4108909"/>
              <a:ext cx="894944" cy="369332"/>
            </a:xfrm>
            <a:prstGeom prst="rect">
              <a:avLst/>
            </a:prstGeom>
            <a:noFill/>
          </p:spPr>
          <p:txBody>
            <a:bodyPr wrap="square" rtlCol="0">
              <a:spAutoFit/>
            </a:bodyPr>
            <a:lstStyle/>
            <a:p>
              <a:pPr algn="ctr"/>
              <a:r>
                <a:rPr kumimoji="1" lang="en-US" altLang="ja-JP">
                  <a:solidFill>
                    <a:srgbClr val="FF0000"/>
                  </a:solidFill>
                </a:rPr>
                <a:t>Spin-0</a:t>
              </a:r>
              <a:endParaRPr kumimoji="1" lang="ja-JP" altLang="en-US">
                <a:solidFill>
                  <a:srgbClr val="FF0000"/>
                </a:solidFill>
              </a:endParaRPr>
            </a:p>
          </p:txBody>
        </p:sp>
        <p:sp>
          <p:nvSpPr>
            <p:cNvPr id="24" name="テキスト ボックス 23">
              <a:extLst>
                <a:ext uri="{FF2B5EF4-FFF2-40B4-BE49-F238E27FC236}">
                  <a16:creationId xmlns:a16="http://schemas.microsoft.com/office/drawing/2014/main" id="{D06D4B6A-EEDC-791B-1588-F49EBBF97641}"/>
                </a:ext>
              </a:extLst>
            </p:cNvPr>
            <p:cNvSpPr txBox="1"/>
            <p:nvPr/>
          </p:nvSpPr>
          <p:spPr>
            <a:xfrm>
              <a:off x="5874727" y="3935780"/>
              <a:ext cx="894944" cy="369332"/>
            </a:xfrm>
            <a:prstGeom prst="rect">
              <a:avLst/>
            </a:prstGeom>
            <a:noFill/>
          </p:spPr>
          <p:txBody>
            <a:bodyPr wrap="square" rtlCol="0">
              <a:spAutoFit/>
            </a:bodyPr>
            <a:lstStyle/>
            <a:p>
              <a:pPr algn="ctr"/>
              <a:r>
                <a:rPr kumimoji="1" lang="en-US" altLang="ja-JP">
                  <a:solidFill>
                    <a:srgbClr val="FF0000"/>
                  </a:solidFill>
                </a:rPr>
                <a:t>Spin-2</a:t>
              </a:r>
              <a:endParaRPr kumimoji="1" lang="ja-JP" altLang="en-US">
                <a:solidFill>
                  <a:srgbClr val="FF0000"/>
                </a:solidFill>
              </a:endParaRPr>
            </a:p>
          </p:txBody>
        </p:sp>
        <p:sp>
          <p:nvSpPr>
            <p:cNvPr id="28" name="テキスト ボックス 27">
              <a:extLst>
                <a:ext uri="{FF2B5EF4-FFF2-40B4-BE49-F238E27FC236}">
                  <a16:creationId xmlns:a16="http://schemas.microsoft.com/office/drawing/2014/main" id="{B24DC76E-4623-3B8C-8DF3-A404B7DFA257}"/>
                </a:ext>
              </a:extLst>
            </p:cNvPr>
            <p:cNvSpPr txBox="1"/>
            <p:nvPr/>
          </p:nvSpPr>
          <p:spPr>
            <a:xfrm>
              <a:off x="4822867" y="3935780"/>
              <a:ext cx="894944" cy="369332"/>
            </a:xfrm>
            <a:prstGeom prst="rect">
              <a:avLst/>
            </a:prstGeom>
            <a:noFill/>
          </p:spPr>
          <p:txBody>
            <a:bodyPr wrap="square" rtlCol="0">
              <a:spAutoFit/>
            </a:bodyPr>
            <a:lstStyle/>
            <a:p>
              <a:pPr algn="ctr"/>
              <a:r>
                <a:rPr kumimoji="1" lang="en-US" altLang="ja-JP">
                  <a:solidFill>
                    <a:srgbClr val="FF0000"/>
                  </a:solidFill>
                </a:rPr>
                <a:t>Spin-1</a:t>
              </a:r>
              <a:endParaRPr kumimoji="1" lang="ja-JP" altLang="en-US">
                <a:solidFill>
                  <a:srgbClr val="FF0000"/>
                </a:solidFill>
              </a:endParaRPr>
            </a:p>
          </p:txBody>
        </p:sp>
      </p:grpSp>
      <p:sp>
        <p:nvSpPr>
          <p:cNvPr id="32" name="テキスト ボックス 31">
            <a:extLst>
              <a:ext uri="{FF2B5EF4-FFF2-40B4-BE49-F238E27FC236}">
                <a16:creationId xmlns:a16="http://schemas.microsoft.com/office/drawing/2014/main" id="{38FE0148-1CBD-92E6-2D47-C2F2C2D7F77E}"/>
              </a:ext>
            </a:extLst>
          </p:cNvPr>
          <p:cNvSpPr txBox="1"/>
          <p:nvPr/>
        </p:nvSpPr>
        <p:spPr>
          <a:xfrm>
            <a:off x="96166" y="3231792"/>
            <a:ext cx="6076709" cy="461665"/>
          </a:xfrm>
          <a:prstGeom prst="rect">
            <a:avLst/>
          </a:prstGeom>
          <a:noFill/>
        </p:spPr>
        <p:txBody>
          <a:bodyPr wrap="square" rtlCol="0">
            <a:spAutoFit/>
          </a:bodyPr>
          <a:lstStyle/>
          <a:p>
            <a:r>
              <a:rPr kumimoji="1" lang="en-US" altLang="ja-JP" sz="2400"/>
              <a:t>Decomposition</a:t>
            </a:r>
            <a:r>
              <a:rPr lang="en-US" altLang="ja-JP" sz="2400"/>
              <a:t>,</a:t>
            </a:r>
            <a:endParaRPr kumimoji="1" lang="ja-JP" altLang="en-US" sz="2400"/>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71B1A2DE-196D-6916-9EC1-D07D770E5E72}"/>
                  </a:ext>
                </a:extLst>
              </p:cNvPr>
              <p:cNvSpPr txBox="1"/>
              <p:nvPr/>
            </p:nvSpPr>
            <p:spPr>
              <a:xfrm>
                <a:off x="96166" y="5999577"/>
                <a:ext cx="8540885" cy="461665"/>
              </a:xfrm>
              <a:prstGeom prst="rect">
                <a:avLst/>
              </a:prstGeom>
              <a:noFill/>
            </p:spPr>
            <p:txBody>
              <a:bodyPr wrap="square" rtlCol="0">
                <a:spAutoFit/>
              </a:bodyPr>
              <a:lstStyle/>
              <a:p>
                <a:r>
                  <a:rPr kumimoji="1" lang="en-US" altLang="ja-JP" sz="2400"/>
                  <a:t>Note: In the case of</a:t>
                </a:r>
                <a:r>
                  <a:rPr kumimoji="1" lang="en-US" altLang="ja-JP" sz="2400" b="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6</m:t>
                        </m:r>
                      </m:e>
                      <m:sub>
                        <m:r>
                          <a:rPr kumimoji="1" lang="en-US" altLang="ja-JP" sz="2400" b="0" i="1" smtClean="0">
                            <a:latin typeface="Cambria Math" panose="02040503050406030204" pitchFamily="18" charset="0"/>
                          </a:rPr>
                          <m:t>𝑐</m:t>
                        </m:r>
                      </m:sub>
                    </m:sSub>
                  </m:oMath>
                </a14:m>
                <a:r>
                  <a:rPr kumimoji="1" lang="en-US" altLang="ja-JP" sz="2400" b="0"/>
                  <a:t> diquark</a:t>
                </a:r>
                <a:r>
                  <a:rPr lang="en-US" altLang="ja-JP" sz="2400"/>
                  <a:t>, Spin-0 states only can exist.</a:t>
                </a:r>
                <a:endParaRPr kumimoji="1" lang="ja-JP" altLang="en-US" sz="2400"/>
              </a:p>
            </p:txBody>
          </p:sp>
        </mc:Choice>
        <mc:Fallback xmlns="">
          <p:sp>
            <p:nvSpPr>
              <p:cNvPr id="33" name="テキスト ボックス 32">
                <a:extLst>
                  <a:ext uri="{FF2B5EF4-FFF2-40B4-BE49-F238E27FC236}">
                    <a16:creationId xmlns:a16="http://schemas.microsoft.com/office/drawing/2014/main" id="{71B1A2DE-196D-6916-9EC1-D07D770E5E72}"/>
                  </a:ext>
                </a:extLst>
              </p:cNvPr>
              <p:cNvSpPr txBox="1">
                <a:spLocks noRot="1" noChangeAspect="1" noMove="1" noResize="1" noEditPoints="1" noAdjustHandles="1" noChangeArrowheads="1" noChangeShapeType="1" noTextEdit="1"/>
              </p:cNvSpPr>
              <p:nvPr/>
            </p:nvSpPr>
            <p:spPr>
              <a:xfrm>
                <a:off x="96166" y="5999577"/>
                <a:ext cx="8540885" cy="461665"/>
              </a:xfrm>
              <a:prstGeom prst="rect">
                <a:avLst/>
              </a:prstGeom>
              <a:blipFill>
                <a:blip r:embed="rId8"/>
                <a:stretch>
                  <a:fillRect l="-1142" t="-10526" r="-2070"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7936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AC34-62BB-CE8F-2FCC-98890C7D34A4}"/>
            </a:ext>
          </a:extLst>
        </p:cNvPr>
        <p:cNvGrpSpPr/>
        <p:nvPr/>
      </p:nvGrpSpPr>
      <p:grpSpPr>
        <a:xfrm>
          <a:off x="0" y="0"/>
          <a:ext cx="0" cy="0"/>
          <a:chOff x="0" y="0"/>
          <a:chExt cx="0" cy="0"/>
        </a:xfrm>
      </p:grpSpPr>
      <p:pic>
        <p:nvPicPr>
          <p:cNvPr id="34" name="図 33" descr="テキスト, 手紙&#10;&#10;自動的に生成された説明">
            <a:extLst>
              <a:ext uri="{FF2B5EF4-FFF2-40B4-BE49-F238E27FC236}">
                <a16:creationId xmlns:a16="http://schemas.microsoft.com/office/drawing/2014/main" id="{C656CE28-8813-B2E1-4A02-A893053B5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53" y="1754139"/>
            <a:ext cx="9485436" cy="4087999"/>
          </a:xfrm>
          <a:prstGeom prst="rect">
            <a:avLst/>
          </a:prstGeom>
        </p:spPr>
      </p:pic>
      <p:sp>
        <p:nvSpPr>
          <p:cNvPr id="10" name="正方形/長方形 9">
            <a:extLst>
              <a:ext uri="{FF2B5EF4-FFF2-40B4-BE49-F238E27FC236}">
                <a16:creationId xmlns:a16="http://schemas.microsoft.com/office/drawing/2014/main" id="{2F7B8D57-25E2-59A1-F486-D0C1738189A9}"/>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F116FCF-ABF6-4702-AF4D-D630CCF5677F}"/>
              </a:ext>
            </a:extLst>
          </p:cNvPr>
          <p:cNvSpPr txBox="1"/>
          <p:nvPr/>
        </p:nvSpPr>
        <p:spPr>
          <a:xfrm>
            <a:off x="0" y="47697"/>
            <a:ext cx="12393038" cy="769441"/>
          </a:xfrm>
          <a:prstGeom prst="rect">
            <a:avLst/>
          </a:prstGeom>
          <a:noFill/>
        </p:spPr>
        <p:txBody>
          <a:bodyPr wrap="square" rtlCol="0">
            <a:spAutoFit/>
          </a:bodyPr>
          <a:lstStyle/>
          <a:p>
            <a:r>
              <a:rPr lang="en-US" altLang="ja-JP" sz="4400" dirty="0">
                <a:solidFill>
                  <a:schemeClr val="bg1"/>
                </a:solidFill>
              </a:rPr>
              <a:t>Effective Lagrangian</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41322CC1-9EE6-7415-B8B1-547BDD2D532E}"/>
                  </a:ext>
                </a:extLst>
              </p:cNvPr>
              <p:cNvSpPr txBox="1"/>
              <p:nvPr/>
            </p:nvSpPr>
            <p:spPr>
              <a:xfrm>
                <a:off x="0" y="897254"/>
                <a:ext cx="9827826" cy="764697"/>
              </a:xfrm>
              <a:prstGeom prst="rect">
                <a:avLst/>
              </a:prstGeom>
              <a:noFill/>
            </p:spPr>
            <p:txBody>
              <a:bodyPr wrap="square">
                <a:spAutoFit/>
              </a:bodyPr>
              <a:lstStyle/>
              <a:p>
                <a:r>
                  <a:rPr lang="en-US" altLang="ja-JP" sz="2400" dirty="0"/>
                  <a:t>The effective lagrangian including the correction terms up to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𝒪</m:t>
                    </m:r>
                    <m:d>
                      <m:dPr>
                        <m:ctrlPr>
                          <a:rPr lang="en-US" altLang="ja-JP" sz="2400" i="1" smtClean="0">
                            <a:latin typeface="Cambria Math" panose="02040503050406030204" pitchFamily="18" charset="0"/>
                            <a:ea typeface="Cambria Math" panose="02040503050406030204" pitchFamily="18" charset="0"/>
                          </a:rPr>
                        </m:ctrlPr>
                      </m:dPr>
                      <m:e>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𝑚</m:t>
                                </m:r>
                              </m:e>
                              <m:sub>
                                <m:r>
                                  <a:rPr lang="en-US" altLang="ja-JP" sz="2400" b="0" i="1" smtClean="0">
                                    <a:latin typeface="Cambria Math" panose="02040503050406030204" pitchFamily="18" charset="0"/>
                                    <a:ea typeface="Cambria Math" panose="02040503050406030204" pitchFamily="18" charset="0"/>
                                  </a:rPr>
                                  <m:t>𝑄</m:t>
                                </m:r>
                              </m:sub>
                            </m:sSub>
                          </m:den>
                        </m:f>
                      </m:e>
                    </m:d>
                  </m:oMath>
                </a14:m>
                <a:endParaRPr kumimoji="1" lang="en-US" altLang="ja-JP" sz="2400" dirty="0"/>
              </a:p>
            </p:txBody>
          </p:sp>
        </mc:Choice>
        <mc:Fallback>
          <p:sp>
            <p:nvSpPr>
              <p:cNvPr id="2" name="テキスト ボックス 1">
                <a:extLst>
                  <a:ext uri="{FF2B5EF4-FFF2-40B4-BE49-F238E27FC236}">
                    <a16:creationId xmlns:a16="http://schemas.microsoft.com/office/drawing/2014/main" id="{41322CC1-9EE6-7415-B8B1-547BDD2D532E}"/>
                  </a:ext>
                </a:extLst>
              </p:cNvPr>
              <p:cNvSpPr txBox="1">
                <a:spLocks noRot="1" noChangeAspect="1" noMove="1" noResize="1" noEditPoints="1" noAdjustHandles="1" noChangeArrowheads="1" noChangeShapeType="1" noTextEdit="1"/>
              </p:cNvSpPr>
              <p:nvPr/>
            </p:nvSpPr>
            <p:spPr>
              <a:xfrm>
                <a:off x="0" y="897254"/>
                <a:ext cx="9827826" cy="764697"/>
              </a:xfrm>
              <a:prstGeom prst="rect">
                <a:avLst/>
              </a:prstGeom>
              <a:blipFill>
                <a:blip r:embed="rId4"/>
                <a:stretch>
                  <a:fillRect l="-1034" b="-1613"/>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F567464E-4048-4CAD-694E-EF0065373368}"/>
              </a:ext>
            </a:extLst>
          </p:cNvPr>
          <p:cNvSpPr txBox="1"/>
          <p:nvPr/>
        </p:nvSpPr>
        <p:spPr>
          <a:xfrm>
            <a:off x="8895744" y="1660061"/>
            <a:ext cx="3296256" cy="1477328"/>
          </a:xfrm>
          <a:prstGeom prst="rect">
            <a:avLst/>
          </a:prstGeom>
          <a:noFill/>
          <a:ln w="15875">
            <a:solidFill>
              <a:schemeClr val="accent1"/>
            </a:solidFill>
          </a:ln>
        </p:spPr>
        <p:txBody>
          <a:bodyPr wrap="square" rtlCol="0">
            <a:spAutoFit/>
          </a:bodyPr>
          <a:lstStyle/>
          <a:p>
            <a:r>
              <a:rPr lang="en-US" altLang="ja-JP" sz="1800" dirty="0"/>
              <a:t>Terms breaking</a:t>
            </a:r>
          </a:p>
          <a:p>
            <a:r>
              <a:rPr lang="en-US" altLang="ja-JP" i="0" dirty="0"/>
              <a:t>flavor symmetry</a:t>
            </a:r>
          </a:p>
          <a:p>
            <a:r>
              <a:rPr lang="en-US" altLang="ja-JP" dirty="0"/>
              <a:t>heavy quark flavor  symmetry</a:t>
            </a:r>
          </a:p>
          <a:p>
            <a:r>
              <a:rPr lang="en-US" altLang="ja-JP" dirty="0"/>
              <a:t>heavy quark spin symmetry</a:t>
            </a:r>
          </a:p>
          <a:p>
            <a:r>
              <a:rPr lang="en-US" altLang="ja-JP" dirty="0"/>
              <a:t>s</a:t>
            </a:r>
            <a:r>
              <a:rPr lang="en-US" altLang="ja-JP" i="0" dirty="0"/>
              <a:t>uperflavor symmetry</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25859F8E-1A0A-6A0B-FF37-AB5C4561BF56}"/>
                  </a:ext>
                </a:extLst>
              </p:cNvPr>
              <p:cNvSpPr txBox="1"/>
              <p:nvPr/>
            </p:nvSpPr>
            <p:spPr>
              <a:xfrm>
                <a:off x="144910" y="6131023"/>
                <a:ext cx="3890772" cy="646908"/>
              </a:xfrm>
              <a:prstGeom prst="rect">
                <a:avLst/>
              </a:prstGeom>
              <a:noFill/>
              <a:ln w="15875">
                <a:solidFill>
                  <a:srgbClr val="FF0000"/>
                </a:solidFill>
              </a:ln>
            </p:spPr>
            <p:txBody>
              <a:bodyPr wrap="square" rtlCol="0">
                <a:spAutoFit/>
              </a:bodyPr>
              <a:lstStyle/>
              <a:p>
                <a:r>
                  <a:rPr kumimoji="1" lang="en-US" altLang="ja-JP" dirty="0"/>
                  <a:t>Terms representing the mixing of color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3</m:t>
                        </m:r>
                      </m:e>
                    </m:acc>
                  </m:oMath>
                </a14:m>
                <a:r>
                  <a:rPr kumimoji="1" lang="ja-JP" altLang="en-US" dirty="0"/>
                  <a:t> </a:t>
                </a:r>
                <a:r>
                  <a:rPr kumimoji="1" lang="en-US" altLang="ja-JP" dirty="0"/>
                  <a:t>state and color </a:t>
                </a:r>
                <a14:m>
                  <m:oMath xmlns:m="http://schemas.openxmlformats.org/officeDocument/2006/math">
                    <m:r>
                      <a:rPr kumimoji="1" lang="en-US" altLang="ja-JP" b="0" i="1" smtClean="0">
                        <a:latin typeface="Cambria Math" panose="02040503050406030204" pitchFamily="18" charset="0"/>
                      </a:rPr>
                      <m:t>6</m:t>
                    </m:r>
                  </m:oMath>
                </a14:m>
                <a:r>
                  <a:rPr kumimoji="1" lang="ja-JP" altLang="en-US" dirty="0"/>
                  <a:t> </a:t>
                </a:r>
                <a:r>
                  <a:rPr kumimoji="1" lang="en-US" altLang="ja-JP" dirty="0"/>
                  <a:t>state</a:t>
                </a:r>
                <a:endParaRPr kumimoji="1" lang="ja-JP" altLang="en-US" dirty="0"/>
              </a:p>
            </p:txBody>
          </p:sp>
        </mc:Choice>
        <mc:Fallback>
          <p:sp>
            <p:nvSpPr>
              <p:cNvPr id="5" name="テキスト ボックス 4">
                <a:extLst>
                  <a:ext uri="{FF2B5EF4-FFF2-40B4-BE49-F238E27FC236}">
                    <a16:creationId xmlns:a16="http://schemas.microsoft.com/office/drawing/2014/main" id="{25859F8E-1A0A-6A0B-FF37-AB5C4561BF56}"/>
                  </a:ext>
                </a:extLst>
              </p:cNvPr>
              <p:cNvSpPr txBox="1">
                <a:spLocks noRot="1" noChangeAspect="1" noMove="1" noResize="1" noEditPoints="1" noAdjustHandles="1" noChangeArrowheads="1" noChangeShapeType="1" noTextEdit="1"/>
              </p:cNvSpPr>
              <p:nvPr/>
            </p:nvSpPr>
            <p:spPr>
              <a:xfrm>
                <a:off x="144910" y="6131023"/>
                <a:ext cx="3890772" cy="646908"/>
              </a:xfrm>
              <a:prstGeom prst="rect">
                <a:avLst/>
              </a:prstGeom>
              <a:blipFill>
                <a:blip r:embed="rId5"/>
                <a:stretch>
                  <a:fillRect l="-1299" t="-3774" b="-11321"/>
                </a:stretch>
              </a:blipFill>
              <a:ln w="15875">
                <a:solidFill>
                  <a:srgbClr val="FF0000"/>
                </a:solidFill>
              </a:ln>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71000C6C-69D2-1D4F-F58A-DC5D4E744573}"/>
              </a:ext>
            </a:extLst>
          </p:cNvPr>
          <p:cNvSpPr/>
          <p:nvPr/>
        </p:nvSpPr>
        <p:spPr>
          <a:xfrm>
            <a:off x="1748962" y="2375505"/>
            <a:ext cx="5990307" cy="83096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6496D05-DBCC-D2DD-E8B2-7C29116EBA5E}"/>
              </a:ext>
            </a:extLst>
          </p:cNvPr>
          <p:cNvSpPr/>
          <p:nvPr/>
        </p:nvSpPr>
        <p:spPr>
          <a:xfrm>
            <a:off x="1748962" y="3206469"/>
            <a:ext cx="8858170" cy="178960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FD817E8-7354-B50A-879C-3AC25C51EF0A}"/>
              </a:ext>
            </a:extLst>
          </p:cNvPr>
          <p:cNvSpPr/>
          <p:nvPr/>
        </p:nvSpPr>
        <p:spPr>
          <a:xfrm>
            <a:off x="1748961" y="4988330"/>
            <a:ext cx="4466644" cy="8538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097D4C5A-AE66-C777-059A-581039FD2E27}"/>
              </a:ext>
            </a:extLst>
          </p:cNvPr>
          <p:cNvCxnSpPr>
            <a:cxnSpLocks/>
            <a:stCxn id="3" idx="1"/>
          </p:cNvCxnSpPr>
          <p:nvPr/>
        </p:nvCxnSpPr>
        <p:spPr>
          <a:xfrm flipH="1">
            <a:off x="7739269" y="2398725"/>
            <a:ext cx="1156475" cy="448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80EB4DB-1188-1638-2445-8CFA6889874C}"/>
              </a:ext>
            </a:extLst>
          </p:cNvPr>
          <p:cNvCxnSpPr>
            <a:cxnSpLocks/>
            <a:stCxn id="3" idx="1"/>
          </p:cNvCxnSpPr>
          <p:nvPr/>
        </p:nvCxnSpPr>
        <p:spPr>
          <a:xfrm flipH="1">
            <a:off x="8438978" y="2398725"/>
            <a:ext cx="456766" cy="807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F48C3A8-A35E-28BE-7563-D99BEC8D6372}"/>
              </a:ext>
            </a:extLst>
          </p:cNvPr>
          <p:cNvCxnSpPr>
            <a:cxnSpLocks/>
            <a:stCxn id="5" idx="0"/>
            <a:endCxn id="9" idx="2"/>
          </p:cNvCxnSpPr>
          <p:nvPr/>
        </p:nvCxnSpPr>
        <p:spPr>
          <a:xfrm flipV="1">
            <a:off x="2090296" y="5842138"/>
            <a:ext cx="1891987" cy="288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テキスト ボックス 41">
                <a:extLst>
                  <a:ext uri="{FF2B5EF4-FFF2-40B4-BE49-F238E27FC236}">
                    <a16:creationId xmlns:a16="http://schemas.microsoft.com/office/drawing/2014/main" id="{5CD15B1A-25C8-9960-3C0F-D9881D9E8345}"/>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42" name="テキスト ボックス 41">
                <a:extLst>
                  <a:ext uri="{FF2B5EF4-FFF2-40B4-BE49-F238E27FC236}">
                    <a16:creationId xmlns:a16="http://schemas.microsoft.com/office/drawing/2014/main" id="{5CD15B1A-25C8-9960-3C0F-D9881D9E8345}"/>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6"/>
                <a:stretch>
                  <a:fillRect l="-12195" t="-127027" r="-1220" b="-1918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12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3762-238C-AE48-1C78-9AA238E4A88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A3065A2-637B-C9FA-312F-03808BFE1D1A}"/>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4A65FAE-8DF6-071B-D557-E578A2B72102}"/>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Determining the parameters</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BA3491E4-17FF-93E5-8718-19E5BF89152D}"/>
                  </a:ext>
                </a:extLst>
              </p:cNvPr>
              <p:cNvSpPr txBox="1"/>
              <p:nvPr/>
            </p:nvSpPr>
            <p:spPr>
              <a:xfrm>
                <a:off x="11038434" y="6348638"/>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12</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14" name="テキスト ボックス 13">
                <a:extLst>
                  <a:ext uri="{FF2B5EF4-FFF2-40B4-BE49-F238E27FC236}">
                    <a16:creationId xmlns:a16="http://schemas.microsoft.com/office/drawing/2014/main" id="{BA3491E4-17FF-93E5-8718-19E5BF89152D}"/>
                  </a:ext>
                </a:extLst>
              </p:cNvPr>
              <p:cNvSpPr txBox="1">
                <a:spLocks noRot="1" noChangeAspect="1" noMove="1" noResize="1" noEditPoints="1" noAdjustHandles="1" noChangeArrowheads="1" noChangeShapeType="1" noTextEdit="1"/>
              </p:cNvSpPr>
              <p:nvPr/>
            </p:nvSpPr>
            <p:spPr>
              <a:xfrm>
                <a:off x="11038434" y="6348638"/>
                <a:ext cx="1020216" cy="461665"/>
              </a:xfrm>
              <a:prstGeom prst="rect">
                <a:avLst/>
              </a:prstGeom>
              <a:blipFill>
                <a:blip r:embed="rId3"/>
                <a:stretch>
                  <a:fillRect l="-13580" t="-123684" r="-1235" b="-184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C0120BD-8A25-0FB7-9813-6F69C9447757}"/>
                  </a:ext>
                </a:extLst>
              </p:cNvPr>
              <p:cNvSpPr txBox="1"/>
              <p:nvPr/>
            </p:nvSpPr>
            <p:spPr>
              <a:xfrm>
                <a:off x="356680" y="1037618"/>
                <a:ext cx="11701970" cy="869084"/>
              </a:xfrm>
              <a:prstGeom prst="rect">
                <a:avLst/>
              </a:prstGeom>
              <a:noFill/>
            </p:spPr>
            <p:txBody>
              <a:bodyPr wrap="square" rtlCol="0">
                <a:spAutoFit/>
              </a:bodyPr>
              <a:lstStyle/>
              <a:p>
                <a:r>
                  <a:rPr kumimoji="1" lang="en-US" altLang="ja-JP" sz="2400"/>
                  <a:t>We determined the parameters </a:t>
                </a:r>
                <a14:m>
                  <m:oMath xmlns:m="http://schemas.openxmlformats.org/officeDocument/2006/math">
                    <m:sSubSup>
                      <m:sSubSupPr>
                        <m:ctrlPr>
                          <a:rPr kumimoji="1" lang="en-US" altLang="ja-JP" sz="2400" i="1" smtClean="0">
                            <a:latin typeface="Cambria Math" panose="02040503050406030204" pitchFamily="18" charset="0"/>
                          </a:rPr>
                        </m:ctrlPr>
                      </m:sSubSupPr>
                      <m:e>
                        <m:r>
                          <m:rPr>
                            <m:sty m:val="p"/>
                          </m:rPr>
                          <a:rPr kumimoji="1" lang="el-GR" altLang="ja-JP" sz="2400" i="1" smtClean="0">
                            <a:latin typeface="Cambria Math" panose="02040503050406030204" pitchFamily="18" charset="0"/>
                            <a:ea typeface="Cambria Math" panose="02040503050406030204" pitchFamily="18" charset="0"/>
                          </a:rPr>
                          <m:t>Λ</m:t>
                        </m:r>
                      </m:e>
                      <m:sub>
                        <m:r>
                          <m:rPr>
                            <m:sty m:val="p"/>
                          </m:rPr>
                          <a:rPr kumimoji="1" lang="en-US" altLang="ja-JP" sz="2400" b="0" i="0" smtClean="0">
                            <a:latin typeface="Cambria Math" panose="02040503050406030204" pitchFamily="18" charset="0"/>
                          </a:rPr>
                          <m:t>ff</m:t>
                        </m:r>
                      </m:sub>
                      <m:sup>
                        <m:r>
                          <m:rPr>
                            <m:sty m:val="p"/>
                          </m:rPr>
                          <a:rPr kumimoji="1" lang="en-US" altLang="ja-JP" sz="2400" b="0" i="0" smtClean="0">
                            <a:latin typeface="Cambria Math" panose="02040503050406030204" pitchFamily="18" charset="0"/>
                          </a:rPr>
                          <m:t>S</m:t>
                        </m:r>
                      </m:sup>
                    </m:sSubSup>
                  </m:oMath>
                </a14:m>
                <a:r>
                  <a:rPr kumimoji="1" lang="en-US" altLang="ja-JP" sz="2400"/>
                  <a:t>, </a:t>
                </a:r>
                <a14:m>
                  <m:oMath xmlns:m="http://schemas.openxmlformats.org/officeDocument/2006/math">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m:rPr>
                            <m:sty m:val="p"/>
                          </m:rPr>
                          <a:rPr lang="en-US" altLang="ja-JP" sz="2400" smtClean="0">
                            <a:latin typeface="Cambria Math" panose="02040503050406030204" pitchFamily="18" charset="0"/>
                          </a:rPr>
                          <m:t>σ</m:t>
                        </m:r>
                      </m:sub>
                      <m:sup>
                        <m:r>
                          <m:rPr>
                            <m:sty m:val="p"/>
                          </m:rPr>
                          <a:rPr lang="en-US" altLang="ja-JP" sz="2400">
                            <a:latin typeface="Cambria Math" panose="02040503050406030204" pitchFamily="18" charset="0"/>
                          </a:rPr>
                          <m:t>S</m:t>
                        </m:r>
                      </m:sup>
                    </m:sSubSup>
                  </m:oMath>
                </a14:m>
                <a:r>
                  <a:rPr kumimoji="1" lang="en-US" altLang="ja-JP" sz="2400"/>
                  <a:t> and </a:t>
                </a:r>
                <a14:m>
                  <m:oMath xmlns:m="http://schemas.openxmlformats.org/officeDocument/2006/math">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m:rPr>
                            <m:sty m:val="p"/>
                          </m:rPr>
                          <a:rPr lang="en-US" altLang="ja-JP" sz="2400">
                            <a:latin typeface="Cambria Math" panose="02040503050406030204" pitchFamily="18" charset="0"/>
                          </a:rPr>
                          <m:t>σf</m:t>
                        </m:r>
                      </m:sub>
                      <m:sup>
                        <m:r>
                          <m:rPr>
                            <m:sty m:val="p"/>
                          </m:rPr>
                          <a:rPr lang="en-US" altLang="ja-JP" sz="2400">
                            <a:latin typeface="Cambria Math" panose="02040503050406030204" pitchFamily="18" charset="0"/>
                          </a:rPr>
                          <m:t>S</m:t>
                        </m:r>
                      </m:sup>
                    </m:sSubSup>
                  </m:oMath>
                </a14:m>
                <a:r>
                  <a:rPr kumimoji="1" lang="en-US" altLang="ja-JP" sz="2400"/>
                  <a:t> to satisfy the mass formulas derived from the Lagrangian</a:t>
                </a:r>
                <a:endParaRPr kumimoji="1" lang="ja-JP" altLang="en-US" sz="2400"/>
              </a:p>
            </p:txBody>
          </p:sp>
        </mc:Choice>
        <mc:Fallback xmlns="">
          <p:sp>
            <p:nvSpPr>
              <p:cNvPr id="5" name="テキスト ボックス 4">
                <a:extLst>
                  <a:ext uri="{FF2B5EF4-FFF2-40B4-BE49-F238E27FC236}">
                    <a16:creationId xmlns:a16="http://schemas.microsoft.com/office/drawing/2014/main" id="{9C0120BD-8A25-0FB7-9813-6F69C9447757}"/>
                  </a:ext>
                </a:extLst>
              </p:cNvPr>
              <p:cNvSpPr txBox="1">
                <a:spLocks noRot="1" noChangeAspect="1" noMove="1" noResize="1" noEditPoints="1" noAdjustHandles="1" noChangeArrowheads="1" noChangeShapeType="1" noTextEdit="1"/>
              </p:cNvSpPr>
              <p:nvPr/>
            </p:nvSpPr>
            <p:spPr>
              <a:xfrm>
                <a:off x="356680" y="1037618"/>
                <a:ext cx="11701970" cy="869084"/>
              </a:xfrm>
              <a:prstGeom prst="rect">
                <a:avLst/>
              </a:prstGeom>
              <a:blipFill>
                <a:blip r:embed="rId4"/>
                <a:stretch>
                  <a:fillRect l="-834" t="-1399" b="-1468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734CB29F-38B8-AB4D-8A84-7A526EAF5736}"/>
              </a:ext>
            </a:extLst>
          </p:cNvPr>
          <p:cNvCxnSpPr>
            <a:cxnSpLocks/>
          </p:cNvCxnSpPr>
          <p:nvPr/>
        </p:nvCxnSpPr>
        <p:spPr>
          <a:xfrm>
            <a:off x="5398851" y="1491974"/>
            <a:ext cx="15142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D3AE871-8482-B222-D0CA-22F5D9BB329D}"/>
              </a:ext>
            </a:extLst>
          </p:cNvPr>
          <p:cNvSpPr txBox="1"/>
          <p:nvPr/>
        </p:nvSpPr>
        <p:spPr>
          <a:xfrm>
            <a:off x="6258127" y="1803658"/>
            <a:ext cx="2217907" cy="376136"/>
          </a:xfrm>
          <a:prstGeom prst="rect">
            <a:avLst/>
          </a:prstGeom>
          <a:noFill/>
        </p:spPr>
        <p:txBody>
          <a:bodyPr wrap="square" rtlCol="0">
            <a:spAutoFit/>
          </a:bodyPr>
          <a:lstStyle/>
          <a:p>
            <a:pPr algn="ctr"/>
            <a:r>
              <a:rPr lang="en-US" altLang="ja-JP">
                <a:solidFill>
                  <a:srgbClr val="FF0000"/>
                </a:solidFill>
              </a:rPr>
              <a:t>spin breaking</a:t>
            </a:r>
            <a:endParaRPr kumimoji="1" lang="ja-JP" altLang="en-US">
              <a:solidFill>
                <a:srgbClr val="FF0000"/>
              </a:solidFill>
            </a:endParaRPr>
          </a:p>
        </p:txBody>
      </p:sp>
      <p:sp>
        <p:nvSpPr>
          <p:cNvPr id="15" name="テキスト ボックス 14">
            <a:extLst>
              <a:ext uri="{FF2B5EF4-FFF2-40B4-BE49-F238E27FC236}">
                <a16:creationId xmlns:a16="http://schemas.microsoft.com/office/drawing/2014/main" id="{997F4FBF-DD2B-1578-7222-3AE4EAAFF4D6}"/>
              </a:ext>
            </a:extLst>
          </p:cNvPr>
          <p:cNvSpPr txBox="1"/>
          <p:nvPr/>
        </p:nvSpPr>
        <p:spPr>
          <a:xfrm>
            <a:off x="3180944" y="1803658"/>
            <a:ext cx="2217907" cy="376136"/>
          </a:xfrm>
          <a:prstGeom prst="rect">
            <a:avLst/>
          </a:prstGeom>
          <a:noFill/>
        </p:spPr>
        <p:txBody>
          <a:bodyPr wrap="square" rtlCol="0">
            <a:spAutoFit/>
          </a:bodyPr>
          <a:lstStyle/>
          <a:p>
            <a:pPr algn="ctr"/>
            <a:r>
              <a:rPr lang="en-US" altLang="ja-JP">
                <a:solidFill>
                  <a:srgbClr val="FF0000"/>
                </a:solidFill>
              </a:rPr>
              <a:t>flavor breaking</a:t>
            </a:r>
            <a:endParaRPr kumimoji="1" lang="ja-JP" altLang="en-US">
              <a:solidFill>
                <a:srgbClr val="FF0000"/>
              </a:solidFill>
            </a:endParaRPr>
          </a:p>
        </p:txBody>
      </p:sp>
      <p:cxnSp>
        <p:nvCxnSpPr>
          <p:cNvPr id="16" name="直線コネクタ 15">
            <a:extLst>
              <a:ext uri="{FF2B5EF4-FFF2-40B4-BE49-F238E27FC236}">
                <a16:creationId xmlns:a16="http://schemas.microsoft.com/office/drawing/2014/main" id="{B091A5B2-687B-FFD8-DA1A-5B714B21F46A}"/>
              </a:ext>
            </a:extLst>
          </p:cNvPr>
          <p:cNvCxnSpPr>
            <a:cxnSpLocks/>
          </p:cNvCxnSpPr>
          <p:nvPr/>
        </p:nvCxnSpPr>
        <p:spPr>
          <a:xfrm>
            <a:off x="4870315" y="1489132"/>
            <a:ext cx="418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B6AAD54-C11D-E2A9-1109-ACBCBEE2508C}"/>
              </a:ext>
            </a:extLst>
          </p:cNvPr>
          <p:cNvCxnSpPr>
            <a:cxnSpLocks/>
            <a:stCxn id="15" idx="0"/>
          </p:cNvCxnSpPr>
          <p:nvPr/>
        </p:nvCxnSpPr>
        <p:spPr>
          <a:xfrm flipV="1">
            <a:off x="4289898" y="1489132"/>
            <a:ext cx="789561" cy="3145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F94BFBE-645A-8876-379A-A25F1B9025DB}"/>
              </a:ext>
            </a:extLst>
          </p:cNvPr>
          <p:cNvCxnSpPr>
            <a:cxnSpLocks/>
            <a:stCxn id="11" idx="0"/>
          </p:cNvCxnSpPr>
          <p:nvPr/>
        </p:nvCxnSpPr>
        <p:spPr>
          <a:xfrm flipH="1" flipV="1">
            <a:off x="6155987" y="1489131"/>
            <a:ext cx="1211094" cy="3145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テキスト ボックス 25">
                <a:extLst>
                  <a:ext uri="{FF2B5EF4-FFF2-40B4-BE49-F238E27FC236}">
                    <a16:creationId xmlns:a16="http://schemas.microsoft.com/office/drawing/2014/main" id="{C87E6186-238C-D389-785D-1EB288D781D9}"/>
                  </a:ext>
                </a:extLst>
              </p:cNvPr>
              <p:cNvSpPr txBox="1"/>
              <p:nvPr/>
            </p:nvSpPr>
            <p:spPr>
              <a:xfrm>
                <a:off x="251701" y="2610868"/>
                <a:ext cx="6697495" cy="10282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dirty="0">
                                  <a:latin typeface="Cambria Math" panose="02040503050406030204" pitchFamily="18" charset="0"/>
                                </a:rPr>
                                <m:t>ave</m:t>
                              </m:r>
                            </m:sub>
                          </m:sSub>
                          <m:d>
                            <m:dPr>
                              <m:ctrlPr>
                                <a:rPr lang="en-US" altLang="ja-JP" sz="2000" i="1" dirty="0">
                                  <a:latin typeface="Cambria Math" panose="02040503050406030204" pitchFamily="18" charset="0"/>
                                </a:rPr>
                              </m:ctrlPr>
                            </m:dPr>
                            <m:e>
                              <m:sSubSup>
                                <m:sSubSupPr>
                                  <m:ctrlPr>
                                    <a:rPr lang="en-US" altLang="ja-JP" sz="2000" i="1" dirty="0">
                                      <a:latin typeface="Cambria Math" panose="02040503050406030204" pitchFamily="18" charset="0"/>
                                    </a:rPr>
                                  </m:ctrlPr>
                                </m:sSubSupPr>
                                <m:e>
                                  <m:r>
                                    <m:rPr>
                                      <m:sty m:val="p"/>
                                    </m:rPr>
                                    <a:rPr lang="el-GR" altLang="ja-JP" sz="2000" i="1" dirty="0">
                                      <a:latin typeface="Cambria Math" panose="02040503050406030204" pitchFamily="18" charset="0"/>
                                      <a:ea typeface="Cambria Math" panose="02040503050406030204" pitchFamily="18" charset="0"/>
                                    </a:rPr>
                                    <m:t>Ξ</m:t>
                                  </m:r>
                                </m:e>
                                <m:sub>
                                  <m:r>
                                    <a:rPr lang="en-US" altLang="ja-JP" sz="2000" i="1" dirty="0">
                                      <a:latin typeface="Cambria Math" panose="02040503050406030204" pitchFamily="18" charset="0"/>
                                    </a:rPr>
                                    <m:t>𝑏</m:t>
                                  </m:r>
                                </m:sub>
                                <m:sup>
                                  <m:r>
                                    <a:rPr lang="en-US" altLang="ja-JP" sz="2000" i="1" dirty="0">
                                      <a:latin typeface="Cambria Math" panose="02040503050406030204" pitchFamily="18" charset="0"/>
                                    </a:rPr>
                                    <m:t>′</m:t>
                                  </m:r>
                                </m:sup>
                              </m:sSubSup>
                            </m:e>
                          </m:d>
                          <m:r>
                            <a:rPr lang="en-US" altLang="ja-JP" sz="2000" i="1" dirty="0">
                              <a:latin typeface="Cambria Math" panose="02040503050406030204" pitchFamily="18" charset="0"/>
                              <a:ea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dirty="0">
                                  <a:latin typeface="Cambria Math" panose="02040503050406030204" pitchFamily="18" charset="0"/>
                                </a:rPr>
                                <m:t>ave</m:t>
                              </m:r>
                            </m:sub>
                          </m:sSub>
                          <m:d>
                            <m:dPr>
                              <m:ctrlPr>
                                <a:rPr lang="en-US" altLang="ja-JP" sz="2000" i="1" dirty="0">
                                  <a:latin typeface="Cambria Math" panose="02040503050406030204" pitchFamily="18" charset="0"/>
                                </a:rPr>
                              </m:ctrlPr>
                            </m:dPr>
                            <m:e>
                              <m:sSub>
                                <m:sSubPr>
                                  <m:ctrlPr>
                                    <a:rPr lang="en-US" altLang="ja-JP" sz="2000" i="1" dirty="0" smtClean="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Σ</m:t>
                                  </m:r>
                                </m:e>
                                <m:sub>
                                  <m:r>
                                    <a:rPr lang="en-US" altLang="ja-JP" sz="2000" i="1" dirty="0">
                                      <a:latin typeface="Cambria Math" panose="02040503050406030204" pitchFamily="18" charset="0"/>
                                      <a:ea typeface="Cambria Math" panose="02040503050406030204" pitchFamily="18" charset="0"/>
                                    </a:rPr>
                                    <m:t>𝑏</m:t>
                                  </m:r>
                                </m:sub>
                              </m:sSub>
                            </m:e>
                          </m:d>
                        </m:e>
                      </m:d>
                      <m:r>
                        <a:rPr lang="en-US" altLang="ja-JP" sz="2000" b="0" i="1" dirty="0" smtClean="0">
                          <a:latin typeface="Cambria Math" panose="02040503050406030204" pitchFamily="18" charset="0"/>
                        </a:rPr>
                        <m:t>−</m:t>
                      </m:r>
                      <m:d>
                        <m:dPr>
                          <m:begChr m:val="["/>
                          <m:endChr m:val="]"/>
                          <m:ctrlPr>
                            <a:rPr lang="en-US" altLang="ja-JP" sz="2000" i="1" dirty="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dirty="0">
                                  <a:latin typeface="Cambria Math" panose="02040503050406030204" pitchFamily="18" charset="0"/>
                                </a:rPr>
                                <m:t>ave</m:t>
                              </m:r>
                            </m:sub>
                          </m:sSub>
                          <m:d>
                            <m:dPr>
                              <m:ctrlPr>
                                <a:rPr lang="en-US" altLang="ja-JP" sz="2000" i="1" dirty="0">
                                  <a:latin typeface="Cambria Math" panose="02040503050406030204" pitchFamily="18" charset="0"/>
                                </a:rPr>
                              </m:ctrlPr>
                            </m:dPr>
                            <m:e>
                              <m:sSubSup>
                                <m:sSubSupPr>
                                  <m:ctrlPr>
                                    <a:rPr lang="en-US" altLang="ja-JP" sz="2000" i="1" dirty="0">
                                      <a:latin typeface="Cambria Math" panose="02040503050406030204" pitchFamily="18" charset="0"/>
                                    </a:rPr>
                                  </m:ctrlPr>
                                </m:sSubSupPr>
                                <m:e>
                                  <m:r>
                                    <m:rPr>
                                      <m:sty m:val="p"/>
                                    </m:rPr>
                                    <a:rPr lang="el-GR" altLang="ja-JP" sz="2000" i="1" dirty="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ea typeface="Cambria Math" panose="02040503050406030204" pitchFamily="18" charset="0"/>
                                    </a:rPr>
                                    <m:t>𝑐</m:t>
                                  </m:r>
                                </m:sub>
                                <m:sup>
                                  <m:r>
                                    <a:rPr lang="en-US" altLang="ja-JP" sz="2000" i="1" dirty="0">
                                      <a:latin typeface="Cambria Math" panose="02040503050406030204" pitchFamily="18" charset="0"/>
                                    </a:rPr>
                                    <m:t>′</m:t>
                                  </m:r>
                                </m:sup>
                              </m:sSubSup>
                            </m:e>
                          </m:d>
                          <m:r>
                            <a:rPr lang="en-US" altLang="ja-JP" sz="2000" i="1" dirty="0">
                              <a:latin typeface="Cambria Math" panose="02040503050406030204" pitchFamily="18" charset="0"/>
                              <a:ea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dirty="0">
                                  <a:latin typeface="Cambria Math" panose="02040503050406030204" pitchFamily="18" charset="0"/>
                                </a:rPr>
                                <m:t>ave</m:t>
                              </m:r>
                            </m:sub>
                          </m:sSub>
                          <m:d>
                            <m:dPr>
                              <m:ctrlPr>
                                <a:rPr lang="en-US" altLang="ja-JP" sz="2000" i="1" dirty="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Σ</m:t>
                                  </m:r>
                                </m:e>
                                <m:sub>
                                  <m:r>
                                    <a:rPr lang="en-US" altLang="ja-JP" sz="2000" b="0" i="1" dirty="0" smtClean="0">
                                      <a:latin typeface="Cambria Math" panose="02040503050406030204" pitchFamily="18" charset="0"/>
                                      <a:ea typeface="Cambria Math" panose="02040503050406030204" pitchFamily="18" charset="0"/>
                                    </a:rPr>
                                    <m:t>𝑐</m:t>
                                  </m:r>
                                </m:sub>
                              </m:sSub>
                            </m:e>
                          </m:d>
                        </m:e>
                      </m:d>
                      <m:r>
                        <a:rPr lang="en-US" altLang="ja-JP" sz="2000" b="0" i="1" dirty="0" smtClean="0">
                          <a:solidFill>
                            <a:schemeClr val="tx1"/>
                          </a:solidFill>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𝑚</m:t>
                              </m:r>
                            </m:e>
                            <m:sub>
                              <m:r>
                                <a:rPr lang="en-US" altLang="ja-JP" sz="2000" i="1">
                                  <a:latin typeface="Cambria Math" panose="02040503050406030204" pitchFamily="18" charset="0"/>
                                </a:rPr>
                                <m:t>𝑠</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𝑚</m:t>
                              </m:r>
                            </m:e>
                            <m:sub>
                              <m:r>
                                <a:rPr lang="en-US" altLang="ja-JP" sz="2000" i="1">
                                  <a:latin typeface="Cambria Math" panose="02040503050406030204" pitchFamily="18" charset="0"/>
                                </a:rPr>
                                <m:t>𝑢</m:t>
                              </m:r>
                              <m:r>
                                <a:rPr lang="en-US" altLang="ja-JP" sz="2000" i="1">
                                  <a:latin typeface="Cambria Math" panose="02040503050406030204" pitchFamily="18" charset="0"/>
                                </a:rPr>
                                <m:t>,</m:t>
                              </m:r>
                              <m:r>
                                <a:rPr lang="en-US" altLang="ja-JP" sz="2000" i="1">
                                  <a:latin typeface="Cambria Math" panose="02040503050406030204" pitchFamily="18" charset="0"/>
                                </a:rPr>
                                <m:t>𝑑</m:t>
                              </m:r>
                            </m:sub>
                          </m:sSub>
                        </m:e>
                      </m:d>
                      <m:d>
                        <m:dPr>
                          <m:ctrlPr>
                            <a:rPr lang="en-US" altLang="ja-JP" sz="2000" i="1" smtClean="0">
                              <a:latin typeface="Cambria Math" panose="02040503050406030204" pitchFamily="18" charset="0"/>
                            </a:rPr>
                          </m:ctrlPr>
                        </m:dPr>
                        <m:e>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m:t>
                              </m:r>
                            </m:num>
                            <m:den>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𝑚</m:t>
                                  </m:r>
                                </m:e>
                                <m:sub>
                                  <m:r>
                                    <a:rPr lang="en-US" altLang="ja-JP" sz="2000" b="0" i="1" smtClean="0">
                                      <a:latin typeface="Cambria Math" panose="02040503050406030204" pitchFamily="18" charset="0"/>
                                    </a:rPr>
                                    <m:t>𝑐</m:t>
                                  </m:r>
                                </m:sub>
                              </m:sSub>
                            </m:den>
                          </m:f>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𝑚</m:t>
                                  </m:r>
                                </m:e>
                                <m:sub>
                                  <m:r>
                                    <a:rPr lang="en-US" altLang="ja-JP" sz="2000" b="0" i="1" smtClean="0">
                                      <a:latin typeface="Cambria Math" panose="02040503050406030204" pitchFamily="18" charset="0"/>
                                    </a:rPr>
                                    <m:t>𝑏</m:t>
                                  </m:r>
                                </m:sub>
                              </m:sSub>
                            </m:den>
                          </m:f>
                        </m:e>
                      </m:d>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b="0" i="0" smtClean="0">
                              <a:latin typeface="Cambria Math" panose="02040503050406030204" pitchFamily="18" charset="0"/>
                              <a:ea typeface="Cambria Math" panose="02040503050406030204" pitchFamily="18" charset="0"/>
                            </a:rPr>
                            <m:t>f</m:t>
                          </m:r>
                          <m:r>
                            <m:rPr>
                              <m:sty m:val="p"/>
                            </m:rPr>
                            <a:rPr lang="en-US" altLang="ja-JP" sz="2000">
                              <a:latin typeface="Cambria Math" panose="02040503050406030204" pitchFamily="18" charset="0"/>
                              <a:ea typeface="Cambria Math" panose="02040503050406030204" pitchFamily="18" charset="0"/>
                            </a:rPr>
                            <m:t>f</m:t>
                          </m:r>
                        </m:sub>
                        <m:sup>
                          <m:r>
                            <m:rPr>
                              <m:sty m:val="p"/>
                            </m:rPr>
                            <a:rPr lang="en-US" altLang="ja-JP" sz="2000" b="0" i="0" smtClean="0">
                              <a:latin typeface="Cambria Math" panose="02040503050406030204" pitchFamily="18" charset="0"/>
                              <a:ea typeface="Cambria Math" panose="02040503050406030204" pitchFamily="18" charset="0"/>
                            </a:rPr>
                            <m:t>S</m:t>
                          </m:r>
                        </m:sup>
                      </m:sSubSup>
                    </m:oMath>
                  </m:oMathPara>
                </a14:m>
                <a:endParaRPr lang="ja-JP" altLang="en-US"/>
              </a:p>
            </p:txBody>
          </p:sp>
        </mc:Choice>
        <mc:Fallback>
          <p:sp>
            <p:nvSpPr>
              <p:cNvPr id="26" name="テキスト ボックス 25">
                <a:extLst>
                  <a:ext uri="{FF2B5EF4-FFF2-40B4-BE49-F238E27FC236}">
                    <a16:creationId xmlns:a16="http://schemas.microsoft.com/office/drawing/2014/main" id="{C87E6186-238C-D389-785D-1EB288D781D9}"/>
                  </a:ext>
                </a:extLst>
              </p:cNvPr>
              <p:cNvSpPr txBox="1">
                <a:spLocks noRot="1" noChangeAspect="1" noMove="1" noResize="1" noEditPoints="1" noAdjustHandles="1" noChangeArrowheads="1" noChangeShapeType="1" noTextEdit="1"/>
              </p:cNvSpPr>
              <p:nvPr/>
            </p:nvSpPr>
            <p:spPr>
              <a:xfrm>
                <a:off x="251701" y="2610868"/>
                <a:ext cx="6697495" cy="1028230"/>
              </a:xfrm>
              <a:prstGeom prst="rect">
                <a:avLst/>
              </a:prstGeom>
              <a:blipFill>
                <a:blip r:embed="rId5"/>
                <a:stretch>
                  <a:fillRect b="-122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8" name="テキスト ボックス 27">
                <a:extLst>
                  <a:ext uri="{FF2B5EF4-FFF2-40B4-BE49-F238E27FC236}">
                    <a16:creationId xmlns:a16="http://schemas.microsoft.com/office/drawing/2014/main" id="{6CCBF64B-05DD-9FEA-93BE-854F5DCE0A7F}"/>
                  </a:ext>
                </a:extLst>
              </p:cNvPr>
              <p:cNvSpPr txBox="1"/>
              <p:nvPr/>
            </p:nvSpPr>
            <p:spPr>
              <a:xfrm>
                <a:off x="251701" y="3608804"/>
                <a:ext cx="5303972" cy="158812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m:rPr>
                                  <m:sty m:val="p"/>
                                </m:rPr>
                                <a:rPr lang="el-GR" altLang="ja-JP" sz="2000" b="0" i="1" dirty="0" smtClean="0">
                                  <a:latin typeface="Cambria Math" panose="02040503050406030204" pitchFamily="18" charset="0"/>
                                  <a:ea typeface="Cambria Math" panose="02040503050406030204" pitchFamily="18" charset="0"/>
                                </a:rPr>
                                <m:t>Σ</m:t>
                              </m:r>
                            </m:e>
                            <m:sub>
                              <m:r>
                                <a:rPr lang="en-US" altLang="ja-JP" sz="2000" b="0" i="1" dirty="0" smtClean="0">
                                  <a:latin typeface="Cambria Math" panose="02040503050406030204" pitchFamily="18" charset="0"/>
                                </a:rPr>
                                <m:t>𝑐</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b="0" i="1" dirty="0" smtClean="0">
                                  <a:latin typeface="Cambria Math" panose="02040503050406030204" pitchFamily="18" charset="0"/>
                                </a:rPr>
                              </m:ctrlPr>
                            </m:sSubPr>
                            <m:e>
                              <m:r>
                                <m:rPr>
                                  <m:sty m:val="p"/>
                                </m:rPr>
                                <a:rPr lang="el-GR" altLang="ja-JP" sz="2000" b="0" i="1" dirty="0" smtClean="0">
                                  <a:latin typeface="Cambria Math" panose="02040503050406030204" pitchFamily="18" charset="0"/>
                                  <a:ea typeface="Cambria Math" panose="02040503050406030204" pitchFamily="18" charset="0"/>
                                </a:rPr>
                                <m:t>Σ</m:t>
                              </m:r>
                            </m:e>
                            <m:sub>
                              <m:r>
                                <a:rPr lang="en-US" altLang="ja-JP" sz="2000" b="0" i="1" dirty="0" smtClean="0">
                                  <a:latin typeface="Cambria Math" panose="02040503050406030204" pitchFamily="18" charset="0"/>
                                </a:rPr>
                                <m:t>𝑐</m:t>
                              </m:r>
                            </m:sub>
                          </m:sSub>
                        </m:e>
                      </m:d>
                      <m:r>
                        <a:rPr lang="en-US" altLang="ja-JP" sz="2000" b="0" i="1" dirty="0" smtClean="0">
                          <a:latin typeface="Cambria Math" panose="02040503050406030204" pitchFamily="18" charset="0"/>
                        </a:rPr>
                        <m:t>=3</m:t>
                      </m:r>
                      <m:f>
                        <m:fPr>
                          <m:ctrlPr>
                            <a:rPr lang="en-US" altLang="ja-JP" sz="2000" b="0" i="1" dirty="0" smtClean="0">
                              <a:latin typeface="Cambria Math" panose="02040503050406030204" pitchFamily="18" charset="0"/>
                            </a:rPr>
                          </m:ctrlPr>
                        </m:fPr>
                        <m:num>
                          <m:sSup>
                            <m:sSupPr>
                              <m:ctrlPr>
                                <a:rPr lang="en-US" altLang="ja-JP" sz="2000" b="0" i="1" dirty="0" smtClean="0">
                                  <a:latin typeface="Cambria Math" panose="02040503050406030204" pitchFamily="18" charset="0"/>
                                </a:rPr>
                              </m:ctrlPr>
                            </m:sSupPr>
                            <m:e>
                              <m:d>
                                <m:dPr>
                                  <m:ctrlPr>
                                    <a:rPr lang="en-US" altLang="ja-JP" sz="2000" b="0" i="1" dirty="0" smtClean="0">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smtClean="0">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ea typeface="Cambria Math" panose="02040503050406030204" pitchFamily="18" charset="0"/>
                                        </a:rPr>
                                        <m:t>S</m:t>
                                      </m:r>
                                    </m:sup>
                                  </m:sSubSup>
                                </m:e>
                              </m:d>
                            </m:e>
                            <m:sup>
                              <m:r>
                                <a:rPr lang="en-US" altLang="ja-JP" sz="2000" b="0" i="1" dirty="0" smtClean="0">
                                  <a:latin typeface="Cambria Math" panose="02040503050406030204" pitchFamily="18" charset="0"/>
                                </a:rPr>
                                <m:t>2</m:t>
                              </m:r>
                            </m:sup>
                          </m:sSup>
                        </m:num>
                        <m:den>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𝑚</m:t>
                              </m:r>
                            </m:e>
                            <m:sub>
                              <m:r>
                                <a:rPr lang="en-US" altLang="ja-JP" sz="2000" b="0" i="1" dirty="0" smtClean="0">
                                  <a:latin typeface="Cambria Math" panose="02040503050406030204" pitchFamily="18" charset="0"/>
                                </a:rPr>
                                <m:t>𝑐</m:t>
                              </m:r>
                            </m:sub>
                          </m:sSub>
                        </m:den>
                      </m:f>
                      <m:r>
                        <a:rPr lang="en-US" altLang="ja-JP" sz="2000" b="0" i="1" dirty="0" smtClean="0">
                          <a:latin typeface="Cambria Math" panose="02040503050406030204" pitchFamily="18" charset="0"/>
                        </a:rPr>
                        <m:t>+6</m:t>
                      </m:r>
                      <m:f>
                        <m:fPr>
                          <m:ctrlPr>
                            <a:rPr lang="en-US" altLang="ja-JP" sz="2000" i="1" dirty="0">
                              <a:latin typeface="Cambria Math" panose="02040503050406030204" pitchFamily="18" charset="0"/>
                            </a:rPr>
                          </m:ctrlPr>
                        </m:fPr>
                        <m:num>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b="0" i="1" dirty="0" smtClean="0">
                                  <a:latin typeface="Cambria Math" panose="02040503050406030204" pitchFamily="18" charset="0"/>
                                </a:rPr>
                                <m:t>𝑢</m:t>
                              </m:r>
                              <m:r>
                                <a:rPr lang="en-US" altLang="ja-JP" sz="2000" b="0" i="1" dirty="0" smtClean="0">
                                  <a:latin typeface="Cambria Math" panose="02040503050406030204" pitchFamily="18" charset="0"/>
                                </a:rPr>
                                <m:t>,</m:t>
                              </m:r>
                              <m:r>
                                <a:rPr lang="en-US" altLang="ja-JP" sz="2000" b="0" i="1" dirty="0" smtClean="0">
                                  <a:latin typeface="Cambria Math" panose="02040503050406030204" pitchFamily="18" charset="0"/>
                                </a:rPr>
                                <m:t>𝑑</m:t>
                              </m:r>
                            </m:sub>
                          </m:sSub>
                        </m:num>
                        <m:den>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𝑐</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rPr>
                            <m:t>σf</m:t>
                          </m:r>
                        </m:sub>
                        <m:sup>
                          <m:r>
                            <m:rPr>
                              <m:sty m:val="p"/>
                            </m:rPr>
                            <a:rPr lang="en-US" altLang="ja-JP" sz="2000">
                              <a:latin typeface="Cambria Math" panose="02040503050406030204" pitchFamily="18" charset="0"/>
                            </a:rPr>
                            <m:t>S</m:t>
                          </m:r>
                        </m:sup>
                      </m:sSubSup>
                    </m:oMath>
                  </m:oMathPara>
                </a14:m>
                <a:endParaRPr lang="en-US" altLang="ja-JP" sz="2000" dirty="0"/>
              </a:p>
              <a:p>
                <a:pPr/>
                <a14:m>
                  <m:oMathPara xmlns:m="http://schemas.openxmlformats.org/officeDocument/2006/math">
                    <m:oMathParaPr>
                      <m:jc m:val="left"/>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i="1" dirty="0">
                                  <a:latin typeface="Cambria Math" panose="02040503050406030204" pitchFamily="18" charset="0"/>
                                </a:rPr>
                              </m:ctrlPr>
                            </m:sSubSupPr>
                            <m:e>
                              <m:r>
                                <m:rPr>
                                  <m:sty m:val="p"/>
                                </m:rPr>
                                <a:rPr lang="el-GR" altLang="ja-JP" sz="2000" i="1" dirty="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ea typeface="Cambria Math" panose="02040503050406030204" pitchFamily="18" charset="0"/>
                                </a:rPr>
                                <m:t>𝑐</m:t>
                              </m:r>
                            </m:sub>
                            <m:sup>
                              <m:r>
                                <a:rPr lang="en-US" altLang="ja-JP" sz="2000" i="1" dirty="0">
                                  <a:latin typeface="Cambria Math" panose="02040503050406030204" pitchFamily="18" charset="0"/>
                                </a:rPr>
                                <m:t>′</m:t>
                              </m:r>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i="1" dirty="0">
                                  <a:latin typeface="Cambria Math" panose="02040503050406030204" pitchFamily="18" charset="0"/>
                                </a:rPr>
                              </m:ctrlPr>
                            </m:sSubSupPr>
                            <m:e>
                              <m:r>
                                <m:rPr>
                                  <m:sty m:val="p"/>
                                </m:rPr>
                                <a:rPr lang="el-GR" altLang="ja-JP" sz="2000" i="1" dirty="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ea typeface="Cambria Math" panose="02040503050406030204" pitchFamily="18" charset="0"/>
                                </a:rPr>
                                <m:t>𝑐</m:t>
                              </m:r>
                            </m:sub>
                            <m:sup>
                              <m:r>
                                <a:rPr lang="en-US" altLang="ja-JP" sz="2000" i="1" dirty="0">
                                  <a:latin typeface="Cambria Math" panose="02040503050406030204" pitchFamily="18" charset="0"/>
                                </a:rPr>
                                <m:t>′</m:t>
                              </m:r>
                            </m:sup>
                          </m:sSubSup>
                        </m:e>
                      </m:d>
                      <m:r>
                        <a:rPr lang="en-US" altLang="ja-JP" sz="2000" b="0" i="1" dirty="0" smtClean="0">
                          <a:latin typeface="Cambria Math" panose="02040503050406030204" pitchFamily="18" charset="0"/>
                        </a:rPr>
                        <m:t>=3</m:t>
                      </m:r>
                      <m:f>
                        <m:fPr>
                          <m:ctrlPr>
                            <a:rPr lang="en-US" altLang="ja-JP" sz="2000" b="0" i="1" dirty="0" smtClean="0">
                              <a:latin typeface="Cambria Math" panose="02040503050406030204" pitchFamily="18" charset="0"/>
                            </a:rPr>
                          </m:ctrlPr>
                        </m:fPr>
                        <m:num>
                          <m:sSup>
                            <m:sSupPr>
                              <m:ctrlPr>
                                <a:rPr lang="en-US" altLang="ja-JP" sz="2000" b="0" i="1" dirty="0" smtClean="0">
                                  <a:latin typeface="Cambria Math" panose="02040503050406030204" pitchFamily="18" charset="0"/>
                                </a:rPr>
                              </m:ctrlPr>
                            </m:sSupPr>
                            <m:e>
                              <m:d>
                                <m:dPr>
                                  <m:ctrlPr>
                                    <a:rPr lang="en-US" altLang="ja-JP" sz="2000" b="0" i="1" dirty="0" smtClean="0">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smtClean="0">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ea typeface="Cambria Math" panose="02040503050406030204" pitchFamily="18" charset="0"/>
                                        </a:rPr>
                                        <m:t>S</m:t>
                                      </m:r>
                                    </m:sup>
                                  </m:sSubSup>
                                </m:e>
                              </m:d>
                            </m:e>
                            <m:sup>
                              <m:r>
                                <a:rPr lang="en-US" altLang="ja-JP" sz="2000" b="0" i="1" dirty="0" smtClean="0">
                                  <a:latin typeface="Cambria Math" panose="02040503050406030204" pitchFamily="18" charset="0"/>
                                </a:rPr>
                                <m:t>2</m:t>
                              </m:r>
                            </m:sup>
                          </m:sSup>
                        </m:num>
                        <m:den>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𝑚</m:t>
                              </m:r>
                            </m:e>
                            <m:sub>
                              <m:r>
                                <a:rPr lang="en-US" altLang="ja-JP" sz="2000" b="0" i="1" dirty="0" smtClean="0">
                                  <a:latin typeface="Cambria Math" panose="02040503050406030204" pitchFamily="18" charset="0"/>
                                </a:rPr>
                                <m:t>𝑐</m:t>
                              </m:r>
                            </m:sub>
                          </m:sSub>
                        </m:den>
                      </m:f>
                      <m:r>
                        <a:rPr lang="en-US" altLang="ja-JP" sz="2000" b="0" i="1" dirty="0" smtClean="0">
                          <a:latin typeface="Cambria Math" panose="02040503050406030204" pitchFamily="18" charset="0"/>
                        </a:rPr>
                        <m:t>+3</m:t>
                      </m:r>
                      <m:f>
                        <m:fPr>
                          <m:ctrlPr>
                            <a:rPr lang="en-US" altLang="ja-JP" sz="2000" i="1" dirty="0">
                              <a:latin typeface="Cambria Math" panose="02040503050406030204" pitchFamily="18" charset="0"/>
                            </a:rPr>
                          </m:ctrlPr>
                        </m:fPr>
                        <m:num>
                          <m:sSub>
                            <m:sSubPr>
                              <m:ctrlPr>
                                <a:rPr lang="en-US" altLang="ja-JP" sz="2000" i="1" dirty="0" smtClean="0">
                                  <a:latin typeface="Cambria Math" panose="02040503050406030204" pitchFamily="18" charset="0"/>
                                </a:rPr>
                              </m:ctrlPr>
                            </m:sSubPr>
                            <m:e>
                              <m:r>
                                <a:rPr lang="en-US" altLang="ja-JP" sz="2000" b="0" i="1" dirty="0" smtClean="0">
                                  <a:latin typeface="Cambria Math" panose="02040503050406030204" pitchFamily="18" charset="0"/>
                                </a:rPr>
                                <m:t>𝑚</m:t>
                              </m:r>
                            </m:e>
                            <m:sub>
                              <m:r>
                                <a:rPr lang="en-US" altLang="ja-JP" sz="2000" b="0" i="1" dirty="0" smtClean="0">
                                  <a:latin typeface="Cambria Math" panose="02040503050406030204" pitchFamily="18" charset="0"/>
                                </a:rPr>
                                <m:t>𝑠</m:t>
                              </m:r>
                            </m:sub>
                          </m:sSub>
                          <m:r>
                            <a:rPr lang="en-US" altLang="ja-JP" sz="2000" b="0" i="1" dirty="0" smtClean="0">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b="0" i="1" dirty="0" smtClean="0">
                                  <a:latin typeface="Cambria Math" panose="02040503050406030204" pitchFamily="18" charset="0"/>
                                </a:rPr>
                                <m:t>𝑢</m:t>
                              </m:r>
                              <m:r>
                                <a:rPr lang="en-US" altLang="ja-JP" sz="2000" b="0" i="1" dirty="0" smtClean="0">
                                  <a:latin typeface="Cambria Math" panose="02040503050406030204" pitchFamily="18" charset="0"/>
                                </a:rPr>
                                <m:t>,</m:t>
                              </m:r>
                              <m:r>
                                <a:rPr lang="en-US" altLang="ja-JP" sz="2000" b="0" i="1" dirty="0" smtClean="0">
                                  <a:latin typeface="Cambria Math" panose="02040503050406030204" pitchFamily="18" charset="0"/>
                                </a:rPr>
                                <m:t>𝑑</m:t>
                              </m:r>
                            </m:sub>
                          </m:sSub>
                        </m:num>
                        <m:den>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𝑐</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rPr>
                            <m:t>σf</m:t>
                          </m:r>
                        </m:sub>
                        <m:sup>
                          <m:r>
                            <m:rPr>
                              <m:sty m:val="p"/>
                            </m:rPr>
                            <a:rPr lang="en-US" altLang="ja-JP" sz="2000">
                              <a:latin typeface="Cambria Math" panose="02040503050406030204" pitchFamily="18" charset="0"/>
                            </a:rPr>
                            <m:t>S</m:t>
                          </m:r>
                        </m:sup>
                      </m:sSubSup>
                    </m:oMath>
                  </m:oMathPara>
                </a14:m>
                <a:endParaRPr lang="ja-JP" altLang="en-US"/>
              </a:p>
            </p:txBody>
          </p:sp>
        </mc:Choice>
        <mc:Fallback>
          <p:sp>
            <p:nvSpPr>
              <p:cNvPr id="28" name="テキスト ボックス 27">
                <a:extLst>
                  <a:ext uri="{FF2B5EF4-FFF2-40B4-BE49-F238E27FC236}">
                    <a16:creationId xmlns:a16="http://schemas.microsoft.com/office/drawing/2014/main" id="{6CCBF64B-05DD-9FEA-93BE-854F5DCE0A7F}"/>
                  </a:ext>
                </a:extLst>
              </p:cNvPr>
              <p:cNvSpPr txBox="1">
                <a:spLocks noRot="1" noChangeAspect="1" noMove="1" noResize="1" noEditPoints="1" noAdjustHandles="1" noChangeArrowheads="1" noChangeShapeType="1" noTextEdit="1"/>
              </p:cNvSpPr>
              <p:nvPr/>
            </p:nvSpPr>
            <p:spPr>
              <a:xfrm>
                <a:off x="251701" y="3608804"/>
                <a:ext cx="5303972" cy="158812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29" name="表 28">
                <a:extLst>
                  <a:ext uri="{FF2B5EF4-FFF2-40B4-BE49-F238E27FC236}">
                    <a16:creationId xmlns:a16="http://schemas.microsoft.com/office/drawing/2014/main" id="{2BD0030D-F0DA-744E-4FED-B1CC0D67DCA7}"/>
                  </a:ext>
                </a:extLst>
              </p:cNvPr>
              <p:cNvGraphicFramePr>
                <a:graphicFrameLocks noGrp="1"/>
              </p:cNvGraphicFramePr>
              <p:nvPr>
                <p:extLst>
                  <p:ext uri="{D42A27DB-BD31-4B8C-83A1-F6EECF244321}">
                    <p14:modId xmlns:p14="http://schemas.microsoft.com/office/powerpoint/2010/main" val="1626153706"/>
                  </p:ext>
                </p:extLst>
              </p:nvPr>
            </p:nvGraphicFramePr>
            <p:xfrm>
              <a:off x="7217519" y="2285895"/>
              <a:ext cx="4722780" cy="3683550"/>
            </p:xfrm>
            <a:graphic>
              <a:graphicData uri="http://schemas.openxmlformats.org/drawingml/2006/table">
                <a:tbl>
                  <a:tblPr firstRow="1" bandRow="1">
                    <a:tableStyleId>{5C22544A-7EE6-4342-B048-85BDC9FD1C3A}</a:tableStyleId>
                  </a:tblPr>
                  <a:tblGrid>
                    <a:gridCol w="1574260">
                      <a:extLst>
                        <a:ext uri="{9D8B030D-6E8A-4147-A177-3AD203B41FA5}">
                          <a16:colId xmlns:a16="http://schemas.microsoft.com/office/drawing/2014/main" val="1076157"/>
                        </a:ext>
                      </a:extLst>
                    </a:gridCol>
                    <a:gridCol w="1574260">
                      <a:extLst>
                        <a:ext uri="{9D8B030D-6E8A-4147-A177-3AD203B41FA5}">
                          <a16:colId xmlns:a16="http://schemas.microsoft.com/office/drawing/2014/main" val="3944336246"/>
                        </a:ext>
                      </a:extLst>
                    </a:gridCol>
                    <a:gridCol w="1574260">
                      <a:extLst>
                        <a:ext uri="{9D8B030D-6E8A-4147-A177-3AD203B41FA5}">
                          <a16:colId xmlns:a16="http://schemas.microsoft.com/office/drawing/2014/main" val="1857446882"/>
                        </a:ext>
                      </a:extLst>
                    </a:gridCol>
                  </a:tblGrid>
                  <a:tr h="337380">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0108314"/>
                      </a:ext>
                    </a:extLst>
                  </a:tr>
                  <a:tr h="382530">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Σ</m:t>
                                    </m:r>
                                  </m:e>
                                  <m:sub>
                                    <m:r>
                                      <a:rPr lang="en-US" altLang="ja-JP" i="1" dirty="0">
                                        <a:latin typeface="Cambria Math" panose="02040503050406030204" pitchFamily="18" charset="0"/>
                                        <a:ea typeface="Cambria Math" panose="02040503050406030204" pitchFamily="18" charset="0"/>
                                      </a:rPr>
                                      <m:t>𝑏</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Σ</m:t>
                                    </m:r>
                                  </m:e>
                                  <m:sub>
                                    <m:r>
                                      <a:rPr lang="en-US" altLang="ja-JP" i="1" dirty="0">
                                        <a:latin typeface="Cambria Math" panose="02040503050406030204" pitchFamily="18" charset="0"/>
                                        <a:ea typeface="Cambria Math" panose="02040503050406030204" pitchFamily="18" charset="0"/>
                                      </a:rPr>
                                      <m:t>𝑏</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5813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623433"/>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b="0" i="1" dirty="0" smtClean="0">
                                        <a:latin typeface="Cambria Math" panose="02040503050406030204" pitchFamily="18" charset="0"/>
                                      </a:rPr>
                                    </m:ctrlPr>
                                  </m:sSubSupPr>
                                  <m:e>
                                    <m:r>
                                      <m:rPr>
                                        <m:sty m:val="p"/>
                                      </m:rPr>
                                      <a:rPr lang="el-GR" altLang="ja-JP" sz="1800" b="0" i="1" dirty="0" smtClean="0">
                                        <a:latin typeface="Cambria Math" panose="02040503050406030204" pitchFamily="18" charset="0"/>
                                        <a:ea typeface="Cambria Math" panose="02040503050406030204" pitchFamily="18" charset="0"/>
                                      </a:rPr>
                                      <m:t>Σ</m:t>
                                    </m:r>
                                  </m:e>
                                  <m:sub>
                                    <m:r>
                                      <a:rPr lang="en-US" altLang="ja-JP" sz="1800" b="0" i="1" dirty="0" smtClean="0">
                                        <a:latin typeface="Cambria Math" panose="02040503050406030204" pitchFamily="18" charset="0"/>
                                        <a:ea typeface="Cambria Math" panose="02040503050406030204" pitchFamily="18" charset="0"/>
                                      </a:rPr>
                                      <m:t>𝑏</m:t>
                                    </m:r>
                                  </m:sub>
                                  <m:sup>
                                    <m:r>
                                      <a:rPr lang="en-US" altLang="ja-JP" sz="1800" b="0" i="1" dirty="0" smtClean="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b="0" i="1" dirty="0" smtClean="0">
                                        <a:latin typeface="Cambria Math" panose="02040503050406030204" pitchFamily="18" charset="0"/>
                                      </a:rPr>
                                    </m:ctrlPr>
                                  </m:sSubSupPr>
                                  <m:e>
                                    <m:r>
                                      <m:rPr>
                                        <m:sty m:val="p"/>
                                      </m:rPr>
                                      <a:rPr lang="el-GR" altLang="ja-JP" sz="1800" b="0" i="1" dirty="0" smtClean="0">
                                        <a:latin typeface="Cambria Math" panose="02040503050406030204" pitchFamily="18" charset="0"/>
                                        <a:ea typeface="Cambria Math" panose="02040503050406030204" pitchFamily="18" charset="0"/>
                                      </a:rPr>
                                      <m:t>Σ</m:t>
                                    </m:r>
                                  </m:e>
                                  <m:sub>
                                    <m:r>
                                      <a:rPr lang="en-US" altLang="ja-JP" sz="1800" b="0" i="1" dirty="0" smtClean="0">
                                        <a:latin typeface="Cambria Math" panose="02040503050406030204" pitchFamily="18" charset="0"/>
                                        <a:ea typeface="Cambria Math" panose="02040503050406030204" pitchFamily="18" charset="0"/>
                                      </a:rPr>
                                      <m:t>𝑏</m:t>
                                    </m:r>
                                  </m:sub>
                                  <m:sup>
                                    <m:r>
                                      <a:rPr lang="en-US" altLang="ja-JP" sz="1800" b="0" i="1" dirty="0" smtClean="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5833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229639"/>
                      </a:ext>
                    </a:extLst>
                  </a:tr>
                  <a:tr h="382530">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Σ</m:t>
                                    </m:r>
                                  </m:e>
                                  <m:sub>
                                    <m:r>
                                      <a:rPr lang="en-US" altLang="ja-JP" b="0" i="1" dirty="0" smtClean="0">
                                        <a:latin typeface="Cambria Math" panose="02040503050406030204" pitchFamily="18" charset="0"/>
                                        <a:ea typeface="Cambria Math" panose="02040503050406030204" pitchFamily="18" charset="0"/>
                                      </a:rPr>
                                      <m:t>𝑐</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Σ</m:t>
                                    </m:r>
                                  </m:e>
                                  <m:sub>
                                    <m:r>
                                      <a:rPr lang="en-US" altLang="ja-JP" b="0" i="1" dirty="0" smtClean="0">
                                        <a:latin typeface="Cambria Math" panose="02040503050406030204" pitchFamily="18" charset="0"/>
                                        <a:ea typeface="Cambria Math" panose="02040503050406030204" pitchFamily="18" charset="0"/>
                                      </a:rPr>
                                      <m:t>𝑐</m:t>
                                    </m:r>
                                  </m:sub>
                                </m:sSub>
                                <m:r>
                                  <a:rPr lang="en-US" altLang="ja-JP" b="0" i="1" dirty="0" smtClean="0">
                                    <a:latin typeface="Cambria Math" panose="02040503050406030204" pitchFamily="18" charset="0"/>
                                    <a:ea typeface="Cambria Math" panose="02040503050406030204" pitchFamily="18" charset="0"/>
                                  </a:rPr>
                                  <m:t>(2455)</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2454</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559686"/>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b="0" i="1" dirty="0" smtClean="0">
                                        <a:latin typeface="Cambria Math" panose="02040503050406030204" pitchFamily="18" charset="0"/>
                                      </a:rPr>
                                    </m:ctrlPr>
                                  </m:sSubSupPr>
                                  <m:e>
                                    <m:r>
                                      <m:rPr>
                                        <m:sty m:val="p"/>
                                      </m:rPr>
                                      <a:rPr lang="el-GR" altLang="ja-JP" sz="1800" b="0" i="1" dirty="0" smtClean="0">
                                        <a:latin typeface="Cambria Math" panose="02040503050406030204" pitchFamily="18" charset="0"/>
                                        <a:ea typeface="Cambria Math" panose="02040503050406030204" pitchFamily="18" charset="0"/>
                                      </a:rPr>
                                      <m:t>Σ</m:t>
                                    </m:r>
                                  </m:e>
                                  <m:sub>
                                    <m:r>
                                      <a:rPr lang="en-US" altLang="ja-JP" sz="1800" b="0" i="1" dirty="0" smtClean="0">
                                        <a:latin typeface="Cambria Math" panose="02040503050406030204" pitchFamily="18" charset="0"/>
                                      </a:rPr>
                                      <m:t>𝑐</m:t>
                                    </m:r>
                                  </m:sub>
                                  <m:sup>
                                    <m:r>
                                      <a:rPr lang="en-US" altLang="ja-JP" sz="1800" b="0" i="1" dirty="0" smtClean="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Σ</m:t>
                                    </m:r>
                                  </m:e>
                                  <m:sub>
                                    <m:r>
                                      <a:rPr lang="en-US" altLang="ja-JP" b="0" i="1" dirty="0" smtClean="0">
                                        <a:latin typeface="Cambria Math" panose="02040503050406030204" pitchFamily="18" charset="0"/>
                                        <a:ea typeface="Cambria Math" panose="02040503050406030204" pitchFamily="18" charset="0"/>
                                      </a:rPr>
                                      <m:t>𝑐</m:t>
                                    </m:r>
                                  </m:sub>
                                </m:sSub>
                                <m:r>
                                  <a:rPr lang="en-US" altLang="ja-JP" b="0" i="1" dirty="0" smtClean="0">
                                    <a:latin typeface="Cambria Math" panose="02040503050406030204" pitchFamily="18" charset="0"/>
                                    <a:ea typeface="Cambria Math" panose="02040503050406030204" pitchFamily="18" charset="0"/>
                                  </a:rPr>
                                  <m:t>(2520)</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2518</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123298"/>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i="1" dirty="0">
                                        <a:latin typeface="Cambria Math" panose="02040503050406030204" pitchFamily="18" charset="0"/>
                                      </a:rPr>
                                      <m:t>𝑏</m:t>
                                    </m:r>
                                  </m:sub>
                                  <m:sup>
                                    <m:r>
                                      <a:rPr lang="en-US" altLang="ja-JP" i="1" dirty="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i="1" dirty="0">
                                        <a:latin typeface="Cambria Math" panose="02040503050406030204" pitchFamily="18" charset="0"/>
                                      </a:rPr>
                                      <m:t>𝑏</m:t>
                                    </m:r>
                                  </m:sub>
                                  <m:sup>
                                    <m:r>
                                      <a:rPr lang="en-US" altLang="ja-JP" i="1" dirty="0">
                                        <a:latin typeface="Cambria Math" panose="02040503050406030204" pitchFamily="18" charset="0"/>
                                      </a:rPr>
                                      <m:t>′</m:t>
                                    </m:r>
                                  </m:sup>
                                </m:sSubSup>
                                <m:r>
                                  <a:rPr lang="en-US" altLang="ja-JP" b="0" i="1" dirty="0" smtClean="0">
                                    <a:latin typeface="Cambria Math" panose="02040503050406030204" pitchFamily="18" charset="0"/>
                                  </a:rPr>
                                  <m:t>(5935)</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5935</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514913"/>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i="1" dirty="0">
                                        <a:latin typeface="Cambria Math" panose="02040503050406030204" pitchFamily="18" charset="0"/>
                                      </a:rPr>
                                      <m:t>𝑏</m:t>
                                    </m:r>
                                  </m:sub>
                                  <m:sup>
                                    <m:r>
                                      <a:rPr lang="en-US" altLang="ja-JP" i="1" dirty="0">
                                        <a:latin typeface="Cambria Math" panose="02040503050406030204" pitchFamily="18" charset="0"/>
                                      </a:rPr>
                                      <m:t>′</m:t>
                                    </m:r>
                                    <m:r>
                                      <a:rPr lang="en-US" altLang="ja-JP" b="0" i="1" dirty="0" smtClean="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𝑏</m:t>
                                  </m:r>
                                </m:sub>
                              </m:sSub>
                              <m:r>
                                <a:rPr lang="en-US" altLang="ja-JP" b="0" i="1" dirty="0" smtClean="0">
                                  <a:latin typeface="Cambria Math" panose="02040503050406030204" pitchFamily="18" charset="0"/>
                                  <a:ea typeface="Cambria Math" panose="02040503050406030204" pitchFamily="18" charset="0"/>
                                </a:rPr>
                                <m:t>(5945)</m:t>
                              </m:r>
                            </m:oMath>
                          </a14:m>
                          <a:r>
                            <a:rPr lang="en-US" altLang="ja-JP"/>
                            <a:t>, </a:t>
                          </a:r>
                          <a14:m>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𝑏</m:t>
                                  </m:r>
                                </m:sub>
                              </m:sSub>
                              <m:r>
                                <a:rPr lang="en-US" altLang="ja-JP" b="0" i="1" dirty="0" smtClean="0">
                                  <a:latin typeface="Cambria Math" panose="02040503050406030204" pitchFamily="18" charset="0"/>
                                  <a:ea typeface="Cambria Math" panose="02040503050406030204" pitchFamily="18" charset="0"/>
                                </a:rPr>
                                <m:t>(5955)</m:t>
                              </m:r>
                            </m:oMath>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5954</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947055"/>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𝑐</m:t>
                                    </m:r>
                                  </m:sub>
                                  <m:sup>
                                    <m:r>
                                      <a:rPr lang="en-US" altLang="ja-JP" i="1" dirty="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𝑐</m:t>
                                    </m:r>
                                  </m:sub>
                                  <m:sup>
                                    <m:r>
                                      <a:rPr lang="en-US" altLang="ja-JP" i="1" dirty="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2578</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626594"/>
                      </a:ext>
                    </a:extLst>
                  </a:tr>
                  <a:tr h="38253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i="1" dirty="0" smtClean="0">
                                        <a:latin typeface="Cambria Math" panose="02040503050406030204" pitchFamily="18" charset="0"/>
                                      </a:rPr>
                                    </m:ctrlPr>
                                  </m:sSubSup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𝑐</m:t>
                                    </m:r>
                                  </m:sub>
                                  <m:sup>
                                    <m:r>
                                      <a:rPr lang="en-US" altLang="ja-JP" i="1" dirty="0">
                                        <a:latin typeface="Cambria Math" panose="02040503050406030204" pitchFamily="18" charset="0"/>
                                      </a:rPr>
                                      <m:t>′</m:t>
                                    </m:r>
                                    <m:r>
                                      <a:rPr lang="en-US" altLang="ja-JP" b="0" i="1" dirty="0" smtClean="0">
                                        <a:latin typeface="Cambria Math" panose="02040503050406030204" pitchFamily="18" charset="0"/>
                                      </a:rPr>
                                      <m:t>∗</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rPr>
                                    </m:ctrlPr>
                                  </m:sSubPr>
                                  <m:e>
                                    <m:r>
                                      <m:rPr>
                                        <m:sty m:val="p"/>
                                      </m:rPr>
                                      <a:rPr lang="el-GR" altLang="ja-JP" i="1" dirty="0">
                                        <a:latin typeface="Cambria Math" panose="02040503050406030204" pitchFamily="18" charset="0"/>
                                        <a:ea typeface="Cambria Math" panose="02040503050406030204" pitchFamily="18" charset="0"/>
                                      </a:rPr>
                                      <m:t>Ξ</m:t>
                                    </m:r>
                                  </m:e>
                                  <m:sub>
                                    <m:r>
                                      <a:rPr lang="en-US" altLang="ja-JP" b="0" i="1" dirty="0" smtClean="0">
                                        <a:latin typeface="Cambria Math" panose="02040503050406030204" pitchFamily="18" charset="0"/>
                                        <a:ea typeface="Cambria Math" panose="02040503050406030204" pitchFamily="18" charset="0"/>
                                      </a:rPr>
                                      <m:t>𝑐</m:t>
                                    </m:r>
                                  </m:sub>
                                </m:sSub>
                                <m:r>
                                  <a:rPr lang="en-US" altLang="ja-JP" b="0" i="1" dirty="0" smtClean="0">
                                    <a:latin typeface="Cambria Math" panose="02040503050406030204" pitchFamily="18" charset="0"/>
                                    <a:ea typeface="Cambria Math" panose="02040503050406030204" pitchFamily="18" charset="0"/>
                                  </a:rPr>
                                  <m:t>(2645)</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Cambria Math" panose="02040503050406030204" pitchFamily="18" charset="0"/>
                                  </a:rPr>
                                  <m:t>2646</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89929"/>
                      </a:ext>
                    </a:extLst>
                  </a:tr>
                </a:tbl>
              </a:graphicData>
            </a:graphic>
          </p:graphicFrame>
        </mc:Choice>
        <mc:Fallback>
          <p:graphicFrame>
            <p:nvGraphicFramePr>
              <p:cNvPr id="29" name="表 28">
                <a:extLst>
                  <a:ext uri="{FF2B5EF4-FFF2-40B4-BE49-F238E27FC236}">
                    <a16:creationId xmlns:a16="http://schemas.microsoft.com/office/drawing/2014/main" id="{2BD0030D-F0DA-744E-4FED-B1CC0D67DCA7}"/>
                  </a:ext>
                </a:extLst>
              </p:cNvPr>
              <p:cNvGraphicFramePr>
                <a:graphicFrameLocks noGrp="1"/>
              </p:cNvGraphicFramePr>
              <p:nvPr>
                <p:extLst>
                  <p:ext uri="{D42A27DB-BD31-4B8C-83A1-F6EECF244321}">
                    <p14:modId xmlns:p14="http://schemas.microsoft.com/office/powerpoint/2010/main" val="1626153706"/>
                  </p:ext>
                </p:extLst>
              </p:nvPr>
            </p:nvGraphicFramePr>
            <p:xfrm>
              <a:off x="7217519" y="2285895"/>
              <a:ext cx="4722780" cy="3683550"/>
            </p:xfrm>
            <a:graphic>
              <a:graphicData uri="http://schemas.openxmlformats.org/drawingml/2006/table">
                <a:tbl>
                  <a:tblPr firstRow="1" bandRow="1">
                    <a:tableStyleId>{5C22544A-7EE6-4342-B048-85BDC9FD1C3A}</a:tableStyleId>
                  </a:tblPr>
                  <a:tblGrid>
                    <a:gridCol w="1574260">
                      <a:extLst>
                        <a:ext uri="{9D8B030D-6E8A-4147-A177-3AD203B41FA5}">
                          <a16:colId xmlns:a16="http://schemas.microsoft.com/office/drawing/2014/main" val="1076157"/>
                        </a:ext>
                      </a:extLst>
                    </a:gridCol>
                    <a:gridCol w="1574260">
                      <a:extLst>
                        <a:ext uri="{9D8B030D-6E8A-4147-A177-3AD203B41FA5}">
                          <a16:colId xmlns:a16="http://schemas.microsoft.com/office/drawing/2014/main" val="3944336246"/>
                        </a:ext>
                      </a:extLst>
                    </a:gridCol>
                    <a:gridCol w="1574260">
                      <a:extLst>
                        <a:ext uri="{9D8B030D-6E8A-4147-A177-3AD203B41FA5}">
                          <a16:colId xmlns:a16="http://schemas.microsoft.com/office/drawing/2014/main" val="1857446882"/>
                        </a:ext>
                      </a:extLst>
                    </a:gridCol>
                  </a:tblGrid>
                  <a:tr h="365760">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0108314"/>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100000" r="-201613" b="-78666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100000" r="-100000" b="-78666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100000" r="-806" b="-786667"/>
                          </a:stretch>
                        </a:blipFill>
                      </a:tcPr>
                    </a:tc>
                    <a:extLst>
                      <a:ext uri="{0D108BD9-81ED-4DB2-BD59-A6C34878D82A}">
                        <a16:rowId xmlns:a16="http://schemas.microsoft.com/office/drawing/2014/main" val="1783623433"/>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193548" r="-201613" b="-66129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193548" r="-100000" b="-66129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193548" r="-806" b="-661290"/>
                          </a:stretch>
                        </a:blipFill>
                      </a:tcPr>
                    </a:tc>
                    <a:extLst>
                      <a:ext uri="{0D108BD9-81ED-4DB2-BD59-A6C34878D82A}">
                        <a16:rowId xmlns:a16="http://schemas.microsoft.com/office/drawing/2014/main" val="3369229639"/>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303333" r="-201613" b="-58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303333" r="-100000" b="-58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303333" r="-806" b="-583333"/>
                          </a:stretch>
                        </a:blipFill>
                      </a:tcPr>
                    </a:tc>
                    <a:extLst>
                      <a:ext uri="{0D108BD9-81ED-4DB2-BD59-A6C34878D82A}">
                        <a16:rowId xmlns:a16="http://schemas.microsoft.com/office/drawing/2014/main" val="2289559686"/>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403333" r="-201613" b="-48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403333" r="-100000" b="-48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403333" r="-806" b="-483333"/>
                          </a:stretch>
                        </a:blipFill>
                      </a:tcPr>
                    </a:tc>
                    <a:extLst>
                      <a:ext uri="{0D108BD9-81ED-4DB2-BD59-A6C34878D82A}">
                        <a16:rowId xmlns:a16="http://schemas.microsoft.com/office/drawing/2014/main" val="741123298"/>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487097" r="-201613" b="-367742"/>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487097" r="-100000" b="-367742"/>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487097" r="-806" b="-367742"/>
                          </a:stretch>
                        </a:blipFill>
                      </a:tcPr>
                    </a:tc>
                    <a:extLst>
                      <a:ext uri="{0D108BD9-81ED-4DB2-BD59-A6C34878D82A}">
                        <a16:rowId xmlns:a16="http://schemas.microsoft.com/office/drawing/2014/main" val="1730514913"/>
                      </a:ext>
                    </a:extLst>
                  </a:tr>
                  <a:tr h="6400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364000" r="-201613" b="-128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364000" r="-100000" b="-128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364000" r="-806" b="-128000"/>
                          </a:stretch>
                        </a:blipFill>
                      </a:tcPr>
                    </a:tc>
                    <a:extLst>
                      <a:ext uri="{0D108BD9-81ED-4DB2-BD59-A6C34878D82A}">
                        <a16:rowId xmlns:a16="http://schemas.microsoft.com/office/drawing/2014/main" val="2262947055"/>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748387" r="-201613" b="-106452"/>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748387" r="-100000" b="-106452"/>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748387" r="-806" b="-106452"/>
                          </a:stretch>
                        </a:blipFill>
                      </a:tcPr>
                    </a:tc>
                    <a:extLst>
                      <a:ext uri="{0D108BD9-81ED-4DB2-BD59-A6C34878D82A}">
                        <a16:rowId xmlns:a16="http://schemas.microsoft.com/office/drawing/2014/main" val="1679626594"/>
                      </a:ext>
                    </a:extLst>
                  </a:tr>
                  <a:tr h="38253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6" t="-876667" r="-201613" b="-1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876667" r="-100000" b="-1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1613" t="-876667" r="-806" b="-10000"/>
                          </a:stretch>
                        </a:blipFill>
                      </a:tcPr>
                    </a:tc>
                    <a:extLst>
                      <a:ext uri="{0D108BD9-81ED-4DB2-BD59-A6C34878D82A}">
                        <a16:rowId xmlns:a16="http://schemas.microsoft.com/office/drawing/2014/main" val="298789929"/>
                      </a:ext>
                    </a:extLst>
                  </a:tr>
                </a:tbl>
              </a:graphicData>
            </a:graphic>
          </p:graphicFrame>
        </mc:Fallback>
      </mc:AlternateContent>
      <p:sp>
        <p:nvSpPr>
          <p:cNvPr id="31" name="右矢印 30">
            <a:extLst>
              <a:ext uri="{FF2B5EF4-FFF2-40B4-BE49-F238E27FC236}">
                <a16:creationId xmlns:a16="http://schemas.microsoft.com/office/drawing/2014/main" id="{A31C7FBB-9727-D26D-B1F7-DA5593577742}"/>
              </a:ext>
            </a:extLst>
          </p:cNvPr>
          <p:cNvSpPr/>
          <p:nvPr/>
        </p:nvSpPr>
        <p:spPr>
          <a:xfrm>
            <a:off x="256532" y="5588133"/>
            <a:ext cx="418289" cy="2594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73F4113D-AD5D-E749-2318-B741C69DD030}"/>
                  </a:ext>
                </a:extLst>
              </p:cNvPr>
              <p:cNvSpPr txBox="1"/>
              <p:nvPr/>
            </p:nvSpPr>
            <p:spPr>
              <a:xfrm>
                <a:off x="812226" y="5444243"/>
                <a:ext cx="2810513" cy="98546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kumimoji="1" lang="en-US" altLang="ja-JP" sz="1800" i="1" smtClean="0">
                              <a:latin typeface="Cambria Math" panose="02040503050406030204" pitchFamily="18" charset="0"/>
                            </a:rPr>
                          </m:ctrlPr>
                        </m:sSubSupPr>
                        <m:e>
                          <m:r>
                            <m:rPr>
                              <m:sty m:val="p"/>
                            </m:rPr>
                            <a:rPr kumimoji="1" lang="el-GR" altLang="ja-JP" sz="1800" i="1" smtClean="0">
                              <a:latin typeface="Cambria Math" panose="02040503050406030204" pitchFamily="18" charset="0"/>
                              <a:ea typeface="Cambria Math" panose="02040503050406030204" pitchFamily="18" charset="0"/>
                            </a:rPr>
                            <m:t>Λ</m:t>
                          </m:r>
                        </m:e>
                        <m:sub>
                          <m:r>
                            <m:rPr>
                              <m:sty m:val="p"/>
                            </m:rPr>
                            <a:rPr kumimoji="1" lang="en-US" altLang="ja-JP" sz="1800" b="0" i="0" smtClean="0">
                              <a:latin typeface="Cambria Math" panose="02040503050406030204" pitchFamily="18" charset="0"/>
                            </a:rPr>
                            <m:t>ff</m:t>
                          </m:r>
                        </m:sub>
                        <m:sup>
                          <m:r>
                            <m:rPr>
                              <m:sty m:val="p"/>
                            </m:rPr>
                            <a:rPr kumimoji="1" lang="en-US" altLang="ja-JP" sz="1800" b="0" i="0" smtClean="0">
                              <a:latin typeface="Cambria Math" panose="02040503050406030204" pitchFamily="18" charset="0"/>
                            </a:rPr>
                            <m:t>S</m:t>
                          </m:r>
                        </m:sup>
                      </m:sSubSup>
                      <m:r>
                        <a:rPr kumimoji="1" lang="en-US" altLang="ja-JP" sz="1800" b="0" i="1" smtClean="0">
                          <a:latin typeface="Cambria Math" panose="02040503050406030204" pitchFamily="18" charset="0"/>
                        </a:rPr>
                        <m:t>=536.8</m:t>
                      </m:r>
                      <m:r>
                        <a:rPr kumimoji="1" lang="en-US" altLang="ja-JP" sz="1800" b="0" i="1" smtClean="0">
                          <a:latin typeface="Cambria Math" panose="02040503050406030204" pitchFamily="18" charset="0"/>
                          <a:ea typeface="Cambria Math" panose="02040503050406030204" pitchFamily="18" charset="0"/>
                        </a:rPr>
                        <m:t>±70.9 </m:t>
                      </m:r>
                      <m:r>
                        <m:rPr>
                          <m:sty m:val="p"/>
                        </m:rPr>
                        <a:rPr kumimoji="1" lang="en-US" altLang="ja-JP" sz="1800" b="0" i="0" smtClean="0">
                          <a:latin typeface="Cambria Math" panose="02040503050406030204" pitchFamily="18" charset="0"/>
                          <a:ea typeface="Cambria Math" panose="02040503050406030204" pitchFamily="18" charset="0"/>
                        </a:rPr>
                        <m:t>MeV</m:t>
                      </m:r>
                    </m:oMath>
                  </m:oMathPara>
                </a14:m>
                <a:endParaRPr kumimoji="1" lang="en-US" altLang="ja-JP" dirty="0"/>
              </a:p>
              <a:p>
                <a:pPr/>
                <a14:m>
                  <m:oMathPara xmlns:m="http://schemas.openxmlformats.org/officeDocument/2006/math">
                    <m:oMathParaPr>
                      <m:jc m:val="left"/>
                    </m:oMathParaPr>
                    <m:oMath xmlns:m="http://schemas.openxmlformats.org/officeDocument/2006/math">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m:rPr>
                              <m:sty m:val="p"/>
                            </m:rPr>
                            <a:rPr lang="en-US" altLang="ja-JP">
                              <a:latin typeface="Cambria Math" panose="02040503050406030204" pitchFamily="18" charset="0"/>
                            </a:rPr>
                            <m:t>σ</m:t>
                          </m:r>
                        </m:sub>
                        <m:sup>
                          <m:r>
                            <m:rPr>
                              <m:sty m:val="p"/>
                            </m:rPr>
                            <a:rPr lang="en-US" altLang="ja-JP">
                              <a:latin typeface="Cambria Math" panose="02040503050406030204" pitchFamily="18" charset="0"/>
                            </a:rPr>
                            <m:t>S</m:t>
                          </m:r>
                        </m:sup>
                      </m:sSubSup>
                      <m:r>
                        <a:rPr lang="en-US" altLang="ja-JP" i="1">
                          <a:latin typeface="Cambria Math" panose="02040503050406030204" pitchFamily="18" charset="0"/>
                        </a:rPr>
                        <m:t>=</m:t>
                      </m:r>
                      <m:r>
                        <a:rPr lang="en-US" altLang="ja-JP" b="0" i="1" smtClean="0">
                          <a:latin typeface="Cambria Math" panose="02040503050406030204" pitchFamily="18" charset="0"/>
                        </a:rPr>
                        <m:t>165.2</m:t>
                      </m:r>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25.1</m:t>
                      </m:r>
                      <m:r>
                        <a:rPr lang="en-US" altLang="ja-JP" i="1">
                          <a:latin typeface="Cambria Math" panose="02040503050406030204" pitchFamily="18" charset="0"/>
                          <a:ea typeface="Cambria Math" panose="02040503050406030204" pitchFamily="18" charset="0"/>
                        </a:rPr>
                        <m:t> </m:t>
                      </m:r>
                      <m:r>
                        <m:rPr>
                          <m:sty m:val="p"/>
                        </m:rPr>
                        <a:rPr lang="en-US" altLang="ja-JP">
                          <a:latin typeface="Cambria Math" panose="02040503050406030204" pitchFamily="18" charset="0"/>
                          <a:ea typeface="Cambria Math" panose="02040503050406030204" pitchFamily="18" charset="0"/>
                        </a:rPr>
                        <m:t>MeV</m:t>
                      </m:r>
                    </m:oMath>
                  </m:oMathPara>
                </a14:m>
                <a:endParaRPr kumimoji="1" lang="en-US" altLang="ja-JP" dirty="0"/>
              </a:p>
              <a:p>
                <a:pPr/>
                <a14:m>
                  <m:oMathPara xmlns:m="http://schemas.openxmlformats.org/officeDocument/2006/math">
                    <m:oMathParaPr>
                      <m:jc m:val="left"/>
                    </m:oMathParaPr>
                    <m:oMath xmlns:m="http://schemas.openxmlformats.org/officeDocument/2006/math">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m:rPr>
                              <m:sty m:val="p"/>
                            </m:rPr>
                            <a:rPr lang="en-US" altLang="ja-JP">
                              <a:latin typeface="Cambria Math" panose="02040503050406030204" pitchFamily="18" charset="0"/>
                            </a:rPr>
                            <m:t>σf</m:t>
                          </m:r>
                        </m:sub>
                        <m:sup>
                          <m:r>
                            <m:rPr>
                              <m:sty m:val="p"/>
                            </m:rPr>
                            <a:rPr lang="en-US" altLang="ja-JP">
                              <a:latin typeface="Cambria Math" panose="02040503050406030204" pitchFamily="18" charset="0"/>
                            </a:rPr>
                            <m:t>S</m:t>
                          </m:r>
                        </m:sup>
                      </m:sSubSup>
                      <m:r>
                        <a:rPr lang="en-US" altLang="ja-JP" i="1">
                          <a:latin typeface="Cambria Math" panose="02040503050406030204" pitchFamily="18" charset="0"/>
                        </a:rPr>
                        <m:t>=</m:t>
                      </m:r>
                      <m:r>
                        <a:rPr lang="en-US" altLang="ja-JP" b="0" i="1" smtClean="0">
                          <a:latin typeface="Cambria Math" panose="02040503050406030204" pitchFamily="18" charset="0"/>
                        </a:rPr>
                        <m:t>10.77</m:t>
                      </m:r>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70.87</m:t>
                      </m:r>
                      <m:r>
                        <a:rPr lang="en-US" altLang="ja-JP" i="1">
                          <a:latin typeface="Cambria Math" panose="02040503050406030204" pitchFamily="18" charset="0"/>
                          <a:ea typeface="Cambria Math" panose="02040503050406030204" pitchFamily="18" charset="0"/>
                        </a:rPr>
                        <m:t> </m:t>
                      </m:r>
                      <m:r>
                        <m:rPr>
                          <m:sty m:val="p"/>
                        </m:rPr>
                        <a:rPr lang="en-US" altLang="ja-JP">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2" name="テキスト ボックス 31">
                <a:extLst>
                  <a:ext uri="{FF2B5EF4-FFF2-40B4-BE49-F238E27FC236}">
                    <a16:creationId xmlns:a16="http://schemas.microsoft.com/office/drawing/2014/main" id="{73F4113D-AD5D-E749-2318-B741C69DD030}"/>
                  </a:ext>
                </a:extLst>
              </p:cNvPr>
              <p:cNvSpPr txBox="1">
                <a:spLocks noRot="1" noChangeAspect="1" noMove="1" noResize="1" noEditPoints="1" noAdjustHandles="1" noChangeArrowheads="1" noChangeShapeType="1" noTextEdit="1"/>
              </p:cNvSpPr>
              <p:nvPr/>
            </p:nvSpPr>
            <p:spPr>
              <a:xfrm>
                <a:off x="812226" y="5444243"/>
                <a:ext cx="2810513" cy="985463"/>
              </a:xfrm>
              <a:prstGeom prst="rect">
                <a:avLst/>
              </a:prstGeom>
              <a:blipFill>
                <a:blip r:embed="rId8"/>
                <a:stretch>
                  <a:fillRect b="-5063"/>
                </a:stretch>
              </a:blipFill>
            </p:spPr>
            <p:txBody>
              <a:bodyPr/>
              <a:lstStyle/>
              <a:p>
                <a:r>
                  <a:rPr lang="ja-JP" altLang="en-US">
                    <a:noFill/>
                  </a:rPr>
                  <a:t> </a:t>
                </a:r>
              </a:p>
            </p:txBody>
          </p:sp>
        </mc:Fallback>
      </mc:AlternateContent>
      <p:sp>
        <p:nvSpPr>
          <p:cNvPr id="33" name="左中かっこ 32">
            <a:extLst>
              <a:ext uri="{FF2B5EF4-FFF2-40B4-BE49-F238E27FC236}">
                <a16:creationId xmlns:a16="http://schemas.microsoft.com/office/drawing/2014/main" id="{0A3A286E-A060-16ED-3FF5-37B508B4CCE2}"/>
              </a:ext>
            </a:extLst>
          </p:cNvPr>
          <p:cNvSpPr/>
          <p:nvPr/>
        </p:nvSpPr>
        <p:spPr>
          <a:xfrm>
            <a:off x="698332" y="5470026"/>
            <a:ext cx="183206" cy="933898"/>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6C9528C-E371-DF85-32CB-1BCF49860C03}"/>
              </a:ext>
            </a:extLst>
          </p:cNvPr>
          <p:cNvSpPr txBox="1"/>
          <p:nvPr/>
        </p:nvSpPr>
        <p:spPr>
          <a:xfrm>
            <a:off x="3577346" y="5644586"/>
            <a:ext cx="3335777" cy="584775"/>
          </a:xfrm>
          <a:prstGeom prst="rect">
            <a:avLst/>
          </a:prstGeom>
          <a:noFill/>
        </p:spPr>
        <p:txBody>
          <a:bodyPr wrap="square" rtlCol="0">
            <a:spAutoFit/>
          </a:bodyPr>
          <a:lstStyle/>
          <a:p>
            <a:r>
              <a:rPr kumimoji="1" lang="en-US" altLang="ja-JP" sz="1600" dirty="0"/>
              <a:t>We assume the othe</a:t>
            </a:r>
            <a:r>
              <a:rPr lang="en-US" altLang="ja-JP" sz="1600" dirty="0"/>
              <a:t>r parameters are of the same order.</a:t>
            </a:r>
            <a:endParaRPr kumimoji="1" lang="ja-JP" altLang="en-US" sz="1600"/>
          </a:p>
        </p:txBody>
      </p:sp>
      <p:sp>
        <p:nvSpPr>
          <p:cNvPr id="2" name="テキスト ボックス 1">
            <a:extLst>
              <a:ext uri="{FF2B5EF4-FFF2-40B4-BE49-F238E27FC236}">
                <a16:creationId xmlns:a16="http://schemas.microsoft.com/office/drawing/2014/main" id="{CEFB659B-E588-421D-79B5-BEE75D278C01}"/>
              </a:ext>
            </a:extLst>
          </p:cNvPr>
          <p:cNvSpPr txBox="1"/>
          <p:nvPr/>
        </p:nvSpPr>
        <p:spPr>
          <a:xfrm>
            <a:off x="8761265" y="6019298"/>
            <a:ext cx="2618509" cy="369332"/>
          </a:xfrm>
          <a:prstGeom prst="rect">
            <a:avLst/>
          </a:prstGeom>
          <a:noFill/>
        </p:spPr>
        <p:txBody>
          <a:bodyPr wrap="square" rtlCol="0">
            <a:spAutoFit/>
          </a:bodyPr>
          <a:lstStyle/>
          <a:p>
            <a:r>
              <a:rPr kumimoji="1" lang="en-US" altLang="ja-JP" dirty="0"/>
              <a:t>From PDG</a:t>
            </a:r>
            <a:endParaRPr kumimoji="1" lang="ja-JP" altLang="en-US"/>
          </a:p>
        </p:txBody>
      </p:sp>
    </p:spTree>
    <p:extLst>
      <p:ext uri="{BB962C8B-B14F-4D97-AF65-F5344CB8AC3E}">
        <p14:creationId xmlns:p14="http://schemas.microsoft.com/office/powerpoint/2010/main" val="245569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E683-A094-430A-FB61-C36CDC07389E}"/>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449A669-182A-AB9F-C936-79DA640DB68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57C8020-0DC7-3823-B0CA-971CC9A00924}"/>
              </a:ext>
            </a:extLst>
          </p:cNvPr>
          <p:cNvSpPr txBox="1"/>
          <p:nvPr/>
        </p:nvSpPr>
        <p:spPr>
          <a:xfrm>
            <a:off x="0" y="47697"/>
            <a:ext cx="12393038" cy="769441"/>
          </a:xfrm>
          <a:prstGeom prst="rect">
            <a:avLst/>
          </a:prstGeom>
          <a:noFill/>
        </p:spPr>
        <p:txBody>
          <a:bodyPr wrap="square" rtlCol="0">
            <a:spAutoFit/>
          </a:bodyPr>
          <a:lstStyle/>
          <a:p>
            <a:r>
              <a:rPr kumimoji="1" lang="en-US" altLang="ja-JP" sz="4400" dirty="0">
                <a:solidFill>
                  <a:schemeClr val="bg1"/>
                </a:solidFill>
              </a:rPr>
              <a:t>Mass Relations</a:t>
            </a:r>
            <a:endParaRPr kumimoji="1" lang="ja-JP" altLang="en-US" sz="4400" dirty="0">
              <a:solidFill>
                <a:schemeClr val="bg1"/>
              </a:solidFill>
            </a:endParaRP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C5041C3B-AD39-BE2A-7572-DC8134A817AD}"/>
                  </a:ext>
                </a:extLst>
              </p:cNvPr>
              <p:cNvSpPr txBox="1"/>
              <p:nvPr/>
            </p:nvSpPr>
            <p:spPr>
              <a:xfrm>
                <a:off x="-640466" y="1205559"/>
                <a:ext cx="13472932" cy="149566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b="0" i="1" smtClean="0">
                                  <a:latin typeface="Cambria Math" panose="02040503050406030204" pitchFamily="18" charset="0"/>
                                </a:rPr>
                                <m:t>𝑄𝑄</m:t>
                              </m:r>
                            </m:sub>
                          </m:sSub>
                          <m:d>
                            <m:dPr>
                              <m:ctrlPr>
                                <a:rPr lang="en-US" altLang="ja-JP" i="1">
                                  <a:latin typeface="Cambria Math" panose="02040503050406030204" pitchFamily="18" charset="0"/>
                                </a:rPr>
                              </m:ctrlPr>
                            </m:dPr>
                            <m:e>
                              <m:r>
                                <a:rPr lang="en-US" altLang="ja-JP" i="1">
                                  <a:latin typeface="Cambria Math" panose="02040503050406030204" pitchFamily="18" charset="0"/>
                                </a:rPr>
                                <m:t>1</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e>
                              </m:d>
                            </m:e>
                          </m:d>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sSubSup>
                            <m:sSubSupPr>
                              <m:ctrlPr>
                                <a:rPr lang="en-US" altLang="ja-JP" i="1" smtClean="0">
                                  <a:latin typeface="Cambria Math" panose="02040503050406030204" pitchFamily="18" charset="0"/>
                                </a:rPr>
                              </m:ctrlPr>
                            </m:sSubSupPr>
                            <m:e>
                              <m:r>
                                <m:rPr>
                                  <m:sty m:val="p"/>
                                </m:rPr>
                                <a:rPr lang="el-GR" altLang="ja-JP" i="1" smtClean="0">
                                  <a:latin typeface="Cambria Math" panose="02040503050406030204" pitchFamily="18" charset="0"/>
                                  <a:ea typeface="Cambria Math" panose="02040503050406030204" pitchFamily="18" charset="0"/>
                                </a:rPr>
                                <m:t>Σ</m:t>
                              </m:r>
                            </m:e>
                            <m:sub>
                              <m:r>
                                <a:rPr lang="en-US" altLang="ja-JP" b="0" i="1" smtClean="0">
                                  <a:latin typeface="Cambria Math" panose="02040503050406030204" pitchFamily="18" charset="0"/>
                                </a:rPr>
                                <m:t>𝑄</m:t>
                              </m:r>
                            </m:sub>
                            <m:sup>
                              <m:r>
                                <a:rPr lang="en-US" altLang="ja-JP" b="0" i="1" smtClean="0">
                                  <a:latin typeface="Cambria Math" panose="02040503050406030204" pitchFamily="18" charset="0"/>
                                </a:rPr>
                                <m:t>′</m:t>
                              </m:r>
                            </m:sup>
                          </m:sSubSup>
                        </m:e>
                      </m:d>
                      <m:r>
                        <a:rPr kumimoji="1"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𝑞</m:t>
                              </m:r>
                            </m:sub>
                          </m:sSub>
                        </m:num>
                        <m:den>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a:solidFill>
                                    <a:schemeClr val="accent1"/>
                                  </a:solidFill>
                                  <a:latin typeface="Cambria Math" panose="02040503050406030204" pitchFamily="18" charset="0"/>
                                </a:rPr>
                                <m:t>S</m:t>
                              </m:r>
                            </m:sup>
                          </m:sSubSup>
                        </m:e>
                      </m:d>
                      <m:r>
                        <a:rPr lang="en-US" altLang="ja-JP" b="0" i="1"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b="0" i="1" smtClean="0">
                                  <a:solidFill>
                                    <a:schemeClr val="accent1"/>
                                  </a:solidFill>
                                  <a:latin typeface="Cambria Math" panose="02040503050406030204" pitchFamily="18" charset="0"/>
                                </a:rPr>
                              </m:ctrlPr>
                            </m:sSupPr>
                            <m:e>
                              <m:d>
                                <m:dPr>
                                  <m:ctrlPr>
                                    <a:rPr lang="en-US" altLang="ja-JP" b="0" i="1" smtClean="0">
                                      <a:solidFill>
                                        <a:schemeClr val="accent1"/>
                                      </a:solidFill>
                                      <a:latin typeface="Cambria Math" panose="02040503050406030204" pitchFamily="18" charset="0"/>
                                    </a:rPr>
                                  </m:ctrlPr>
                                </m:dPr>
                                <m:e>
                                  <m:sSubSup>
                                    <m:sSubSupPr>
                                      <m:ctrlPr>
                                        <a:rPr lang="en-US" altLang="ja-JP" i="1" smtClean="0">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b="0" i="1" smtClean="0">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𝑢</m:t>
                              </m:r>
                              <m:r>
                                <a:rPr lang="en-US" altLang="ja-JP" b="0" i="1" smtClean="0">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ave</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kumimoji="1" lang="el-GR" altLang="ja-JP" b="0" i="1" smtClean="0">
                                  <a:latin typeface="Cambria Math" panose="02040503050406030204" pitchFamily="18" charset="0"/>
                                  <a:ea typeface="Cambria Math" panose="02040503050406030204" pitchFamily="18" charset="0"/>
                                </a:rPr>
                                <m:t>Ξ</m:t>
                              </m:r>
                            </m:e>
                            <m:sub>
                              <m:r>
                                <a:rPr kumimoji="1" lang="en-US" altLang="ja-JP" b="0" i="1" smtClean="0">
                                  <a:latin typeface="Cambria Math" panose="02040503050406030204" pitchFamily="18" charset="0"/>
                                </a:rPr>
                                <m:t>𝑄𝑄</m:t>
                              </m:r>
                            </m:sub>
                          </m:sSub>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𝑃</m:t>
                          </m:r>
                        </m:e>
                      </m:d>
                      <m:r>
                        <a:rPr lang="en-US" altLang="ja-JP"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𝑞</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A</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b="0" i="0" smtClean="0">
                                  <a:solidFill>
                                    <a:schemeClr val="accent1"/>
                                  </a:solidFill>
                                  <a:latin typeface="Cambria Math" panose="02040503050406030204" pitchFamily="18" charset="0"/>
                                </a:rPr>
                                <m:t>A</m:t>
                              </m:r>
                            </m:sup>
                          </m:sSubSup>
                        </m:e>
                      </m:d>
                    </m:oMath>
                  </m:oMathPara>
                </a14:m>
                <a:endParaRPr kumimoji="1" lang="en-US" altLang="ja-JP" sz="2000" dirty="0"/>
              </a:p>
              <a:p>
                <a:pPr/>
                <a14:m>
                  <m:oMathPara xmlns:m="http://schemas.openxmlformats.org/officeDocument/2006/math">
                    <m:oMathParaPr>
                      <m:jc m:val="center"/>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b="0" i="1" smtClean="0">
                                  <a:latin typeface="Cambria Math" panose="02040503050406030204" pitchFamily="18" charset="0"/>
                                </a:rPr>
                                <m:t>𝑄𝑄</m:t>
                              </m:r>
                            </m:sub>
                          </m:sSub>
                          <m:d>
                            <m:dPr>
                              <m:ctrlPr>
                                <a:rPr lang="en-US" altLang="ja-JP" i="1">
                                  <a:latin typeface="Cambria Math" panose="02040503050406030204" pitchFamily="18" charset="0"/>
                                </a:rPr>
                              </m:ctrlPr>
                            </m:dPr>
                            <m:e>
                              <m:r>
                                <a:rPr lang="en-US" altLang="ja-JP" i="1">
                                  <a:latin typeface="Cambria Math" panose="02040503050406030204" pitchFamily="18" charset="0"/>
                                </a:rPr>
                                <m:t>1</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e>
                              </m:d>
                            </m:e>
                          </m:d>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sSubSup>
                            <m:sSubSupPr>
                              <m:ctrlPr>
                                <a:rPr lang="en-US" altLang="ja-JP" i="1" smtClean="0">
                                  <a:latin typeface="Cambria Math" panose="02040503050406030204" pitchFamily="18" charset="0"/>
                                </a:rPr>
                              </m:ctrlPr>
                            </m:sSubSupPr>
                            <m:e>
                              <m:r>
                                <m:rPr>
                                  <m:sty m:val="p"/>
                                </m:rPr>
                                <a:rPr lang="el-GR" altLang="ja-JP" i="1" smtClean="0">
                                  <a:latin typeface="Cambria Math" panose="02040503050406030204" pitchFamily="18" charset="0"/>
                                  <a:ea typeface="Cambria Math" panose="02040503050406030204" pitchFamily="18" charset="0"/>
                                </a:rPr>
                                <m:t>Σ</m:t>
                              </m:r>
                            </m:e>
                            <m:sub>
                              <m:r>
                                <a:rPr lang="en-US" altLang="ja-JP" b="0" i="1" smtClean="0">
                                  <a:latin typeface="Cambria Math" panose="02040503050406030204" pitchFamily="18" charset="0"/>
                                </a:rPr>
                                <m:t>𝑄</m:t>
                              </m:r>
                            </m:sub>
                            <m:sup>
                              <m:r>
                                <a:rPr lang="en-US" altLang="ja-JP" b="0" i="1" smtClean="0">
                                  <a:latin typeface="Cambria Math" panose="02040503050406030204" pitchFamily="18" charset="0"/>
                                </a:rPr>
                                <m:t>′</m:t>
                              </m:r>
                            </m:sup>
                          </m:sSubSup>
                        </m:e>
                      </m:d>
                      <m:r>
                        <a:rPr kumimoji="1"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𝑞</m:t>
                              </m:r>
                            </m:sub>
                          </m:sSub>
                        </m:num>
                        <m:den>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a:solidFill>
                                    <a:schemeClr val="accent1"/>
                                  </a:solidFill>
                                  <a:latin typeface="Cambria Math" panose="02040503050406030204" pitchFamily="18" charset="0"/>
                                </a:rPr>
                                <m:t>S</m:t>
                              </m:r>
                            </m:sup>
                          </m:sSubSup>
                        </m:e>
                      </m:d>
                      <m:r>
                        <a:rPr lang="en-US" altLang="ja-JP" b="0" i="1"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b="0" i="1" smtClean="0">
                                  <a:solidFill>
                                    <a:schemeClr val="accent1"/>
                                  </a:solidFill>
                                  <a:latin typeface="Cambria Math" panose="02040503050406030204" pitchFamily="18" charset="0"/>
                                </a:rPr>
                              </m:ctrlPr>
                            </m:sSupPr>
                            <m:e>
                              <m:d>
                                <m:dPr>
                                  <m:ctrlPr>
                                    <a:rPr lang="en-US" altLang="ja-JP" b="0" i="1" smtClean="0">
                                      <a:solidFill>
                                        <a:schemeClr val="accent1"/>
                                      </a:solidFill>
                                      <a:latin typeface="Cambria Math" panose="02040503050406030204" pitchFamily="18" charset="0"/>
                                    </a:rPr>
                                  </m:ctrlPr>
                                </m:dPr>
                                <m:e>
                                  <m:sSubSup>
                                    <m:sSubSupPr>
                                      <m:ctrlPr>
                                        <a:rPr lang="en-US" altLang="ja-JP" i="1" smtClean="0">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b="0" i="1" smtClean="0">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𝑢</m:t>
                              </m:r>
                              <m:r>
                                <a:rPr lang="en-US" altLang="ja-JP" b="0" i="1" smtClean="0">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rgbClr val="FF0000"/>
                          </a:solidFill>
                          <a:latin typeface="Cambria Math" panose="02040503050406030204" pitchFamily="18" charset="0"/>
                        </a:rPr>
                        <m:t>+(</m:t>
                      </m:r>
                      <m:m>
                        <m:mPr>
                          <m:mcs>
                            <m:mc>
                              <m:mcPr>
                                <m:count m:val="1"/>
                                <m:mcJc m:val="center"/>
                              </m:mcPr>
                            </m:mc>
                          </m:mcs>
                          <m:ctrlPr>
                            <a:rPr lang="en-US" altLang="ja-JP" b="0" i="1" smtClean="0">
                              <a:solidFill>
                                <a:srgbClr val="FF0000"/>
                              </a:solidFill>
                              <a:latin typeface="Cambria Math" panose="02040503050406030204" pitchFamily="18" charset="0"/>
                            </a:rPr>
                          </m:ctrlPr>
                        </m:mPr>
                        <m:mr>
                          <m:e>
                            <m:r>
                              <m:rPr>
                                <m:sty m:val="p"/>
                                <m:brk m:alnAt="7"/>
                              </m:rPr>
                              <a:rPr lang="en-US" altLang="ja-JP" b="0" i="0" smtClean="0">
                                <a:solidFill>
                                  <a:srgbClr val="FF0000"/>
                                </a:solidFill>
                                <a:latin typeface="Cambria Math" panose="02040503050406030204" pitchFamily="18" charset="0"/>
                              </a:rPr>
                              <m:t>c</m:t>
                            </m:r>
                            <m:r>
                              <m:rPr>
                                <m:sty m:val="p"/>
                              </m:rPr>
                              <a:rPr lang="en-US" altLang="ja-JP" b="0" i="0" smtClean="0">
                                <a:solidFill>
                                  <a:srgbClr val="FF0000"/>
                                </a:solidFill>
                                <a:latin typeface="Cambria Math" panose="02040503050406030204" pitchFamily="18" charset="0"/>
                              </a:rPr>
                              <m:t>olor</m:t>
                            </m:r>
                          </m:e>
                        </m:mr>
                        <m:mr>
                          <m:e>
                            <m:r>
                              <m:rPr>
                                <m:sty m:val="p"/>
                              </m:rPr>
                              <a:rPr lang="en-US" altLang="ja-JP" b="0" i="0" smtClean="0">
                                <a:solidFill>
                                  <a:srgbClr val="FF0000"/>
                                </a:solidFill>
                                <a:latin typeface="Cambria Math" panose="02040503050406030204" pitchFamily="18" charset="0"/>
                              </a:rPr>
                              <m:t>mixing</m:t>
                            </m:r>
                          </m:e>
                        </m:mr>
                      </m:m>
                      <m:r>
                        <a:rPr lang="en-US" altLang="ja-JP" b="0" i="1" smtClean="0">
                          <a:solidFill>
                            <a:srgbClr val="FF0000"/>
                          </a:solidFill>
                          <a:latin typeface="Cambria Math" panose="02040503050406030204" pitchFamily="18" charset="0"/>
                        </a:rPr>
                        <m:t>)</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ave</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kumimoji="1" lang="el-GR" altLang="ja-JP" b="0" i="1" smtClean="0">
                                  <a:latin typeface="Cambria Math" panose="02040503050406030204" pitchFamily="18" charset="0"/>
                                  <a:ea typeface="Cambria Math" panose="02040503050406030204" pitchFamily="18" charset="0"/>
                                </a:rPr>
                                <m:t>Ξ</m:t>
                              </m:r>
                            </m:e>
                            <m:sub>
                              <m:r>
                                <a:rPr kumimoji="1" lang="en-US" altLang="ja-JP" b="0" i="1" smtClean="0">
                                  <a:latin typeface="Cambria Math" panose="02040503050406030204" pitchFamily="18" charset="0"/>
                                </a:rPr>
                                <m:t>𝑄𝑄</m:t>
                              </m:r>
                            </m:sub>
                          </m:sSub>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𝑃</m:t>
                          </m:r>
                        </m:e>
                      </m:d>
                      <m:r>
                        <a:rPr lang="en-US" altLang="ja-JP"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𝑞</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A</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b="0" i="0" smtClean="0">
                                  <a:solidFill>
                                    <a:schemeClr val="accent1"/>
                                  </a:solidFill>
                                  <a:latin typeface="Cambria Math" panose="02040503050406030204" pitchFamily="18" charset="0"/>
                                </a:rPr>
                                <m:t>A</m:t>
                              </m:r>
                            </m:sup>
                          </m:sSubSup>
                        </m:e>
                      </m:d>
                    </m:oMath>
                  </m:oMathPara>
                </a14:m>
                <a:endParaRPr kumimoji="1" lang="ja-JP" altLang="en-US"/>
              </a:p>
            </p:txBody>
          </p:sp>
        </mc:Choice>
        <mc:Fallback>
          <p:sp>
            <p:nvSpPr>
              <p:cNvPr id="7" name="テキスト ボックス 6">
                <a:extLst>
                  <a:ext uri="{FF2B5EF4-FFF2-40B4-BE49-F238E27FC236}">
                    <a16:creationId xmlns:a16="http://schemas.microsoft.com/office/drawing/2014/main" id="{C5041C3B-AD39-BE2A-7572-DC8134A817AD}"/>
                  </a:ext>
                </a:extLst>
              </p:cNvPr>
              <p:cNvSpPr txBox="1">
                <a:spLocks noRot="1" noChangeAspect="1" noMove="1" noResize="1" noEditPoints="1" noAdjustHandles="1" noChangeArrowheads="1" noChangeShapeType="1" noTextEdit="1"/>
              </p:cNvSpPr>
              <p:nvPr/>
            </p:nvSpPr>
            <p:spPr>
              <a:xfrm>
                <a:off x="-640466" y="1205559"/>
                <a:ext cx="13472932" cy="1495666"/>
              </a:xfrm>
              <a:prstGeom prst="rect">
                <a:avLst/>
              </a:prstGeom>
              <a:blipFill>
                <a:blip r:embed="rId3"/>
                <a:stretch>
                  <a:fillRect b="-1695"/>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161A0C45-5FDB-53D5-10FD-BA2819BCB5AF}"/>
              </a:ext>
            </a:extLst>
          </p:cNvPr>
          <p:cNvSpPr txBox="1"/>
          <p:nvPr/>
        </p:nvSpPr>
        <p:spPr>
          <a:xfrm>
            <a:off x="112327" y="862592"/>
            <a:ext cx="9476509" cy="461665"/>
          </a:xfrm>
          <a:prstGeom prst="rect">
            <a:avLst/>
          </a:prstGeom>
          <a:noFill/>
        </p:spPr>
        <p:txBody>
          <a:bodyPr wrap="square" rtlCol="0">
            <a:spAutoFit/>
          </a:bodyPr>
          <a:lstStyle/>
          <a:p>
            <a:r>
              <a:rPr kumimoji="1" lang="en-US" altLang="ja-JP" sz="2400" dirty="0"/>
              <a:t>Some of the mass relations:</a:t>
            </a:r>
            <a:endParaRPr kumimoji="1" lang="ja-JP" altLang="en-US" sz="2400" dirty="0"/>
          </a:p>
        </p:txBody>
      </p:sp>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27570929-4525-7257-822E-B39CA3C13D9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3</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dirty="0"/>
              </a:p>
            </p:txBody>
          </p:sp>
        </mc:Choice>
        <mc:Fallback>
          <p:sp>
            <p:nvSpPr>
              <p:cNvPr id="13" name="テキスト ボックス 12">
                <a:extLst>
                  <a:ext uri="{FF2B5EF4-FFF2-40B4-BE49-F238E27FC236}">
                    <a16:creationId xmlns:a16="http://schemas.microsoft.com/office/drawing/2014/main" id="{27570929-4525-7257-822E-B39CA3C13D9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12195" t="-127027" r="-1220" b="-19189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B87A1462-3E79-6171-6648-F0967A0FEE9A}"/>
                  </a:ext>
                </a:extLst>
              </p:cNvPr>
              <p:cNvSpPr txBox="1"/>
              <p:nvPr/>
            </p:nvSpPr>
            <p:spPr>
              <a:xfrm>
                <a:off x="112327" y="4128561"/>
                <a:ext cx="10751128" cy="431849"/>
              </a:xfrm>
              <a:prstGeom prst="rect">
                <a:avLst/>
              </a:prstGeom>
              <a:noFill/>
            </p:spPr>
            <p:txBody>
              <a:bodyPr wrap="square" rtlCol="0">
                <a:spAutoFit/>
              </a:bodyPr>
              <a:lstStyle/>
              <a:p>
                <a:r>
                  <a:rPr kumimoji="1" lang="en-US" altLang="ja-JP" sz="2000" dirty="0"/>
                  <a:t>If we set the coupling constant of spin interaction as </a:t>
                </a:r>
                <a14:m>
                  <m:oMath xmlns:m="http://schemas.openxmlformats.org/officeDocument/2006/math">
                    <m:sSubSup>
                      <m:sSubSupPr>
                        <m:ctrlPr>
                          <a:rPr kumimoji="1" lang="en-US" altLang="ja-JP" sz="2000" i="1" smtClean="0">
                            <a:latin typeface="Cambria Math" panose="02040503050406030204" pitchFamily="18" charset="0"/>
                          </a:rPr>
                        </m:ctrlPr>
                      </m:sSubSup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i="1" smtClean="0">
                            <a:latin typeface="Cambria Math" panose="02040503050406030204" pitchFamily="18" charset="0"/>
                            <a:ea typeface="Cambria Math" panose="02040503050406030204" pitchFamily="18" charset="0"/>
                          </a:rPr>
                          <m:t>𝜎</m:t>
                        </m:r>
                      </m:sub>
                      <m:sup>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S</m:t>
                        </m:r>
                      </m:sup>
                    </m:sSubSup>
                    <m:r>
                      <a:rPr kumimoji="1"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rPr>
                          <m:t>S</m:t>
                        </m:r>
                      </m:sup>
                    </m:sSubSup>
                  </m:oMath>
                </a14:m>
                <a:r>
                  <a:rPr kumimoji="1" lang="en-US" altLang="ja-JP" sz="2000" dirty="0"/>
                  <a:t> and </a:t>
                </a:r>
                <a14:m>
                  <m:oMath xmlns:m="http://schemas.openxmlformats.org/officeDocument/2006/math">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S</m:t>
                        </m:r>
                      </m:sup>
                    </m:sSubSup>
                    <m:r>
                      <a:rPr lang="en-US" altLang="ja-JP" sz="2000" i="1">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S</m:t>
                        </m:r>
                      </m:sup>
                    </m:sSubSup>
                  </m:oMath>
                </a14:m>
                <a:r>
                  <a:rPr kumimoji="1" lang="en-US" altLang="ja-JP" sz="2000" dirty="0"/>
                  <a:t>,</a:t>
                </a:r>
              </a:p>
            </p:txBody>
          </p:sp>
        </mc:Choice>
        <mc:Fallback>
          <p:sp>
            <p:nvSpPr>
              <p:cNvPr id="2" name="テキスト ボックス 1">
                <a:extLst>
                  <a:ext uri="{FF2B5EF4-FFF2-40B4-BE49-F238E27FC236}">
                    <a16:creationId xmlns:a16="http://schemas.microsoft.com/office/drawing/2014/main" id="{B87A1462-3E79-6171-6648-F0967A0FEE9A}"/>
                  </a:ext>
                </a:extLst>
              </p:cNvPr>
              <p:cNvSpPr txBox="1">
                <a:spLocks noRot="1" noChangeAspect="1" noMove="1" noResize="1" noEditPoints="1" noAdjustHandles="1" noChangeArrowheads="1" noChangeShapeType="1" noTextEdit="1"/>
              </p:cNvSpPr>
              <p:nvPr/>
            </p:nvSpPr>
            <p:spPr>
              <a:xfrm>
                <a:off x="112327" y="4128561"/>
                <a:ext cx="10751128" cy="431849"/>
              </a:xfrm>
              <a:prstGeom prst="rect">
                <a:avLst/>
              </a:prstGeom>
              <a:blipFill>
                <a:blip r:embed="rId5"/>
                <a:stretch>
                  <a:fillRect l="-590" b="-25000"/>
                </a:stretch>
              </a:blipFill>
            </p:spPr>
            <p:txBody>
              <a:bodyPr/>
              <a:lstStyle/>
              <a:p>
                <a:r>
                  <a:rPr lang="ja-JP" altLang="en-US">
                    <a:noFill/>
                  </a:rPr>
                  <a:t> </a:t>
                </a:r>
              </a:p>
            </p:txBody>
          </p:sp>
        </mc:Fallback>
      </mc:AlternateContent>
      <p:grpSp>
        <p:nvGrpSpPr>
          <p:cNvPr id="20" name="グループ化 19">
            <a:extLst>
              <a:ext uri="{FF2B5EF4-FFF2-40B4-BE49-F238E27FC236}">
                <a16:creationId xmlns:a16="http://schemas.microsoft.com/office/drawing/2014/main" id="{F17BB4C6-2278-C6C5-8702-0440448D1D3B}"/>
              </a:ext>
            </a:extLst>
          </p:cNvPr>
          <p:cNvGrpSpPr/>
          <p:nvPr/>
        </p:nvGrpSpPr>
        <p:grpSpPr>
          <a:xfrm>
            <a:off x="3605629" y="4588476"/>
            <a:ext cx="8316263" cy="1152175"/>
            <a:chOff x="2715491" y="4553410"/>
            <a:chExt cx="8316263" cy="1152175"/>
          </a:xfrm>
        </p:grpSpPr>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37887BD8-108F-8CD6-A136-79FAB1189E98}"/>
                    </a:ext>
                  </a:extLst>
                </p:cNvPr>
                <p:cNvSpPr txBox="1"/>
                <p:nvPr/>
              </p:nvSpPr>
              <p:spPr>
                <a:xfrm>
                  <a:off x="2885281" y="4553410"/>
                  <a:ext cx="8146473" cy="11521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r>
                          <a:rPr lang="en-US" altLang="ja-JP" i="1">
                            <a:solidFill>
                              <a:srgbClr val="FF0000"/>
                            </a:solidFill>
                            <a:latin typeface="Cambria Math" panose="02040503050406030204" pitchFamily="18" charset="0"/>
                          </a:rPr>
                          <m:t>+(</m:t>
                        </m:r>
                        <m:m>
                          <m:mPr>
                            <m:mcs>
                              <m:mc>
                                <m:mcPr>
                                  <m:count m:val="1"/>
                                  <m:mcJc m:val="center"/>
                                </m:mcPr>
                              </m:mc>
                            </m:mcs>
                            <m:ctrlPr>
                              <a:rPr lang="en-US" altLang="ja-JP" i="1">
                                <a:solidFill>
                                  <a:srgbClr val="FF0000"/>
                                </a:solidFill>
                                <a:latin typeface="Cambria Math" panose="02040503050406030204" pitchFamily="18" charset="0"/>
                              </a:rPr>
                            </m:ctrlPr>
                          </m:mPr>
                          <m:mr>
                            <m:e>
                              <m:r>
                                <m:rPr>
                                  <m:sty m:val="p"/>
                                  <m:brk m:alnAt="7"/>
                                </m:rPr>
                                <a:rPr lang="en-US" altLang="ja-JP">
                                  <a:solidFill>
                                    <a:srgbClr val="FF0000"/>
                                  </a:solidFill>
                                  <a:latin typeface="Cambria Math" panose="02040503050406030204" pitchFamily="18" charset="0"/>
                                </a:rPr>
                                <m:t>c</m:t>
                              </m:r>
                              <m:r>
                                <m:rPr>
                                  <m:sty m:val="p"/>
                                </m:rPr>
                                <a:rPr lang="en-US" altLang="ja-JP">
                                  <a:solidFill>
                                    <a:srgbClr val="FF0000"/>
                                  </a:solidFill>
                                  <a:latin typeface="Cambria Math" panose="02040503050406030204" pitchFamily="18" charset="0"/>
                                </a:rPr>
                                <m:t>olor</m:t>
                              </m:r>
                            </m:e>
                          </m:mr>
                          <m:mr>
                            <m:e>
                              <m:r>
                                <m:rPr>
                                  <m:sty m:val="p"/>
                                </m:rPr>
                                <a:rPr lang="en-US" altLang="ja-JP">
                                  <a:solidFill>
                                    <a:srgbClr val="FF0000"/>
                                  </a:solidFill>
                                  <a:latin typeface="Cambria Math" panose="02040503050406030204" pitchFamily="18" charset="0"/>
                                </a:rPr>
                                <m:t>mixing</m:t>
                              </m:r>
                            </m:e>
                          </m:mr>
                        </m:m>
                        <m:r>
                          <a:rPr lang="en-US" altLang="ja-JP" i="1">
                            <a:solidFill>
                              <a:srgbClr val="FF0000"/>
                            </a:solidFill>
                            <a:latin typeface="Cambria Math" panose="02040503050406030204" pitchFamily="18" charset="0"/>
                          </a:rPr>
                          <m:t>)</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=2</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=1</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oMath>
                    </m:oMathPara>
                  </a14:m>
                  <a:endParaRPr kumimoji="1" lang="ja-JP" altLang="en-US"/>
                </a:p>
              </p:txBody>
            </p:sp>
          </mc:Choice>
          <mc:Fallback>
            <p:sp>
              <p:nvSpPr>
                <p:cNvPr id="5" name="テキスト ボックス 4">
                  <a:extLst>
                    <a:ext uri="{FF2B5EF4-FFF2-40B4-BE49-F238E27FC236}">
                      <a16:creationId xmlns:a16="http://schemas.microsoft.com/office/drawing/2014/main" id="{37887BD8-108F-8CD6-A136-79FAB1189E98}"/>
                    </a:ext>
                  </a:extLst>
                </p:cNvPr>
                <p:cNvSpPr txBox="1">
                  <a:spLocks noRot="1" noChangeAspect="1" noMove="1" noResize="1" noEditPoints="1" noAdjustHandles="1" noChangeArrowheads="1" noChangeShapeType="1" noTextEdit="1"/>
                </p:cNvSpPr>
                <p:nvPr/>
              </p:nvSpPr>
              <p:spPr>
                <a:xfrm>
                  <a:off x="2885281" y="4553410"/>
                  <a:ext cx="8146473" cy="1152175"/>
                </a:xfrm>
                <a:prstGeom prst="rect">
                  <a:avLst/>
                </a:prstGeom>
                <a:blipFill>
                  <a:blip r:embed="rId6"/>
                  <a:stretch>
                    <a:fillRect b="-1087"/>
                  </a:stretch>
                </a:blipFill>
              </p:spPr>
              <p:txBody>
                <a:bodyPr/>
                <a:lstStyle/>
                <a:p>
                  <a:r>
                    <a:rPr lang="ja-JP" altLang="en-US">
                      <a:noFill/>
                    </a:rPr>
                    <a:t> </a:t>
                  </a:r>
                </a:p>
              </p:txBody>
            </p:sp>
          </mc:Fallback>
        </mc:AlternateContent>
        <p:sp>
          <p:nvSpPr>
            <p:cNvPr id="6" name="左中かっこ 5">
              <a:extLst>
                <a:ext uri="{FF2B5EF4-FFF2-40B4-BE49-F238E27FC236}">
                  <a16:creationId xmlns:a16="http://schemas.microsoft.com/office/drawing/2014/main" id="{418A06C5-546F-4E0D-95BE-8C291A489684}"/>
                </a:ext>
              </a:extLst>
            </p:cNvPr>
            <p:cNvSpPr/>
            <p:nvPr/>
          </p:nvSpPr>
          <p:spPr>
            <a:xfrm>
              <a:off x="2715491" y="4553410"/>
              <a:ext cx="169790" cy="11083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8AF4B2D8-221D-32F7-343C-A42BEB52E275}"/>
                  </a:ext>
                </a:extLst>
              </p:cNvPr>
              <p:cNvSpPr txBox="1"/>
              <p:nvPr/>
            </p:nvSpPr>
            <p:spPr>
              <a:xfrm>
                <a:off x="112327" y="5730574"/>
                <a:ext cx="12829266" cy="527580"/>
              </a:xfrm>
              <a:prstGeom prst="rect">
                <a:avLst/>
              </a:prstGeom>
              <a:noFill/>
            </p:spPr>
            <p:txBody>
              <a:bodyPr wrap="square" rtlCol="0">
                <a:spAutoFit/>
              </a:bodyPr>
              <a:lstStyle/>
              <a:p>
                <a:r>
                  <a:rPr kumimoji="1" lang="en-US" altLang="ja-JP" sz="2000" dirty="0"/>
                  <a:t>which are corresponding to </a:t>
                </a:r>
                <a14:m>
                  <m:oMath xmlns:m="http://schemas.openxmlformats.org/officeDocument/2006/math">
                    <m:r>
                      <a:rPr kumimoji="1" lang="en-US" altLang="ja-JP" sz="2000" b="0" i="1" smtClean="0">
                        <a:latin typeface="Cambria Math" panose="02040503050406030204" pitchFamily="18" charset="0"/>
                      </a:rPr>
                      <m:t>𝑀</m:t>
                    </m:r>
                    <m:d>
                      <m:dPr>
                        <m:ctrlPr>
                          <a:rPr kumimoji="1" lang="en-US" altLang="ja-JP" sz="2000" b="0" i="1" smtClean="0">
                            <a:latin typeface="Cambria Math" panose="02040503050406030204" pitchFamily="18" charset="0"/>
                          </a:rPr>
                        </m:ctrlPr>
                      </m:dPr>
                      <m:e>
                        <m:sSubSup>
                          <m:sSubSupPr>
                            <m:ctrlPr>
                              <a:rPr kumimoji="1" lang="en-US" altLang="ja-JP" sz="2000" b="0" i="1" smtClean="0">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Ξ</m:t>
                            </m:r>
                          </m:e>
                          <m:sub>
                            <m:r>
                              <a:rPr kumimoji="1" lang="en-US" altLang="ja-JP" sz="2000" b="0" i="1" smtClean="0">
                                <a:latin typeface="Cambria Math" panose="02040503050406030204" pitchFamily="18" charset="0"/>
                              </a:rPr>
                              <m:t>𝑄𝑄</m:t>
                            </m:r>
                          </m:sub>
                          <m:sup>
                            <m:r>
                              <a:rPr kumimoji="1" lang="en-US" altLang="ja-JP" sz="2000" b="0" i="1" smtClean="0">
                                <a:latin typeface="Cambria Math" panose="02040503050406030204" pitchFamily="18" charset="0"/>
                              </a:rPr>
                              <m:t>∗</m:t>
                            </m:r>
                          </m:sup>
                        </m:sSubSup>
                      </m:e>
                    </m:d>
                    <m:r>
                      <a:rPr kumimoji="1" lang="en-US" altLang="ja-JP" sz="2000" b="0" i="1" smtClean="0">
                        <a:latin typeface="Cambria Math" panose="02040503050406030204" pitchFamily="18" charset="0"/>
                      </a:rPr>
                      <m:t>−</m:t>
                    </m:r>
                    <m:r>
                      <a:rPr lang="en-US" altLang="ja-JP" sz="2000" i="1">
                        <a:latin typeface="Cambria Math" panose="02040503050406030204" pitchFamily="18" charset="0"/>
                      </a:rPr>
                      <m:t>𝑀</m:t>
                    </m:r>
                    <m:d>
                      <m:dPr>
                        <m:ctrlPr>
                          <a:rPr lang="en-US" altLang="ja-JP" sz="2000" i="1">
                            <a:latin typeface="Cambria Math" panose="02040503050406030204" pitchFamily="18" charset="0"/>
                          </a:rPr>
                        </m:ctrlPr>
                      </m:dPr>
                      <m:e>
                        <m:sSub>
                          <m:sSubPr>
                            <m:ctrlPr>
                              <a:rPr lang="en-US" altLang="ja-JP" sz="2000" i="1" smtClean="0">
                                <a:latin typeface="Cambria Math" panose="02040503050406030204" pitchFamily="18" charset="0"/>
                              </a:rPr>
                            </m:ctrlPr>
                          </m:sSubPr>
                          <m:e>
                            <m:r>
                              <m:rPr>
                                <m:sty m:val="p"/>
                              </m:rPr>
                              <a:rPr lang="el-GR" altLang="ja-JP" sz="2000" i="1">
                                <a:latin typeface="Cambria Math" panose="02040503050406030204" pitchFamily="18" charset="0"/>
                                <a:ea typeface="Cambria Math" panose="02040503050406030204" pitchFamily="18" charset="0"/>
                              </a:rPr>
                              <m:t>Ξ</m:t>
                            </m:r>
                          </m:e>
                          <m:sub>
                            <m:r>
                              <a:rPr lang="en-US" altLang="ja-JP" sz="2000" b="0" i="1" smtClean="0">
                                <a:latin typeface="Cambria Math" panose="02040503050406030204" pitchFamily="18" charset="0"/>
                              </a:rPr>
                              <m:t>𝑄𝑄</m:t>
                            </m:r>
                          </m:sub>
                        </m:sSub>
                      </m:e>
                    </m:d>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3</m:t>
                        </m:r>
                      </m:num>
                      <m:den>
                        <m:r>
                          <a:rPr lang="en-US" altLang="ja-JP" sz="2000" b="0" i="1" smtClean="0">
                            <a:latin typeface="Cambria Math" panose="02040503050406030204" pitchFamily="18" charset="0"/>
                          </a:rPr>
                          <m:t>4</m:t>
                        </m:r>
                      </m:den>
                    </m:f>
                    <m:d>
                      <m:dPr>
                        <m:ctrlPr>
                          <a:rPr lang="en-US" altLang="ja-JP" sz="2000" b="0" i="1" smtClean="0">
                            <a:latin typeface="Cambria Math" panose="02040503050406030204" pitchFamily="18" charset="0"/>
                          </a:rPr>
                        </m:ctrlPr>
                      </m:dPr>
                      <m:e>
                        <m:r>
                          <a:rPr lang="en-US" altLang="ja-JP" sz="2000" i="1">
                            <a:latin typeface="Cambria Math" panose="02040503050406030204" pitchFamily="18" charset="0"/>
                          </a:rPr>
                          <m:t>𝑀</m:t>
                        </m:r>
                        <m:d>
                          <m:dPr>
                            <m:ctrlPr>
                              <a:rPr lang="en-US" altLang="ja-JP" sz="2000" i="1">
                                <a:latin typeface="Cambria Math" panose="02040503050406030204" pitchFamily="18" charset="0"/>
                              </a:rPr>
                            </m:ctrlPr>
                          </m:dPr>
                          <m:e>
                            <m:sSup>
                              <m:sSupPr>
                                <m:ctrlPr>
                                  <a:rPr lang="en-US" altLang="ja-JP" sz="2000" i="1" smtClean="0">
                                    <a:latin typeface="Cambria Math" panose="02040503050406030204" pitchFamily="18" charset="0"/>
                                  </a:rPr>
                                </m:ctrlPr>
                              </m:sSupPr>
                              <m:e>
                                <m:r>
                                  <a:rPr lang="en-US" altLang="ja-JP" sz="2000" b="0" i="1" smtClean="0">
                                    <a:latin typeface="Cambria Math" panose="02040503050406030204" pitchFamily="18" charset="0"/>
                                  </a:rPr>
                                  <m:t>𝑃</m:t>
                                </m:r>
                              </m:e>
                              <m:sup>
                                <m:r>
                                  <a:rPr lang="en-US" altLang="ja-JP" sz="2000" b="0" i="1" smtClean="0">
                                    <a:latin typeface="Cambria Math" panose="02040503050406030204" pitchFamily="18" charset="0"/>
                                  </a:rPr>
                                  <m:t>∗</m:t>
                                </m:r>
                              </m:sup>
                            </m:sSup>
                          </m:e>
                        </m:d>
                        <m:r>
                          <a:rPr lang="en-US" altLang="ja-JP" sz="2000" i="1">
                            <a:latin typeface="Cambria Math" panose="02040503050406030204" pitchFamily="18" charset="0"/>
                          </a:rPr>
                          <m:t>−</m:t>
                        </m:r>
                        <m:r>
                          <a:rPr lang="en-US" altLang="ja-JP" sz="2000" i="1">
                            <a:latin typeface="Cambria Math" panose="02040503050406030204" pitchFamily="18" charset="0"/>
                          </a:rPr>
                          <m:t>𝑀</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𝑃</m:t>
                            </m:r>
                          </m:e>
                        </m:d>
                      </m:e>
                    </m:d>
                  </m:oMath>
                </a14:m>
                <a:r>
                  <a:rPr kumimoji="1" lang="en-US" altLang="ja-JP" sz="2000" dirty="0"/>
                  <a:t> predicted by NRQCD. </a:t>
                </a:r>
                <a:endParaRPr kumimoji="1" lang="ja-JP" altLang="en-US" sz="2000"/>
              </a:p>
            </p:txBody>
          </p:sp>
        </mc:Choice>
        <mc:Fallback>
          <p:sp>
            <p:nvSpPr>
              <p:cNvPr id="14" name="テキスト ボックス 13">
                <a:extLst>
                  <a:ext uri="{FF2B5EF4-FFF2-40B4-BE49-F238E27FC236}">
                    <a16:creationId xmlns:a16="http://schemas.microsoft.com/office/drawing/2014/main" id="{8AF4B2D8-221D-32F7-343C-A42BEB52E275}"/>
                  </a:ext>
                </a:extLst>
              </p:cNvPr>
              <p:cNvSpPr txBox="1">
                <a:spLocks noRot="1" noChangeAspect="1" noMove="1" noResize="1" noEditPoints="1" noAdjustHandles="1" noChangeArrowheads="1" noChangeShapeType="1" noTextEdit="1"/>
              </p:cNvSpPr>
              <p:nvPr/>
            </p:nvSpPr>
            <p:spPr>
              <a:xfrm>
                <a:off x="112327" y="5730574"/>
                <a:ext cx="12829266" cy="527580"/>
              </a:xfrm>
              <a:prstGeom prst="rect">
                <a:avLst/>
              </a:prstGeom>
              <a:blipFill>
                <a:blip r:embed="rId7"/>
                <a:stretch>
                  <a:fillRect l="-494" b="-1190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0766C544-C239-C896-47F7-256640A5FD0A}"/>
                  </a:ext>
                </a:extLst>
              </p:cNvPr>
              <p:cNvSpPr txBox="1"/>
              <p:nvPr/>
            </p:nvSpPr>
            <p:spPr>
              <a:xfrm>
                <a:off x="377448" y="6279145"/>
                <a:ext cx="11076709" cy="431849"/>
              </a:xfrm>
              <a:prstGeom prst="rect">
                <a:avLst/>
              </a:prstGeom>
              <a:noFill/>
            </p:spPr>
            <p:txBody>
              <a:bodyPr wrap="square" rtlCol="0">
                <a:spAutoFit/>
              </a:bodyPr>
              <a:lstStyle/>
              <a:p>
                <a:r>
                  <a:rPr kumimoji="1" lang="en-US" altLang="ja-JP" sz="2000" dirty="0"/>
                  <a:t>Note: There is no clear basis to this assumption (</a:t>
                </a:r>
                <a14:m>
                  <m:oMath xmlns:m="http://schemas.openxmlformats.org/officeDocument/2006/math">
                    <m:sSubSup>
                      <m:sSubSupPr>
                        <m:ctrlPr>
                          <a:rPr kumimoji="1" lang="en-US" altLang="ja-JP" sz="2000" i="1" smtClean="0">
                            <a:latin typeface="Cambria Math" panose="02040503050406030204" pitchFamily="18" charset="0"/>
                          </a:rPr>
                        </m:ctrlPr>
                      </m:sSubSup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i="1" smtClean="0">
                            <a:latin typeface="Cambria Math" panose="02040503050406030204" pitchFamily="18" charset="0"/>
                            <a:ea typeface="Cambria Math" panose="02040503050406030204" pitchFamily="18" charset="0"/>
                          </a:rPr>
                          <m:t>𝜎</m:t>
                        </m:r>
                      </m:sub>
                      <m:sup>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S</m:t>
                        </m:r>
                      </m:sup>
                    </m:sSubSup>
                    <m:r>
                      <a:rPr kumimoji="1"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rPr>
                          <m:t>S</m:t>
                        </m:r>
                      </m:sup>
                    </m:sSubSup>
                  </m:oMath>
                </a14:m>
                <a:r>
                  <a:rPr kumimoji="1" lang="en-US" altLang="ja-JP" sz="2000" dirty="0"/>
                  <a:t> and </a:t>
                </a:r>
                <a14:m>
                  <m:oMath xmlns:m="http://schemas.openxmlformats.org/officeDocument/2006/math">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S</m:t>
                        </m:r>
                      </m:sup>
                    </m:sSubSup>
                    <m:r>
                      <a:rPr lang="en-US" altLang="ja-JP" sz="2000" i="1">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S</m:t>
                        </m:r>
                      </m:sup>
                    </m:sSubSup>
                  </m:oMath>
                </a14:m>
                <a:r>
                  <a:rPr kumimoji="1" lang="en-US" altLang="ja-JP" sz="2000" dirty="0"/>
                  <a:t>) in this framework.</a:t>
                </a:r>
                <a:endParaRPr kumimoji="1" lang="ja-JP" altLang="en-US" sz="2000"/>
              </a:p>
            </p:txBody>
          </p:sp>
        </mc:Choice>
        <mc:Fallback>
          <p:sp>
            <p:nvSpPr>
              <p:cNvPr id="16" name="テキスト ボックス 15">
                <a:extLst>
                  <a:ext uri="{FF2B5EF4-FFF2-40B4-BE49-F238E27FC236}">
                    <a16:creationId xmlns:a16="http://schemas.microsoft.com/office/drawing/2014/main" id="{0766C544-C239-C896-47F7-256640A5FD0A}"/>
                  </a:ext>
                </a:extLst>
              </p:cNvPr>
              <p:cNvSpPr txBox="1">
                <a:spLocks noRot="1" noChangeAspect="1" noMove="1" noResize="1" noEditPoints="1" noAdjustHandles="1" noChangeArrowheads="1" noChangeShapeType="1" noTextEdit="1"/>
              </p:cNvSpPr>
              <p:nvPr/>
            </p:nvSpPr>
            <p:spPr>
              <a:xfrm>
                <a:off x="377448" y="6279145"/>
                <a:ext cx="11076709" cy="431849"/>
              </a:xfrm>
              <a:prstGeom prst="rect">
                <a:avLst/>
              </a:prstGeom>
              <a:blipFill>
                <a:blip r:embed="rId8"/>
                <a:stretch>
                  <a:fillRect l="-573" b="-2571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CB3E0B13-8826-3CEB-80AD-97FE2DB4CA07}"/>
                  </a:ext>
                </a:extLst>
              </p:cNvPr>
              <p:cNvSpPr txBox="1"/>
              <p:nvPr/>
            </p:nvSpPr>
            <p:spPr>
              <a:xfrm>
                <a:off x="1573178" y="2681167"/>
                <a:ext cx="9480645" cy="14956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r>
                        <a:rPr lang="en-US" altLang="ja-JP" b="0" i="0"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r>
                            <a:rPr lang="en-US" altLang="ja-JP" b="0" i="1" smtClean="0">
                              <a:solidFill>
                                <a:schemeClr val="accent1"/>
                              </a:solidFill>
                              <a:latin typeface="Cambria Math" panose="02040503050406030204" pitchFamily="18" charset="0"/>
                            </a:rPr>
                            <m:t>−</m:t>
                          </m:r>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num>
                        <m:den>
                          <m:sSub>
                            <m:sSubPr>
                              <m:ctrlPr>
                                <a:rPr lang="en-US" altLang="ja-JP" b="0"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𝑄</m:t>
                              </m:r>
                            </m:sub>
                          </m:sSub>
                        </m:den>
                      </m:f>
                      <m:r>
                        <a:rPr lang="en-US" altLang="ja-JP" b="0" i="0" smtClean="0">
                          <a:solidFill>
                            <a:schemeClr val="accent1"/>
                          </a:solidFill>
                          <a:latin typeface="Cambria Math" panose="02040503050406030204" pitchFamily="18" charset="0"/>
                        </a:rPr>
                        <m:t>−2</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𝑢</m:t>
                              </m:r>
                              <m:r>
                                <a:rPr lang="en-US" altLang="ja-JP" i="1">
                                  <a:solidFill>
                                    <a:schemeClr val="accent1"/>
                                  </a:solidFill>
                                  <a:latin typeface="Cambria Math" panose="02040503050406030204" pitchFamily="18" charset="0"/>
                                </a:rPr>
                                <m:t>,</m:t>
                              </m:r>
                              <m:r>
                                <a:rPr lang="en-US" altLang="ja-JP" i="1">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smtClean="0">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r>
                            <a:rPr lang="en-US" altLang="ja-JP" b="0" i="1" smtClean="0">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m:rPr>
                                  <m:sty m:val="p"/>
                                </m:rPr>
                                <a:rPr lang="en-US" altLang="ja-JP">
                                  <a:solidFill>
                                    <a:schemeClr val="accent1"/>
                                  </a:solidFill>
                                  <a:latin typeface="Cambria Math" panose="02040503050406030204" pitchFamily="18" charset="0"/>
                                </a:rPr>
                                <m:t>S</m:t>
                              </m:r>
                            </m:sup>
                          </m:sSubSup>
                        </m:e>
                      </m:d>
                      <m:r>
                        <a:rPr lang="en-US" altLang="ja-JP" i="1">
                          <a:solidFill>
                            <a:srgbClr val="FF0000"/>
                          </a:solidFill>
                          <a:latin typeface="Cambria Math" panose="02040503050406030204" pitchFamily="18" charset="0"/>
                        </a:rPr>
                        <m:t>+(</m:t>
                      </m:r>
                      <m:m>
                        <m:mPr>
                          <m:mcs>
                            <m:mc>
                              <m:mcPr>
                                <m:count m:val="1"/>
                                <m:mcJc m:val="center"/>
                              </m:mcPr>
                            </m:mc>
                          </m:mcs>
                          <m:ctrlPr>
                            <a:rPr lang="en-US" altLang="ja-JP" i="1">
                              <a:solidFill>
                                <a:srgbClr val="FF0000"/>
                              </a:solidFill>
                              <a:latin typeface="Cambria Math" panose="02040503050406030204" pitchFamily="18" charset="0"/>
                            </a:rPr>
                          </m:ctrlPr>
                        </m:mPr>
                        <m:mr>
                          <m:e>
                            <m:r>
                              <m:rPr>
                                <m:sty m:val="p"/>
                                <m:brk m:alnAt="7"/>
                              </m:rPr>
                              <a:rPr lang="en-US" altLang="ja-JP">
                                <a:solidFill>
                                  <a:srgbClr val="FF0000"/>
                                </a:solidFill>
                                <a:latin typeface="Cambria Math" panose="02040503050406030204" pitchFamily="18" charset="0"/>
                              </a:rPr>
                              <m:t>c</m:t>
                            </m:r>
                            <m:r>
                              <m:rPr>
                                <m:sty m:val="p"/>
                              </m:rPr>
                              <a:rPr lang="en-US" altLang="ja-JP">
                                <a:solidFill>
                                  <a:srgbClr val="FF0000"/>
                                </a:solidFill>
                                <a:latin typeface="Cambria Math" panose="02040503050406030204" pitchFamily="18" charset="0"/>
                              </a:rPr>
                              <m:t>olor</m:t>
                            </m:r>
                          </m:e>
                        </m:mr>
                        <m:mr>
                          <m:e>
                            <m:r>
                              <m:rPr>
                                <m:sty m:val="p"/>
                              </m:rPr>
                              <a:rPr lang="en-US" altLang="ja-JP">
                                <a:solidFill>
                                  <a:srgbClr val="FF0000"/>
                                </a:solidFill>
                                <a:latin typeface="Cambria Math" panose="02040503050406030204" pitchFamily="18" charset="0"/>
                              </a:rPr>
                              <m:t>mixing</m:t>
                            </m:r>
                          </m:e>
                        </m:mr>
                      </m:m>
                      <m:r>
                        <a:rPr lang="en-US" altLang="ja-JP" i="1">
                          <a:solidFill>
                            <a:srgbClr val="FF0000"/>
                          </a:solidFill>
                          <a:latin typeface="Cambria Math" panose="02040503050406030204" pitchFamily="18" charset="0"/>
                        </a:rPr>
                        <m:t>)</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=2</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=1</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r>
                        <a:rPr lang="en-US" altLang="ja-JP">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2</m:t>
                      </m:r>
                      <m:f>
                        <m:fPr>
                          <m:ctrlPr>
                            <a:rPr lang="en-US" altLang="ja-JP" i="1">
                              <a:solidFill>
                                <a:schemeClr val="accent1"/>
                              </a:solidFill>
                              <a:latin typeface="Cambria Math" panose="02040503050406030204" pitchFamily="18" charset="0"/>
                            </a:rPr>
                          </m:ctrlPr>
                        </m:fPr>
                        <m:num>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r>
                            <a:rPr lang="en-US" altLang="ja-JP" i="1">
                              <a:solidFill>
                                <a:schemeClr val="accent1"/>
                              </a:solidFill>
                              <a:latin typeface="Cambria Math" panose="02040503050406030204" pitchFamily="18" charset="0"/>
                            </a:rPr>
                            <m:t>−</m:t>
                          </m:r>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4</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𝑢</m:t>
                              </m:r>
                              <m:r>
                                <a:rPr lang="en-US" altLang="ja-JP" i="1">
                                  <a:solidFill>
                                    <a:schemeClr val="accent1"/>
                                  </a:solidFill>
                                  <a:latin typeface="Cambria Math" panose="02040503050406030204" pitchFamily="18" charset="0"/>
                                </a:rPr>
                                <m:t>,</m:t>
                              </m:r>
                              <m:r>
                                <a:rPr lang="en-US" altLang="ja-JP" i="1">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m:rPr>
                                  <m:sty m:val="p"/>
                                </m:rPr>
                                <a:rPr lang="en-US" altLang="ja-JP">
                                  <a:solidFill>
                                    <a:schemeClr val="accent1"/>
                                  </a:solidFill>
                                  <a:latin typeface="Cambria Math" panose="02040503050406030204" pitchFamily="18" charset="0"/>
                                </a:rPr>
                                <m:t>S</m:t>
                              </m:r>
                            </m:sup>
                          </m:sSubSup>
                        </m:e>
                      </m:d>
                    </m:oMath>
                  </m:oMathPara>
                </a14:m>
                <a:endParaRPr kumimoji="1" lang="ja-JP" altLang="en-US"/>
              </a:p>
            </p:txBody>
          </p:sp>
        </mc:Choice>
        <mc:Fallback>
          <p:sp>
            <p:nvSpPr>
              <p:cNvPr id="19" name="テキスト ボックス 18">
                <a:extLst>
                  <a:ext uri="{FF2B5EF4-FFF2-40B4-BE49-F238E27FC236}">
                    <a16:creationId xmlns:a16="http://schemas.microsoft.com/office/drawing/2014/main" id="{CB3E0B13-8826-3CEB-80AD-97FE2DB4CA07}"/>
                  </a:ext>
                </a:extLst>
              </p:cNvPr>
              <p:cNvSpPr txBox="1">
                <a:spLocks noRot="1" noChangeAspect="1" noMove="1" noResize="1" noEditPoints="1" noAdjustHandles="1" noChangeArrowheads="1" noChangeShapeType="1" noTextEdit="1"/>
              </p:cNvSpPr>
              <p:nvPr/>
            </p:nvSpPr>
            <p:spPr>
              <a:xfrm>
                <a:off x="1573178" y="2681167"/>
                <a:ext cx="9480645" cy="1495666"/>
              </a:xfrm>
              <a:prstGeom prst="rect">
                <a:avLst/>
              </a:prstGeom>
              <a:blipFill>
                <a:blip r:embed="rId9"/>
                <a:stretch>
                  <a:fillRect b="-1695"/>
                </a:stretch>
              </a:blipFill>
            </p:spPr>
            <p:txBody>
              <a:bodyPr/>
              <a:lstStyle/>
              <a:p>
                <a:r>
                  <a:rPr lang="ja-JP" altLang="en-US">
                    <a:noFill/>
                  </a:rPr>
                  <a:t> </a:t>
                </a:r>
              </a:p>
            </p:txBody>
          </p:sp>
        </mc:Fallback>
      </mc:AlternateContent>
      <p:sp>
        <p:nvSpPr>
          <p:cNvPr id="3" name="右矢印 2">
            <a:extLst>
              <a:ext uri="{FF2B5EF4-FFF2-40B4-BE49-F238E27FC236}">
                <a16:creationId xmlns:a16="http://schemas.microsoft.com/office/drawing/2014/main" id="{2114420C-D5DE-D85A-ED33-1ACBBDEBB11E}"/>
              </a:ext>
            </a:extLst>
          </p:cNvPr>
          <p:cNvSpPr/>
          <p:nvPr/>
        </p:nvSpPr>
        <p:spPr>
          <a:xfrm>
            <a:off x="3030767" y="4974825"/>
            <a:ext cx="439838" cy="335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45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CDD5-C6C9-D815-26C5-6C273D6B484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D2D7278-DB00-3136-61C0-8242C941131C}"/>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4210B4D-9436-4AD1-ED38-80162283FD1C}"/>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Results of Masses</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41BC2582-0731-509A-0E86-01D75B3AA548}"/>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9" name="テキスト ボックス 8">
                <a:extLst>
                  <a:ext uri="{FF2B5EF4-FFF2-40B4-BE49-F238E27FC236}">
                    <a16:creationId xmlns:a16="http://schemas.microsoft.com/office/drawing/2014/main" id="{41BC2582-0731-509A-0E86-01D75B3AA548}"/>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195" t="-127027" r="-1220" b="-191892"/>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177F967B-5CA7-F0E4-C2C6-0D70756BE6ED}"/>
              </a:ext>
            </a:extLst>
          </p:cNvPr>
          <p:cNvGrpSpPr/>
          <p:nvPr/>
        </p:nvGrpSpPr>
        <p:grpSpPr>
          <a:xfrm>
            <a:off x="450394" y="819582"/>
            <a:ext cx="6569672" cy="1588587"/>
            <a:chOff x="2851227" y="946579"/>
            <a:chExt cx="6569672" cy="1588587"/>
          </a:xfrm>
        </p:grpSpPr>
        <p:grpSp>
          <p:nvGrpSpPr>
            <p:cNvPr id="16" name="グループ化 15">
              <a:extLst>
                <a:ext uri="{FF2B5EF4-FFF2-40B4-BE49-F238E27FC236}">
                  <a16:creationId xmlns:a16="http://schemas.microsoft.com/office/drawing/2014/main" id="{505F4F91-A528-C713-8813-5AB221806B3E}"/>
                </a:ext>
              </a:extLst>
            </p:cNvPr>
            <p:cNvGrpSpPr/>
            <p:nvPr/>
          </p:nvGrpSpPr>
          <p:grpSpPr>
            <a:xfrm>
              <a:off x="2851227" y="1204888"/>
              <a:ext cx="6569672" cy="1330278"/>
              <a:chOff x="2851227" y="1204888"/>
              <a:chExt cx="6569672" cy="1330278"/>
            </a:xfrm>
          </p:grpSpPr>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26DE8A1C-6D4F-954E-481D-A197132A5C59}"/>
                      </a:ext>
                    </a:extLst>
                  </p:cNvPr>
                  <p:cNvSpPr txBox="1"/>
                  <p:nvPr/>
                </p:nvSpPr>
                <p:spPr>
                  <a:xfrm>
                    <a:off x="3004927" y="1295673"/>
                    <a:ext cx="4000918" cy="4225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𝑐𝑐</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lang="en-US" altLang="ja-JP" i="1">
                              <a:latin typeface="Cambria Math" panose="02040503050406030204" pitchFamily="18" charset="0"/>
                            </a:rPr>
                            <m:t>=4146</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±2</m:t>
                              </m:r>
                            </m:e>
                            <m:sub>
                              <m:r>
                                <a:rPr lang="en-US" altLang="ja-JP" i="1">
                                  <a:latin typeface="Cambria Math" panose="02040503050406030204" pitchFamily="18" charset="0"/>
                                  <a:ea typeface="Cambria Math" panose="02040503050406030204" pitchFamily="18" charset="0"/>
                                </a:rPr>
                                <m:t>−0−82−139</m:t>
                              </m:r>
                            </m:sub>
                            <m:sup>
                              <m:r>
                                <a:rPr lang="en-US" altLang="ja-JP" i="1">
                                  <a:latin typeface="Cambria Math" panose="02040503050406030204" pitchFamily="18" charset="0"/>
                                  <a:ea typeface="Cambria Math" panose="02040503050406030204" pitchFamily="18" charset="0"/>
                                </a:rPr>
                                <m:t>+79+0+0</m:t>
                              </m:r>
                            </m:sup>
                          </m:sSubSup>
                          <m:r>
                            <a:rPr lang="en-US" altLang="ja-JP" i="1">
                              <a:latin typeface="Cambria Math" panose="02040503050406030204" pitchFamily="18" charset="0"/>
                              <a:ea typeface="Cambria Math" panose="02040503050406030204" pitchFamily="18" charset="0"/>
                            </a:rPr>
                            <m:t> </m:t>
                          </m:r>
                          <m:r>
                            <m:rPr>
                              <m:sty m:val="p"/>
                            </m:rPr>
                            <a:rPr lang="en-US" altLang="ja-JP">
                              <a:latin typeface="Cambria Math" panose="02040503050406030204" pitchFamily="18" charset="0"/>
                              <a:ea typeface="Cambria Math" panose="02040503050406030204" pitchFamily="18" charset="0"/>
                            </a:rPr>
                            <m:t>MeV</m:t>
                          </m:r>
                        </m:oMath>
                      </m:oMathPara>
                    </a14:m>
                    <a:endParaRPr lang="en-US" altLang="ja-JP" dirty="0"/>
                  </a:p>
                </p:txBody>
              </p:sp>
            </mc:Choice>
            <mc:Fallback>
              <p:sp>
                <p:nvSpPr>
                  <p:cNvPr id="4" name="テキスト ボックス 3">
                    <a:extLst>
                      <a:ext uri="{FF2B5EF4-FFF2-40B4-BE49-F238E27FC236}">
                        <a16:creationId xmlns:a16="http://schemas.microsoft.com/office/drawing/2014/main" id="{26DE8A1C-6D4F-954E-481D-A197132A5C59}"/>
                      </a:ext>
                    </a:extLst>
                  </p:cNvPr>
                  <p:cNvSpPr txBox="1">
                    <a:spLocks noRot="1" noChangeAspect="1" noMove="1" noResize="1" noEditPoints="1" noAdjustHandles="1" noChangeArrowheads="1" noChangeShapeType="1" noTextEdit="1"/>
                  </p:cNvSpPr>
                  <p:nvPr/>
                </p:nvSpPr>
                <p:spPr>
                  <a:xfrm>
                    <a:off x="3004927" y="1295673"/>
                    <a:ext cx="4000918" cy="422552"/>
                  </a:xfrm>
                  <a:prstGeom prst="rect">
                    <a:avLst/>
                  </a:prstGeom>
                  <a:blipFill>
                    <a:blip r:embed="rId4"/>
                    <a:stretch>
                      <a:fillRect b="-8824"/>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7EA340A1-8A4E-0C25-9EEF-D31A651F3982}"/>
                  </a:ext>
                </a:extLst>
              </p:cNvPr>
              <p:cNvCxnSpPr>
                <a:cxnSpLocks/>
              </p:cNvCxnSpPr>
              <p:nvPr/>
            </p:nvCxnSpPr>
            <p:spPr>
              <a:xfrm>
                <a:off x="4909794" y="1683080"/>
                <a:ext cx="1819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6BD149C-6FCC-8289-6324-2E2CC4C12195}"/>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5D943688-D2E1-838E-512C-853524C24177}"/>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E27769F2-9C17-5161-0414-F02BF35A9589}"/>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01E062C4-1C0C-B6B3-3F7C-0EB487C2A0AC}"/>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119865EA-017D-3167-0402-AC1627F28139}"/>
                  </a:ext>
                </a:extLst>
              </p:cNvPr>
              <p:cNvCxnSpPr>
                <a:cxnSpLocks/>
              </p:cNvCxnSpPr>
              <p:nvPr/>
            </p:nvCxnSpPr>
            <p:spPr>
              <a:xfrm flipV="1">
                <a:off x="5127685" y="1683080"/>
                <a:ext cx="187360" cy="17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4B69FA6-E07A-0A01-399D-60F4CF38ACB9}"/>
                  </a:ext>
                </a:extLst>
              </p:cNvPr>
              <p:cNvCxnSpPr>
                <a:cxnSpLocks/>
              </p:cNvCxnSpPr>
              <p:nvPr/>
            </p:nvCxnSpPr>
            <p:spPr>
              <a:xfrm>
                <a:off x="5496254" y="1683080"/>
                <a:ext cx="1295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864450A-82B2-8DF5-99C3-301C7A9FFD93}"/>
                  </a:ext>
                </a:extLst>
              </p:cNvPr>
              <p:cNvCxnSpPr>
                <a:cxnSpLocks/>
              </p:cNvCxnSpPr>
              <p:nvPr/>
            </p:nvCxnSpPr>
            <p:spPr>
              <a:xfrm>
                <a:off x="5757579" y="1683080"/>
                <a:ext cx="2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84FB660-8EB2-39F8-D94A-61A81D6C3A49}"/>
                  </a:ext>
                </a:extLst>
              </p:cNvPr>
              <p:cNvCxnSpPr>
                <a:cxnSpLocks/>
                <a:endCxn id="4" idx="2"/>
              </p:cNvCxnSpPr>
              <p:nvPr/>
            </p:nvCxnSpPr>
            <p:spPr>
              <a:xfrm flipV="1">
                <a:off x="3839938" y="1718225"/>
                <a:ext cx="1165448" cy="229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DA80C7CD-260B-A757-CC8D-B03A620F8F78}"/>
                  </a:ext>
                </a:extLst>
              </p:cNvPr>
              <p:cNvCxnSpPr>
                <a:cxnSpLocks/>
              </p:cNvCxnSpPr>
              <p:nvPr/>
            </p:nvCxnSpPr>
            <p:spPr>
              <a:xfrm flipH="1" flipV="1">
                <a:off x="5898439" y="1687232"/>
                <a:ext cx="1276372" cy="19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A62BABF-F9A2-009E-22D7-706D1703F9A4}"/>
                  </a:ext>
                </a:extLst>
              </p:cNvPr>
              <p:cNvCxnSpPr>
                <a:cxnSpLocks/>
              </p:cNvCxnSpPr>
              <p:nvPr/>
            </p:nvCxnSpPr>
            <p:spPr>
              <a:xfrm flipV="1">
                <a:off x="4811706" y="1688376"/>
                <a:ext cx="407781" cy="5830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6574713-363F-830D-65D4-9B29EF92DC19}"/>
                  </a:ext>
                </a:extLst>
              </p:cNvPr>
              <p:cNvCxnSpPr>
                <a:cxnSpLocks/>
              </p:cNvCxnSpPr>
              <p:nvPr/>
            </p:nvCxnSpPr>
            <p:spPr>
              <a:xfrm flipH="1" flipV="1">
                <a:off x="5561022" y="1720751"/>
                <a:ext cx="889535" cy="318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BAEF3B63-3B53-E99B-5449-1F663AB112E4}"/>
                  </a:ext>
                </a:extLst>
              </p:cNvPr>
              <p:cNvSpPr/>
              <p:nvPr/>
            </p:nvSpPr>
            <p:spPr>
              <a:xfrm rot="16200000">
                <a:off x="5339613" y="676981"/>
                <a:ext cx="228480" cy="1284294"/>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5C5F65A8-345F-71A8-0E5C-33C45A1C0DE0}"/>
                </a:ext>
              </a:extLst>
            </p:cNvPr>
            <p:cNvSpPr txBox="1"/>
            <p:nvPr/>
          </p:nvSpPr>
          <p:spPr>
            <a:xfrm>
              <a:off x="4909794" y="946579"/>
              <a:ext cx="1583651" cy="369332"/>
            </a:xfrm>
            <a:prstGeom prst="rect">
              <a:avLst/>
            </a:prstGeom>
            <a:noFill/>
          </p:spPr>
          <p:txBody>
            <a:bodyPr wrap="square" rtlCol="0">
              <a:spAutoFit/>
            </a:bodyPr>
            <a:lstStyle/>
            <a:p>
              <a:pPr algn="ctr"/>
              <a:r>
                <a:rPr lang="en-US" altLang="ja-JP" dirty="0">
                  <a:solidFill>
                    <a:schemeClr val="accent1"/>
                  </a:solidFill>
                </a:rPr>
                <a:t>ambiguity</a:t>
              </a:r>
              <a:endParaRPr kumimoji="1" lang="ja-JP" altLang="en-US">
                <a:solidFill>
                  <a:schemeClr val="accent1"/>
                </a:solidFill>
              </a:endParaRPr>
            </a:p>
          </p:txBody>
        </p:sp>
      </p:gr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4CDC5EA7-737E-6379-F935-78852DE2E73E}"/>
                  </a:ext>
                </a:extLst>
              </p:cNvPr>
              <p:cNvSpPr txBox="1"/>
              <p:nvPr/>
            </p:nvSpPr>
            <p:spPr>
              <a:xfrm>
                <a:off x="4605012" y="931061"/>
                <a:ext cx="6724277" cy="369332"/>
              </a:xfrm>
              <a:prstGeom prst="rect">
                <a:avLst/>
              </a:prstGeom>
              <a:noFill/>
            </p:spPr>
            <p:txBody>
              <a:bodyPr wrap="square" rtlCol="0">
                <a:spAutoFit/>
              </a:bodyPr>
              <a:lstStyle/>
              <a:p>
                <a:r>
                  <a:rPr kumimoji="1" lang="en-US" altLang="ja-JP" dirty="0"/>
                  <a:t>Note: Color mixing can happen in only the case of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a14:m>
                <a:r>
                  <a:rPr kumimoji="1" lang="en-US" altLang="ja-JP" dirty="0"/>
                  <a:t> </a:t>
                </a:r>
                <a:endParaRPr kumimoji="1" lang="ja-JP" altLang="en-US"/>
              </a:p>
            </p:txBody>
          </p:sp>
        </mc:Choice>
        <mc:Fallback>
          <p:sp>
            <p:nvSpPr>
              <p:cNvPr id="3" name="テキスト ボックス 2">
                <a:extLst>
                  <a:ext uri="{FF2B5EF4-FFF2-40B4-BE49-F238E27FC236}">
                    <a16:creationId xmlns:a16="http://schemas.microsoft.com/office/drawing/2014/main" id="{4CDC5EA7-737E-6379-F935-78852DE2E73E}"/>
                  </a:ext>
                </a:extLst>
              </p:cNvPr>
              <p:cNvSpPr txBox="1">
                <a:spLocks noRot="1" noChangeAspect="1" noMove="1" noResize="1" noEditPoints="1" noAdjustHandles="1" noChangeArrowheads="1" noChangeShapeType="1" noTextEdit="1"/>
              </p:cNvSpPr>
              <p:nvPr/>
            </p:nvSpPr>
            <p:spPr>
              <a:xfrm>
                <a:off x="4605012" y="931061"/>
                <a:ext cx="6724277" cy="369332"/>
              </a:xfrm>
              <a:prstGeom prst="rect">
                <a:avLst/>
              </a:prstGeom>
              <a:blipFill>
                <a:blip r:embed="rId5"/>
                <a:stretch>
                  <a:fillRect l="-755" t="-6667" b="-23333"/>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26A721B4-151D-377C-94F3-A748DEF21F8D}"/>
              </a:ext>
            </a:extLst>
          </p:cNvPr>
          <p:cNvGrpSpPr/>
          <p:nvPr/>
        </p:nvGrpSpPr>
        <p:grpSpPr>
          <a:xfrm>
            <a:off x="373475" y="2399631"/>
            <a:ext cx="6440735" cy="4469999"/>
            <a:chOff x="5859197" y="2393937"/>
            <a:chExt cx="6440735" cy="4469999"/>
          </a:xfrm>
        </p:grpSpPr>
        <p:grpSp>
          <p:nvGrpSpPr>
            <p:cNvPr id="28" name="グループ化 27">
              <a:extLst>
                <a:ext uri="{FF2B5EF4-FFF2-40B4-BE49-F238E27FC236}">
                  <a16:creationId xmlns:a16="http://schemas.microsoft.com/office/drawing/2014/main" id="{6E796A0D-D18A-6219-FA0C-68DE6A33AE27}"/>
                </a:ext>
              </a:extLst>
            </p:cNvPr>
            <p:cNvGrpSpPr/>
            <p:nvPr/>
          </p:nvGrpSpPr>
          <p:grpSpPr>
            <a:xfrm>
              <a:off x="5859197" y="2393937"/>
              <a:ext cx="6440735" cy="4469999"/>
              <a:chOff x="5739698" y="2499886"/>
              <a:chExt cx="6440735" cy="4469999"/>
            </a:xfrm>
          </p:grpSpPr>
          <mc:AlternateContent xmlns:mc="http://schemas.openxmlformats.org/markup-compatibility/2006">
            <mc:Choice xmlns:a14="http://schemas.microsoft.com/office/drawing/2010/main" Requires="a14">
              <p:sp>
                <p:nvSpPr>
                  <p:cNvPr id="29" name="テキスト ボックス 28">
                    <a:extLst>
                      <a:ext uri="{FF2B5EF4-FFF2-40B4-BE49-F238E27FC236}">
                        <a16:creationId xmlns:a16="http://schemas.microsoft.com/office/drawing/2014/main" id="{01AE09C6-01D4-D2A8-B130-D3A6DB17F953}"/>
                      </a:ext>
                    </a:extLst>
                  </p:cNvPr>
                  <p:cNvSpPr txBox="1"/>
                  <p:nvPr/>
                </p:nvSpPr>
                <p:spPr>
                  <a:xfrm>
                    <a:off x="9156301" y="5849150"/>
                    <a:ext cx="2173787" cy="369332"/>
                  </a:xfrm>
                  <a:prstGeom prst="rect">
                    <a:avLst/>
                  </a:prstGeom>
                  <a:noFill/>
                </p:spPr>
                <p:txBody>
                  <a:bodyPr wrap="square" rtlCol="0">
                    <a:spAutoFit/>
                  </a:bodyPr>
                  <a:lstStyle/>
                  <a:p>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𝐷</m:t>
                            </m:r>
                          </m:e>
                          <m:sup>
                            <m:r>
                              <a:rPr kumimoji="1" lang="en-US" altLang="ja-JP" b="0" i="1" smtClean="0">
                                <a:latin typeface="Cambria Math" panose="02040503050406030204" pitchFamily="18" charset="0"/>
                              </a:rPr>
                              <m:t>∗</m:t>
                            </m:r>
                          </m:sup>
                        </m:sSup>
                        <m:sSup>
                          <m:sSupPr>
                            <m:ctrlPr>
                              <a:rPr lang="en-US" altLang="ja-JP" i="1">
                                <a:latin typeface="Cambria Math" panose="02040503050406030204" pitchFamily="18" charset="0"/>
                              </a:rPr>
                            </m:ctrlPr>
                          </m:sSupPr>
                          <m:e>
                            <m:r>
                              <a:rPr lang="en-US" altLang="ja-JP" i="1">
                                <a:latin typeface="Cambria Math" panose="02040503050406030204" pitchFamily="18" charset="0"/>
                              </a:rPr>
                              <m:t>𝐷</m:t>
                            </m:r>
                          </m:e>
                          <m:sup>
                            <m:r>
                              <a:rPr lang="en-US" altLang="ja-JP" i="1">
                                <a:latin typeface="Cambria Math" panose="02040503050406030204" pitchFamily="18" charset="0"/>
                              </a:rPr>
                              <m:t>∗</m:t>
                            </m:r>
                          </m:sup>
                        </m:sSup>
                      </m:oMath>
                    </a14:m>
                    <a:r>
                      <a:rPr kumimoji="1" lang="en-US" altLang="ja-JP" dirty="0"/>
                      <a:t>: </a:t>
                    </a:r>
                    <a14:m>
                      <m:oMath xmlns:m="http://schemas.openxmlformats.org/officeDocument/2006/math">
                        <m:r>
                          <a:rPr lang="en-US" altLang="ja-JP" i="1">
                            <a:latin typeface="Cambria Math" panose="02040503050406030204" pitchFamily="18" charset="0"/>
                          </a:rPr>
                          <m:t>4020 </m:t>
                        </m:r>
                        <m:r>
                          <m:rPr>
                            <m:sty m:val="p"/>
                          </m:rPr>
                          <a:rPr lang="en-US" altLang="ja-JP">
                            <a:latin typeface="Cambria Math" panose="02040503050406030204" pitchFamily="18" charset="0"/>
                          </a:rPr>
                          <m:t>MeV</m:t>
                        </m:r>
                      </m:oMath>
                    </a14:m>
                    <a:endParaRPr kumimoji="1" lang="ja-JP" altLang="en-US"/>
                  </a:p>
                </p:txBody>
              </p:sp>
            </mc:Choice>
            <mc:Fallback>
              <p:sp>
                <p:nvSpPr>
                  <p:cNvPr id="29" name="テキスト ボックス 28">
                    <a:extLst>
                      <a:ext uri="{FF2B5EF4-FFF2-40B4-BE49-F238E27FC236}">
                        <a16:creationId xmlns:a16="http://schemas.microsoft.com/office/drawing/2014/main" id="{01AE09C6-01D4-D2A8-B130-D3A6DB17F953}"/>
                      </a:ext>
                    </a:extLst>
                  </p:cNvPr>
                  <p:cNvSpPr txBox="1">
                    <a:spLocks noRot="1" noChangeAspect="1" noMove="1" noResize="1" noEditPoints="1" noAdjustHandles="1" noChangeArrowheads="1" noChangeShapeType="1" noTextEdit="1"/>
                  </p:cNvSpPr>
                  <p:nvPr/>
                </p:nvSpPr>
                <p:spPr>
                  <a:xfrm>
                    <a:off x="9156301" y="5849150"/>
                    <a:ext cx="2173787" cy="369332"/>
                  </a:xfrm>
                  <a:prstGeom prst="rect">
                    <a:avLst/>
                  </a:prstGeom>
                  <a:blipFill>
                    <a:blip r:embed="rId6"/>
                    <a:stretch>
                      <a:fillRect t="-6667" b="-26667"/>
                    </a:stretch>
                  </a:blipFill>
                </p:spPr>
                <p:txBody>
                  <a:bodyPr/>
                  <a:lstStyle/>
                  <a:p>
                    <a:r>
                      <a:rPr lang="ja-JP" altLang="en-US">
                        <a:noFill/>
                      </a:rPr>
                      <a:t> </a:t>
                    </a:r>
                  </a:p>
                </p:txBody>
              </p:sp>
            </mc:Fallback>
          </mc:AlternateContent>
          <p:cxnSp>
            <p:nvCxnSpPr>
              <p:cNvPr id="30" name="直線コネクタ 29">
                <a:extLst>
                  <a:ext uri="{FF2B5EF4-FFF2-40B4-BE49-F238E27FC236}">
                    <a16:creationId xmlns:a16="http://schemas.microsoft.com/office/drawing/2014/main" id="{EC115721-5F9D-CF23-55A2-49436B96260C}"/>
                  </a:ext>
                </a:extLst>
              </p:cNvPr>
              <p:cNvCxnSpPr/>
              <p:nvPr/>
            </p:nvCxnSpPr>
            <p:spPr>
              <a:xfrm>
                <a:off x="7146590" y="268046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42C06A5-5355-EF1B-85C9-33EE30D35DDF}"/>
                  </a:ext>
                </a:extLst>
              </p:cNvPr>
              <p:cNvCxnSpPr/>
              <p:nvPr/>
            </p:nvCxnSpPr>
            <p:spPr>
              <a:xfrm>
                <a:off x="7146590" y="4347124"/>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04F6DEEC-CC28-4906-15A9-4FE65C07A981}"/>
                      </a:ext>
                    </a:extLst>
                  </p:cNvPr>
                  <p:cNvSpPr txBox="1"/>
                  <p:nvPr/>
                </p:nvSpPr>
                <p:spPr>
                  <a:xfrm>
                    <a:off x="8532999" y="2826700"/>
                    <a:ext cx="3647434"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r>
                            <a:rPr lang="en-US" altLang="ja-JP" b="0" i="1" smtClean="0">
                              <a:latin typeface="Cambria Math" panose="02040503050406030204" pitchFamily="18" charset="0"/>
                            </a:rPr>
                            <m:t>2</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82 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4" name="テキスト ボックス 33">
                    <a:extLst>
                      <a:ext uri="{FF2B5EF4-FFF2-40B4-BE49-F238E27FC236}">
                        <a16:creationId xmlns:a16="http://schemas.microsoft.com/office/drawing/2014/main" id="{04F6DEEC-CC28-4906-15A9-4FE65C07A981}"/>
                      </a:ext>
                    </a:extLst>
                  </p:cNvPr>
                  <p:cNvSpPr txBox="1">
                    <a:spLocks noRot="1" noChangeAspect="1" noMove="1" noResize="1" noEditPoints="1" noAdjustHandles="1" noChangeArrowheads="1" noChangeShapeType="1" noTextEdit="1"/>
                  </p:cNvSpPr>
                  <p:nvPr/>
                </p:nvSpPr>
                <p:spPr>
                  <a:xfrm>
                    <a:off x="8532999" y="2826700"/>
                    <a:ext cx="3647434" cy="765402"/>
                  </a:xfrm>
                  <a:prstGeom prst="rect">
                    <a:avLst/>
                  </a:prstGeom>
                  <a:blipFill>
                    <a:blip r:embed="rId7"/>
                    <a:stretch>
                      <a:fillRect/>
                    </a:stretch>
                  </a:blipFill>
                </p:spPr>
                <p:txBody>
                  <a:bodyPr/>
                  <a:lstStyle/>
                  <a:p>
                    <a:r>
                      <a:rPr lang="ja-JP" altLang="en-US">
                        <a:noFill/>
                      </a:rPr>
                      <a:t> </a:t>
                    </a:r>
                  </a:p>
                </p:txBody>
              </p:sp>
            </mc:Fallback>
          </mc:AlternateContent>
          <p:cxnSp>
            <p:nvCxnSpPr>
              <p:cNvPr id="37" name="直線コネクタ 36">
                <a:extLst>
                  <a:ext uri="{FF2B5EF4-FFF2-40B4-BE49-F238E27FC236}">
                    <a16:creationId xmlns:a16="http://schemas.microsoft.com/office/drawing/2014/main" id="{E91C5DC3-1F62-BFDD-9319-7CBB72F828D5}"/>
                  </a:ext>
                </a:extLst>
              </p:cNvPr>
              <p:cNvCxnSpPr/>
              <p:nvPr/>
            </p:nvCxnSpPr>
            <p:spPr>
              <a:xfrm>
                <a:off x="7120085" y="6213067"/>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ED9E7C4-0C71-7DF3-8A68-AD54F2C1961E}"/>
                  </a:ext>
                </a:extLst>
              </p:cNvPr>
              <p:cNvCxnSpPr>
                <a:cxnSpLocks/>
              </p:cNvCxnSpPr>
              <p:nvPr/>
            </p:nvCxnSpPr>
            <p:spPr>
              <a:xfrm>
                <a:off x="8503388" y="4359585"/>
                <a:ext cx="0" cy="186594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6" name="テキスト ボックス 45">
                    <a:extLst>
                      <a:ext uri="{FF2B5EF4-FFF2-40B4-BE49-F238E27FC236}">
                        <a16:creationId xmlns:a16="http://schemas.microsoft.com/office/drawing/2014/main" id="{111DC81F-140C-95A8-D0B2-F35842D8F58A}"/>
                      </a:ext>
                    </a:extLst>
                  </p:cNvPr>
                  <p:cNvSpPr txBox="1"/>
                  <p:nvPr/>
                </p:nvSpPr>
                <p:spPr>
                  <a:xfrm>
                    <a:off x="8505003" y="5086766"/>
                    <a:ext cx="30209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kumimoji="1" lang="en-US" altLang="ja-JP" i="1" smtClean="0">
                                  <a:latin typeface="Cambria Math" panose="02040503050406030204" pitchFamily="18" charset="0"/>
                                  <a:ea typeface="Cambria Math" panose="02040503050406030204" pitchFamily="18" charset="0"/>
                                </a:rPr>
                              </m:ctrlPr>
                            </m:dPr>
                            <m:e>
                              <m:r>
                                <m:rPr>
                                  <m:sty m:val="p"/>
                                </m:rPr>
                                <a:rPr lang="en-US" altLang="ja-JP">
                                  <a:latin typeface="Cambria Math" panose="02040503050406030204" pitchFamily="18" charset="0"/>
                                </a:rPr>
                                <m:t>color</m:t>
                              </m:r>
                              <m:r>
                                <a:rPr lang="en-US" altLang="ja-JP">
                                  <a:latin typeface="Cambria Math" panose="02040503050406030204" pitchFamily="18" charset="0"/>
                                </a:rPr>
                                <m:t> </m:t>
                              </m:r>
                              <m:r>
                                <m:rPr>
                                  <m:sty m:val="p"/>
                                </m:rPr>
                                <a:rPr lang="en-US" altLang="ja-JP">
                                  <a:latin typeface="Cambria Math" panose="02040503050406030204" pitchFamily="18" charset="0"/>
                                </a:rPr>
                                <m:t>mixing</m:t>
                              </m:r>
                            </m:e>
                          </m:d>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139 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46" name="テキスト ボックス 45">
                    <a:extLst>
                      <a:ext uri="{FF2B5EF4-FFF2-40B4-BE49-F238E27FC236}">
                        <a16:creationId xmlns:a16="http://schemas.microsoft.com/office/drawing/2014/main" id="{111DC81F-140C-95A8-D0B2-F35842D8F58A}"/>
                      </a:ext>
                    </a:extLst>
                  </p:cNvPr>
                  <p:cNvSpPr txBox="1">
                    <a:spLocks noRot="1" noChangeAspect="1" noMove="1" noResize="1" noEditPoints="1" noAdjustHandles="1" noChangeArrowheads="1" noChangeShapeType="1" noTextEdit="1"/>
                  </p:cNvSpPr>
                  <p:nvPr/>
                </p:nvSpPr>
                <p:spPr>
                  <a:xfrm>
                    <a:off x="8505003" y="5086766"/>
                    <a:ext cx="3020967" cy="369332"/>
                  </a:xfrm>
                  <a:prstGeom prst="rect">
                    <a:avLst/>
                  </a:prstGeom>
                  <a:blipFill>
                    <a:blip r:embed="rId8"/>
                    <a:stretch>
                      <a:fillRect b="-1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7" name="テキスト ボックス 46">
                    <a:extLst>
                      <a:ext uri="{FF2B5EF4-FFF2-40B4-BE49-F238E27FC236}">
                        <a16:creationId xmlns:a16="http://schemas.microsoft.com/office/drawing/2014/main" id="{C32B7A3F-A1FC-6E55-72B3-F365BE9E6AFD}"/>
                      </a:ext>
                    </a:extLst>
                  </p:cNvPr>
                  <p:cNvSpPr txBox="1"/>
                  <p:nvPr/>
                </p:nvSpPr>
                <p:spPr>
                  <a:xfrm>
                    <a:off x="6213531" y="2499886"/>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47" name="テキスト ボックス 46">
                    <a:extLst>
                      <a:ext uri="{FF2B5EF4-FFF2-40B4-BE49-F238E27FC236}">
                        <a16:creationId xmlns:a16="http://schemas.microsoft.com/office/drawing/2014/main" id="{C32B7A3F-A1FC-6E55-72B3-F365BE9E6AFD}"/>
                      </a:ext>
                    </a:extLst>
                  </p:cNvPr>
                  <p:cNvSpPr txBox="1">
                    <a:spLocks noRot="1" noChangeAspect="1" noMove="1" noResize="1" noEditPoints="1" noAdjustHandles="1" noChangeArrowheads="1" noChangeShapeType="1" noTextEdit="1"/>
                  </p:cNvSpPr>
                  <p:nvPr/>
                </p:nvSpPr>
                <p:spPr>
                  <a:xfrm>
                    <a:off x="6213531" y="2499886"/>
                    <a:ext cx="977125" cy="369332"/>
                  </a:xfrm>
                  <a:prstGeom prst="rect">
                    <a:avLst/>
                  </a:prstGeom>
                  <a:blipFill>
                    <a:blip r:embed="rId9"/>
                    <a:stretch>
                      <a:fillRect b="-1034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8" name="テキスト ボックス 47">
                    <a:extLst>
                      <a:ext uri="{FF2B5EF4-FFF2-40B4-BE49-F238E27FC236}">
                        <a16:creationId xmlns:a16="http://schemas.microsoft.com/office/drawing/2014/main" id="{5D010952-2AFD-A6C9-6D1D-17B886D66A1F}"/>
                      </a:ext>
                    </a:extLst>
                  </p:cNvPr>
                  <p:cNvSpPr txBox="1"/>
                  <p:nvPr/>
                </p:nvSpPr>
                <p:spPr>
                  <a:xfrm>
                    <a:off x="6213531" y="360611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48" name="テキスト ボックス 47">
                    <a:extLst>
                      <a:ext uri="{FF2B5EF4-FFF2-40B4-BE49-F238E27FC236}">
                        <a16:creationId xmlns:a16="http://schemas.microsoft.com/office/drawing/2014/main" id="{5D010952-2AFD-A6C9-6D1D-17B886D66A1F}"/>
                      </a:ext>
                    </a:extLst>
                  </p:cNvPr>
                  <p:cNvSpPr txBox="1">
                    <a:spLocks noRot="1" noChangeAspect="1" noMove="1" noResize="1" noEditPoints="1" noAdjustHandles="1" noChangeArrowheads="1" noChangeShapeType="1" noTextEdit="1"/>
                  </p:cNvSpPr>
                  <p:nvPr/>
                </p:nvSpPr>
                <p:spPr>
                  <a:xfrm>
                    <a:off x="6213531" y="3606119"/>
                    <a:ext cx="977125" cy="369332"/>
                  </a:xfrm>
                  <a:prstGeom prst="rect">
                    <a:avLst/>
                  </a:prstGeom>
                  <a:blipFill>
                    <a:blip r:embed="rId10"/>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9" name="テキスト ボックス 48">
                    <a:extLst>
                      <a:ext uri="{FF2B5EF4-FFF2-40B4-BE49-F238E27FC236}">
                        <a16:creationId xmlns:a16="http://schemas.microsoft.com/office/drawing/2014/main" id="{50E74F9A-8BE1-324D-AAA4-BB65A89788EB}"/>
                      </a:ext>
                    </a:extLst>
                  </p:cNvPr>
                  <p:cNvSpPr txBox="1"/>
                  <p:nvPr/>
                </p:nvSpPr>
                <p:spPr>
                  <a:xfrm>
                    <a:off x="5739698" y="5968431"/>
                    <a:ext cx="18523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 color mixing</a:t>
                    </a:r>
                    <a:endParaRPr kumimoji="1" lang="ja-JP" altLang="en-US"/>
                  </a:p>
                </p:txBody>
              </p:sp>
            </mc:Choice>
            <mc:Fallback>
              <p:sp>
                <p:nvSpPr>
                  <p:cNvPr id="49" name="テキスト ボックス 48">
                    <a:extLst>
                      <a:ext uri="{FF2B5EF4-FFF2-40B4-BE49-F238E27FC236}">
                        <a16:creationId xmlns:a16="http://schemas.microsoft.com/office/drawing/2014/main" id="{50E74F9A-8BE1-324D-AAA4-BB65A89788EB}"/>
                      </a:ext>
                    </a:extLst>
                  </p:cNvPr>
                  <p:cNvSpPr txBox="1">
                    <a:spLocks noRot="1" noChangeAspect="1" noMove="1" noResize="1" noEditPoints="1" noAdjustHandles="1" noChangeArrowheads="1" noChangeShapeType="1" noTextEdit="1"/>
                  </p:cNvSpPr>
                  <p:nvPr/>
                </p:nvSpPr>
                <p:spPr>
                  <a:xfrm>
                    <a:off x="5739698" y="5968431"/>
                    <a:ext cx="1852331" cy="646331"/>
                  </a:xfrm>
                  <a:prstGeom prst="rect">
                    <a:avLst/>
                  </a:prstGeom>
                  <a:blipFill>
                    <a:blip r:embed="rId11"/>
                    <a:stretch>
                      <a:fillRect l="-2721" b="-11538"/>
                    </a:stretch>
                  </a:blipFill>
                </p:spPr>
                <p:txBody>
                  <a:bodyPr/>
                  <a:lstStyle/>
                  <a:p>
                    <a:r>
                      <a:rPr lang="ja-JP" altLang="en-US">
                        <a:noFill/>
                      </a:rPr>
                      <a:t> </a:t>
                    </a:r>
                  </a:p>
                </p:txBody>
              </p:sp>
            </mc:Fallback>
          </mc:AlternateContent>
          <p:cxnSp>
            <p:nvCxnSpPr>
              <p:cNvPr id="50" name="直線コネクタ 49">
                <a:extLst>
                  <a:ext uri="{FF2B5EF4-FFF2-40B4-BE49-F238E27FC236}">
                    <a16:creationId xmlns:a16="http://schemas.microsoft.com/office/drawing/2014/main" id="{3DAA199B-41AD-1586-A5AB-5C0B1C0E9DEF}"/>
                  </a:ext>
                </a:extLst>
              </p:cNvPr>
              <p:cNvCxnSpPr/>
              <p:nvPr/>
            </p:nvCxnSpPr>
            <p:spPr>
              <a:xfrm>
                <a:off x="7120085" y="6033816"/>
                <a:ext cx="20428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テキスト ボックス 50">
                    <a:extLst>
                      <a:ext uri="{FF2B5EF4-FFF2-40B4-BE49-F238E27FC236}">
                        <a16:creationId xmlns:a16="http://schemas.microsoft.com/office/drawing/2014/main" id="{A62778BB-1733-F26A-6330-DFD3BF4BE987}"/>
                      </a:ext>
                    </a:extLst>
                  </p:cNvPr>
                  <p:cNvSpPr txBox="1"/>
                  <p:nvPr/>
                </p:nvSpPr>
                <p:spPr>
                  <a:xfrm>
                    <a:off x="7135804" y="6385110"/>
                    <a:ext cx="3531529" cy="584775"/>
                  </a:xfrm>
                  <a:prstGeom prst="rect">
                    <a:avLst/>
                  </a:prstGeom>
                  <a:noFill/>
                </p:spPr>
                <p:txBody>
                  <a:bodyPr wrap="square" rtlCol="0">
                    <a:spAutoFit/>
                  </a:bodyPr>
                  <a:lstStyle/>
                  <a:p>
                    <a:r>
                      <a:rPr kumimoji="1" lang="en-US" altLang="ja-JP" sz="3200" dirty="0"/>
                      <a:t> </a:t>
                    </a:r>
                    <a:r>
                      <a:rPr kumimoji="1" lang="en-US" altLang="ja-JP" sz="2400" dirty="0"/>
                      <a:t>isovector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b="0" i="1" smtClean="0">
                                <a:latin typeface="Cambria Math" panose="02040503050406030204" pitchFamily="18" charset="0"/>
                              </a:rPr>
                              <m:t>𝑐𝑐</m:t>
                            </m:r>
                          </m:sub>
                        </m:sSub>
                      </m:oMath>
                    </a14:m>
                    <a:endParaRPr kumimoji="1" lang="ja-JP" altLang="en-US"/>
                  </a:p>
                </p:txBody>
              </p:sp>
            </mc:Choice>
            <mc:Fallback>
              <p:sp>
                <p:nvSpPr>
                  <p:cNvPr id="51" name="テキスト ボックス 50">
                    <a:extLst>
                      <a:ext uri="{FF2B5EF4-FFF2-40B4-BE49-F238E27FC236}">
                        <a16:creationId xmlns:a16="http://schemas.microsoft.com/office/drawing/2014/main" id="{A62778BB-1733-F26A-6330-DFD3BF4BE987}"/>
                      </a:ext>
                    </a:extLst>
                  </p:cNvPr>
                  <p:cNvSpPr txBox="1">
                    <a:spLocks noRot="1" noChangeAspect="1" noMove="1" noResize="1" noEditPoints="1" noAdjustHandles="1" noChangeArrowheads="1" noChangeShapeType="1" noTextEdit="1"/>
                  </p:cNvSpPr>
                  <p:nvPr/>
                </p:nvSpPr>
                <p:spPr>
                  <a:xfrm>
                    <a:off x="7135804" y="6385110"/>
                    <a:ext cx="3531529" cy="584775"/>
                  </a:xfrm>
                  <a:prstGeom prst="rect">
                    <a:avLst/>
                  </a:prstGeom>
                  <a:blipFill>
                    <a:blip r:embed="rId12"/>
                    <a:stretch>
                      <a:fillRect b="-19149"/>
                    </a:stretch>
                  </a:blipFill>
                </p:spPr>
                <p:txBody>
                  <a:bodyPr/>
                  <a:lstStyle/>
                  <a:p>
                    <a:r>
                      <a:rPr lang="ja-JP" altLang="en-US">
                        <a:noFill/>
                      </a:rPr>
                      <a:t> </a:t>
                    </a:r>
                  </a:p>
                </p:txBody>
              </p:sp>
            </mc:Fallback>
          </mc:AlternateContent>
          <p:cxnSp>
            <p:nvCxnSpPr>
              <p:cNvPr id="52" name="直線コネクタ 51">
                <a:extLst>
                  <a:ext uri="{FF2B5EF4-FFF2-40B4-BE49-F238E27FC236}">
                    <a16:creationId xmlns:a16="http://schemas.microsoft.com/office/drawing/2014/main" id="{F32DF9E9-4877-58A3-8B8E-7AB719A098BD}"/>
                  </a:ext>
                </a:extLst>
              </p:cNvPr>
              <p:cNvCxnSpPr/>
              <p:nvPr/>
            </p:nvCxnSpPr>
            <p:spPr>
              <a:xfrm>
                <a:off x="7146590" y="3784137"/>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992B32C-B7B7-3259-BB7A-49B52764DA45}"/>
                  </a:ext>
                </a:extLst>
              </p:cNvPr>
              <p:cNvCxnSpPr>
                <a:cxnSpLocks/>
              </p:cNvCxnSpPr>
              <p:nvPr/>
            </p:nvCxnSpPr>
            <p:spPr>
              <a:xfrm flipH="1">
                <a:off x="8515198" y="2705804"/>
                <a:ext cx="17801" cy="107833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9F6B66DA-8A10-C79E-85D8-03110B6115F0}"/>
                  </a:ext>
                </a:extLst>
              </p:cNvPr>
              <p:cNvCxnSpPr>
                <a:cxnSpLocks/>
              </p:cNvCxnSpPr>
              <p:nvPr/>
            </p:nvCxnSpPr>
            <p:spPr>
              <a:xfrm flipH="1">
                <a:off x="8505086" y="3751990"/>
                <a:ext cx="4050" cy="578549"/>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2948809D-AF92-C5D4-A84D-36726474EF9D}"/>
                      </a:ext>
                    </a:extLst>
                  </p:cNvPr>
                  <p:cNvSpPr txBox="1"/>
                  <p:nvPr/>
                </p:nvSpPr>
                <p:spPr>
                  <a:xfrm>
                    <a:off x="5812632" y="4171052"/>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57" name="テキスト ボックス 56">
                    <a:extLst>
                      <a:ext uri="{FF2B5EF4-FFF2-40B4-BE49-F238E27FC236}">
                        <a16:creationId xmlns:a16="http://schemas.microsoft.com/office/drawing/2014/main" id="{2948809D-AF92-C5D4-A84D-36726474EF9D}"/>
                      </a:ext>
                    </a:extLst>
                  </p:cNvPr>
                  <p:cNvSpPr txBox="1">
                    <a:spLocks noRot="1" noChangeAspect="1" noMove="1" noResize="1" noEditPoints="1" noAdjustHandles="1" noChangeArrowheads="1" noChangeShapeType="1" noTextEdit="1"/>
                  </p:cNvSpPr>
                  <p:nvPr/>
                </p:nvSpPr>
                <p:spPr>
                  <a:xfrm>
                    <a:off x="5812632" y="4171052"/>
                    <a:ext cx="1852334" cy="646331"/>
                  </a:xfrm>
                  <a:prstGeom prst="rect">
                    <a:avLst/>
                  </a:prstGeom>
                  <a:blipFill>
                    <a:blip r:embed="rId13"/>
                    <a:stretch>
                      <a:fillRect l="-2740" r="-1370" b="-13462"/>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6FC2B6BD-160D-D209-120C-4732084F66CD}"/>
                    </a:ext>
                  </a:extLst>
                </p:cNvPr>
                <p:cNvSpPr txBox="1"/>
                <p:nvPr/>
              </p:nvSpPr>
              <p:spPr>
                <a:xfrm>
                  <a:off x="8652498" y="3494445"/>
                  <a:ext cx="3647434"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41 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21" name="テキスト ボックス 20">
                  <a:extLst>
                    <a:ext uri="{FF2B5EF4-FFF2-40B4-BE49-F238E27FC236}">
                      <a16:creationId xmlns:a16="http://schemas.microsoft.com/office/drawing/2014/main" id="{6FC2B6BD-160D-D209-120C-4732084F66CD}"/>
                    </a:ext>
                  </a:extLst>
                </p:cNvPr>
                <p:cNvSpPr txBox="1">
                  <a:spLocks noRot="1" noChangeAspect="1" noMove="1" noResize="1" noEditPoints="1" noAdjustHandles="1" noChangeArrowheads="1" noChangeShapeType="1" noTextEdit="1"/>
                </p:cNvSpPr>
                <p:nvPr/>
              </p:nvSpPr>
              <p:spPr>
                <a:xfrm>
                  <a:off x="8652498" y="3494445"/>
                  <a:ext cx="3647434" cy="765402"/>
                </a:xfrm>
                <a:prstGeom prst="rect">
                  <a:avLst/>
                </a:prstGeom>
                <a:blipFill>
                  <a:blip r:embed="rId14"/>
                  <a:stretch>
                    <a:fillRect/>
                  </a:stretch>
                </a:blipFill>
              </p:spPr>
              <p:txBody>
                <a:bodyPr/>
                <a:lstStyle/>
                <a:p>
                  <a:r>
                    <a:rPr lang="ja-JP" altLang="en-US">
                      <a:noFill/>
                    </a:rPr>
                    <a:t> </a:t>
                  </a:r>
                </a:p>
              </p:txBody>
            </p:sp>
          </mc:Fallback>
        </mc:AlternateContent>
      </p:grpSp>
      <p:grpSp>
        <p:nvGrpSpPr>
          <p:cNvPr id="63" name="グループ化 62">
            <a:extLst>
              <a:ext uri="{FF2B5EF4-FFF2-40B4-BE49-F238E27FC236}">
                <a16:creationId xmlns:a16="http://schemas.microsoft.com/office/drawing/2014/main" id="{88928923-4736-92E0-F6DD-4202815AF4B4}"/>
              </a:ext>
            </a:extLst>
          </p:cNvPr>
          <p:cNvGrpSpPr/>
          <p:nvPr/>
        </p:nvGrpSpPr>
        <p:grpSpPr>
          <a:xfrm>
            <a:off x="6867396" y="2762540"/>
            <a:ext cx="4529681" cy="4074243"/>
            <a:chOff x="6600836" y="3085279"/>
            <a:chExt cx="4529681" cy="4074243"/>
          </a:xfrm>
        </p:grpSpPr>
        <p:cxnSp>
          <p:nvCxnSpPr>
            <p:cNvPr id="44" name="直線矢印コネクタ 43">
              <a:extLst>
                <a:ext uri="{FF2B5EF4-FFF2-40B4-BE49-F238E27FC236}">
                  <a16:creationId xmlns:a16="http://schemas.microsoft.com/office/drawing/2014/main" id="{764A7F4C-9B66-C605-19D5-2BF80EDCD436}"/>
                </a:ext>
              </a:extLst>
            </p:cNvPr>
            <p:cNvCxnSpPr>
              <a:cxnSpLocks/>
            </p:cNvCxnSpPr>
            <p:nvPr/>
          </p:nvCxnSpPr>
          <p:spPr>
            <a:xfrm>
              <a:off x="8799447" y="3751739"/>
              <a:ext cx="0" cy="2132697"/>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2BBEC972-A913-5AF4-0FBD-B25ECE9A55DC}"/>
                </a:ext>
              </a:extLst>
            </p:cNvPr>
            <p:cNvGrpSpPr/>
            <p:nvPr/>
          </p:nvGrpSpPr>
          <p:grpSpPr>
            <a:xfrm>
              <a:off x="6600836" y="3085279"/>
              <a:ext cx="4529681" cy="4074243"/>
              <a:chOff x="6600836" y="3085279"/>
              <a:chExt cx="4529681" cy="4074243"/>
            </a:xfrm>
          </p:grpSpPr>
          <p:grpSp>
            <p:nvGrpSpPr>
              <p:cNvPr id="36" name="グループ化 35">
                <a:extLst>
                  <a:ext uri="{FF2B5EF4-FFF2-40B4-BE49-F238E27FC236}">
                    <a16:creationId xmlns:a16="http://schemas.microsoft.com/office/drawing/2014/main" id="{DEB85075-8F40-A3E8-2397-B46B713F5C38}"/>
                  </a:ext>
                </a:extLst>
              </p:cNvPr>
              <p:cNvGrpSpPr/>
              <p:nvPr/>
            </p:nvGrpSpPr>
            <p:grpSpPr>
              <a:xfrm>
                <a:off x="8002263" y="3294816"/>
                <a:ext cx="2042808" cy="698037"/>
                <a:chOff x="8002263" y="3294816"/>
                <a:chExt cx="2042808" cy="698037"/>
              </a:xfrm>
            </p:grpSpPr>
            <p:cxnSp>
              <p:nvCxnSpPr>
                <p:cNvPr id="27" name="直線コネクタ 26">
                  <a:extLst>
                    <a:ext uri="{FF2B5EF4-FFF2-40B4-BE49-F238E27FC236}">
                      <a16:creationId xmlns:a16="http://schemas.microsoft.com/office/drawing/2014/main" id="{D285F504-13A3-AEDE-B248-8975FA94AB15}"/>
                    </a:ext>
                  </a:extLst>
                </p:cNvPr>
                <p:cNvCxnSpPr/>
                <p:nvPr/>
              </p:nvCxnSpPr>
              <p:spPr>
                <a:xfrm>
                  <a:off x="8002263" y="329481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76B8A-30B3-C9C7-B87B-8F2196AA0FDB}"/>
                    </a:ext>
                  </a:extLst>
                </p:cNvPr>
                <p:cNvCxnSpPr/>
                <p:nvPr/>
              </p:nvCxnSpPr>
              <p:spPr>
                <a:xfrm>
                  <a:off x="8002263" y="375201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9AB2FC8-746F-CD24-85C5-070C9BD8FC3F}"/>
                    </a:ext>
                  </a:extLst>
                </p:cNvPr>
                <p:cNvCxnSpPr/>
                <p:nvPr/>
              </p:nvCxnSpPr>
              <p:spPr>
                <a:xfrm>
                  <a:off x="8002263" y="3992853"/>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9EB53559-92D9-4165-D720-F0E99F05199D}"/>
                  </a:ext>
                </a:extLst>
              </p:cNvPr>
              <p:cNvGrpSpPr/>
              <p:nvPr/>
            </p:nvGrpSpPr>
            <p:grpSpPr>
              <a:xfrm>
                <a:off x="8148037" y="5427236"/>
                <a:ext cx="2042808" cy="698037"/>
                <a:chOff x="8148037" y="2512938"/>
                <a:chExt cx="2042808" cy="698037"/>
              </a:xfrm>
            </p:grpSpPr>
            <p:cxnSp>
              <p:nvCxnSpPr>
                <p:cNvPr id="39" name="直線コネクタ 38">
                  <a:extLst>
                    <a:ext uri="{FF2B5EF4-FFF2-40B4-BE49-F238E27FC236}">
                      <a16:creationId xmlns:a16="http://schemas.microsoft.com/office/drawing/2014/main" id="{0A24DA6D-D200-E2DA-599B-F99A7E932EF8}"/>
                    </a:ext>
                  </a:extLst>
                </p:cNvPr>
                <p:cNvCxnSpPr/>
                <p:nvPr/>
              </p:nvCxnSpPr>
              <p:spPr>
                <a:xfrm>
                  <a:off x="8148037" y="2512938"/>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B6AA702-6133-264A-6DA6-1AC42B41AA65}"/>
                    </a:ext>
                  </a:extLst>
                </p:cNvPr>
                <p:cNvCxnSpPr/>
                <p:nvPr/>
              </p:nvCxnSpPr>
              <p:spPr>
                <a:xfrm>
                  <a:off x="8148037" y="2970138"/>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E518AF1-353D-0CF0-9DA9-CAE79744A810}"/>
                    </a:ext>
                  </a:extLst>
                </p:cNvPr>
                <p:cNvCxnSpPr/>
                <p:nvPr/>
              </p:nvCxnSpPr>
              <p:spPr>
                <a:xfrm>
                  <a:off x="8148037" y="3210975"/>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5" name="テキスト ボックス 44">
                    <a:extLst>
                      <a:ext uri="{FF2B5EF4-FFF2-40B4-BE49-F238E27FC236}">
                        <a16:creationId xmlns:a16="http://schemas.microsoft.com/office/drawing/2014/main" id="{DD3B9939-6EE2-375D-5B1F-75DC75BCCFE9}"/>
                      </a:ext>
                    </a:extLst>
                  </p:cNvPr>
                  <p:cNvSpPr txBox="1"/>
                  <p:nvPr/>
                </p:nvSpPr>
                <p:spPr>
                  <a:xfrm>
                    <a:off x="6994855" y="6697857"/>
                    <a:ext cx="4135662" cy="461665"/>
                  </a:xfrm>
                  <a:prstGeom prst="rect">
                    <a:avLst/>
                  </a:prstGeom>
                  <a:noFill/>
                </p:spPr>
                <p:txBody>
                  <a:bodyPr wrap="square" rtlCol="0">
                    <a:spAutoFit/>
                  </a:bodyPr>
                  <a:lstStyle/>
                  <a:p>
                    <a:r>
                      <a:rPr kumimoji="1" lang="en-US" altLang="ja-JP" sz="2400" b="0" dirty="0"/>
                      <a:t>isovector: </a:t>
                    </a:r>
                    <a14:m>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𝑏𝑏𝑠</m:t>
                                </m:r>
                              </m:sub>
                            </m:sSub>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𝑏𝑏</m:t>
                                </m:r>
                              </m:sub>
                            </m:sSub>
                          </m:e>
                        </m:d>
                      </m:oMath>
                    </a14:m>
                    <a:endParaRPr kumimoji="1" lang="ja-JP" altLang="en-US" sz="2400"/>
                  </a:p>
                </p:txBody>
              </p:sp>
            </mc:Choice>
            <mc:Fallback>
              <p:sp>
                <p:nvSpPr>
                  <p:cNvPr id="45" name="テキスト ボックス 44">
                    <a:extLst>
                      <a:ext uri="{FF2B5EF4-FFF2-40B4-BE49-F238E27FC236}">
                        <a16:creationId xmlns:a16="http://schemas.microsoft.com/office/drawing/2014/main" id="{DD3B9939-6EE2-375D-5B1F-75DC75BCCFE9}"/>
                      </a:ext>
                    </a:extLst>
                  </p:cNvPr>
                  <p:cNvSpPr txBox="1">
                    <a:spLocks noRot="1" noChangeAspect="1" noMove="1" noResize="1" noEditPoints="1" noAdjustHandles="1" noChangeArrowheads="1" noChangeShapeType="1" noTextEdit="1"/>
                  </p:cNvSpPr>
                  <p:nvPr/>
                </p:nvSpPr>
                <p:spPr>
                  <a:xfrm>
                    <a:off x="6994855" y="6697857"/>
                    <a:ext cx="4135662" cy="461665"/>
                  </a:xfrm>
                  <a:prstGeom prst="rect">
                    <a:avLst/>
                  </a:prstGeom>
                  <a:blipFill>
                    <a:blip r:embed="rId15"/>
                    <a:stretch>
                      <a:fillRect l="-2141" t="-10811" b="-297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8" name="テキスト ボックス 57">
                    <a:extLst>
                      <a:ext uri="{FF2B5EF4-FFF2-40B4-BE49-F238E27FC236}">
                        <a16:creationId xmlns:a16="http://schemas.microsoft.com/office/drawing/2014/main" id="{40FB3FD2-46A9-1389-646A-41F263A910D6}"/>
                      </a:ext>
                    </a:extLst>
                  </p:cNvPr>
                  <p:cNvSpPr txBox="1"/>
                  <p:nvPr/>
                </p:nvSpPr>
                <p:spPr>
                  <a:xfrm>
                    <a:off x="8746261" y="4632147"/>
                    <a:ext cx="14314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smtClean="0">
                              <a:solidFill>
                                <a:srgbClr val="FF0000"/>
                              </a:solidFill>
                              <a:latin typeface="Cambria Math" panose="02040503050406030204" pitchFamily="18" charset="0"/>
                              <a:ea typeface="Cambria Math" panose="02040503050406030204" pitchFamily="18" charset="0"/>
                            </a:rPr>
                            <m:t>~</m:t>
                          </m:r>
                          <m:r>
                            <a:rPr kumimoji="1" lang="en-US" altLang="ja-JP" sz="2000" b="0" i="1" smtClean="0">
                              <a:solidFill>
                                <a:srgbClr val="FF0000"/>
                              </a:solidFill>
                              <a:latin typeface="Cambria Math" panose="02040503050406030204" pitchFamily="18" charset="0"/>
                              <a:ea typeface="Cambria Math" panose="02040503050406030204" pitchFamily="18" charset="0"/>
                            </a:rPr>
                            <m:t>121 </m:t>
                          </m:r>
                          <m:r>
                            <m:rPr>
                              <m:sty m:val="p"/>
                            </m:rPr>
                            <a:rPr kumimoji="1" lang="en-US" altLang="ja-JP" sz="2000" b="0" i="0" smtClean="0">
                              <a:solidFill>
                                <a:srgbClr val="FF0000"/>
                              </a:solidFill>
                              <a:latin typeface="Cambria Math" panose="02040503050406030204" pitchFamily="18" charset="0"/>
                              <a:ea typeface="Cambria Math" panose="02040503050406030204" pitchFamily="18" charset="0"/>
                            </a:rPr>
                            <m:t>MeV</m:t>
                          </m:r>
                        </m:oMath>
                      </m:oMathPara>
                    </a14:m>
                    <a:endParaRPr kumimoji="1" lang="ja-JP" altLang="en-US" sz="1600">
                      <a:solidFill>
                        <a:srgbClr val="FF0000"/>
                      </a:solidFill>
                    </a:endParaRPr>
                  </a:p>
                </p:txBody>
              </p:sp>
            </mc:Choice>
            <mc:Fallback>
              <p:sp>
                <p:nvSpPr>
                  <p:cNvPr id="58" name="テキスト ボックス 57">
                    <a:extLst>
                      <a:ext uri="{FF2B5EF4-FFF2-40B4-BE49-F238E27FC236}">
                        <a16:creationId xmlns:a16="http://schemas.microsoft.com/office/drawing/2014/main" id="{40FB3FD2-46A9-1389-646A-41F263A910D6}"/>
                      </a:ext>
                    </a:extLst>
                  </p:cNvPr>
                  <p:cNvSpPr txBox="1">
                    <a:spLocks noRot="1" noChangeAspect="1" noMove="1" noResize="1" noEditPoints="1" noAdjustHandles="1" noChangeArrowheads="1" noChangeShapeType="1" noTextEdit="1"/>
                  </p:cNvSpPr>
                  <p:nvPr/>
                </p:nvSpPr>
                <p:spPr>
                  <a:xfrm>
                    <a:off x="8746261" y="4632147"/>
                    <a:ext cx="1431436" cy="400110"/>
                  </a:xfrm>
                  <a:prstGeom prst="rect">
                    <a:avLst/>
                  </a:prstGeom>
                  <a:blipFill>
                    <a:blip r:embed="rId16"/>
                    <a:stretch>
                      <a:fillRect b="-1515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9" name="テキスト ボックス 58">
                    <a:extLst>
                      <a:ext uri="{FF2B5EF4-FFF2-40B4-BE49-F238E27FC236}">
                        <a16:creationId xmlns:a16="http://schemas.microsoft.com/office/drawing/2014/main" id="{6D91F4E3-4954-5AF3-4C37-2B6048BD086D}"/>
                      </a:ext>
                    </a:extLst>
                  </p:cNvPr>
                  <p:cNvSpPr txBox="1"/>
                  <p:nvPr/>
                </p:nvSpPr>
                <p:spPr>
                  <a:xfrm>
                    <a:off x="7018242" y="308527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59" name="テキスト ボックス 58">
                    <a:extLst>
                      <a:ext uri="{FF2B5EF4-FFF2-40B4-BE49-F238E27FC236}">
                        <a16:creationId xmlns:a16="http://schemas.microsoft.com/office/drawing/2014/main" id="{6D91F4E3-4954-5AF3-4C37-2B6048BD086D}"/>
                      </a:ext>
                    </a:extLst>
                  </p:cNvPr>
                  <p:cNvSpPr txBox="1">
                    <a:spLocks noRot="1" noChangeAspect="1" noMove="1" noResize="1" noEditPoints="1" noAdjustHandles="1" noChangeArrowheads="1" noChangeShapeType="1" noTextEdit="1"/>
                  </p:cNvSpPr>
                  <p:nvPr/>
                </p:nvSpPr>
                <p:spPr>
                  <a:xfrm>
                    <a:off x="7018242" y="3085279"/>
                    <a:ext cx="977125" cy="369332"/>
                  </a:xfrm>
                  <a:prstGeom prst="rect">
                    <a:avLst/>
                  </a:prstGeom>
                  <a:blipFill>
                    <a:blip r:embed="rId17"/>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0" name="テキスト ボックス 59">
                    <a:extLst>
                      <a:ext uri="{FF2B5EF4-FFF2-40B4-BE49-F238E27FC236}">
                        <a16:creationId xmlns:a16="http://schemas.microsoft.com/office/drawing/2014/main" id="{4ACF9BE7-EE83-596B-C7AB-495E9279C3BC}"/>
                      </a:ext>
                    </a:extLst>
                  </p:cNvPr>
                  <p:cNvSpPr txBox="1"/>
                  <p:nvPr/>
                </p:nvSpPr>
                <p:spPr>
                  <a:xfrm>
                    <a:off x="7038441" y="3517918"/>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60" name="テキスト ボックス 59">
                    <a:extLst>
                      <a:ext uri="{FF2B5EF4-FFF2-40B4-BE49-F238E27FC236}">
                        <a16:creationId xmlns:a16="http://schemas.microsoft.com/office/drawing/2014/main" id="{4ACF9BE7-EE83-596B-C7AB-495E9279C3BC}"/>
                      </a:ext>
                    </a:extLst>
                  </p:cNvPr>
                  <p:cNvSpPr txBox="1">
                    <a:spLocks noRot="1" noChangeAspect="1" noMove="1" noResize="1" noEditPoints="1" noAdjustHandles="1" noChangeArrowheads="1" noChangeShapeType="1" noTextEdit="1"/>
                  </p:cNvSpPr>
                  <p:nvPr/>
                </p:nvSpPr>
                <p:spPr>
                  <a:xfrm>
                    <a:off x="7038441" y="3517918"/>
                    <a:ext cx="977125" cy="369332"/>
                  </a:xfrm>
                  <a:prstGeom prst="rect">
                    <a:avLst/>
                  </a:prstGeom>
                  <a:blipFill>
                    <a:blip r:embed="rId18"/>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1" name="テキスト ボックス 60">
                    <a:extLst>
                      <a:ext uri="{FF2B5EF4-FFF2-40B4-BE49-F238E27FC236}">
                        <a16:creationId xmlns:a16="http://schemas.microsoft.com/office/drawing/2014/main" id="{1C5EB7FB-102C-AA28-4612-2B37976DC1D5}"/>
                      </a:ext>
                    </a:extLst>
                  </p:cNvPr>
                  <p:cNvSpPr txBox="1"/>
                  <p:nvPr/>
                </p:nvSpPr>
                <p:spPr>
                  <a:xfrm>
                    <a:off x="6600836" y="3854888"/>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61" name="テキスト ボックス 60">
                    <a:extLst>
                      <a:ext uri="{FF2B5EF4-FFF2-40B4-BE49-F238E27FC236}">
                        <a16:creationId xmlns:a16="http://schemas.microsoft.com/office/drawing/2014/main" id="{1C5EB7FB-102C-AA28-4612-2B37976DC1D5}"/>
                      </a:ext>
                    </a:extLst>
                  </p:cNvPr>
                  <p:cNvSpPr txBox="1">
                    <a:spLocks noRot="1" noChangeAspect="1" noMove="1" noResize="1" noEditPoints="1" noAdjustHandles="1" noChangeArrowheads="1" noChangeShapeType="1" noTextEdit="1"/>
                  </p:cNvSpPr>
                  <p:nvPr/>
                </p:nvSpPr>
                <p:spPr>
                  <a:xfrm>
                    <a:off x="6600836" y="3854888"/>
                    <a:ext cx="1852334" cy="646331"/>
                  </a:xfrm>
                  <a:prstGeom prst="rect">
                    <a:avLst/>
                  </a:prstGeom>
                  <a:blipFill>
                    <a:blip r:embed="rId19"/>
                    <a:stretch>
                      <a:fillRect l="-2721" r="-1361" b="-13462"/>
                    </a:stretch>
                  </a:blipFill>
                </p:spPr>
                <p:txBody>
                  <a:bodyPr/>
                  <a:lstStyle/>
                  <a:p>
                    <a:r>
                      <a:rPr lang="ja-JP" altLang="en-US">
                        <a:noFill/>
                      </a:rPr>
                      <a:t> </a:t>
                    </a:r>
                  </a:p>
                </p:txBody>
              </p:sp>
            </mc:Fallback>
          </mc:AlternateContent>
        </p:grpSp>
      </p:grpSp>
      <mc:AlternateContent xmlns:mc="http://schemas.openxmlformats.org/markup-compatibility/2006">
        <mc:Choice xmlns:a14="http://schemas.microsoft.com/office/drawing/2010/main" Requires="a14">
          <p:sp>
            <p:nvSpPr>
              <p:cNvPr id="64" name="テキスト ボックス 63">
                <a:extLst>
                  <a:ext uri="{FF2B5EF4-FFF2-40B4-BE49-F238E27FC236}">
                    <a16:creationId xmlns:a16="http://schemas.microsoft.com/office/drawing/2014/main" id="{C7E38392-1864-8291-AEF1-78E9319552F3}"/>
                  </a:ext>
                </a:extLst>
              </p:cNvPr>
              <p:cNvSpPr txBox="1"/>
              <p:nvPr/>
            </p:nvSpPr>
            <p:spPr>
              <a:xfrm>
                <a:off x="7437472" y="4853041"/>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64" name="テキスト ボックス 63">
                <a:extLst>
                  <a:ext uri="{FF2B5EF4-FFF2-40B4-BE49-F238E27FC236}">
                    <a16:creationId xmlns:a16="http://schemas.microsoft.com/office/drawing/2014/main" id="{C7E38392-1864-8291-AEF1-78E9319552F3}"/>
                  </a:ext>
                </a:extLst>
              </p:cNvPr>
              <p:cNvSpPr txBox="1">
                <a:spLocks noRot="1" noChangeAspect="1" noMove="1" noResize="1" noEditPoints="1" noAdjustHandles="1" noChangeArrowheads="1" noChangeShapeType="1" noTextEdit="1"/>
              </p:cNvSpPr>
              <p:nvPr/>
            </p:nvSpPr>
            <p:spPr>
              <a:xfrm>
                <a:off x="7437472" y="4853041"/>
                <a:ext cx="977125" cy="369332"/>
              </a:xfrm>
              <a:prstGeom prst="rect">
                <a:avLst/>
              </a:prstGeom>
              <a:blipFill>
                <a:blip r:embed="rId20"/>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EC8F61F8-3EC8-AB20-DF4B-48BD7C958F9B}"/>
                  </a:ext>
                </a:extLst>
              </p:cNvPr>
              <p:cNvSpPr txBox="1"/>
              <p:nvPr/>
            </p:nvSpPr>
            <p:spPr>
              <a:xfrm>
                <a:off x="7457671" y="5285680"/>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65" name="テキスト ボックス 64">
                <a:extLst>
                  <a:ext uri="{FF2B5EF4-FFF2-40B4-BE49-F238E27FC236}">
                    <a16:creationId xmlns:a16="http://schemas.microsoft.com/office/drawing/2014/main" id="{EC8F61F8-3EC8-AB20-DF4B-48BD7C958F9B}"/>
                  </a:ext>
                </a:extLst>
              </p:cNvPr>
              <p:cNvSpPr txBox="1">
                <a:spLocks noRot="1" noChangeAspect="1" noMove="1" noResize="1" noEditPoints="1" noAdjustHandles="1" noChangeArrowheads="1" noChangeShapeType="1" noTextEdit="1"/>
              </p:cNvSpPr>
              <p:nvPr/>
            </p:nvSpPr>
            <p:spPr>
              <a:xfrm>
                <a:off x="7457671" y="5285680"/>
                <a:ext cx="977125" cy="369332"/>
              </a:xfrm>
              <a:prstGeom prst="rect">
                <a:avLst/>
              </a:prstGeom>
              <a:blipFill>
                <a:blip r:embed="rId21"/>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175B8734-B168-E2AF-27EF-27236DFE65C2}"/>
                  </a:ext>
                </a:extLst>
              </p:cNvPr>
              <p:cNvSpPr txBox="1"/>
              <p:nvPr/>
            </p:nvSpPr>
            <p:spPr>
              <a:xfrm>
                <a:off x="7020066" y="5622650"/>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66" name="テキスト ボックス 65">
                <a:extLst>
                  <a:ext uri="{FF2B5EF4-FFF2-40B4-BE49-F238E27FC236}">
                    <a16:creationId xmlns:a16="http://schemas.microsoft.com/office/drawing/2014/main" id="{175B8734-B168-E2AF-27EF-27236DFE65C2}"/>
                  </a:ext>
                </a:extLst>
              </p:cNvPr>
              <p:cNvSpPr txBox="1">
                <a:spLocks noRot="1" noChangeAspect="1" noMove="1" noResize="1" noEditPoints="1" noAdjustHandles="1" noChangeArrowheads="1" noChangeShapeType="1" noTextEdit="1"/>
              </p:cNvSpPr>
              <p:nvPr/>
            </p:nvSpPr>
            <p:spPr>
              <a:xfrm>
                <a:off x="7020066" y="5622650"/>
                <a:ext cx="1852334" cy="646331"/>
              </a:xfrm>
              <a:prstGeom prst="rect">
                <a:avLst/>
              </a:prstGeom>
              <a:blipFill>
                <a:blip r:embed="rId22"/>
                <a:stretch>
                  <a:fillRect l="-2721" r="-1361" b="-13462"/>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DE46A55B-3C0F-2471-7021-E5DD0DA0CB3A}"/>
              </a:ext>
            </a:extLst>
          </p:cNvPr>
          <p:cNvCxnSpPr/>
          <p:nvPr/>
        </p:nvCxnSpPr>
        <p:spPr>
          <a:xfrm>
            <a:off x="9912626" y="2972077"/>
            <a:ext cx="0" cy="4566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91508363-DBF0-9E52-AC63-FD6C186C5470}"/>
              </a:ext>
            </a:extLst>
          </p:cNvPr>
          <p:cNvCxnSpPr/>
          <p:nvPr/>
        </p:nvCxnSpPr>
        <p:spPr>
          <a:xfrm>
            <a:off x="9912626" y="3428723"/>
            <a:ext cx="0" cy="255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3" name="テキスト ボックス 72">
                <a:extLst>
                  <a:ext uri="{FF2B5EF4-FFF2-40B4-BE49-F238E27FC236}">
                    <a16:creationId xmlns:a16="http://schemas.microsoft.com/office/drawing/2014/main" id="{77CC58F0-68C5-815D-18BD-EA230AFD98CB}"/>
                  </a:ext>
                </a:extLst>
              </p:cNvPr>
              <p:cNvSpPr txBox="1"/>
              <p:nvPr/>
            </p:nvSpPr>
            <p:spPr>
              <a:xfrm>
                <a:off x="10124862" y="2949595"/>
                <a:ext cx="14314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smtClean="0">
                          <a:solidFill>
                            <a:schemeClr val="tx1"/>
                          </a:solidFill>
                          <a:latin typeface="Cambria Math" panose="02040503050406030204" pitchFamily="18" charset="0"/>
                          <a:ea typeface="Cambria Math" panose="02040503050406030204" pitchFamily="18" charset="0"/>
                        </a:rPr>
                        <m:t>≤</m:t>
                      </m:r>
                      <m:r>
                        <a:rPr kumimoji="1" lang="en-US" altLang="ja-JP" sz="2000" b="0" i="1" smtClean="0">
                          <a:solidFill>
                            <a:schemeClr val="tx1"/>
                          </a:solidFill>
                          <a:latin typeface="Cambria Math" panose="02040503050406030204" pitchFamily="18" charset="0"/>
                          <a:ea typeface="Cambria Math" panose="02040503050406030204" pitchFamily="18" charset="0"/>
                        </a:rPr>
                        <m:t>25 </m:t>
                      </m:r>
                      <m:r>
                        <m:rPr>
                          <m:sty m:val="p"/>
                        </m:rPr>
                        <a:rPr kumimoji="1" lang="en-US" altLang="ja-JP" sz="2000" b="0" i="0" smtClean="0">
                          <a:solidFill>
                            <a:schemeClr val="tx1"/>
                          </a:solidFill>
                          <a:latin typeface="Cambria Math" panose="02040503050406030204" pitchFamily="18" charset="0"/>
                          <a:ea typeface="Cambria Math" panose="02040503050406030204" pitchFamily="18" charset="0"/>
                        </a:rPr>
                        <m:t>MeV</m:t>
                      </m:r>
                    </m:oMath>
                  </m:oMathPara>
                </a14:m>
                <a:endParaRPr kumimoji="1" lang="ja-JP" altLang="en-US" sz="1600">
                  <a:solidFill>
                    <a:schemeClr val="tx1"/>
                  </a:solidFill>
                </a:endParaRPr>
              </a:p>
            </p:txBody>
          </p:sp>
        </mc:Choice>
        <mc:Fallback>
          <p:sp>
            <p:nvSpPr>
              <p:cNvPr id="73" name="テキスト ボックス 72">
                <a:extLst>
                  <a:ext uri="{FF2B5EF4-FFF2-40B4-BE49-F238E27FC236}">
                    <a16:creationId xmlns:a16="http://schemas.microsoft.com/office/drawing/2014/main" id="{77CC58F0-68C5-815D-18BD-EA230AFD98CB}"/>
                  </a:ext>
                </a:extLst>
              </p:cNvPr>
              <p:cNvSpPr txBox="1">
                <a:spLocks noRot="1" noChangeAspect="1" noMove="1" noResize="1" noEditPoints="1" noAdjustHandles="1" noChangeArrowheads="1" noChangeShapeType="1" noTextEdit="1"/>
              </p:cNvSpPr>
              <p:nvPr/>
            </p:nvSpPr>
            <p:spPr>
              <a:xfrm>
                <a:off x="10124862" y="2949595"/>
                <a:ext cx="1431436" cy="400110"/>
              </a:xfrm>
              <a:prstGeom prst="rect">
                <a:avLst/>
              </a:prstGeom>
              <a:blipFill>
                <a:blip r:embed="rId23"/>
                <a:stretch>
                  <a:fillRect b="-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4" name="テキスト ボックス 73">
                <a:extLst>
                  <a:ext uri="{FF2B5EF4-FFF2-40B4-BE49-F238E27FC236}">
                    <a16:creationId xmlns:a16="http://schemas.microsoft.com/office/drawing/2014/main" id="{AB053679-4E39-F91E-DD3A-EAA2E15532EF}"/>
                  </a:ext>
                </a:extLst>
              </p:cNvPr>
              <p:cNvSpPr txBox="1"/>
              <p:nvPr/>
            </p:nvSpPr>
            <p:spPr>
              <a:xfrm>
                <a:off x="10111691" y="3340553"/>
                <a:ext cx="14314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smtClean="0">
                          <a:solidFill>
                            <a:schemeClr val="tx1"/>
                          </a:solidFill>
                          <a:latin typeface="Cambria Math" panose="02040503050406030204" pitchFamily="18" charset="0"/>
                          <a:ea typeface="Cambria Math" panose="02040503050406030204" pitchFamily="18" charset="0"/>
                        </a:rPr>
                        <m:t>≤</m:t>
                      </m:r>
                      <m:r>
                        <a:rPr kumimoji="1" lang="en-US" altLang="ja-JP" sz="2000" b="0" i="1" smtClean="0">
                          <a:solidFill>
                            <a:schemeClr val="tx1"/>
                          </a:solidFill>
                          <a:latin typeface="Cambria Math" panose="02040503050406030204" pitchFamily="18" charset="0"/>
                          <a:ea typeface="Cambria Math" panose="02040503050406030204" pitchFamily="18" charset="0"/>
                        </a:rPr>
                        <m:t>12 </m:t>
                      </m:r>
                      <m:r>
                        <m:rPr>
                          <m:sty m:val="p"/>
                        </m:rPr>
                        <a:rPr kumimoji="1" lang="en-US" altLang="ja-JP" sz="2000" b="0" i="0" smtClean="0">
                          <a:solidFill>
                            <a:schemeClr val="tx1"/>
                          </a:solidFill>
                          <a:latin typeface="Cambria Math" panose="02040503050406030204" pitchFamily="18" charset="0"/>
                          <a:ea typeface="Cambria Math" panose="02040503050406030204" pitchFamily="18" charset="0"/>
                        </a:rPr>
                        <m:t>MeV</m:t>
                      </m:r>
                    </m:oMath>
                  </m:oMathPara>
                </a14:m>
                <a:endParaRPr kumimoji="1" lang="ja-JP" altLang="en-US" sz="1600">
                  <a:solidFill>
                    <a:schemeClr val="tx1"/>
                  </a:solidFill>
                </a:endParaRPr>
              </a:p>
            </p:txBody>
          </p:sp>
        </mc:Choice>
        <mc:Fallback>
          <p:sp>
            <p:nvSpPr>
              <p:cNvPr id="74" name="テキスト ボックス 73">
                <a:extLst>
                  <a:ext uri="{FF2B5EF4-FFF2-40B4-BE49-F238E27FC236}">
                    <a16:creationId xmlns:a16="http://schemas.microsoft.com/office/drawing/2014/main" id="{AB053679-4E39-F91E-DD3A-EAA2E15532EF}"/>
                  </a:ext>
                </a:extLst>
              </p:cNvPr>
              <p:cNvSpPr txBox="1">
                <a:spLocks noRot="1" noChangeAspect="1" noMove="1" noResize="1" noEditPoints="1" noAdjustHandles="1" noChangeArrowheads="1" noChangeShapeType="1" noTextEdit="1"/>
              </p:cNvSpPr>
              <p:nvPr/>
            </p:nvSpPr>
            <p:spPr>
              <a:xfrm>
                <a:off x="10111691" y="3340553"/>
                <a:ext cx="1431436" cy="400110"/>
              </a:xfrm>
              <a:prstGeom prst="rect">
                <a:avLst/>
              </a:prstGeom>
              <a:blipFill>
                <a:blip r:embed="rId24"/>
                <a:stretch>
                  <a:fillRect b="-18750"/>
                </a:stretch>
              </a:blipFill>
            </p:spPr>
            <p:txBody>
              <a:bodyPr/>
              <a:lstStyle/>
              <a:p>
                <a:r>
                  <a:rPr lang="ja-JP" altLang="en-US">
                    <a:noFill/>
                  </a:rPr>
                  <a:t> </a:t>
                </a:r>
              </a:p>
            </p:txBody>
          </p:sp>
        </mc:Fallback>
      </mc:AlternateContent>
      <p:sp>
        <p:nvSpPr>
          <p:cNvPr id="71" name="テキスト ボックス 70">
            <a:extLst>
              <a:ext uri="{FF2B5EF4-FFF2-40B4-BE49-F238E27FC236}">
                <a16:creationId xmlns:a16="http://schemas.microsoft.com/office/drawing/2014/main" id="{8E19A9D2-F40F-284A-F1E6-4E3D120F9B89}"/>
              </a:ext>
            </a:extLst>
          </p:cNvPr>
          <p:cNvSpPr txBox="1"/>
          <p:nvPr/>
        </p:nvSpPr>
        <p:spPr>
          <a:xfrm>
            <a:off x="7084536" y="1658327"/>
            <a:ext cx="4209576" cy="923330"/>
          </a:xfrm>
          <a:prstGeom prst="rect">
            <a:avLst/>
          </a:prstGeom>
          <a:noFill/>
          <a:ln w="12700">
            <a:solidFill>
              <a:schemeClr val="accent1"/>
            </a:solidFill>
          </a:ln>
        </p:spPr>
        <p:txBody>
          <a:bodyPr wrap="square" rtlCol="0">
            <a:spAutoFit/>
          </a:bodyPr>
          <a:lstStyle/>
          <a:p>
            <a:r>
              <a:rPr lang="en" altLang="ja-JP" dirty="0"/>
              <a:t>We are unable to predict the absolute masses in the bottom sector, but we can predict the mass differences.</a:t>
            </a:r>
            <a:endParaRPr kumimoji="1" lang="ja-JP" altLang="en-US"/>
          </a:p>
        </p:txBody>
      </p:sp>
    </p:spTree>
    <p:extLst>
      <p:ext uri="{BB962C8B-B14F-4D97-AF65-F5344CB8AC3E}">
        <p14:creationId xmlns:p14="http://schemas.microsoft.com/office/powerpoint/2010/main" val="234981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CF811-7926-DF44-B38C-AFBE8993860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3EF3627-643E-9C37-61B3-41B508BDF6CA}"/>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AD1FB6E4-BD2F-4F81-D413-176E07546B91}"/>
                  </a:ext>
                </a:extLst>
              </p:cNvPr>
              <p:cNvSpPr txBox="1"/>
              <p:nvPr/>
            </p:nvSpPr>
            <p:spPr>
              <a:xfrm>
                <a:off x="-2" y="47697"/>
                <a:ext cx="12801601" cy="827406"/>
              </a:xfrm>
              <a:prstGeom prst="rect">
                <a:avLst/>
              </a:prstGeom>
              <a:noFill/>
            </p:spPr>
            <p:txBody>
              <a:bodyPr wrap="square" rtlCol="0">
                <a:spAutoFit/>
              </a:bodyPr>
              <a:lstStyle/>
              <a:p>
                <a14:m>
                  <m:oMath xmlns:m="http://schemas.openxmlformats.org/officeDocument/2006/math">
                    <m:sSubSup>
                      <m:sSubSupPr>
                        <m:ctrlPr>
                          <a:rPr lang="en-US" altLang="ja-JP" sz="4400" b="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m:t>
                        </m:r>
                      </m:sub>
                      <m:sup>
                        <m:r>
                          <a:rPr lang="en-US" altLang="ja-JP" sz="4400" b="0" i="1" smtClean="0">
                            <a:solidFill>
                              <a:schemeClr val="bg1"/>
                            </a:solidFill>
                            <a:latin typeface="Cambria Math" panose="02040503050406030204" pitchFamily="18" charset="0"/>
                          </a:rPr>
                          <m:t>𝐼</m:t>
                        </m:r>
                        <m:r>
                          <a:rPr lang="en-US" altLang="ja-JP" sz="4400" b="0" i="1" smtClean="0">
                            <a:solidFill>
                              <a:schemeClr val="bg1"/>
                            </a:solidFill>
                            <a:latin typeface="Cambria Math" panose="02040503050406030204" pitchFamily="18" charset="0"/>
                          </a:rPr>
                          <m:t>=1</m:t>
                        </m:r>
                      </m:sup>
                    </m:sSubSup>
                    <m:r>
                      <a:rPr lang="en-US" altLang="ja-JP" sz="4400" b="0" i="1" smtClean="0">
                        <a:solidFill>
                          <a:schemeClr val="bg1"/>
                        </a:solidFill>
                        <a:latin typeface="Cambria Math" panose="02040503050406030204" pitchFamily="18" charset="0"/>
                        <a:ea typeface="Cambria Math" panose="02040503050406030204" pitchFamily="18" charset="0"/>
                      </a:rPr>
                      <m:t>→</m:t>
                    </m:r>
                    <m:sSup>
                      <m:sSupPr>
                        <m:ctrlPr>
                          <a:rPr lang="en-US" altLang="ja-JP" sz="4400" b="0" i="1" smtClean="0">
                            <a:solidFill>
                              <a:schemeClr val="bg1"/>
                            </a:solidFill>
                            <a:latin typeface="Cambria Math" panose="02040503050406030204" pitchFamily="18" charset="0"/>
                            <a:ea typeface="Cambria Math" panose="02040503050406030204" pitchFamily="18" charset="0"/>
                          </a:rPr>
                        </m:ctrlPr>
                      </m:sSupPr>
                      <m:e>
                        <m:r>
                          <a:rPr lang="en-US" altLang="ja-JP" sz="4400" b="0" i="1" smtClean="0">
                            <a:solidFill>
                              <a:schemeClr val="bg1"/>
                            </a:solidFill>
                            <a:latin typeface="Cambria Math" panose="02040503050406030204" pitchFamily="18" charset="0"/>
                            <a:ea typeface="Cambria Math" panose="02040503050406030204" pitchFamily="18" charset="0"/>
                          </a:rPr>
                          <m:t>𝐷</m:t>
                        </m:r>
                      </m:e>
                      <m:sup>
                        <m:r>
                          <a:rPr lang="en-US" altLang="ja-JP" sz="4400" b="0" i="1" smtClean="0">
                            <a:solidFill>
                              <a:schemeClr val="bg1"/>
                            </a:solidFill>
                            <a:latin typeface="Cambria Math" panose="02040503050406030204" pitchFamily="18" charset="0"/>
                            <a:ea typeface="Cambria Math" panose="02040503050406030204" pitchFamily="18" charset="0"/>
                          </a:rPr>
                          <m:t>(∗)</m:t>
                        </m:r>
                      </m:sup>
                    </m:sSup>
                    <m:sSup>
                      <m:sSupPr>
                        <m:ctrlPr>
                          <a:rPr lang="en-US" altLang="ja-JP" sz="4400" i="1">
                            <a:solidFill>
                              <a:schemeClr val="bg1"/>
                            </a:solidFill>
                            <a:latin typeface="Cambria Math" panose="02040503050406030204" pitchFamily="18" charset="0"/>
                            <a:ea typeface="Cambria Math" panose="02040503050406030204" pitchFamily="18" charset="0"/>
                          </a:rPr>
                        </m:ctrlPr>
                      </m:sSupPr>
                      <m:e>
                        <m:r>
                          <a:rPr lang="en-US" altLang="ja-JP" sz="4400" i="1">
                            <a:solidFill>
                              <a:schemeClr val="bg1"/>
                            </a:solidFill>
                            <a:latin typeface="Cambria Math" panose="02040503050406030204" pitchFamily="18" charset="0"/>
                            <a:ea typeface="Cambria Math" panose="02040503050406030204" pitchFamily="18" charset="0"/>
                          </a:rPr>
                          <m:t>𝐷</m:t>
                        </m:r>
                      </m:e>
                      <m:sup>
                        <m:r>
                          <a:rPr lang="en-US" altLang="ja-JP" sz="4400" i="1">
                            <a:solidFill>
                              <a:schemeClr val="bg1"/>
                            </a:solidFill>
                            <a:latin typeface="Cambria Math" panose="02040503050406030204" pitchFamily="18" charset="0"/>
                            <a:ea typeface="Cambria Math" panose="02040503050406030204" pitchFamily="18" charset="0"/>
                          </a:rPr>
                          <m:t>(∗)</m:t>
                        </m:r>
                      </m:sup>
                    </m:sSup>
                  </m:oMath>
                </a14:m>
                <a:r>
                  <a:rPr lang="en-US" altLang="ja-JP" sz="4400" b="0">
                    <a:solidFill>
                      <a:schemeClr val="bg1"/>
                    </a:solidFill>
                  </a:rPr>
                  <a:t> Decays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AD1FB6E4-BD2F-4F81-D413-176E07546B91}"/>
                  </a:ext>
                </a:extLst>
              </p:cNvPr>
              <p:cNvSpPr txBox="1">
                <a:spLocks noRot="1" noChangeAspect="1" noMove="1" noResize="1" noEditPoints="1" noAdjustHandles="1" noChangeArrowheads="1" noChangeShapeType="1" noTextEdit="1"/>
              </p:cNvSpPr>
              <p:nvPr/>
            </p:nvSpPr>
            <p:spPr>
              <a:xfrm>
                <a:off x="-2" y="47697"/>
                <a:ext cx="12801601" cy="827406"/>
              </a:xfrm>
              <a:prstGeom prst="rect">
                <a:avLst/>
              </a:prstGeom>
              <a:blipFill>
                <a:blip r:embed="rId3"/>
                <a:stretch>
                  <a:fillRect t="-11029" b="-3161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E093AA09-2ACE-9A5E-6B18-5D45C4A5EA09}"/>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5</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4" name="テキスト ボックス 3">
                <a:extLst>
                  <a:ext uri="{FF2B5EF4-FFF2-40B4-BE49-F238E27FC236}">
                    <a16:creationId xmlns:a16="http://schemas.microsoft.com/office/drawing/2014/main" id="{E093AA09-2ACE-9A5E-6B18-5D45C4A5EA09}"/>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12195" t="-127027" r="-1220" b="-191892"/>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D53CFF85-E922-0150-FBE6-F09F39A4A80E}"/>
              </a:ext>
            </a:extLst>
          </p:cNvPr>
          <p:cNvSpPr txBox="1"/>
          <p:nvPr/>
        </p:nvSpPr>
        <p:spPr>
          <a:xfrm>
            <a:off x="1021405" y="1035998"/>
            <a:ext cx="8978629" cy="461665"/>
          </a:xfrm>
          <a:prstGeom prst="rect">
            <a:avLst/>
          </a:prstGeom>
          <a:noFill/>
        </p:spPr>
        <p:txBody>
          <a:bodyPr wrap="square" rtlCol="0">
            <a:spAutoFit/>
          </a:bodyPr>
          <a:lstStyle/>
          <a:p>
            <a:r>
              <a:rPr kumimoji="1" lang="en-US" altLang="ja-JP" sz="2400" dirty="0"/>
              <a:t>We consider the S-wave decays only for simplicity.</a:t>
            </a:r>
            <a:endParaRPr kumimoji="1" lang="ja-JP" altLang="en-US" sz="240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BEEF64D-5423-C84C-3C44-06B15C24D576}"/>
                  </a:ext>
                </a:extLst>
              </p:cNvPr>
              <p:cNvSpPr txBox="1"/>
              <p:nvPr/>
            </p:nvSpPr>
            <p:spPr>
              <a:xfrm>
                <a:off x="1903908" y="1571070"/>
                <a:ext cx="8179289" cy="579839"/>
              </a:xfrm>
              <a:prstGeom prst="rect">
                <a:avLst/>
              </a:prstGeom>
              <a:noFill/>
            </p:spPr>
            <p:txBody>
              <a:bodyPr wrap="square">
                <a:spAutoFit/>
              </a:bodyPr>
              <a:lstStyle/>
              <a:p>
                <a14:m>
                  <m:oMath xmlns:m="http://schemas.openxmlformats.org/officeDocument/2006/math">
                    <m:sSubSup>
                      <m:sSubSupPr>
                        <m:ctrlPr>
                          <a:rPr lang="en-US" altLang="ja-JP" sz="2800" b="0" i="1" smtClean="0">
                            <a:solidFill>
                              <a:schemeClr val="tx1"/>
                            </a:solidFill>
                            <a:latin typeface="Cambria Math" panose="02040503050406030204" pitchFamily="18" charset="0"/>
                          </a:rPr>
                        </m:ctrlPr>
                      </m:sSubSupPr>
                      <m:e>
                        <m:r>
                          <a:rPr lang="en-US" altLang="ja-JP" sz="2800" b="0" i="1" smtClean="0">
                            <a:solidFill>
                              <a:schemeClr val="tx1"/>
                            </a:solidFill>
                            <a:latin typeface="Cambria Math" panose="02040503050406030204" pitchFamily="18" charset="0"/>
                          </a:rPr>
                          <m:t>𝑇</m:t>
                        </m:r>
                      </m:e>
                      <m:sub>
                        <m:r>
                          <a:rPr lang="en-US" altLang="ja-JP" sz="2800" b="0" i="1" smtClean="0">
                            <a:solidFill>
                              <a:schemeClr val="tx1"/>
                            </a:solidFill>
                            <a:latin typeface="Cambria Math" panose="02040503050406030204" pitchFamily="18" charset="0"/>
                          </a:rPr>
                          <m:t>𝑐𝑐</m:t>
                        </m:r>
                      </m:sub>
                      <m:sup>
                        <m:r>
                          <a:rPr lang="en-US" altLang="ja-JP" sz="2800" b="0" i="1" smtClean="0">
                            <a:solidFill>
                              <a:schemeClr val="tx1"/>
                            </a:solidFill>
                            <a:latin typeface="Cambria Math" panose="02040503050406030204" pitchFamily="18" charset="0"/>
                          </a:rPr>
                          <m:t>𝐽</m:t>
                        </m:r>
                        <m:r>
                          <a:rPr lang="en-US" altLang="ja-JP" sz="2800" b="0" i="1" smtClean="0">
                            <a:solidFill>
                              <a:schemeClr val="tx1"/>
                            </a:solidFill>
                            <a:latin typeface="Cambria Math" panose="02040503050406030204" pitchFamily="18" charset="0"/>
                          </a:rPr>
                          <m:t>=0</m:t>
                        </m:r>
                      </m:sup>
                    </m:sSubSup>
                    <m:r>
                      <a:rPr lang="en-US" altLang="ja-JP" sz="2800" b="0" i="1" smtClean="0">
                        <a:solidFill>
                          <a:schemeClr val="tx1"/>
                        </a:solidFill>
                        <a:latin typeface="Cambria Math" panose="02040503050406030204" pitchFamily="18" charset="0"/>
                        <a:ea typeface="Cambria Math" panose="02040503050406030204" pitchFamily="18" charset="0"/>
                      </a:rPr>
                      <m:t>→</m:t>
                    </m:r>
                    <m:r>
                      <a:rPr lang="en-US" altLang="ja-JP" sz="2800" b="0" i="1" smtClean="0">
                        <a:solidFill>
                          <a:schemeClr val="tx1"/>
                        </a:solidFill>
                        <a:latin typeface="Cambria Math" panose="02040503050406030204" pitchFamily="18" charset="0"/>
                        <a:ea typeface="Cambria Math" panose="02040503050406030204" pitchFamily="18" charset="0"/>
                      </a:rPr>
                      <m:t>𝐷𝐷</m:t>
                    </m:r>
                  </m:oMath>
                </a14:m>
                <a:r>
                  <a:rPr lang="en-US" altLang="ja-JP" sz="2800" dirty="0"/>
                  <a:t>, </a:t>
                </a:r>
                <a14:m>
                  <m:oMath xmlns:m="http://schemas.openxmlformats.org/officeDocument/2006/math">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𝐷</m:t>
                        </m:r>
                      </m:e>
                      <m:sup>
                        <m:r>
                          <a:rPr lang="en-US" altLang="ja-JP" sz="2800" i="1">
                            <a:latin typeface="Cambria Math" panose="02040503050406030204" pitchFamily="18" charset="0"/>
                            <a:ea typeface="Cambria Math" panose="02040503050406030204" pitchFamily="18" charset="0"/>
                          </a:rPr>
                          <m:t>∗</m:t>
                        </m:r>
                      </m:sup>
                    </m:sSup>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𝐷</m:t>
                        </m:r>
                      </m:e>
                      <m:sup>
                        <m:r>
                          <a:rPr lang="en-US" altLang="ja-JP" sz="2800" i="1">
                            <a:latin typeface="Cambria Math" panose="02040503050406030204" pitchFamily="18" charset="0"/>
                            <a:ea typeface="Cambria Math" panose="02040503050406030204" pitchFamily="18" charset="0"/>
                          </a:rPr>
                          <m:t>∗</m:t>
                        </m:r>
                      </m:sup>
                    </m:sSup>
                  </m:oMath>
                </a14:m>
                <a:r>
                  <a:rPr lang="en-US" altLang="ja-JP" sz="2800" dirty="0"/>
                  <a:t>,  </a:t>
                </a:r>
                <a14:m>
                  <m:oMath xmlns:m="http://schemas.openxmlformats.org/officeDocument/2006/math">
                    <m:sSubSup>
                      <m:sSubSupPr>
                        <m:ctrlPr>
                          <a:rPr lang="en-US" altLang="ja-JP" sz="2800" b="0" i="1" smtClean="0">
                            <a:solidFill>
                              <a:schemeClr val="tx1"/>
                            </a:solidFill>
                            <a:latin typeface="Cambria Math" panose="02040503050406030204" pitchFamily="18" charset="0"/>
                          </a:rPr>
                        </m:ctrlPr>
                      </m:sSubSupPr>
                      <m:e>
                        <m:r>
                          <a:rPr lang="en-US" altLang="ja-JP" sz="2800" b="0" i="1" smtClean="0">
                            <a:solidFill>
                              <a:schemeClr val="tx1"/>
                            </a:solidFill>
                            <a:latin typeface="Cambria Math" panose="02040503050406030204" pitchFamily="18" charset="0"/>
                          </a:rPr>
                          <m:t>𝑇</m:t>
                        </m:r>
                      </m:e>
                      <m:sub>
                        <m:r>
                          <a:rPr lang="en-US" altLang="ja-JP" sz="2800" b="0" i="1" smtClean="0">
                            <a:solidFill>
                              <a:schemeClr val="tx1"/>
                            </a:solidFill>
                            <a:latin typeface="Cambria Math" panose="02040503050406030204" pitchFamily="18" charset="0"/>
                          </a:rPr>
                          <m:t>𝑐𝑐</m:t>
                        </m:r>
                      </m:sub>
                      <m:sup>
                        <m:r>
                          <a:rPr lang="en-US" altLang="ja-JP" sz="2800" b="0" i="1" smtClean="0">
                            <a:solidFill>
                              <a:schemeClr val="tx1"/>
                            </a:solidFill>
                            <a:latin typeface="Cambria Math" panose="02040503050406030204" pitchFamily="18" charset="0"/>
                          </a:rPr>
                          <m:t>𝐽</m:t>
                        </m:r>
                        <m:r>
                          <a:rPr lang="en-US" altLang="ja-JP" sz="2800" b="0" i="1" smtClean="0">
                            <a:solidFill>
                              <a:schemeClr val="tx1"/>
                            </a:solidFill>
                            <a:latin typeface="Cambria Math" panose="02040503050406030204" pitchFamily="18" charset="0"/>
                          </a:rPr>
                          <m:t>=1</m:t>
                        </m:r>
                      </m:sup>
                    </m:sSubSup>
                    <m:r>
                      <a:rPr lang="en-US" altLang="ja-JP" sz="2800" b="0" i="1" smtClean="0">
                        <a:solidFill>
                          <a:schemeClr val="tx1"/>
                        </a:solidFill>
                        <a:latin typeface="Cambria Math" panose="02040503050406030204" pitchFamily="18" charset="0"/>
                        <a:ea typeface="Cambria Math" panose="02040503050406030204" pitchFamily="18" charset="0"/>
                      </a:rPr>
                      <m:t>→</m:t>
                    </m:r>
                    <m:r>
                      <a:rPr lang="en-US" altLang="ja-JP" sz="2800" b="0" i="1" smtClean="0">
                        <a:solidFill>
                          <a:schemeClr val="tx1"/>
                        </a:solidFill>
                        <a:latin typeface="Cambria Math" panose="02040503050406030204" pitchFamily="18" charset="0"/>
                        <a:ea typeface="Cambria Math" panose="02040503050406030204" pitchFamily="18" charset="0"/>
                      </a:rPr>
                      <m:t>𝐷</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𝐷</m:t>
                        </m:r>
                      </m:e>
                      <m:sup>
                        <m:r>
                          <a:rPr lang="en-US" altLang="ja-JP" sz="2800" i="1">
                            <a:latin typeface="Cambria Math" panose="02040503050406030204" pitchFamily="18" charset="0"/>
                            <a:ea typeface="Cambria Math" panose="02040503050406030204" pitchFamily="18" charset="0"/>
                          </a:rPr>
                          <m:t>∗</m:t>
                        </m:r>
                      </m:sup>
                    </m:sSup>
                  </m:oMath>
                </a14:m>
                <a:r>
                  <a:rPr lang="en-US" altLang="ja-JP" sz="2800" dirty="0"/>
                  <a:t>,  </a:t>
                </a:r>
                <a14:m>
                  <m:oMath xmlns:m="http://schemas.openxmlformats.org/officeDocument/2006/math">
                    <m:sSubSup>
                      <m:sSubSupPr>
                        <m:ctrlPr>
                          <a:rPr lang="en-US" altLang="ja-JP" sz="2800" b="0" i="1" smtClean="0">
                            <a:solidFill>
                              <a:schemeClr val="tx1"/>
                            </a:solidFill>
                            <a:latin typeface="Cambria Math" panose="02040503050406030204" pitchFamily="18" charset="0"/>
                          </a:rPr>
                        </m:ctrlPr>
                      </m:sSubSupPr>
                      <m:e>
                        <m:r>
                          <a:rPr lang="en-US" altLang="ja-JP" sz="2800" b="0" i="1" smtClean="0">
                            <a:solidFill>
                              <a:schemeClr val="tx1"/>
                            </a:solidFill>
                            <a:latin typeface="Cambria Math" panose="02040503050406030204" pitchFamily="18" charset="0"/>
                          </a:rPr>
                          <m:t>𝑇</m:t>
                        </m:r>
                      </m:e>
                      <m:sub>
                        <m:r>
                          <a:rPr lang="en-US" altLang="ja-JP" sz="2800" b="0" i="1" smtClean="0">
                            <a:solidFill>
                              <a:schemeClr val="tx1"/>
                            </a:solidFill>
                            <a:latin typeface="Cambria Math" panose="02040503050406030204" pitchFamily="18" charset="0"/>
                          </a:rPr>
                          <m:t>𝑐𝑐</m:t>
                        </m:r>
                      </m:sub>
                      <m:sup>
                        <m:r>
                          <a:rPr lang="en-US" altLang="ja-JP" sz="2800" b="0" i="1" smtClean="0">
                            <a:solidFill>
                              <a:schemeClr val="tx1"/>
                            </a:solidFill>
                            <a:latin typeface="Cambria Math" panose="02040503050406030204" pitchFamily="18" charset="0"/>
                          </a:rPr>
                          <m:t>𝐽</m:t>
                        </m:r>
                        <m:r>
                          <a:rPr lang="en-US" altLang="ja-JP" sz="2800" b="0" i="1" smtClean="0">
                            <a:solidFill>
                              <a:schemeClr val="tx1"/>
                            </a:solidFill>
                            <a:latin typeface="Cambria Math" panose="02040503050406030204" pitchFamily="18" charset="0"/>
                          </a:rPr>
                          <m:t>=2</m:t>
                        </m:r>
                      </m:sup>
                    </m:sSubSup>
                    <m:r>
                      <a:rPr lang="en-US" altLang="ja-JP" sz="2800" b="0" i="1" smtClean="0">
                        <a:solidFill>
                          <a:schemeClr val="tx1"/>
                        </a:solidFill>
                        <a:latin typeface="Cambria Math" panose="02040503050406030204" pitchFamily="18" charset="0"/>
                        <a:ea typeface="Cambria Math" panose="02040503050406030204" pitchFamily="18" charset="0"/>
                      </a:rPr>
                      <m:t>→</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𝐷</m:t>
                        </m:r>
                      </m:e>
                      <m:sup>
                        <m:r>
                          <a:rPr lang="en-US" altLang="ja-JP" sz="2800" i="1">
                            <a:latin typeface="Cambria Math" panose="02040503050406030204" pitchFamily="18" charset="0"/>
                            <a:ea typeface="Cambria Math" panose="02040503050406030204" pitchFamily="18" charset="0"/>
                          </a:rPr>
                          <m:t>∗</m:t>
                        </m:r>
                      </m:sup>
                    </m:sSup>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𝐷</m:t>
                        </m:r>
                      </m:e>
                      <m:sup>
                        <m:r>
                          <a:rPr lang="en-US" altLang="ja-JP" sz="2800" i="1">
                            <a:latin typeface="Cambria Math" panose="02040503050406030204" pitchFamily="18" charset="0"/>
                            <a:ea typeface="Cambria Math" panose="02040503050406030204" pitchFamily="18" charset="0"/>
                          </a:rPr>
                          <m:t>∗</m:t>
                        </m:r>
                      </m:sup>
                    </m:sSup>
                  </m:oMath>
                </a14:m>
                <a:endParaRPr lang="ja-JP" altLang="en-US" sz="2800"/>
              </a:p>
            </p:txBody>
          </p:sp>
        </mc:Choice>
        <mc:Fallback xmlns="">
          <p:sp>
            <p:nvSpPr>
              <p:cNvPr id="15" name="テキスト ボックス 14">
                <a:extLst>
                  <a:ext uri="{FF2B5EF4-FFF2-40B4-BE49-F238E27FC236}">
                    <a16:creationId xmlns:a16="http://schemas.microsoft.com/office/drawing/2014/main" id="{CBEEF64D-5423-C84C-3C44-06B15C24D576}"/>
                  </a:ext>
                </a:extLst>
              </p:cNvPr>
              <p:cNvSpPr txBox="1">
                <a:spLocks noRot="1" noChangeAspect="1" noMove="1" noResize="1" noEditPoints="1" noAdjustHandles="1" noChangeArrowheads="1" noChangeShapeType="1" noTextEdit="1"/>
              </p:cNvSpPr>
              <p:nvPr/>
            </p:nvSpPr>
            <p:spPr>
              <a:xfrm>
                <a:off x="1903908" y="1571070"/>
                <a:ext cx="8179289" cy="579839"/>
              </a:xfrm>
              <a:prstGeom prst="rect">
                <a:avLst/>
              </a:prstGeom>
              <a:blipFill>
                <a:blip r:embed="rId5"/>
                <a:stretch>
                  <a:fillRect l="-310" t="-2128" b="-2766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D1357205-1794-2846-AD36-807B64777B37}"/>
                  </a:ext>
                </a:extLst>
              </p:cNvPr>
              <p:cNvSpPr txBox="1"/>
              <p:nvPr/>
            </p:nvSpPr>
            <p:spPr>
              <a:xfrm>
                <a:off x="557900" y="3039273"/>
                <a:ext cx="11437701" cy="1208023"/>
              </a:xfrm>
              <a:prstGeom prst="rect">
                <a:avLst/>
              </a:prstGeom>
              <a:noFill/>
            </p:spPr>
            <p:txBody>
              <a:bodyPr wrap="square" rtlCol="0">
                <a:spAutoFit/>
              </a:bodyPr>
              <a:lstStyle/>
              <a:p>
                <a:r>
                  <a:rPr kumimoji="1" lang="en-US" altLang="ja-JP" sz="2400" dirty="0"/>
                  <a:t>We assume coupling constant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𝑇𝐷𝐷</m:t>
                        </m:r>
                      </m:sub>
                      <m:sup>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=1</m:t>
                        </m:r>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𝑔</m:t>
                        </m:r>
                      </m:e>
                      <m:sub>
                        <m:r>
                          <a:rPr lang="en-US" altLang="ja-JP" sz="2400" i="1">
                            <a:latin typeface="Cambria Math" panose="02040503050406030204" pitchFamily="18" charset="0"/>
                          </a:rPr>
                          <m:t>𝑇𝐷𝐷</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kumimoji="1" lang="en-US" altLang="ja-JP" sz="2400" dirty="0"/>
                  <a:t>.</a:t>
                </a:r>
              </a:p>
              <a:p>
                <a:r>
                  <a:rPr kumimoji="1" lang="en-US" altLang="ja-JP" sz="2400" dirty="0"/>
                  <a:t>Because there is no physical for </a:t>
                </a:r>
                <a:r>
                  <a:rPr lang="en-US" altLang="ja-JP" sz="2400" dirty="0"/>
                  <a:t>this assumption, this calculation serves only as an order of magnitude estimate for decay width.</a:t>
                </a:r>
                <a:endParaRPr kumimoji="1" lang="ja-JP" altLang="en-US" sz="2400"/>
              </a:p>
            </p:txBody>
          </p:sp>
        </mc:Choice>
        <mc:Fallback>
          <p:sp>
            <p:nvSpPr>
              <p:cNvPr id="20" name="テキスト ボックス 19">
                <a:extLst>
                  <a:ext uri="{FF2B5EF4-FFF2-40B4-BE49-F238E27FC236}">
                    <a16:creationId xmlns:a16="http://schemas.microsoft.com/office/drawing/2014/main" id="{D1357205-1794-2846-AD36-807B64777B37}"/>
                  </a:ext>
                </a:extLst>
              </p:cNvPr>
              <p:cNvSpPr txBox="1">
                <a:spLocks noRot="1" noChangeAspect="1" noMove="1" noResize="1" noEditPoints="1" noAdjustHandles="1" noChangeArrowheads="1" noChangeShapeType="1" noTextEdit="1"/>
              </p:cNvSpPr>
              <p:nvPr/>
            </p:nvSpPr>
            <p:spPr>
              <a:xfrm>
                <a:off x="557900" y="3039273"/>
                <a:ext cx="11437701" cy="1208023"/>
              </a:xfrm>
              <a:prstGeom prst="rect">
                <a:avLst/>
              </a:prstGeom>
              <a:blipFill>
                <a:blip r:embed="rId6"/>
                <a:stretch>
                  <a:fillRect l="-888" t="-3125" r="-1110" b="-10417"/>
                </a:stretch>
              </a:blipFill>
            </p:spPr>
            <p:txBody>
              <a:bodyPr/>
              <a:lstStyle/>
              <a:p>
                <a:r>
                  <a:rPr lang="ja-JP" altLang="en-US">
                    <a:noFill/>
                  </a:rPr>
                  <a:t> </a:t>
                </a:r>
              </a:p>
            </p:txBody>
          </p:sp>
        </mc:Fallback>
      </mc:AlternateContent>
      <p:pic>
        <p:nvPicPr>
          <p:cNvPr id="22" name="図 21" descr="時計 が含まれている画像&#10;&#10;自動的に生成された説明">
            <a:extLst>
              <a:ext uri="{FF2B5EF4-FFF2-40B4-BE49-F238E27FC236}">
                <a16:creationId xmlns:a16="http://schemas.microsoft.com/office/drawing/2014/main" id="{8511A1F6-28F4-80D7-4C6A-F0E69E9230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494" y="2357988"/>
            <a:ext cx="4000567" cy="681285"/>
          </a:xfrm>
          <a:prstGeom prst="rect">
            <a:avLst/>
          </a:prstGeom>
        </p:spPr>
      </p:pic>
      <p:sp>
        <p:nvSpPr>
          <p:cNvPr id="7" name="テキスト ボックス 6">
            <a:extLst>
              <a:ext uri="{FF2B5EF4-FFF2-40B4-BE49-F238E27FC236}">
                <a16:creationId xmlns:a16="http://schemas.microsoft.com/office/drawing/2014/main" id="{DF991A42-E5B5-0B1B-A61D-19AD4F458720}"/>
              </a:ext>
            </a:extLst>
          </p:cNvPr>
          <p:cNvSpPr txBox="1"/>
          <p:nvPr/>
        </p:nvSpPr>
        <p:spPr>
          <a:xfrm>
            <a:off x="557900" y="2431866"/>
            <a:ext cx="5295014" cy="523220"/>
          </a:xfrm>
          <a:prstGeom prst="rect">
            <a:avLst/>
          </a:prstGeom>
          <a:noFill/>
        </p:spPr>
        <p:txBody>
          <a:bodyPr wrap="square" rtlCol="0">
            <a:spAutoFit/>
          </a:bodyPr>
          <a:lstStyle/>
          <a:p>
            <a:r>
              <a:rPr kumimoji="1" lang="en-US" altLang="ja-JP" sz="2800" dirty="0"/>
              <a:t>The Effective Lagrangian</a:t>
            </a:r>
            <a:endParaRPr kumimoji="1" lang="ja-JP" altLang="en-US" sz="2800"/>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D1F4B8D6-9735-4DC5-28DE-E1D988EBE770}"/>
                  </a:ext>
                </a:extLst>
              </p:cNvPr>
              <p:cNvSpPr txBox="1"/>
              <p:nvPr/>
            </p:nvSpPr>
            <p:spPr>
              <a:xfrm>
                <a:off x="640778" y="4300292"/>
                <a:ext cx="4263508" cy="1633332"/>
              </a:xfrm>
              <a:prstGeom prst="rect">
                <a:avLst/>
              </a:prstGeom>
              <a:noFill/>
            </p:spPr>
            <p:txBody>
              <a:bodyPr wrap="square" rtlCol="0">
                <a:spAutoFit/>
              </a:bodyPr>
              <a:lstStyle/>
              <a:p>
                <a14:m>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Γ</m:t>
                    </m:r>
                    <m:d>
                      <m:dPr>
                        <m:ctrlPr>
                          <a:rPr kumimoji="1" lang="el-GR" altLang="ja-JP" sz="2800" i="1" smtClean="0">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sub>
                          <m:sup>
                            <m:r>
                              <a:rPr lang="en-US" altLang="ja-JP" sz="2800" i="1">
                                <a:latin typeface="Cambria Math" panose="02040503050406030204" pitchFamily="18" charset="0"/>
                              </a:rPr>
                              <m:t>𝐽</m:t>
                            </m:r>
                            <m:r>
                              <a:rPr lang="en-US" altLang="ja-JP" sz="2800" i="1">
                                <a:latin typeface="Cambria Math" panose="02040503050406030204" pitchFamily="18" charset="0"/>
                              </a:rPr>
                              <m:t>=0</m:t>
                            </m:r>
                          </m:sup>
                        </m:sSubSup>
                      </m:e>
                    </m:d>
                    <m:r>
                      <a:rPr lang="en-US" altLang="ja-JP" sz="2800" b="0" i="0"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77</m:t>
                        </m:r>
                      </m:e>
                      <m:sub>
                        <m:r>
                          <a:rPr lang="en-US" altLang="ja-JP" sz="2800" b="0" i="1" smtClean="0">
                            <a:latin typeface="Cambria Math" panose="02040503050406030204" pitchFamily="18" charset="0"/>
                          </a:rPr>
                          <m:t>−54</m:t>
                        </m:r>
                      </m:sub>
                      <m:sup>
                        <m:r>
                          <a:rPr lang="en-US" altLang="ja-JP" sz="2800" b="0" i="1" smtClean="0">
                            <a:latin typeface="Cambria Math" panose="02040503050406030204" pitchFamily="18" charset="0"/>
                          </a:rPr>
                          <m:t>+17</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kumimoji="1" lang="en-US" altLang="ja-JP" sz="2800" dirty="0"/>
                  <a:t>, </a:t>
                </a:r>
              </a:p>
              <a:p>
                <a14:m>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Γ</m:t>
                    </m:r>
                    <m:d>
                      <m:dPr>
                        <m:ctrlPr>
                          <a:rPr kumimoji="1" lang="el-GR" altLang="ja-JP" sz="2800" i="1" smtClean="0">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m:t>
                            </m:r>
                          </m:sub>
                          <m:sup>
                            <m:r>
                              <a:rPr lang="en-US" altLang="ja-JP" sz="2800" i="1">
                                <a:latin typeface="Cambria Math" panose="02040503050406030204" pitchFamily="18" charset="0"/>
                              </a:rPr>
                              <m:t>𝐽</m:t>
                            </m:r>
                            <m:r>
                              <a:rPr lang="en-US" altLang="ja-JP" sz="2800" i="1">
                                <a:latin typeface="Cambria Math" panose="02040503050406030204" pitchFamily="18" charset="0"/>
                              </a:rPr>
                              <m:t>=0</m:t>
                            </m:r>
                          </m:sup>
                        </m:sSubSup>
                      </m:e>
                    </m:d>
                    <m:r>
                      <a:rPr lang="en-US" altLang="ja-JP" sz="2800" b="0" i="0"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136</m:t>
                        </m:r>
                      </m:e>
                      <m:sub>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93</m:t>
                        </m:r>
                      </m:sub>
                      <m:sup>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32</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kumimoji="1" lang="en-US" altLang="ja-JP" sz="2800" dirty="0"/>
                  <a:t>, </a:t>
                </a:r>
              </a:p>
              <a:p>
                <a14:m>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Γ</m:t>
                    </m:r>
                    <m:d>
                      <m:dPr>
                        <m:ctrlPr>
                          <a:rPr kumimoji="1" lang="el-GR" altLang="ja-JP" sz="2800" i="1" smtClean="0">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𝑠𝑠</m:t>
                            </m:r>
                          </m:sub>
                          <m:sup>
                            <m:r>
                              <a:rPr lang="en-US" altLang="ja-JP" sz="2800" i="1">
                                <a:latin typeface="Cambria Math" panose="02040503050406030204" pitchFamily="18" charset="0"/>
                              </a:rPr>
                              <m:t>𝐽</m:t>
                            </m:r>
                            <m:r>
                              <a:rPr lang="en-US" altLang="ja-JP" sz="2800" i="1">
                                <a:latin typeface="Cambria Math" panose="02040503050406030204" pitchFamily="18" charset="0"/>
                              </a:rPr>
                              <m:t>=0</m:t>
                            </m:r>
                          </m:sup>
                        </m:sSubSup>
                      </m:e>
                    </m:d>
                    <m:r>
                      <a:rPr lang="en-US" altLang="ja-JP" sz="2800" b="0" i="0"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63</m:t>
                        </m:r>
                      </m:e>
                      <m:sub>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44</m:t>
                        </m:r>
                      </m:sub>
                      <m:sup>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20</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kumimoji="1" lang="en-US" altLang="ja-JP" sz="2800" dirty="0"/>
                  <a:t>, </a:t>
                </a:r>
              </a:p>
            </p:txBody>
          </p:sp>
        </mc:Choice>
        <mc:Fallback>
          <p:sp>
            <p:nvSpPr>
              <p:cNvPr id="8" name="テキスト ボックス 7">
                <a:extLst>
                  <a:ext uri="{FF2B5EF4-FFF2-40B4-BE49-F238E27FC236}">
                    <a16:creationId xmlns:a16="http://schemas.microsoft.com/office/drawing/2014/main" id="{D1F4B8D6-9735-4DC5-28DE-E1D988EBE770}"/>
                  </a:ext>
                </a:extLst>
              </p:cNvPr>
              <p:cNvSpPr txBox="1">
                <a:spLocks noRot="1" noChangeAspect="1" noMove="1" noResize="1" noEditPoints="1" noAdjustHandles="1" noChangeArrowheads="1" noChangeShapeType="1" noTextEdit="1"/>
              </p:cNvSpPr>
              <p:nvPr/>
            </p:nvSpPr>
            <p:spPr>
              <a:xfrm>
                <a:off x="640778" y="4300292"/>
                <a:ext cx="4263508" cy="1633332"/>
              </a:xfrm>
              <a:prstGeom prst="rect">
                <a:avLst/>
              </a:prstGeom>
              <a:blipFill>
                <a:blip r:embed="rId8"/>
                <a:stretch>
                  <a:fillRect l="-593" b="-8462"/>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52282A59-F3D1-3F06-554A-DA37C87C4172}"/>
              </a:ext>
            </a:extLst>
          </p:cNvPr>
          <p:cNvSpPr txBox="1"/>
          <p:nvPr/>
        </p:nvSpPr>
        <p:spPr>
          <a:xfrm>
            <a:off x="557900" y="6007187"/>
            <a:ext cx="9397213" cy="830997"/>
          </a:xfrm>
          <a:prstGeom prst="rect">
            <a:avLst/>
          </a:prstGeom>
          <a:noFill/>
        </p:spPr>
        <p:txBody>
          <a:bodyPr wrap="square" rtlCol="0">
            <a:spAutoFit/>
          </a:bodyPr>
          <a:lstStyle/>
          <a:p>
            <a:r>
              <a:rPr kumimoji="1" lang="en-US" altLang="ja-JP" sz="2400" dirty="0"/>
              <a:t>Although the masses are significantly higher than the thresholds, the decay width may not be so large.</a:t>
            </a:r>
            <a:endParaRPr kumimoji="1" lang="ja-JP" altLang="en-US" sz="2400"/>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441205D4-20F0-85B3-F952-574659056033}"/>
                  </a:ext>
                </a:extLst>
              </p:cNvPr>
              <p:cNvSpPr txBox="1"/>
              <p:nvPr/>
            </p:nvSpPr>
            <p:spPr>
              <a:xfrm>
                <a:off x="4386034" y="4300292"/>
                <a:ext cx="4000567" cy="1633332"/>
              </a:xfrm>
              <a:prstGeom prst="rect">
                <a:avLst/>
              </a:prstGeom>
              <a:noFill/>
            </p:spPr>
            <p:txBody>
              <a:bodyPr wrap="square">
                <a:spAutoFit/>
              </a:bodyPr>
              <a:lstStyle/>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sub>
                          <m:sup>
                            <m:r>
                              <a:rPr lang="en-US" altLang="ja-JP" sz="2800" i="1">
                                <a:latin typeface="Cambria Math" panose="02040503050406030204" pitchFamily="18" charset="0"/>
                              </a:rPr>
                              <m:t>𝐽</m:t>
                            </m:r>
                            <m:r>
                              <a:rPr lang="en-US" altLang="ja-JP" sz="2800" i="1">
                                <a:latin typeface="Cambria Math" panose="02040503050406030204" pitchFamily="18" charset="0"/>
                              </a:rPr>
                              <m:t>=1</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45</m:t>
                        </m:r>
                      </m:e>
                      <m:sub>
                        <m:r>
                          <a:rPr lang="en-US" altLang="ja-JP" sz="2800" b="0" i="1" smtClean="0">
                            <a:latin typeface="Cambria Math" panose="02040503050406030204" pitchFamily="18" charset="0"/>
                          </a:rPr>
                          <m:t>−3</m:t>
                        </m:r>
                      </m:sub>
                      <m:sup>
                        <m:r>
                          <a:rPr lang="en-US" altLang="ja-JP" sz="2800" b="0" i="1" smtClean="0">
                            <a:latin typeface="Cambria Math" panose="02040503050406030204" pitchFamily="18" charset="0"/>
                          </a:rPr>
                          <m:t>+5</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p>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m:t>
                            </m:r>
                          </m:sub>
                          <m:sup>
                            <m:r>
                              <a:rPr lang="en-US" altLang="ja-JP" sz="2800" i="1">
                                <a:latin typeface="Cambria Math" panose="02040503050406030204" pitchFamily="18" charset="0"/>
                              </a:rPr>
                              <m:t>𝐽</m:t>
                            </m:r>
                            <m:r>
                              <a:rPr lang="en-US" altLang="ja-JP" sz="2800" i="1">
                                <a:latin typeface="Cambria Math" panose="02040503050406030204" pitchFamily="18" charset="0"/>
                              </a:rPr>
                              <m:t>=1</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85</m:t>
                        </m:r>
                      </m:e>
                      <m:sub>
                        <m:r>
                          <a:rPr lang="en-US" altLang="ja-JP" sz="2800" b="0" i="1" smtClean="0">
                            <a:latin typeface="Cambria Math" panose="02040503050406030204" pitchFamily="18" charset="0"/>
                          </a:rPr>
                          <m:t>−7</m:t>
                        </m:r>
                      </m:sub>
                      <m:sup>
                        <m:r>
                          <a:rPr lang="en-US" altLang="ja-JP" sz="2800" b="0" i="1" smtClean="0">
                            <a:latin typeface="Cambria Math" panose="02040503050406030204" pitchFamily="18" charset="0"/>
                          </a:rPr>
                          <m:t>+10</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p>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𝑠𝑠</m:t>
                            </m:r>
                          </m:sub>
                          <m:sup>
                            <m:r>
                              <a:rPr lang="en-US" altLang="ja-JP" sz="2800" i="1">
                                <a:latin typeface="Cambria Math" panose="02040503050406030204" pitchFamily="18" charset="0"/>
                              </a:rPr>
                              <m:t>𝐽</m:t>
                            </m:r>
                            <m:r>
                              <a:rPr lang="en-US" altLang="ja-JP" sz="2800" i="1">
                                <a:latin typeface="Cambria Math" panose="02040503050406030204" pitchFamily="18" charset="0"/>
                              </a:rPr>
                              <m:t>=1</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39</m:t>
                        </m:r>
                      </m:e>
                      <m:sub>
                        <m:r>
                          <a:rPr lang="en-US" altLang="ja-JP" sz="2800" b="0" i="1" smtClean="0">
                            <a:latin typeface="Cambria Math" panose="02040503050406030204" pitchFamily="18" charset="0"/>
                          </a:rPr>
                          <m:t>−5</m:t>
                        </m:r>
                      </m:sub>
                      <m:sup>
                        <m:r>
                          <a:rPr lang="en-US" altLang="ja-JP" sz="2800" b="0" i="1" smtClean="0">
                            <a:latin typeface="Cambria Math" panose="02040503050406030204" pitchFamily="18" charset="0"/>
                          </a:rPr>
                          <m:t>+6</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p>
            </p:txBody>
          </p:sp>
        </mc:Choice>
        <mc:Fallback>
          <p:sp>
            <p:nvSpPr>
              <p:cNvPr id="6" name="テキスト ボックス 5">
                <a:extLst>
                  <a:ext uri="{FF2B5EF4-FFF2-40B4-BE49-F238E27FC236}">
                    <a16:creationId xmlns:a16="http://schemas.microsoft.com/office/drawing/2014/main" id="{441205D4-20F0-85B3-F952-574659056033}"/>
                  </a:ext>
                </a:extLst>
              </p:cNvPr>
              <p:cNvSpPr txBox="1">
                <a:spLocks noRot="1" noChangeAspect="1" noMove="1" noResize="1" noEditPoints="1" noAdjustHandles="1" noChangeArrowheads="1" noChangeShapeType="1" noTextEdit="1"/>
              </p:cNvSpPr>
              <p:nvPr/>
            </p:nvSpPr>
            <p:spPr>
              <a:xfrm>
                <a:off x="4386034" y="4300292"/>
                <a:ext cx="4000567" cy="1633332"/>
              </a:xfrm>
              <a:prstGeom prst="rect">
                <a:avLst/>
              </a:prstGeom>
              <a:blipFill>
                <a:blip r:embed="rId9"/>
                <a:stretch>
                  <a:fillRect l="-949" b="-846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203700CB-8D30-B9FA-100B-B680AB86499E}"/>
                  </a:ext>
                </a:extLst>
              </p:cNvPr>
              <p:cNvSpPr txBox="1"/>
              <p:nvPr/>
            </p:nvSpPr>
            <p:spPr>
              <a:xfrm>
                <a:off x="8115560" y="4299948"/>
                <a:ext cx="3935274" cy="1633332"/>
              </a:xfrm>
              <a:prstGeom prst="rect">
                <a:avLst/>
              </a:prstGeom>
              <a:noFill/>
            </p:spPr>
            <p:txBody>
              <a:bodyPr wrap="square">
                <a:spAutoFit/>
              </a:bodyPr>
              <a:lstStyle/>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sub>
                          <m:sup>
                            <m:r>
                              <a:rPr lang="en-US" altLang="ja-JP" sz="2800" i="1">
                                <a:latin typeface="Cambria Math" panose="02040503050406030204" pitchFamily="18" charset="0"/>
                              </a:rPr>
                              <m:t>𝐽</m:t>
                            </m:r>
                            <m:r>
                              <a:rPr lang="en-US" altLang="ja-JP" sz="2800" i="1">
                                <a:latin typeface="Cambria Math" panose="02040503050406030204" pitchFamily="18" charset="0"/>
                              </a:rPr>
                              <m:t>=2</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21</m:t>
                        </m:r>
                      </m:e>
                      <m:sub>
                        <m:r>
                          <a:rPr lang="en-US" altLang="ja-JP" sz="2800" b="0" i="1" smtClean="0">
                            <a:latin typeface="Cambria Math" panose="02040503050406030204" pitchFamily="18" charset="0"/>
                          </a:rPr>
                          <m:t>−2</m:t>
                        </m:r>
                      </m:sub>
                      <m:sup>
                        <m:r>
                          <a:rPr lang="en-US" altLang="ja-JP" sz="2800" b="0" i="1" smtClean="0">
                            <a:latin typeface="Cambria Math" panose="02040503050406030204" pitchFamily="18" charset="0"/>
                          </a:rPr>
                          <m:t>+6</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p>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m:t>
                            </m:r>
                          </m:sub>
                          <m:sup>
                            <m:r>
                              <a:rPr lang="en-US" altLang="ja-JP" sz="2800" i="1">
                                <a:latin typeface="Cambria Math" panose="02040503050406030204" pitchFamily="18" charset="0"/>
                              </a:rPr>
                              <m:t>𝐽</m:t>
                            </m:r>
                            <m:r>
                              <a:rPr lang="en-US" altLang="ja-JP" sz="2800" i="1">
                                <a:latin typeface="Cambria Math" panose="02040503050406030204" pitchFamily="18" charset="0"/>
                              </a:rPr>
                              <m:t>=2</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40</m:t>
                        </m:r>
                      </m:e>
                      <m:sub>
                        <m:r>
                          <a:rPr lang="en-US" altLang="ja-JP" sz="2800" b="0" i="1" smtClean="0">
                            <a:latin typeface="Cambria Math" panose="02040503050406030204" pitchFamily="18" charset="0"/>
                          </a:rPr>
                          <m:t>−5</m:t>
                        </m:r>
                      </m:sub>
                      <m:sup>
                        <m:r>
                          <a:rPr lang="en-US" altLang="ja-JP" sz="2800" b="0" i="1" smtClean="0">
                            <a:latin typeface="Cambria Math" panose="02040503050406030204" pitchFamily="18" charset="0"/>
                          </a:rPr>
                          <m:t>+14</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p>
              <a:p>
                <a:pPr/>
                <a14:m>
                  <m:oMath xmlns:m="http://schemas.openxmlformats.org/officeDocument/2006/math">
                    <m:r>
                      <m:rPr>
                        <m:sty m:val="p"/>
                      </m:rPr>
                      <a:rPr lang="el-GR" altLang="ja-JP" sz="2800" i="1" smtClean="0">
                        <a:latin typeface="Cambria Math" panose="02040503050406030204" pitchFamily="18" charset="0"/>
                        <a:ea typeface="Cambria Math" panose="02040503050406030204" pitchFamily="18" charset="0"/>
                      </a:rPr>
                      <m:t>Γ</m:t>
                    </m:r>
                    <m:d>
                      <m:dPr>
                        <m:ctrlPr>
                          <a:rPr lang="el-GR" altLang="ja-JP" sz="2800" i="1">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r>
                              <a:rPr lang="en-US" altLang="ja-JP" sz="2800" b="0" i="1" smtClean="0">
                                <a:latin typeface="Cambria Math" panose="02040503050406030204" pitchFamily="18" charset="0"/>
                              </a:rPr>
                              <m:t>𝑠𝑠</m:t>
                            </m:r>
                          </m:sub>
                          <m:sup>
                            <m:r>
                              <a:rPr lang="en-US" altLang="ja-JP" sz="2800" i="1">
                                <a:latin typeface="Cambria Math" panose="02040503050406030204" pitchFamily="18" charset="0"/>
                              </a:rPr>
                              <m:t>𝐽</m:t>
                            </m:r>
                            <m:r>
                              <a:rPr lang="en-US" altLang="ja-JP" sz="2800" i="1">
                                <a:latin typeface="Cambria Math" panose="02040503050406030204" pitchFamily="18" charset="0"/>
                              </a:rPr>
                              <m:t>=2</m:t>
                            </m:r>
                          </m:sup>
                        </m:sSubSup>
                      </m:e>
                    </m:d>
                    <m:r>
                      <a:rPr lang="en-US" altLang="ja-JP" sz="2800">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b="0" i="1" smtClean="0">
                            <a:latin typeface="Cambria Math" panose="02040503050406030204" pitchFamily="18" charset="0"/>
                          </a:rPr>
                          <m:t>17</m:t>
                        </m:r>
                      </m:e>
                      <m:sub>
                        <m:r>
                          <a:rPr lang="en-US" altLang="ja-JP" sz="2800" b="0" i="1" smtClean="0">
                            <a:latin typeface="Cambria Math" panose="02040503050406030204" pitchFamily="18" charset="0"/>
                          </a:rPr>
                          <m:t>−5</m:t>
                        </m:r>
                      </m:sub>
                      <m:sup>
                        <m:r>
                          <a:rPr lang="en-US" altLang="ja-JP" sz="2800" b="0" i="1" smtClean="0">
                            <a:latin typeface="Cambria Math" panose="02040503050406030204" pitchFamily="18" charset="0"/>
                          </a:rPr>
                          <m:t>+8</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a14:m>
                <a:r>
                  <a:rPr lang="en-US" altLang="ja-JP" sz="2800" dirty="0"/>
                  <a:t>.</a:t>
                </a:r>
                <a:endParaRPr lang="ja-JP" altLang="en-US" sz="2800"/>
              </a:p>
            </p:txBody>
          </p:sp>
        </mc:Choice>
        <mc:Fallback>
          <p:sp>
            <p:nvSpPr>
              <p:cNvPr id="12" name="テキスト ボックス 11">
                <a:extLst>
                  <a:ext uri="{FF2B5EF4-FFF2-40B4-BE49-F238E27FC236}">
                    <a16:creationId xmlns:a16="http://schemas.microsoft.com/office/drawing/2014/main" id="{203700CB-8D30-B9FA-100B-B680AB86499E}"/>
                  </a:ext>
                </a:extLst>
              </p:cNvPr>
              <p:cNvSpPr txBox="1">
                <a:spLocks noRot="1" noChangeAspect="1" noMove="1" noResize="1" noEditPoints="1" noAdjustHandles="1" noChangeArrowheads="1" noChangeShapeType="1" noTextEdit="1"/>
              </p:cNvSpPr>
              <p:nvPr/>
            </p:nvSpPr>
            <p:spPr>
              <a:xfrm>
                <a:off x="8115560" y="4299948"/>
                <a:ext cx="3935274" cy="1633332"/>
              </a:xfrm>
              <a:prstGeom prst="rect">
                <a:avLst/>
              </a:prstGeom>
              <a:blipFill>
                <a:blip r:embed="rId10"/>
                <a:stretch>
                  <a:fillRect l="-643" b="-8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2382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0CEAB905-E49A-BD73-BC8E-EA38B4CB8CC4}"/>
              </a:ext>
            </a:extLst>
          </p:cNvPr>
          <p:cNvSpPr/>
          <p:nvPr/>
        </p:nvSpPr>
        <p:spPr>
          <a:xfrm>
            <a:off x="859536" y="4947012"/>
            <a:ext cx="10234741" cy="162316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dirty="0">
                <a:solidFill>
                  <a:schemeClr val="bg1"/>
                </a:solidFill>
              </a:rPr>
              <a:t>Summary</a:t>
            </a:r>
            <a:endParaRPr kumimoji="1" lang="ja-JP" altLang="en-US" sz="4400" dirty="0">
              <a:solidFill>
                <a:schemeClr val="bg1"/>
              </a:solidFill>
            </a:endParaRPr>
          </a:p>
        </p:txBody>
      </p:sp>
      <p:grpSp>
        <p:nvGrpSpPr>
          <p:cNvPr id="5" name="グループ化 4">
            <a:extLst>
              <a:ext uri="{FF2B5EF4-FFF2-40B4-BE49-F238E27FC236}">
                <a16:creationId xmlns:a16="http://schemas.microsoft.com/office/drawing/2014/main" id="{F9130BB5-45AD-DCB3-0845-E5841E03BDD0}"/>
              </a:ext>
            </a:extLst>
          </p:cNvPr>
          <p:cNvGrpSpPr/>
          <p:nvPr/>
        </p:nvGrpSpPr>
        <p:grpSpPr>
          <a:xfrm>
            <a:off x="9579054" y="1258477"/>
            <a:ext cx="2327769" cy="2270252"/>
            <a:chOff x="824291" y="1897914"/>
            <a:chExt cx="2629473" cy="2641896"/>
          </a:xfrm>
        </p:grpSpPr>
        <p:sp>
          <p:nvSpPr>
            <p:cNvPr id="8" name="フローチャート: 結合子 7">
              <a:extLst>
                <a:ext uri="{FF2B5EF4-FFF2-40B4-BE49-F238E27FC236}">
                  <a16:creationId xmlns:a16="http://schemas.microsoft.com/office/drawing/2014/main" id="{5424A6DA-B5C8-5650-BA19-F0E90DE1450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CB25F31-17A0-8997-1439-BA8C4201F2CF}"/>
                </a:ext>
              </a:extLst>
            </p:cNvPr>
            <p:cNvGrpSpPr/>
            <p:nvPr/>
          </p:nvGrpSpPr>
          <p:grpSpPr>
            <a:xfrm>
              <a:off x="1134437" y="2626843"/>
              <a:ext cx="1209851" cy="1832470"/>
              <a:chOff x="1134437" y="2626843"/>
              <a:chExt cx="1209851" cy="1832470"/>
            </a:xfrm>
          </p:grpSpPr>
          <p:grpSp>
            <p:nvGrpSpPr>
              <p:cNvPr id="21" name="グループ化 20">
                <a:extLst>
                  <a:ext uri="{FF2B5EF4-FFF2-40B4-BE49-F238E27FC236}">
                    <a16:creationId xmlns:a16="http://schemas.microsoft.com/office/drawing/2014/main" id="{0DD3BAC4-359A-E496-D6C9-B5A7BE956368}"/>
                  </a:ext>
                </a:extLst>
              </p:cNvPr>
              <p:cNvGrpSpPr/>
              <p:nvPr/>
            </p:nvGrpSpPr>
            <p:grpSpPr>
              <a:xfrm>
                <a:off x="1629585" y="3521822"/>
                <a:ext cx="714703" cy="823768"/>
                <a:chOff x="3966521" y="3573517"/>
                <a:chExt cx="714703" cy="823768"/>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E7EDB850-9DE3-B1A3-B7A1-A331FB8EBE34}"/>
                        </a:ext>
                      </a:extLst>
                    </p:cNvPr>
                    <p:cNvSpPr txBox="1"/>
                    <p:nvPr/>
                  </p:nvSpPr>
                  <p:spPr>
                    <a:xfrm>
                      <a:off x="3966521" y="3573517"/>
                      <a:ext cx="714703"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7" name="テキスト ボックス 26">
                      <a:extLst>
                        <a:ext uri="{FF2B5EF4-FFF2-40B4-BE49-F238E27FC236}">
                          <a16:creationId xmlns:a16="http://schemas.microsoft.com/office/drawing/2014/main" id="{E7EDB850-9DE3-B1A3-B7A1-A331FB8EBE34}"/>
                        </a:ext>
                      </a:extLst>
                    </p:cNvPr>
                    <p:cNvSpPr txBox="1">
                      <a:spLocks noRot="1" noChangeAspect="1" noMove="1" noResize="1" noEditPoints="1" noAdjustHandles="1" noChangeArrowheads="1" noChangeShapeType="1" noTextEdit="1"/>
                    </p:cNvSpPr>
                    <p:nvPr/>
                  </p:nvSpPr>
                  <p:spPr>
                    <a:xfrm>
                      <a:off x="3966521" y="3573517"/>
                      <a:ext cx="714703" cy="823768"/>
                    </a:xfrm>
                    <a:prstGeom prst="rect">
                      <a:avLst/>
                    </a:prstGeom>
                    <a:blipFill>
                      <a:blip r:embed="rId4"/>
                      <a:stretch>
                        <a:fillRect/>
                      </a:stretch>
                    </a:blipFill>
                  </p:spPr>
                  <p:txBody>
                    <a:bodyPr/>
                    <a:lstStyle/>
                    <a:p>
                      <a:r>
                        <a:rPr lang="en-US">
                          <a:noFill/>
                        </a:rPr>
                        <a:t> </a:t>
                      </a:r>
                    </a:p>
                  </p:txBody>
                </p:sp>
              </mc:Fallback>
            </mc:AlternateContent>
            <p:sp>
              <p:nvSpPr>
                <p:cNvPr id="28" name="円/楕円 27">
                  <a:extLst>
                    <a:ext uri="{FF2B5EF4-FFF2-40B4-BE49-F238E27FC236}">
                      <a16:creationId xmlns:a16="http://schemas.microsoft.com/office/drawing/2014/main" id="{B1D2FB92-A9CF-5D12-1466-27C74DDEFC1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円/楕円 21">
                <a:extLst>
                  <a:ext uri="{FF2B5EF4-FFF2-40B4-BE49-F238E27FC236}">
                    <a16:creationId xmlns:a16="http://schemas.microsoft.com/office/drawing/2014/main" id="{AF0BFA52-3379-740D-AE87-5241A7054D89}"/>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F36C28F9-BF37-7B76-64DF-A796A57D4C1C}"/>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CBBBFF5-A5E4-6F55-9839-047B1D336564}"/>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DCBBBFF5-A5E4-6F55-9839-047B1D336564}"/>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5"/>
                      <a:stretch>
                        <a:fillRect/>
                      </a:stretch>
                    </a:blipFill>
                  </p:spPr>
                  <p:txBody>
                    <a:bodyPr/>
                    <a:lstStyle/>
                    <a:p>
                      <a:r>
                        <a:rPr lang="en-US">
                          <a:noFill/>
                        </a:rPr>
                        <a:t> </a:t>
                      </a:r>
                    </a:p>
                  </p:txBody>
                </p:sp>
              </mc:Fallback>
            </mc:AlternateContent>
            <p:sp>
              <p:nvSpPr>
                <p:cNvPr id="26" name="円/楕円 25">
                  <a:extLst>
                    <a:ext uri="{FF2B5EF4-FFF2-40B4-BE49-F238E27FC236}">
                      <a16:creationId xmlns:a16="http://schemas.microsoft.com/office/drawing/2014/main" id="{D57ACD7E-588E-ABD9-2230-036AED2702F6}"/>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a:extLst>
                  <a:ext uri="{FF2B5EF4-FFF2-40B4-BE49-F238E27FC236}">
                    <a16:creationId xmlns:a16="http://schemas.microsoft.com/office/drawing/2014/main" id="{2A031890-F87A-7F57-0C01-694092AAF206}"/>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8B29645A-EA87-9350-EA9D-4E51920F7354}"/>
                </a:ext>
              </a:extLst>
            </p:cNvPr>
            <p:cNvGrpSpPr/>
            <p:nvPr/>
          </p:nvGrpSpPr>
          <p:grpSpPr>
            <a:xfrm>
              <a:off x="2083824" y="1988804"/>
              <a:ext cx="1209851" cy="1832470"/>
              <a:chOff x="1134437" y="2626843"/>
              <a:chExt cx="1209851" cy="1832470"/>
            </a:xfrm>
          </p:grpSpPr>
          <p:grpSp>
            <p:nvGrpSpPr>
              <p:cNvPr id="13" name="グループ化 12">
                <a:extLst>
                  <a:ext uri="{FF2B5EF4-FFF2-40B4-BE49-F238E27FC236}">
                    <a16:creationId xmlns:a16="http://schemas.microsoft.com/office/drawing/2014/main" id="{66B66BF6-071A-E740-3C5E-616E70EC5EB8}"/>
                  </a:ext>
                </a:extLst>
              </p:cNvPr>
              <p:cNvGrpSpPr/>
              <p:nvPr/>
            </p:nvGrpSpPr>
            <p:grpSpPr>
              <a:xfrm>
                <a:off x="1629585" y="3521822"/>
                <a:ext cx="714703" cy="839587"/>
                <a:chOff x="3966521" y="3573517"/>
                <a:chExt cx="714703" cy="839587"/>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4CAE891-1B7C-96E1-8BBE-CBDEC01D9B7F}"/>
                        </a:ext>
                      </a:extLst>
                    </p:cNvPr>
                    <p:cNvSpPr txBox="1"/>
                    <p:nvPr/>
                  </p:nvSpPr>
                  <p:spPr>
                    <a:xfrm>
                      <a:off x="3966521" y="3573517"/>
                      <a:ext cx="714703" cy="839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𝑑</m:t>
                                </m:r>
                              </m:e>
                            </m:acc>
                          </m:oMath>
                        </m:oMathPara>
                      </a14:m>
                      <a:endParaRPr kumimoji="1" lang="ja-JP" altLang="en-US" sz="2000"/>
                    </a:p>
                  </p:txBody>
                </p:sp>
              </mc:Choice>
              <mc:Fallback xmlns="">
                <p:sp>
                  <p:nvSpPr>
                    <p:cNvPr id="19" name="テキスト ボックス 18">
                      <a:extLst>
                        <a:ext uri="{FF2B5EF4-FFF2-40B4-BE49-F238E27FC236}">
                          <a16:creationId xmlns:a16="http://schemas.microsoft.com/office/drawing/2014/main" id="{74CAE891-1B7C-96E1-8BBE-CBDEC01D9B7F}"/>
                        </a:ext>
                      </a:extLst>
                    </p:cNvPr>
                    <p:cNvSpPr txBox="1">
                      <a:spLocks noRot="1" noChangeAspect="1" noMove="1" noResize="1" noEditPoints="1" noAdjustHandles="1" noChangeArrowheads="1" noChangeShapeType="1" noTextEdit="1"/>
                    </p:cNvSpPr>
                    <p:nvPr/>
                  </p:nvSpPr>
                  <p:spPr>
                    <a:xfrm>
                      <a:off x="3966521" y="3573517"/>
                      <a:ext cx="714703" cy="839587"/>
                    </a:xfrm>
                    <a:prstGeom prst="rect">
                      <a:avLst/>
                    </a:prstGeom>
                    <a:blipFill>
                      <a:blip r:embed="rId6"/>
                      <a:stretch>
                        <a:fillRect/>
                      </a:stretch>
                    </a:blipFill>
                  </p:spPr>
                  <p:txBody>
                    <a:bodyPr/>
                    <a:lstStyle/>
                    <a:p>
                      <a:r>
                        <a:rPr lang="en-US">
                          <a:noFill/>
                        </a:rPr>
                        <a:t> </a:t>
                      </a:r>
                    </a:p>
                  </p:txBody>
                </p:sp>
              </mc:Fallback>
            </mc:AlternateContent>
            <p:sp>
              <p:nvSpPr>
                <p:cNvPr id="20" name="円/楕円 19">
                  <a:extLst>
                    <a:ext uri="{FF2B5EF4-FFF2-40B4-BE49-F238E27FC236}">
                      <a16:creationId xmlns:a16="http://schemas.microsoft.com/office/drawing/2014/main" id="{BD778863-6143-6D46-952C-EF57234B0FC9}"/>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円/楕円 13">
                <a:extLst>
                  <a:ext uri="{FF2B5EF4-FFF2-40B4-BE49-F238E27FC236}">
                    <a16:creationId xmlns:a16="http://schemas.microsoft.com/office/drawing/2014/main" id="{9382159B-CEDB-3A60-BD96-E45C872A2FB7}"/>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7D53FE2-9930-47D2-1E21-6FE814E13057}"/>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F04BC53-CB58-D05E-B65A-084A6004F759}"/>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𝑢</m:t>
                                </m:r>
                              </m:e>
                            </m:acc>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3F04BC53-CB58-D05E-B65A-084A6004F759}"/>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7"/>
                      <a:stretch>
                        <a:fillRect/>
                      </a:stretch>
                    </a:blipFill>
                  </p:spPr>
                  <p:txBody>
                    <a:bodyPr/>
                    <a:lstStyle/>
                    <a:p>
                      <a:r>
                        <a:rPr lang="en-US">
                          <a:noFill/>
                        </a:rPr>
                        <a:t> </a:t>
                      </a:r>
                    </a:p>
                  </p:txBody>
                </p:sp>
              </mc:Fallback>
            </mc:AlternateContent>
            <p:sp>
              <p:nvSpPr>
                <p:cNvPr id="18" name="円/楕円 17">
                  <a:extLst>
                    <a:ext uri="{FF2B5EF4-FFF2-40B4-BE49-F238E27FC236}">
                      <a16:creationId xmlns:a16="http://schemas.microsoft.com/office/drawing/2014/main" id="{CAF2637C-F5D7-6BFD-46F1-8C318B055D93}"/>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コネクタ 15">
                <a:extLst>
                  <a:ext uri="{FF2B5EF4-FFF2-40B4-BE49-F238E27FC236}">
                    <a16:creationId xmlns:a16="http://schemas.microsoft.com/office/drawing/2014/main" id="{EEA9709E-FE79-CD18-A551-E19E23F0E35E}"/>
                  </a:ext>
                </a:extLst>
              </p:cNvPr>
              <p:cNvCxnSpPr>
                <a:cxnSpLocks/>
                <a:endCxn id="2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60A85155-61D6-665B-D57D-0D865F53C524}"/>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0F94C0B4-B1CE-F3B7-B25E-4FDB93065C6C}"/>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dirty="0"/>
              </a:p>
            </p:txBody>
          </p:sp>
        </mc:Choice>
        <mc:Fallback>
          <p:sp>
            <p:nvSpPr>
              <p:cNvPr id="6" name="テキスト ボックス 5">
                <a:extLst>
                  <a:ext uri="{FF2B5EF4-FFF2-40B4-BE49-F238E27FC236}">
                    <a16:creationId xmlns:a16="http://schemas.microsoft.com/office/drawing/2014/main" id="{0F94C0B4-B1CE-F3B7-B25E-4FDB93065C6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8"/>
                <a:stretch>
                  <a:fillRect l="-12195" t="-127027" r="-1220" b="-191892"/>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CCD992A0-BCF2-2EF1-7BCC-39002AA48084}"/>
              </a:ext>
            </a:extLst>
          </p:cNvPr>
          <p:cNvSpPr txBox="1"/>
          <p:nvPr/>
        </p:nvSpPr>
        <p:spPr>
          <a:xfrm>
            <a:off x="577049" y="1212922"/>
            <a:ext cx="10364048" cy="400110"/>
          </a:xfrm>
          <a:prstGeom prst="rect">
            <a:avLst/>
          </a:prstGeom>
          <a:noFill/>
        </p:spPr>
        <p:txBody>
          <a:bodyPr wrap="square" rtlCol="0">
            <a:spAutoFit/>
          </a:bodyPr>
          <a:lstStyle/>
          <a:p>
            <a:r>
              <a:rPr lang="ja-JP" altLang="en-US" sz="2000" dirty="0">
                <a:solidFill>
                  <a:srgbClr val="FF0000"/>
                </a:solidFill>
              </a:rPr>
              <a:t>・</a:t>
            </a:r>
            <a:r>
              <a:rPr kumimoji="1" lang="en-US" altLang="ja-JP" sz="2000" dirty="0">
                <a:solidFill>
                  <a:srgbClr val="FF0000"/>
                </a:solidFill>
              </a:rPr>
              <a:t> </a:t>
            </a:r>
            <a:r>
              <a:rPr lang="en-US" altLang="ja-JP" sz="2000" dirty="0">
                <a:solidFill>
                  <a:srgbClr val="FF0000"/>
                </a:solidFill>
              </a:rPr>
              <a:t>We obtained the mass relations for isovector DHTs from symmetries,</a:t>
            </a:r>
          </a:p>
        </p:txBody>
      </p:sp>
      <p:sp>
        <p:nvSpPr>
          <p:cNvPr id="31" name="テキスト ボックス 30">
            <a:extLst>
              <a:ext uri="{FF2B5EF4-FFF2-40B4-BE49-F238E27FC236}">
                <a16:creationId xmlns:a16="http://schemas.microsoft.com/office/drawing/2014/main" id="{7FCB9EE9-6AD9-C3BB-1C01-2E0A88240A79}"/>
              </a:ext>
            </a:extLst>
          </p:cNvPr>
          <p:cNvSpPr txBox="1"/>
          <p:nvPr/>
        </p:nvSpPr>
        <p:spPr>
          <a:xfrm>
            <a:off x="845824" y="1565205"/>
            <a:ext cx="7244053" cy="400110"/>
          </a:xfrm>
          <a:prstGeom prst="rect">
            <a:avLst/>
          </a:prstGeom>
          <a:noFill/>
        </p:spPr>
        <p:txBody>
          <a:bodyPr wrap="square" rtlCol="0">
            <a:spAutoFit/>
          </a:bodyPr>
          <a:lstStyle/>
          <a:p>
            <a:r>
              <a:rPr kumimoji="1" lang="en-US" altLang="ja-JP" sz="2000" dirty="0">
                <a:solidFill>
                  <a:srgbClr val="FF0000"/>
                </a:solidFill>
              </a:rPr>
              <a:t>and estimated the decay widths.</a:t>
            </a:r>
            <a:endParaRPr kumimoji="1" lang="ja-JP" altLang="en-US" sz="2000" dirty="0">
              <a:solidFill>
                <a:srgbClr val="FF0000"/>
              </a:solidFill>
            </a:endParaRPr>
          </a:p>
        </p:txBody>
      </p:sp>
      <p:sp>
        <p:nvSpPr>
          <p:cNvPr id="33" name="テキスト ボックス 32">
            <a:extLst>
              <a:ext uri="{FF2B5EF4-FFF2-40B4-BE49-F238E27FC236}">
                <a16:creationId xmlns:a16="http://schemas.microsoft.com/office/drawing/2014/main" id="{F810AF0A-28D2-EC3E-9DCE-7825C12333F4}"/>
              </a:ext>
            </a:extLst>
          </p:cNvPr>
          <p:cNvSpPr txBox="1"/>
          <p:nvPr/>
        </p:nvSpPr>
        <p:spPr>
          <a:xfrm>
            <a:off x="560599" y="3078725"/>
            <a:ext cx="4976820" cy="400110"/>
          </a:xfrm>
          <a:prstGeom prst="rect">
            <a:avLst/>
          </a:prstGeom>
          <a:noFill/>
        </p:spPr>
        <p:txBody>
          <a:bodyPr wrap="square" rtlCol="0">
            <a:spAutoFit/>
          </a:bodyPr>
          <a:lstStyle/>
          <a:p>
            <a:r>
              <a:rPr kumimoji="1" lang="ja-JP" altLang="en-US" sz="2000" dirty="0">
                <a:solidFill>
                  <a:srgbClr val="FF0000"/>
                </a:solidFill>
              </a:rPr>
              <a:t>・</a:t>
            </a:r>
            <a:r>
              <a:rPr kumimoji="1" lang="en-US" altLang="ja-JP" sz="2000" dirty="0">
                <a:solidFill>
                  <a:srgbClr val="FF0000"/>
                </a:solidFill>
              </a:rPr>
              <a:t>Comparison with future experiment</a:t>
            </a:r>
            <a:endParaRPr kumimoji="1" lang="ja-JP" altLang="en-US" sz="2000" dirty="0">
              <a:solidFill>
                <a:srgbClr val="FF0000"/>
              </a:solidFill>
            </a:endParaRPr>
          </a:p>
        </p:txBody>
      </p:sp>
      <p:sp>
        <p:nvSpPr>
          <p:cNvPr id="34" name="テキスト ボックス 33">
            <a:extLst>
              <a:ext uri="{FF2B5EF4-FFF2-40B4-BE49-F238E27FC236}">
                <a16:creationId xmlns:a16="http://schemas.microsoft.com/office/drawing/2014/main" id="{514793BD-A423-6825-D046-CC7D0987CC51}"/>
              </a:ext>
            </a:extLst>
          </p:cNvPr>
          <p:cNvSpPr txBox="1"/>
          <p:nvPr/>
        </p:nvSpPr>
        <p:spPr>
          <a:xfrm>
            <a:off x="1955017" y="3515292"/>
            <a:ext cx="5603373" cy="400110"/>
          </a:xfrm>
          <a:prstGeom prst="rect">
            <a:avLst/>
          </a:prstGeom>
          <a:noFill/>
        </p:spPr>
        <p:txBody>
          <a:bodyPr wrap="square" rtlCol="0">
            <a:spAutoFit/>
          </a:bodyPr>
          <a:lstStyle/>
          <a:p>
            <a:r>
              <a:rPr kumimoji="1" lang="en-US" altLang="ja-JP" sz="2000" dirty="0"/>
              <a:t>Systematic understanding of hadron spectrum</a:t>
            </a:r>
          </a:p>
        </p:txBody>
      </p:sp>
      <p:sp>
        <p:nvSpPr>
          <p:cNvPr id="36" name="矢印: 右 35">
            <a:extLst>
              <a:ext uri="{FF2B5EF4-FFF2-40B4-BE49-F238E27FC236}">
                <a16:creationId xmlns:a16="http://schemas.microsoft.com/office/drawing/2014/main" id="{ADB4502F-7CCD-ED5B-999E-C065C54D6E00}"/>
              </a:ext>
            </a:extLst>
          </p:cNvPr>
          <p:cNvSpPr/>
          <p:nvPr/>
        </p:nvSpPr>
        <p:spPr>
          <a:xfrm>
            <a:off x="1072012" y="3785616"/>
            <a:ext cx="694944" cy="3083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9DA7B32C-147B-432B-ED15-5A0DD14A7147}"/>
                  </a:ext>
                </a:extLst>
              </p:cNvPr>
              <p:cNvSpPr txBox="1"/>
              <p:nvPr/>
            </p:nvSpPr>
            <p:spPr>
              <a:xfrm>
                <a:off x="7607720" y="4162415"/>
                <a:ext cx="4493489" cy="400815"/>
              </a:xfrm>
              <a:prstGeom prst="rect">
                <a:avLst/>
              </a:prstGeom>
              <a:noFill/>
            </p:spPr>
            <p:txBody>
              <a:bodyPr wrap="square" rtlCol="0">
                <a:spAutoFit/>
              </a:bodyPr>
              <a:lstStyle/>
              <a:p>
                <a:r>
                  <a:rPr lang="en-US" altLang="ja-JP" sz="2000" dirty="0">
                    <a:solidFill>
                      <a:schemeClr val="tx1"/>
                    </a:solidFill>
                  </a:rPr>
                  <a:t>Whether color rep. of diquark is </a:t>
                </a:r>
                <a14:m>
                  <m:oMath xmlns:m="http://schemas.openxmlformats.org/officeDocument/2006/math">
                    <m:acc>
                      <m:accPr>
                        <m:chr m:val="̅"/>
                        <m:ctrlPr>
                          <a:rPr lang="ja-JP" altLang="en-US" sz="2000" i="1" smtClean="0">
                            <a:solidFill>
                              <a:schemeClr val="tx1"/>
                            </a:solidFill>
                            <a:latin typeface="Cambria Math" panose="02040503050406030204" pitchFamily="18" charset="0"/>
                          </a:rPr>
                        </m:ctrlPr>
                      </m:accPr>
                      <m:e>
                        <m:r>
                          <a:rPr lang="en-US" altLang="ja-JP" sz="2000" i="0">
                            <a:solidFill>
                              <a:schemeClr val="tx1"/>
                            </a:solidFill>
                            <a:latin typeface="Cambria Math" panose="02040503050406030204" pitchFamily="18" charset="0"/>
                          </a:rPr>
                          <m:t>3</m:t>
                        </m:r>
                      </m:e>
                    </m:acc>
                  </m:oMath>
                </a14:m>
                <a:r>
                  <a:rPr kumimoji="1" lang="en-US" altLang="ja-JP" sz="2000" dirty="0">
                    <a:solidFill>
                      <a:schemeClr val="tx1"/>
                    </a:solidFill>
                  </a:rPr>
                  <a:t>?</a:t>
                </a:r>
                <a:endParaRPr kumimoji="1" lang="ja-JP" altLang="en-US" sz="2000" dirty="0">
                  <a:solidFill>
                    <a:schemeClr val="tx1"/>
                  </a:solidFill>
                </a:endParaRPr>
              </a:p>
            </p:txBody>
          </p:sp>
        </mc:Choice>
        <mc:Fallback xmlns="">
          <p:sp>
            <p:nvSpPr>
              <p:cNvPr id="37" name="テキスト ボックス 36">
                <a:extLst>
                  <a:ext uri="{FF2B5EF4-FFF2-40B4-BE49-F238E27FC236}">
                    <a16:creationId xmlns:a16="http://schemas.microsoft.com/office/drawing/2014/main" id="{9DA7B32C-147B-432B-ED15-5A0DD14A7147}"/>
                  </a:ext>
                </a:extLst>
              </p:cNvPr>
              <p:cNvSpPr txBox="1">
                <a:spLocks noRot="1" noChangeAspect="1" noMove="1" noResize="1" noEditPoints="1" noAdjustHandles="1" noChangeArrowheads="1" noChangeShapeType="1" noTextEdit="1"/>
              </p:cNvSpPr>
              <p:nvPr/>
            </p:nvSpPr>
            <p:spPr>
              <a:xfrm>
                <a:off x="7607720" y="4162415"/>
                <a:ext cx="4493489" cy="400815"/>
              </a:xfrm>
              <a:prstGeom prst="rect">
                <a:avLst/>
              </a:prstGeom>
              <a:blipFill>
                <a:blip r:embed="rId11"/>
                <a:stretch>
                  <a:fillRect l="-1493" t="-7576" b="-27273"/>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836005D0-8398-C099-7CE7-1AA0637EE664}"/>
              </a:ext>
            </a:extLst>
          </p:cNvPr>
          <p:cNvSpPr txBox="1"/>
          <p:nvPr/>
        </p:nvSpPr>
        <p:spPr>
          <a:xfrm>
            <a:off x="1254295" y="4770937"/>
            <a:ext cx="1800190" cy="400110"/>
          </a:xfrm>
          <a:prstGeom prst="rect">
            <a:avLst/>
          </a:prstGeom>
          <a:solidFill>
            <a:schemeClr val="bg1"/>
          </a:solidFill>
        </p:spPr>
        <p:txBody>
          <a:bodyPr wrap="square" rtlCol="0">
            <a:spAutoFit/>
          </a:bodyPr>
          <a:lstStyle/>
          <a:p>
            <a:pPr algn="ctr"/>
            <a:r>
              <a:rPr lang="en-US" altLang="ja-JP" sz="2000" u="sng" dirty="0"/>
              <a:t>Future Works</a:t>
            </a:r>
            <a:endParaRPr kumimoji="1" lang="ja-JP" altLang="en-US" sz="2000" u="sng" dirty="0"/>
          </a:p>
        </p:txBody>
      </p:sp>
      <p:sp>
        <p:nvSpPr>
          <p:cNvPr id="42" name="左中かっこ 41">
            <a:extLst>
              <a:ext uri="{FF2B5EF4-FFF2-40B4-BE49-F238E27FC236}">
                <a16:creationId xmlns:a16="http://schemas.microsoft.com/office/drawing/2014/main" id="{44BC2353-299F-89B0-1A93-08FDE1050451}"/>
              </a:ext>
            </a:extLst>
          </p:cNvPr>
          <p:cNvSpPr/>
          <p:nvPr/>
        </p:nvSpPr>
        <p:spPr>
          <a:xfrm>
            <a:off x="7509750" y="3654086"/>
            <a:ext cx="195940" cy="9859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CB30DCD0-C49E-3BEE-9AB2-BE008BAF573D}"/>
              </a:ext>
            </a:extLst>
          </p:cNvPr>
          <p:cNvSpPr txBox="1"/>
          <p:nvPr/>
        </p:nvSpPr>
        <p:spPr>
          <a:xfrm>
            <a:off x="7607720" y="3723403"/>
            <a:ext cx="2815920" cy="400110"/>
          </a:xfrm>
          <a:prstGeom prst="rect">
            <a:avLst/>
          </a:prstGeom>
          <a:noFill/>
        </p:spPr>
        <p:txBody>
          <a:bodyPr wrap="square">
            <a:spAutoFit/>
          </a:bodyPr>
          <a:lstStyle/>
          <a:p>
            <a:r>
              <a:rPr kumimoji="1" lang="en-US" altLang="ja-JP" sz="2000" dirty="0"/>
              <a:t>Diquark picture</a:t>
            </a:r>
            <a:r>
              <a:rPr kumimoji="1" lang="ja-JP" altLang="en-US" sz="2000" dirty="0"/>
              <a:t>？</a:t>
            </a:r>
            <a:endParaRPr kumimoji="1" lang="en-US" altLang="ja-JP" sz="2000" dirty="0"/>
          </a:p>
        </p:txBody>
      </p:sp>
      <p:sp>
        <p:nvSpPr>
          <p:cNvPr id="46" name="テキスト ボックス 45">
            <a:extLst>
              <a:ext uri="{FF2B5EF4-FFF2-40B4-BE49-F238E27FC236}">
                <a16:creationId xmlns:a16="http://schemas.microsoft.com/office/drawing/2014/main" id="{4FC57A83-F63B-FFD7-C4F6-7AB18136A307}"/>
              </a:ext>
            </a:extLst>
          </p:cNvPr>
          <p:cNvSpPr txBox="1"/>
          <p:nvPr/>
        </p:nvSpPr>
        <p:spPr>
          <a:xfrm>
            <a:off x="1955018" y="3966145"/>
            <a:ext cx="5603372" cy="707886"/>
          </a:xfrm>
          <a:prstGeom prst="rect">
            <a:avLst/>
          </a:prstGeom>
          <a:noFill/>
        </p:spPr>
        <p:txBody>
          <a:bodyPr wrap="square">
            <a:spAutoFit/>
          </a:bodyPr>
          <a:lstStyle/>
          <a:p>
            <a:r>
              <a:rPr lang="en-US" altLang="ja-JP" sz="2000" dirty="0">
                <a:ea typeface="Cambria Math" panose="02040503050406030204" pitchFamily="18" charset="0"/>
              </a:rPr>
              <a:t>Understanding of structures of Doubly heave tetraquarks</a:t>
            </a:r>
            <a:endParaRPr kumimoji="1" lang="ja-JP" altLang="en-US" sz="2000" dirty="0"/>
          </a:p>
        </p:txBody>
      </p:sp>
      <p:sp>
        <p:nvSpPr>
          <p:cNvPr id="47" name="左中かっこ 46">
            <a:extLst>
              <a:ext uri="{FF2B5EF4-FFF2-40B4-BE49-F238E27FC236}">
                <a16:creationId xmlns:a16="http://schemas.microsoft.com/office/drawing/2014/main" id="{8E5F78F6-C658-176A-E857-B2B942C7F72E}"/>
              </a:ext>
            </a:extLst>
          </p:cNvPr>
          <p:cNvSpPr/>
          <p:nvPr/>
        </p:nvSpPr>
        <p:spPr>
          <a:xfrm>
            <a:off x="1857048" y="3451184"/>
            <a:ext cx="195940" cy="9859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4654DAAE-20BA-74DE-AB5E-8AB7D15CB398}"/>
                  </a:ext>
                </a:extLst>
              </p:cNvPr>
              <p:cNvSpPr txBox="1"/>
              <p:nvPr/>
            </p:nvSpPr>
            <p:spPr>
              <a:xfrm>
                <a:off x="1544735" y="5159028"/>
                <a:ext cx="8768523" cy="1248868"/>
              </a:xfrm>
              <a:prstGeom prst="rect">
                <a:avLst/>
              </a:prstGeom>
              <a:noFill/>
            </p:spPr>
            <p:txBody>
              <a:bodyPr wrap="square" rtlCol="0">
                <a:spAutoFit/>
              </a:bodyPr>
              <a:lstStyle/>
              <a:p>
                <a:pPr marL="285750" indent="-285750">
                  <a:buSzPct val="60000"/>
                  <a:buFont typeface="Wingdings" pitchFamily="2" charset="2"/>
                  <a:buChar char="l"/>
                </a:pPr>
                <a:r>
                  <a:rPr kumimoji="1" lang="en-US" altLang="ja-JP" sz="2400" dirty="0"/>
                  <a:t>Chiral symmetry</a:t>
                </a:r>
              </a:p>
              <a:p>
                <a:pPr marL="285750" indent="-285750">
                  <a:buSzPct val="60000"/>
                  <a:buFont typeface="Wingdings" pitchFamily="2" charset="2"/>
                  <a:buChar char="l"/>
                </a:pP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=1</m:t>
                        </m:r>
                      </m:sup>
                    </m:sSubSup>
                    <m:r>
                      <a:rPr lang="en-US" altLang="ja-JP" sz="2400" i="1">
                        <a:latin typeface="Cambria Math" panose="02040503050406030204" pitchFamily="18" charset="0"/>
                        <a:ea typeface="Cambria Math" panose="02040503050406030204" pitchFamily="18" charset="0"/>
                      </a:rPr>
                      <m:t>→</m:t>
                    </m:r>
                    <m:r>
                      <a:rPr lang="ja-JP" altLang="en-US" sz="2400" i="1">
                        <a:latin typeface="Cambria Math" panose="02040503050406030204" pitchFamily="18" charset="0"/>
                        <a:ea typeface="Cambria Math" panose="02040503050406030204" pitchFamily="18" charset="0"/>
                      </a:rPr>
                      <m:t>𝜋</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lang="en-US" altLang="ja-JP" sz="2400" dirty="0"/>
                  <a:t> decays and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𝐽</m:t>
                        </m:r>
                        <m:r>
                          <a:rPr kumimoji="1" lang="en-US" altLang="ja-JP" sz="2400" b="0" i="1" smtClean="0">
                            <a:latin typeface="Cambria Math" panose="02040503050406030204" pitchFamily="18" charset="0"/>
                          </a:rPr>
                          <m:t>=1,   2</m:t>
                        </m:r>
                      </m:sup>
                    </m:sSubSup>
                    <m:r>
                      <a:rPr kumimoji="1" lang="en-US" altLang="ja-JP" sz="2400" i="1" smtClean="0">
                        <a:latin typeface="Cambria Math" panose="02040503050406030204" pitchFamily="18" charset="0"/>
                        <a:ea typeface="Cambria Math" panose="02040503050406030204" pitchFamily="18" charset="0"/>
                      </a:rPr>
                      <m:t>→</m:t>
                    </m:r>
                    <m:r>
                      <a:rPr kumimoji="1" lang="en-US" altLang="ja-JP" sz="2400" i="1" smtClean="0">
                        <a:latin typeface="Cambria Math" panose="02040503050406030204" pitchFamily="18" charset="0"/>
                        <a:ea typeface="Cambria Math" panose="02040503050406030204" pitchFamily="18" charset="0"/>
                      </a:rPr>
                      <m:t>𝛾</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b="0" i="1" smtClean="0">
                            <a:latin typeface="Cambria Math" panose="02040503050406030204" pitchFamily="18" charset="0"/>
                          </a:rPr>
                          <m:t>𝑐𝑐</m:t>
                        </m:r>
                      </m:sub>
                      <m:sup>
                        <m:r>
                          <a:rPr lang="en-US" altLang="ja-JP" sz="2400" i="1">
                            <a:latin typeface="Cambria Math" panose="02040503050406030204" pitchFamily="18" charset="0"/>
                          </a:rPr>
                          <m:t>𝐽</m:t>
                        </m:r>
                        <m:r>
                          <a:rPr lang="en-US" altLang="ja-JP" sz="2400" i="1">
                            <a:latin typeface="Cambria Math" panose="02040503050406030204" pitchFamily="18" charset="0"/>
                          </a:rPr>
                          <m:t>=0</m:t>
                        </m:r>
                      </m:sup>
                    </m:sSubSup>
                  </m:oMath>
                </a14:m>
                <a:r>
                  <a:rPr kumimoji="1" lang="en-US" altLang="ja-JP" sz="2400" dirty="0"/>
                  <a:t> decay</a:t>
                </a:r>
                <a:endParaRPr lang="en-US" altLang="ja-JP" sz="2400" dirty="0"/>
              </a:p>
              <a:p>
                <a:pPr marL="285750" indent="-285750">
                  <a:buSzPct val="60000"/>
                  <a:buFont typeface="Wingdings" pitchFamily="2" charset="2"/>
                  <a:buChar char="l"/>
                </a:pPr>
                <a:r>
                  <a:rPr lang="en-US" altLang="ja-JP" sz="2400" dirty="0"/>
                  <a:t>F</a:t>
                </a:r>
                <a:r>
                  <a:rPr kumimoji="1" lang="en-US" altLang="ja-JP" sz="2400" dirty="0"/>
                  <a:t>orm factors, mass spectrum in magnetic field and so on.</a:t>
                </a:r>
                <a:endParaRPr kumimoji="1" lang="ja-JP" altLang="en-US" sz="2400"/>
              </a:p>
            </p:txBody>
          </p:sp>
        </mc:Choice>
        <mc:Fallback>
          <p:sp>
            <p:nvSpPr>
              <p:cNvPr id="7" name="テキスト ボックス 6">
                <a:extLst>
                  <a:ext uri="{FF2B5EF4-FFF2-40B4-BE49-F238E27FC236}">
                    <a16:creationId xmlns:a16="http://schemas.microsoft.com/office/drawing/2014/main" id="{4654DAAE-20BA-74DE-AB5E-8AB7D15CB398}"/>
                  </a:ext>
                </a:extLst>
              </p:cNvPr>
              <p:cNvSpPr txBox="1">
                <a:spLocks noRot="1" noChangeAspect="1" noMove="1" noResize="1" noEditPoints="1" noAdjustHandles="1" noChangeArrowheads="1" noChangeShapeType="1" noTextEdit="1"/>
              </p:cNvSpPr>
              <p:nvPr/>
            </p:nvSpPr>
            <p:spPr>
              <a:xfrm>
                <a:off x="1544735" y="5159028"/>
                <a:ext cx="8768523" cy="1248868"/>
              </a:xfrm>
              <a:prstGeom prst="rect">
                <a:avLst/>
              </a:prstGeom>
              <a:blipFill>
                <a:blip r:embed="rId12"/>
                <a:stretch>
                  <a:fillRect l="-145" t="-4040" b="-1010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1" name="テキスト ボックス 40">
                <a:extLst>
                  <a:ext uri="{FF2B5EF4-FFF2-40B4-BE49-F238E27FC236}">
                    <a16:creationId xmlns:a16="http://schemas.microsoft.com/office/drawing/2014/main" id="{F6BDC9B1-2240-4F0F-CCC7-311F692DF1B1}"/>
                  </a:ext>
                </a:extLst>
              </p:cNvPr>
              <p:cNvSpPr txBox="1"/>
              <p:nvPr/>
            </p:nvSpPr>
            <p:spPr>
              <a:xfrm>
                <a:off x="1669321" y="1945955"/>
                <a:ext cx="6526694" cy="1119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𝑀</m:t>
                      </m:r>
                      <m:d>
                        <m:dPr>
                          <m:ctrlPr>
                            <a:rPr kumimoji="1" lang="en-US" altLang="ja-JP" sz="2800" b="0" i="1" smtClean="0">
                              <a:latin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sub>
                            <m:sup>
                              <m:r>
                                <a:rPr lang="en-US" altLang="ja-JP" sz="2800" i="1">
                                  <a:latin typeface="Cambria Math" panose="02040503050406030204" pitchFamily="18" charset="0"/>
                                </a:rPr>
                                <m:t>𝐽</m:t>
                              </m:r>
                              <m:r>
                                <a:rPr lang="en-US" altLang="ja-JP" sz="2800" i="1">
                                  <a:latin typeface="Cambria Math" panose="02040503050406030204" pitchFamily="18" charset="0"/>
                                </a:rPr>
                                <m:t>=0</m:t>
                              </m:r>
                            </m:sup>
                          </m:sSubSup>
                        </m:e>
                      </m:d>
                      <m:r>
                        <a:rPr kumimoji="1" lang="en-US" altLang="ja-JP" sz="2800" b="0" i="1" smtClean="0">
                          <a:latin typeface="Cambria Math" panose="02040503050406030204" pitchFamily="18" charset="0"/>
                        </a:rPr>
                        <m:t>=4146</m:t>
                      </m:r>
                      <m:sSubSup>
                        <m:sSubSupPr>
                          <m:ctrlPr>
                            <a:rPr kumimoji="1" lang="en-US" altLang="ja-JP" sz="2800" b="0" i="1" smtClean="0">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Cambria Math" panose="02040503050406030204" pitchFamily="18" charset="0"/>
                            </a:rPr>
                            <m:t>±2</m:t>
                          </m:r>
                        </m:e>
                        <m:sub>
                          <m:r>
                            <a:rPr kumimoji="1" lang="en-US" altLang="ja-JP" sz="2800" b="0" i="1" smtClean="0">
                              <a:latin typeface="Cambria Math" panose="02040503050406030204" pitchFamily="18" charset="0"/>
                              <a:ea typeface="Cambria Math" panose="02040503050406030204" pitchFamily="18" charset="0"/>
                            </a:rPr>
                            <m:t>−0−82−139</m:t>
                          </m:r>
                        </m:sub>
                        <m:sup>
                          <m:r>
                            <a:rPr kumimoji="1" lang="en-US" altLang="ja-JP" sz="2800" b="0" i="1" smtClean="0">
                              <a:latin typeface="Cambria Math" panose="02040503050406030204" pitchFamily="18" charset="0"/>
                              <a:ea typeface="Cambria Math" panose="02040503050406030204" pitchFamily="18" charset="0"/>
                            </a:rPr>
                            <m:t>+79+0+0</m:t>
                          </m:r>
                        </m:sup>
                      </m:sSubSup>
                      <m:r>
                        <a:rPr kumimoji="1" lang="en-US" altLang="ja-JP" sz="2800" b="0" i="1" smtClean="0">
                          <a:latin typeface="Cambria Math" panose="02040503050406030204" pitchFamily="18" charset="0"/>
                          <a:ea typeface="Cambria Math" panose="02040503050406030204" pitchFamily="18" charset="0"/>
                        </a:rPr>
                        <m:t> </m:t>
                      </m:r>
                      <m:r>
                        <m:rPr>
                          <m:sty m:val="p"/>
                        </m:rPr>
                        <a:rPr kumimoji="1" lang="en-US" altLang="ja-JP" sz="2800" b="0" i="0" smtClean="0">
                          <a:latin typeface="Cambria Math" panose="02040503050406030204" pitchFamily="18" charset="0"/>
                          <a:ea typeface="Cambria Math" panose="02040503050406030204" pitchFamily="18" charset="0"/>
                        </a:rPr>
                        <m:t>MeV</m:t>
                      </m:r>
                    </m:oMath>
                  </m:oMathPara>
                </a14:m>
                <a:endParaRPr kumimoji="1" lang="en-US" altLang="ja-JP" sz="2800" dirty="0"/>
              </a:p>
              <a:p>
                <a:pPr/>
                <a14:m>
                  <m:oMathPara xmlns:m="http://schemas.openxmlformats.org/officeDocument/2006/math">
                    <m:oMathParaPr>
                      <m:jc m:val="left"/>
                    </m:oMathParaPr>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Γ</m:t>
                      </m:r>
                      <m:d>
                        <m:dPr>
                          <m:ctrlPr>
                            <a:rPr kumimoji="1" lang="el-GR" altLang="ja-JP" sz="2800" i="1" smtClean="0">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𝑇</m:t>
                              </m:r>
                            </m:e>
                            <m:sub>
                              <m:r>
                                <a:rPr lang="en-US" altLang="ja-JP" sz="2800" i="1">
                                  <a:latin typeface="Cambria Math" panose="02040503050406030204" pitchFamily="18" charset="0"/>
                                </a:rPr>
                                <m:t>𝑐𝑐</m:t>
                              </m:r>
                            </m:sub>
                            <m:sup>
                              <m:r>
                                <a:rPr lang="en-US" altLang="ja-JP" sz="2800" i="1">
                                  <a:latin typeface="Cambria Math" panose="02040503050406030204" pitchFamily="18" charset="0"/>
                                </a:rPr>
                                <m:t>𝐽</m:t>
                              </m:r>
                              <m:r>
                                <a:rPr lang="en-US" altLang="ja-JP" sz="2800" i="1">
                                  <a:latin typeface="Cambria Math" panose="02040503050406030204" pitchFamily="18" charset="0"/>
                                </a:rPr>
                                <m:t>=0</m:t>
                              </m:r>
                            </m:sup>
                          </m:sSubSup>
                        </m:e>
                      </m:d>
                      <m:r>
                        <a:rPr lang="en-US" altLang="ja-JP" sz="2800" b="0" i="0"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77</m:t>
                          </m:r>
                        </m:e>
                        <m:sub>
                          <m:r>
                            <a:rPr lang="en-US" altLang="ja-JP" sz="2800" b="0" i="1" smtClean="0">
                              <a:latin typeface="Cambria Math" panose="02040503050406030204" pitchFamily="18" charset="0"/>
                            </a:rPr>
                            <m:t>−54</m:t>
                          </m:r>
                        </m:sub>
                        <m:sup>
                          <m:r>
                            <a:rPr lang="en-US" altLang="ja-JP" sz="2800" b="0" i="1" smtClean="0">
                              <a:latin typeface="Cambria Math" panose="02040503050406030204" pitchFamily="18" charset="0"/>
                            </a:rPr>
                            <m:t>+17</m:t>
                          </m:r>
                        </m:sup>
                      </m:sSubSup>
                      <m:r>
                        <a:rPr lang="en-US" altLang="ja-JP" sz="2800" b="0" i="1" smtClean="0">
                          <a:latin typeface="Cambria Math" panose="02040503050406030204" pitchFamily="18" charset="0"/>
                        </a:rPr>
                        <m:t> </m:t>
                      </m:r>
                      <m:r>
                        <m:rPr>
                          <m:sty m:val="p"/>
                        </m:rPr>
                        <a:rPr lang="en-US" altLang="ja-JP" sz="2800" b="0" i="0" smtClean="0">
                          <a:latin typeface="Cambria Math" panose="02040503050406030204" pitchFamily="18" charset="0"/>
                        </a:rPr>
                        <m:t>MeV</m:t>
                      </m:r>
                    </m:oMath>
                  </m:oMathPara>
                </a14:m>
                <a:endParaRPr kumimoji="1" lang="ja-JP" altLang="en-US" sz="2800"/>
              </a:p>
            </p:txBody>
          </p:sp>
        </mc:Choice>
        <mc:Fallback>
          <p:sp>
            <p:nvSpPr>
              <p:cNvPr id="41" name="テキスト ボックス 40">
                <a:extLst>
                  <a:ext uri="{FF2B5EF4-FFF2-40B4-BE49-F238E27FC236}">
                    <a16:creationId xmlns:a16="http://schemas.microsoft.com/office/drawing/2014/main" id="{F6BDC9B1-2240-4F0F-CCC7-311F692DF1B1}"/>
                  </a:ext>
                </a:extLst>
              </p:cNvPr>
              <p:cNvSpPr txBox="1">
                <a:spLocks noRot="1" noChangeAspect="1" noMove="1" noResize="1" noEditPoints="1" noAdjustHandles="1" noChangeArrowheads="1" noChangeShapeType="1" noTextEdit="1"/>
              </p:cNvSpPr>
              <p:nvPr/>
            </p:nvSpPr>
            <p:spPr>
              <a:xfrm>
                <a:off x="1669321" y="1945955"/>
                <a:ext cx="6526694" cy="1119665"/>
              </a:xfrm>
              <a:prstGeom prst="rect">
                <a:avLst/>
              </a:prstGeom>
              <a:blipFill>
                <a:blip r:embed="rId13"/>
                <a:stretch>
                  <a:fillRect l="-388" b="-78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2488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82F4E3-4065-7323-E003-D334C5CD4D27}"/>
              </a:ext>
            </a:extLst>
          </p:cNvPr>
          <p:cNvSpPr txBox="1"/>
          <p:nvPr/>
        </p:nvSpPr>
        <p:spPr>
          <a:xfrm>
            <a:off x="4517231" y="2659559"/>
            <a:ext cx="3157538" cy="769441"/>
          </a:xfrm>
          <a:prstGeom prst="rect">
            <a:avLst/>
          </a:prstGeom>
          <a:noFill/>
        </p:spPr>
        <p:txBody>
          <a:bodyPr wrap="square" rtlCol="0">
            <a:spAutoFit/>
          </a:bodyPr>
          <a:lstStyle/>
          <a:p>
            <a:pPr algn="ctr"/>
            <a:r>
              <a:rPr kumimoji="1" lang="en-US" altLang="ja-JP" sz="4400"/>
              <a:t>Back Up</a:t>
            </a:r>
            <a:endParaRPr kumimoji="1" lang="ja-JP" altLang="en-US" sz="4400"/>
          </a:p>
        </p:txBody>
      </p:sp>
    </p:spTree>
    <p:extLst>
      <p:ext uri="{BB962C8B-B14F-4D97-AF65-F5344CB8AC3E}">
        <p14:creationId xmlns:p14="http://schemas.microsoft.com/office/powerpoint/2010/main" val="370836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6B0B-407D-D83A-5CDC-1E2761DFF15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3164E4E-BC36-192E-598A-7523AC2B955A}"/>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7E72594-D671-798D-BDE8-E8DCE663A5E5}"/>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Exotic Hadrons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9267C25D-C582-17D4-80EC-BD14E734CB04}"/>
                  </a:ext>
                </a:extLst>
              </p:cNvPr>
              <p:cNvSpPr txBox="1"/>
              <p:nvPr/>
            </p:nvSpPr>
            <p:spPr>
              <a:xfrm>
                <a:off x="731912" y="813715"/>
                <a:ext cx="10439871" cy="461665"/>
              </a:xfrm>
              <a:prstGeom prst="rect">
                <a:avLst/>
              </a:prstGeom>
              <a:noFill/>
            </p:spPr>
            <p:txBody>
              <a:bodyPr wrap="square" rtlCol="0">
                <a:spAutoFit/>
              </a:bodyPr>
              <a:lstStyle/>
              <a:p>
                <a:r>
                  <a:rPr lang="en-US" altLang="ja-JP" sz="2400" u="sng"/>
                  <a:t>Exotic Hadrons</a:t>
                </a:r>
                <a:r>
                  <a:rPr kumimoji="1" lang="en-US" altLang="ja-JP" sz="2400"/>
                  <a:t>…</a:t>
                </a:r>
                <a:r>
                  <a:rPr lang="en-US" altLang="ja-JP" sz="2400" b="0" i="0">
                    <a:solidFill>
                      <a:srgbClr val="0D0D0D"/>
                    </a:solidFill>
                    <a:effectLst/>
                    <a:latin typeface="Söhne"/>
                  </a:rPr>
                  <a:t> </a:t>
                </a:r>
                <a:r>
                  <a:rPr lang="en-US" altLang="ja-JP" sz="2400" b="0" i="0">
                    <a:solidFill>
                      <a:srgbClr val="0D0D0D"/>
                    </a:solidFill>
                    <a:effectLst/>
                    <a:ea typeface="+mj-ea"/>
                  </a:rPr>
                  <a:t>Hadrons not classified as </a:t>
                </a:r>
                <a14:m>
                  <m:oMath xmlns:m="http://schemas.openxmlformats.org/officeDocument/2006/math">
                    <m:r>
                      <a:rPr lang="en-US" altLang="ja-JP" sz="2400" b="0" i="1" smtClean="0">
                        <a:solidFill>
                          <a:srgbClr val="0D0D0D"/>
                        </a:solidFill>
                        <a:effectLst/>
                        <a:latin typeface="Cambria Math" panose="02040503050406030204" pitchFamily="18" charset="0"/>
                        <a:ea typeface="+mj-ea"/>
                      </a:rPr>
                      <m:t>𝑞𝑞𝑞</m:t>
                    </m:r>
                  </m:oMath>
                </a14:m>
                <a:r>
                  <a:rPr lang="en-US" altLang="ja-JP" sz="2400" b="0" i="0">
                    <a:solidFill>
                      <a:srgbClr val="0D0D0D"/>
                    </a:solidFill>
                    <a:effectLst/>
                    <a:ea typeface="+mj-ea"/>
                  </a:rPr>
                  <a:t>-baryons or </a:t>
                </a:r>
                <a14:m>
                  <m:oMath xmlns:m="http://schemas.openxmlformats.org/officeDocument/2006/math">
                    <m:r>
                      <a:rPr lang="en-US" altLang="ja-JP" sz="2400" b="0" i="1" smtClean="0">
                        <a:solidFill>
                          <a:srgbClr val="0D0D0D"/>
                        </a:solidFill>
                        <a:effectLst/>
                        <a:latin typeface="Cambria Math" panose="02040503050406030204" pitchFamily="18" charset="0"/>
                        <a:ea typeface="+mj-ea"/>
                      </a:rPr>
                      <m:t>𝑞</m:t>
                    </m:r>
                    <m:acc>
                      <m:accPr>
                        <m:chr m:val="̅"/>
                        <m:ctrlPr>
                          <a:rPr lang="en-US" altLang="ja-JP" sz="2400" b="0" i="1" smtClean="0">
                            <a:solidFill>
                              <a:srgbClr val="0D0D0D"/>
                            </a:solidFill>
                            <a:effectLst/>
                            <a:latin typeface="Cambria Math" panose="02040503050406030204" pitchFamily="18" charset="0"/>
                            <a:ea typeface="+mj-ea"/>
                          </a:rPr>
                        </m:ctrlPr>
                      </m:accPr>
                      <m:e>
                        <m:r>
                          <a:rPr lang="en-US" altLang="ja-JP" sz="2400" b="0" i="1" smtClean="0">
                            <a:solidFill>
                              <a:srgbClr val="0D0D0D"/>
                            </a:solidFill>
                            <a:effectLst/>
                            <a:latin typeface="Cambria Math" panose="02040503050406030204" pitchFamily="18" charset="0"/>
                            <a:ea typeface="+mj-ea"/>
                          </a:rPr>
                          <m:t>𝑞</m:t>
                        </m:r>
                      </m:e>
                    </m:acc>
                  </m:oMath>
                </a14:m>
                <a:r>
                  <a:rPr lang="en-US" altLang="ja-JP" sz="2400" b="0" i="0">
                    <a:solidFill>
                      <a:srgbClr val="0D0D0D"/>
                    </a:solidFill>
                    <a:effectLst/>
                    <a:ea typeface="+mj-ea"/>
                  </a:rPr>
                  <a:t>-mesons</a:t>
                </a:r>
                <a:endParaRPr kumimoji="1" lang="ja-JP" altLang="en-US" sz="2400">
                  <a:ea typeface="+mj-ea"/>
                </a:endParaRPr>
              </a:p>
            </p:txBody>
          </p:sp>
        </mc:Choice>
        <mc:Fallback xmlns="">
          <p:sp>
            <p:nvSpPr>
              <p:cNvPr id="40" name="テキスト ボックス 39">
                <a:extLst>
                  <a:ext uri="{FF2B5EF4-FFF2-40B4-BE49-F238E27FC236}">
                    <a16:creationId xmlns:a16="http://schemas.microsoft.com/office/drawing/2014/main" id="{9267C25D-C582-17D4-80EC-BD14E734CB04}"/>
                  </a:ext>
                </a:extLst>
              </p:cNvPr>
              <p:cNvSpPr txBox="1">
                <a:spLocks noRot="1" noChangeAspect="1" noMove="1" noResize="1" noEditPoints="1" noAdjustHandles="1" noChangeArrowheads="1" noChangeShapeType="1" noTextEdit="1"/>
              </p:cNvSpPr>
              <p:nvPr/>
            </p:nvSpPr>
            <p:spPr>
              <a:xfrm>
                <a:off x="731912" y="813715"/>
                <a:ext cx="10439871" cy="461665"/>
              </a:xfrm>
              <a:prstGeom prst="rect">
                <a:avLst/>
              </a:prstGeom>
              <a:blipFill>
                <a:blip r:embed="rId3"/>
                <a:stretch>
                  <a:fillRect l="-876" t="-10526" b="-28947"/>
                </a:stretch>
              </a:blipFill>
            </p:spPr>
            <p:txBody>
              <a:bodyPr/>
              <a:lstStyle/>
              <a:p>
                <a:r>
                  <a:rPr lang="ja-JP" altLang="en-US">
                    <a:noFill/>
                  </a:rPr>
                  <a:t> </a:t>
                </a:r>
              </a:p>
            </p:txBody>
          </p:sp>
        </mc:Fallback>
      </mc:AlternateContent>
      <p:grpSp>
        <p:nvGrpSpPr>
          <p:cNvPr id="54" name="グループ化 53">
            <a:extLst>
              <a:ext uri="{FF2B5EF4-FFF2-40B4-BE49-F238E27FC236}">
                <a16:creationId xmlns:a16="http://schemas.microsoft.com/office/drawing/2014/main" id="{EEA07952-E58F-9563-48F9-D0323D6C665F}"/>
              </a:ext>
            </a:extLst>
          </p:cNvPr>
          <p:cNvGrpSpPr/>
          <p:nvPr/>
        </p:nvGrpSpPr>
        <p:grpSpPr>
          <a:xfrm>
            <a:off x="909035" y="1348042"/>
            <a:ext cx="4187774" cy="1487447"/>
            <a:chOff x="7549672" y="2703369"/>
            <a:chExt cx="3108173" cy="1041783"/>
          </a:xfrm>
        </p:grpSpPr>
        <p:grpSp>
          <p:nvGrpSpPr>
            <p:cNvPr id="41" name="グループ化 40">
              <a:extLst>
                <a:ext uri="{FF2B5EF4-FFF2-40B4-BE49-F238E27FC236}">
                  <a16:creationId xmlns:a16="http://schemas.microsoft.com/office/drawing/2014/main" id="{36A4ACA0-1ACF-33CB-EAF2-B84D2E18E242}"/>
                </a:ext>
              </a:extLst>
            </p:cNvPr>
            <p:cNvGrpSpPr/>
            <p:nvPr/>
          </p:nvGrpSpPr>
          <p:grpSpPr>
            <a:xfrm>
              <a:off x="7549672" y="2791985"/>
              <a:ext cx="993038" cy="953167"/>
              <a:chOff x="673989" y="4500754"/>
              <a:chExt cx="993038" cy="953167"/>
            </a:xfrm>
          </p:grpSpPr>
          <p:sp>
            <p:nvSpPr>
              <p:cNvPr id="42" name="フローチャート: 結合子 41">
                <a:extLst>
                  <a:ext uri="{FF2B5EF4-FFF2-40B4-BE49-F238E27FC236}">
                    <a16:creationId xmlns:a16="http://schemas.microsoft.com/office/drawing/2014/main" id="{AE568D15-3C85-FF9A-C148-0018D3240216}"/>
                  </a:ext>
                </a:extLst>
              </p:cNvPr>
              <p:cNvSpPr/>
              <p:nvPr/>
            </p:nvSpPr>
            <p:spPr>
              <a:xfrm>
                <a:off x="673989" y="4500754"/>
                <a:ext cx="993038" cy="953167"/>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ローチャート: 結合子 42">
                <a:extLst>
                  <a:ext uri="{FF2B5EF4-FFF2-40B4-BE49-F238E27FC236}">
                    <a16:creationId xmlns:a16="http://schemas.microsoft.com/office/drawing/2014/main" id="{1F997E2E-B192-24FF-DF4A-6EF61B6106DF}"/>
                  </a:ext>
                </a:extLst>
              </p:cNvPr>
              <p:cNvSpPr/>
              <p:nvPr/>
            </p:nvSpPr>
            <p:spPr>
              <a:xfrm>
                <a:off x="844534" y="4767364"/>
                <a:ext cx="248682" cy="241343"/>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結合子 43">
                <a:extLst>
                  <a:ext uri="{FF2B5EF4-FFF2-40B4-BE49-F238E27FC236}">
                    <a16:creationId xmlns:a16="http://schemas.microsoft.com/office/drawing/2014/main" id="{3B83AFC3-B1D3-0DDD-A54B-36796D4DDB46}"/>
                  </a:ext>
                </a:extLst>
              </p:cNvPr>
              <p:cNvSpPr/>
              <p:nvPr/>
            </p:nvSpPr>
            <p:spPr>
              <a:xfrm>
                <a:off x="1147433" y="4638659"/>
                <a:ext cx="242663" cy="241343"/>
              </a:xfrm>
              <a:prstGeom prst="flowChartConnector">
                <a:avLst/>
              </a:prstGeom>
              <a:solidFill>
                <a:srgbClr val="32FF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結合子 44">
                <a:extLst>
                  <a:ext uri="{FF2B5EF4-FFF2-40B4-BE49-F238E27FC236}">
                    <a16:creationId xmlns:a16="http://schemas.microsoft.com/office/drawing/2014/main" id="{80CF2793-CB35-A8D2-B6C2-2D85E3014808}"/>
                  </a:ext>
                </a:extLst>
              </p:cNvPr>
              <p:cNvSpPr/>
              <p:nvPr/>
            </p:nvSpPr>
            <p:spPr>
              <a:xfrm>
                <a:off x="939049" y="5051359"/>
                <a:ext cx="253980" cy="259557"/>
              </a:xfrm>
              <a:prstGeom prst="flowChartConnector">
                <a:avLst/>
              </a:prstGeom>
              <a:solidFill>
                <a:srgbClr val="32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ローチャート: 結合子 45">
                <a:extLst>
                  <a:ext uri="{FF2B5EF4-FFF2-40B4-BE49-F238E27FC236}">
                    <a16:creationId xmlns:a16="http://schemas.microsoft.com/office/drawing/2014/main" id="{E2C4D713-DC6E-C34C-B02D-A20137FF7EF8}"/>
                  </a:ext>
                </a:extLst>
              </p:cNvPr>
              <p:cNvSpPr/>
              <p:nvPr/>
            </p:nvSpPr>
            <p:spPr>
              <a:xfrm>
                <a:off x="1237358" y="4940763"/>
                <a:ext cx="253980" cy="259557"/>
              </a:xfrm>
              <a:prstGeom prst="flowChartConnector">
                <a:avLst/>
              </a:prstGeom>
              <a:solidFill>
                <a:srgbClr val="FF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F994C1B6-E4BC-81F4-246E-3A43DE3F0837}"/>
                </a:ext>
              </a:extLst>
            </p:cNvPr>
            <p:cNvGrpSpPr/>
            <p:nvPr/>
          </p:nvGrpSpPr>
          <p:grpSpPr>
            <a:xfrm>
              <a:off x="9565503" y="2703369"/>
              <a:ext cx="1092342" cy="1032936"/>
              <a:chOff x="2507911" y="4937833"/>
              <a:chExt cx="1092342" cy="1032936"/>
            </a:xfrm>
          </p:grpSpPr>
          <p:sp>
            <p:nvSpPr>
              <p:cNvPr id="48" name="フローチャート: 結合子 47">
                <a:extLst>
                  <a:ext uri="{FF2B5EF4-FFF2-40B4-BE49-F238E27FC236}">
                    <a16:creationId xmlns:a16="http://schemas.microsoft.com/office/drawing/2014/main" id="{968E4DAA-54C0-240A-A0A4-FFF64E4A9F34}"/>
                  </a:ext>
                </a:extLst>
              </p:cNvPr>
              <p:cNvSpPr/>
              <p:nvPr/>
            </p:nvSpPr>
            <p:spPr>
              <a:xfrm>
                <a:off x="2507911" y="4937833"/>
                <a:ext cx="1092342" cy="103293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ローチャート: 結合子 48">
                <a:extLst>
                  <a:ext uri="{FF2B5EF4-FFF2-40B4-BE49-F238E27FC236}">
                    <a16:creationId xmlns:a16="http://schemas.microsoft.com/office/drawing/2014/main" id="{1AE868E9-5311-32CA-42C7-07C4902B9D85}"/>
                  </a:ext>
                </a:extLst>
              </p:cNvPr>
              <p:cNvSpPr/>
              <p:nvPr/>
            </p:nvSpPr>
            <p:spPr>
              <a:xfrm>
                <a:off x="3054082" y="5597690"/>
                <a:ext cx="253980" cy="259557"/>
              </a:xfrm>
              <a:prstGeom prst="flowChartConnector">
                <a:avLst/>
              </a:prstGeom>
              <a:solidFill>
                <a:srgbClr val="32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58ED7348-89D7-0D9B-C338-807894C166AC}"/>
                  </a:ext>
                </a:extLst>
              </p:cNvPr>
              <p:cNvSpPr/>
              <p:nvPr/>
            </p:nvSpPr>
            <p:spPr>
              <a:xfrm>
                <a:off x="2736215" y="5527454"/>
                <a:ext cx="253980" cy="259557"/>
              </a:xfrm>
              <a:prstGeom prst="flowChartConnector">
                <a:avLst/>
              </a:prstGeom>
              <a:solidFill>
                <a:srgbClr val="32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結合子 50">
                <a:extLst>
                  <a:ext uri="{FF2B5EF4-FFF2-40B4-BE49-F238E27FC236}">
                    <a16:creationId xmlns:a16="http://schemas.microsoft.com/office/drawing/2014/main" id="{7DE1AAB4-4469-95B0-4EA4-0D4F91928544}"/>
                  </a:ext>
                </a:extLst>
              </p:cNvPr>
              <p:cNvSpPr/>
              <p:nvPr/>
            </p:nvSpPr>
            <p:spPr>
              <a:xfrm>
                <a:off x="2934514" y="5074368"/>
                <a:ext cx="253980" cy="259557"/>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結合子 51">
                <a:extLst>
                  <a:ext uri="{FF2B5EF4-FFF2-40B4-BE49-F238E27FC236}">
                    <a16:creationId xmlns:a16="http://schemas.microsoft.com/office/drawing/2014/main" id="{77A5F5AF-3BF3-5BA9-BF0D-7900DAE5C738}"/>
                  </a:ext>
                </a:extLst>
              </p:cNvPr>
              <p:cNvSpPr/>
              <p:nvPr/>
            </p:nvSpPr>
            <p:spPr>
              <a:xfrm>
                <a:off x="2647355" y="5187594"/>
                <a:ext cx="253980" cy="259557"/>
              </a:xfrm>
              <a:prstGeom prst="flowChartConnector">
                <a:avLst/>
              </a:prstGeom>
              <a:solidFill>
                <a:srgbClr val="32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ローチャート: 結合子 52">
                <a:extLst>
                  <a:ext uri="{FF2B5EF4-FFF2-40B4-BE49-F238E27FC236}">
                    <a16:creationId xmlns:a16="http://schemas.microsoft.com/office/drawing/2014/main" id="{03FA81A4-4E8A-2CEC-D651-6418F6E9A41C}"/>
                  </a:ext>
                </a:extLst>
              </p:cNvPr>
              <p:cNvSpPr/>
              <p:nvPr/>
            </p:nvSpPr>
            <p:spPr>
              <a:xfrm>
                <a:off x="3173996" y="5298308"/>
                <a:ext cx="253980" cy="259557"/>
              </a:xfrm>
              <a:prstGeom prst="flowChartConnector">
                <a:avLst/>
              </a:prstGeom>
              <a:solidFill>
                <a:srgbClr val="FF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a:extLst>
              <a:ext uri="{FF2B5EF4-FFF2-40B4-BE49-F238E27FC236}">
                <a16:creationId xmlns:a16="http://schemas.microsoft.com/office/drawing/2014/main" id="{FE162160-7653-4D82-6307-91529B163727}"/>
              </a:ext>
            </a:extLst>
          </p:cNvPr>
          <p:cNvSpPr txBox="1"/>
          <p:nvPr/>
        </p:nvSpPr>
        <p:spPr>
          <a:xfrm>
            <a:off x="602562" y="2933308"/>
            <a:ext cx="3158649" cy="461665"/>
          </a:xfrm>
          <a:prstGeom prst="rect">
            <a:avLst/>
          </a:prstGeom>
          <a:noFill/>
        </p:spPr>
        <p:txBody>
          <a:bodyPr wrap="square" rtlCol="0">
            <a:spAutoFit/>
          </a:bodyPr>
          <a:lstStyle/>
          <a:p>
            <a:r>
              <a:rPr kumimoji="1" lang="en-US" altLang="ja-JP" sz="2400"/>
              <a:t>Tetraquark</a:t>
            </a:r>
            <a:endParaRPr kumimoji="1" lang="ja-JP" altLang="en-US" sz="2400"/>
          </a:p>
        </p:txBody>
      </p:sp>
      <p:sp>
        <p:nvSpPr>
          <p:cNvPr id="56" name="テキスト ボックス 55">
            <a:extLst>
              <a:ext uri="{FF2B5EF4-FFF2-40B4-BE49-F238E27FC236}">
                <a16:creationId xmlns:a16="http://schemas.microsoft.com/office/drawing/2014/main" id="{6377168D-F84D-66B7-C024-10C6BE8D153B}"/>
              </a:ext>
            </a:extLst>
          </p:cNvPr>
          <p:cNvSpPr txBox="1"/>
          <p:nvPr/>
        </p:nvSpPr>
        <p:spPr>
          <a:xfrm>
            <a:off x="3110837" y="2944959"/>
            <a:ext cx="3158649" cy="461665"/>
          </a:xfrm>
          <a:prstGeom prst="rect">
            <a:avLst/>
          </a:prstGeom>
          <a:noFill/>
        </p:spPr>
        <p:txBody>
          <a:bodyPr wrap="square" rtlCol="0">
            <a:spAutoFit/>
          </a:bodyPr>
          <a:lstStyle/>
          <a:p>
            <a:r>
              <a:rPr lang="en-US" altLang="ja-JP" sz="2400"/>
              <a:t>Pentaquark</a:t>
            </a:r>
            <a:endParaRPr kumimoji="1" lang="ja-JP" altLang="en-US" sz="2400"/>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AB117287-B1D5-D8E8-C64F-DD0522C96722}"/>
                  </a:ext>
                </a:extLst>
              </p:cNvPr>
              <p:cNvSpPr txBox="1"/>
              <p:nvPr/>
            </p:nvSpPr>
            <p:spPr>
              <a:xfrm>
                <a:off x="794116" y="3426702"/>
                <a:ext cx="5090793" cy="646331"/>
              </a:xfrm>
              <a:prstGeom prst="rect">
                <a:avLst/>
              </a:prstGeom>
              <a:noFill/>
            </p:spPr>
            <p:txBody>
              <a:bodyPr wrap="square" rtlCol="0">
                <a:spAutoFit/>
              </a:bodyPr>
              <a:lstStyle/>
              <a:p>
                <a:r>
                  <a:rPr lang="en-US" altLang="ja-JP"/>
                  <a:t>Example</a:t>
                </a:r>
                <a:r>
                  <a:rPr kumimoji="1" lang="ja-JP" altLang="en-US" b="0"/>
                  <a:t>：</a:t>
                </a:r>
                <a14:m>
                  <m:oMath xmlns:m="http://schemas.openxmlformats.org/officeDocument/2006/math">
                    <m:r>
                      <a:rPr kumimoji="1" lang="en-US" altLang="ja-JP" b="0" i="1" smtClean="0">
                        <a:solidFill>
                          <a:schemeClr val="tx1"/>
                        </a:solidFill>
                        <a:latin typeface="Cambria Math" panose="02040503050406030204" pitchFamily="18" charset="0"/>
                      </a:rPr>
                      <m:t>𝑋</m:t>
                    </m:r>
                    <m:r>
                      <a:rPr kumimoji="1" lang="en-US" altLang="ja-JP" b="0" i="1" smtClean="0">
                        <a:solidFill>
                          <a:schemeClr val="tx1"/>
                        </a:solidFill>
                        <a:latin typeface="Cambria Math" panose="02040503050406030204" pitchFamily="18" charset="0"/>
                      </a:rPr>
                      <m:t>(3872)~</m:t>
                    </m:r>
                    <m:r>
                      <a:rPr kumimoji="1" lang="en-US" altLang="ja-JP" b="0" i="1" smtClean="0">
                        <a:latin typeface="Cambria Math" panose="02040503050406030204" pitchFamily="18" charset="0"/>
                        <a:ea typeface="Cambria Math" panose="02040503050406030204" pitchFamily="18" charset="0"/>
                      </a:rPr>
                      <m:t>𝑐</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r>
                      <a:rPr kumimoji="1" lang="en-US" altLang="ja-JP" b="0" i="1" smtClean="0">
                        <a:latin typeface="Cambria Math" panose="02040503050406030204" pitchFamily="18" charset="0"/>
                      </a:rPr>
                      <m:t>𝑢</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𝑢</m:t>
                        </m:r>
                      </m:e>
                    </m:acc>
                  </m:oMath>
                </a14:m>
                <a:r>
                  <a:rPr lang="ja-JP" altLang="en-US"/>
                  <a:t>　</a:t>
                </a:r>
                <a:r>
                  <a:rPr lang="en-US" altLang="ja-JP"/>
                  <a:t>Belle,2003[1]</a:t>
                </a:r>
              </a:p>
              <a:p>
                <a14:m>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𝑃</m:t>
                            </m:r>
                          </m:e>
                          <m:sub>
                            <m:r>
                              <a:rPr kumimoji="1" lang="en-US" altLang="ja-JP" b="0" i="1" smtClean="0">
                                <a:solidFill>
                                  <a:schemeClr val="tx1"/>
                                </a:solidFill>
                                <a:latin typeface="Cambria Math" panose="02040503050406030204" pitchFamily="18" charset="0"/>
                              </a:rPr>
                              <m:t>𝑐</m:t>
                            </m:r>
                          </m:sub>
                        </m:sSub>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panose="02040503050406030204" pitchFamily="18" charset="0"/>
                              </a:rPr>
                              <m:t>4440</m:t>
                            </m:r>
                          </m:e>
                        </m:d>
                      </m:e>
                      <m:sup>
                        <m:r>
                          <a:rPr kumimoji="1" lang="en-US" altLang="ja-JP" b="0" i="1" smtClean="0">
                            <a:solidFill>
                              <a:schemeClr val="tx1"/>
                            </a:solidFill>
                            <a:latin typeface="Cambria Math" panose="02040503050406030204" pitchFamily="18" charset="0"/>
                          </a:rPr>
                          <m:t>+</m:t>
                        </m:r>
                      </m:sup>
                    </m:sSup>
                    <m:r>
                      <a:rPr kumimoji="1" lang="en-US" altLang="ja-JP" b="0" i="1" smtClean="0">
                        <a:solidFill>
                          <a:schemeClr val="tx1"/>
                        </a:solidFill>
                        <a:latin typeface="Cambria Math" panose="02040503050406030204" pitchFamily="18" charset="0"/>
                      </a:rPr>
                      <m:t>,</m:t>
                    </m:r>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𝑃</m:t>
                            </m:r>
                          </m:e>
                          <m:sub>
                            <m:r>
                              <a:rPr lang="en-US" altLang="ja-JP" i="1">
                                <a:solidFill>
                                  <a:schemeClr val="tx1"/>
                                </a:solidFill>
                                <a:latin typeface="Cambria Math" panose="02040503050406030204" pitchFamily="18" charset="0"/>
                              </a:rPr>
                              <m:t>𝑐</m:t>
                            </m:r>
                          </m:sub>
                        </m:sSub>
                        <m:d>
                          <m:dPr>
                            <m:ctrlPr>
                              <a:rPr lang="en-US" altLang="ja-JP" i="1">
                                <a:solidFill>
                                  <a:schemeClr val="tx1"/>
                                </a:solidFill>
                                <a:latin typeface="Cambria Math" panose="02040503050406030204" pitchFamily="18" charset="0"/>
                              </a:rPr>
                            </m:ctrlPr>
                          </m:dPr>
                          <m:e>
                            <m:r>
                              <a:rPr lang="en-US" altLang="ja-JP" i="1">
                                <a:solidFill>
                                  <a:schemeClr val="tx1"/>
                                </a:solidFill>
                                <a:latin typeface="Cambria Math" panose="02040503050406030204" pitchFamily="18" charset="0"/>
                              </a:rPr>
                              <m:t>44</m:t>
                            </m:r>
                            <m:r>
                              <a:rPr lang="en-US" altLang="ja-JP" b="0" i="1" smtClean="0">
                                <a:solidFill>
                                  <a:schemeClr val="tx1"/>
                                </a:solidFill>
                                <a:latin typeface="Cambria Math" panose="02040503050406030204" pitchFamily="18" charset="0"/>
                              </a:rPr>
                              <m:t>57</m:t>
                            </m:r>
                          </m:e>
                        </m:d>
                      </m:e>
                      <m:sup>
                        <m:r>
                          <a:rPr lang="en-US" altLang="ja-JP" i="1">
                            <a:solidFill>
                              <a:schemeClr val="tx1"/>
                            </a:solidFill>
                            <a:latin typeface="Cambria Math" panose="02040503050406030204" pitchFamily="18" charset="0"/>
                          </a:rPr>
                          <m:t>+</m:t>
                        </m:r>
                      </m:sup>
                    </m:sSup>
                  </m:oMath>
                </a14:m>
                <a:r>
                  <a:rPr kumimoji="1" lang="ja-JP" altLang="en-US">
                    <a:solidFill>
                      <a:schemeClr val="tx1"/>
                    </a:solidFill>
                  </a:rPr>
                  <a:t>　</a:t>
                </a:r>
                <a:r>
                  <a:rPr kumimoji="1" lang="en-US" altLang="ja-JP">
                    <a:solidFill>
                      <a:schemeClr val="tx1"/>
                    </a:solidFill>
                  </a:rPr>
                  <a:t>LHCb,</a:t>
                </a:r>
                <a:r>
                  <a:rPr kumimoji="1" lang="en-US" altLang="ja-JP"/>
                  <a:t>2019[2]</a:t>
                </a:r>
              </a:p>
            </p:txBody>
          </p:sp>
        </mc:Choice>
        <mc:Fallback xmlns="">
          <p:sp>
            <p:nvSpPr>
              <p:cNvPr id="66" name="テキスト ボックス 65">
                <a:extLst>
                  <a:ext uri="{FF2B5EF4-FFF2-40B4-BE49-F238E27FC236}">
                    <a16:creationId xmlns:a16="http://schemas.microsoft.com/office/drawing/2014/main" id="{AB117287-B1D5-D8E8-C64F-DD0522C96722}"/>
                  </a:ext>
                </a:extLst>
              </p:cNvPr>
              <p:cNvSpPr txBox="1">
                <a:spLocks noRot="1" noChangeAspect="1" noMove="1" noResize="1" noEditPoints="1" noAdjustHandles="1" noChangeArrowheads="1" noChangeShapeType="1" noTextEdit="1"/>
              </p:cNvSpPr>
              <p:nvPr/>
            </p:nvSpPr>
            <p:spPr>
              <a:xfrm>
                <a:off x="794116" y="3426702"/>
                <a:ext cx="5090793" cy="646331"/>
              </a:xfrm>
              <a:prstGeom prst="rect">
                <a:avLst/>
              </a:prstGeom>
              <a:blipFill>
                <a:blip r:embed="rId4"/>
                <a:stretch>
                  <a:fillRect l="-958" t="-3774" b="-15094"/>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7F7C1C92-9792-CE10-E857-5609D2966923}"/>
              </a:ext>
            </a:extLst>
          </p:cNvPr>
          <p:cNvSpPr txBox="1"/>
          <p:nvPr/>
        </p:nvSpPr>
        <p:spPr>
          <a:xfrm>
            <a:off x="334740" y="4023244"/>
            <a:ext cx="7298575" cy="461665"/>
          </a:xfrm>
          <a:prstGeom prst="rect">
            <a:avLst/>
          </a:prstGeom>
          <a:noFill/>
        </p:spPr>
        <p:txBody>
          <a:bodyPr wrap="square" rtlCol="0">
            <a:spAutoFit/>
          </a:bodyPr>
          <a:lstStyle/>
          <a:p>
            <a:r>
              <a:rPr kumimoji="1" lang="en-US" altLang="ja-JP" sz="1200"/>
              <a:t>Belle Collaboration, S.-K. Choi et al., Phys. Rev. Lett. 91, 262001 (2003).</a:t>
            </a:r>
          </a:p>
          <a:p>
            <a:r>
              <a:rPr kumimoji="1" lang="en-US" altLang="ja-JP" sz="1200"/>
              <a:t>R. </a:t>
            </a:r>
            <a:r>
              <a:rPr kumimoji="1" lang="en-US" altLang="ja-JP" sz="1200" err="1"/>
              <a:t>Aaji</a:t>
            </a:r>
            <a:r>
              <a:rPr kumimoji="1" lang="en-US" altLang="ja-JP" sz="1200"/>
              <a:t> et al. (</a:t>
            </a:r>
            <a:r>
              <a:rPr kumimoji="1" lang="en-US" altLang="ja-JP" sz="1200" err="1"/>
              <a:t>LHCb</a:t>
            </a:r>
            <a:r>
              <a:rPr kumimoji="1" lang="en-US" altLang="ja-JP" sz="1200"/>
              <a:t> Collaboration) </a:t>
            </a:r>
            <a:r>
              <a:rPr kumimoji="1" lang="en-US" altLang="ja-JP" sz="1200" err="1"/>
              <a:t>Phys.Rev</a:t>
            </a:r>
            <a:r>
              <a:rPr kumimoji="1" lang="en-US" altLang="ja-JP" sz="1200"/>
              <a:t>. Lett 122, 222001 (2019)</a:t>
            </a: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D340F8E9-8E3A-754D-281C-9419441405D2}"/>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3" name="テキスト ボックス 2">
                <a:extLst>
                  <a:ext uri="{FF2B5EF4-FFF2-40B4-BE49-F238E27FC236}">
                    <a16:creationId xmlns:a16="http://schemas.microsoft.com/office/drawing/2014/main" id="{D340F8E9-8E3A-754D-281C-9419441405D2}"/>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5"/>
                <a:stretch>
                  <a:fillRect l="-20732" t="-127027" b="-191892"/>
                </a:stretch>
              </a:blipFill>
            </p:spPr>
            <p:txBody>
              <a:bodyPr/>
              <a:lstStyle/>
              <a:p>
                <a:r>
                  <a:rPr lang="ja-JP" altLang="en-US">
                    <a:noFill/>
                  </a:rPr>
                  <a:t> </a:t>
                </a:r>
              </a:p>
            </p:txBody>
          </p:sp>
        </mc:Fallback>
      </mc:AlternateContent>
      <p:pic>
        <p:nvPicPr>
          <p:cNvPr id="11" name="図 10" descr="テーブル&#10;&#10;自動的に生成された説明">
            <a:extLst>
              <a:ext uri="{FF2B5EF4-FFF2-40B4-BE49-F238E27FC236}">
                <a16:creationId xmlns:a16="http://schemas.microsoft.com/office/drawing/2014/main" id="{4BD6C536-7ACC-D778-53BF-5BFD0C7327BF}"/>
              </a:ext>
            </a:extLst>
          </p:cNvPr>
          <p:cNvPicPr>
            <a:picLocks noChangeAspect="1"/>
          </p:cNvPicPr>
          <p:nvPr/>
        </p:nvPicPr>
        <p:blipFill rotWithShape="1">
          <a:blip r:embed="rId6">
            <a:extLst>
              <a:ext uri="{28A0092B-C50C-407E-A947-70E740481C1C}">
                <a14:useLocalDpi xmlns:a14="http://schemas.microsoft.com/office/drawing/2010/main" val="0"/>
              </a:ext>
            </a:extLst>
          </a:blip>
          <a:srcRect t="17215" r="15930"/>
          <a:stretch/>
        </p:blipFill>
        <p:spPr>
          <a:xfrm>
            <a:off x="6055698" y="1310176"/>
            <a:ext cx="5116086" cy="3117770"/>
          </a:xfrm>
          <a:prstGeom prst="rect">
            <a:avLst/>
          </a:prstGeom>
        </p:spPr>
      </p:pic>
      <p:sp>
        <p:nvSpPr>
          <p:cNvPr id="17" name="テキスト ボックス 16">
            <a:extLst>
              <a:ext uri="{FF2B5EF4-FFF2-40B4-BE49-F238E27FC236}">
                <a16:creationId xmlns:a16="http://schemas.microsoft.com/office/drawing/2014/main" id="{E4D1E2CF-46AE-1B47-E127-DB8D7A5FC8CF}"/>
              </a:ext>
            </a:extLst>
          </p:cNvPr>
          <p:cNvSpPr txBox="1"/>
          <p:nvPr/>
        </p:nvSpPr>
        <p:spPr>
          <a:xfrm>
            <a:off x="5981240" y="4202574"/>
            <a:ext cx="6087360" cy="276999"/>
          </a:xfrm>
          <a:prstGeom prst="rect">
            <a:avLst/>
          </a:prstGeom>
          <a:noFill/>
        </p:spPr>
        <p:txBody>
          <a:bodyPr wrap="square">
            <a:spAutoFit/>
          </a:bodyPr>
          <a:lstStyle/>
          <a:p>
            <a:r>
              <a:rPr lang="en" altLang="ja-JP" sz="1200"/>
              <a:t>Y. Yamaguchi et al. J. Phys. G 47, 053001 (2020), arXiv:1908.08790 [hep-</a:t>
            </a:r>
            <a:r>
              <a:rPr lang="en" altLang="ja-JP" sz="1200" err="1"/>
              <a:t>ph</a:t>
            </a:r>
            <a:r>
              <a:rPr lang="en" altLang="ja-JP" sz="1200"/>
              <a:t>]</a:t>
            </a:r>
            <a:endParaRPr kumimoji="1" lang="ja-JP" altLang="en-US" sz="1200"/>
          </a:p>
        </p:txBody>
      </p:sp>
      <p:grpSp>
        <p:nvGrpSpPr>
          <p:cNvPr id="9" name="グループ化 8">
            <a:extLst>
              <a:ext uri="{FF2B5EF4-FFF2-40B4-BE49-F238E27FC236}">
                <a16:creationId xmlns:a16="http://schemas.microsoft.com/office/drawing/2014/main" id="{3E088A14-0EC5-70E1-2E02-06ED40C6F3B2}"/>
              </a:ext>
            </a:extLst>
          </p:cNvPr>
          <p:cNvGrpSpPr/>
          <p:nvPr/>
        </p:nvGrpSpPr>
        <p:grpSpPr>
          <a:xfrm>
            <a:off x="3995632" y="5134066"/>
            <a:ext cx="4489520" cy="1570399"/>
            <a:chOff x="614259" y="4539267"/>
            <a:chExt cx="4489520" cy="1570399"/>
          </a:xfrm>
        </p:grpSpPr>
        <p:sp>
          <p:nvSpPr>
            <p:cNvPr id="4" name="テキスト ボックス 3">
              <a:extLst>
                <a:ext uri="{FF2B5EF4-FFF2-40B4-BE49-F238E27FC236}">
                  <a16:creationId xmlns:a16="http://schemas.microsoft.com/office/drawing/2014/main" id="{47FBB0B3-9A86-CE32-A8A0-72EC512A3FF8}"/>
                </a:ext>
              </a:extLst>
            </p:cNvPr>
            <p:cNvSpPr txBox="1"/>
            <p:nvPr/>
          </p:nvSpPr>
          <p:spPr>
            <a:xfrm>
              <a:off x="614259" y="4539267"/>
              <a:ext cx="4462095" cy="1323439"/>
            </a:xfrm>
            <a:prstGeom prst="rect">
              <a:avLst/>
            </a:prstGeom>
            <a:noFill/>
          </p:spPr>
          <p:txBody>
            <a:bodyPr wrap="square" rtlCol="0">
              <a:spAutoFit/>
            </a:bodyPr>
            <a:lstStyle/>
            <a:p>
              <a:r>
                <a:rPr lang="en-US" altLang="ja-JP" sz="2000"/>
                <a:t>1. Do they exist?</a:t>
              </a:r>
              <a:endParaRPr kumimoji="1" lang="en-US" altLang="ja-JP" sz="2000"/>
            </a:p>
            <a:p>
              <a:r>
                <a:rPr lang="en-US" altLang="ja-JP" sz="2000"/>
                <a:t>2. If</a:t>
              </a:r>
              <a:r>
                <a:rPr lang="ja-JP" altLang="en-US" sz="2000"/>
                <a:t> </a:t>
              </a:r>
              <a:r>
                <a:rPr lang="en-US" altLang="ja-JP" sz="2000"/>
                <a:t>they</a:t>
              </a:r>
              <a:r>
                <a:rPr lang="ja-JP" altLang="en-US" sz="2000"/>
                <a:t> </a:t>
              </a:r>
              <a:r>
                <a:rPr lang="en-US" altLang="ja-JP" sz="2000"/>
                <a:t>do,</a:t>
              </a:r>
              <a:r>
                <a:rPr lang="ja-JP" altLang="en-US" sz="2000"/>
                <a:t> </a:t>
              </a:r>
              <a:r>
                <a:rPr lang="en-US" altLang="ja-JP" sz="2000"/>
                <a:t>which</a:t>
              </a:r>
              <a:r>
                <a:rPr lang="ja-JP" altLang="en-US" sz="2000"/>
                <a:t> </a:t>
              </a:r>
              <a:r>
                <a:rPr lang="en-US" altLang="ja-JP" sz="2000"/>
                <a:t>ones?</a:t>
              </a:r>
            </a:p>
            <a:p>
              <a:r>
                <a:rPr lang="en-US" altLang="ja-JP" sz="2000"/>
                <a:t>3. What</a:t>
              </a:r>
              <a:r>
                <a:rPr lang="ja-JP" altLang="en-US" sz="2000"/>
                <a:t> </a:t>
              </a:r>
              <a:r>
                <a:rPr lang="en-US" altLang="ja-JP" sz="2000"/>
                <a:t>is</a:t>
              </a:r>
              <a:r>
                <a:rPr lang="ja-JP" altLang="en-US" sz="2000"/>
                <a:t> </a:t>
              </a:r>
              <a:r>
                <a:rPr lang="en-US" altLang="ja-JP" sz="2000"/>
                <a:t>their</a:t>
              </a:r>
              <a:r>
                <a:rPr lang="ja-JP" altLang="en-US" sz="2000"/>
                <a:t> </a:t>
              </a:r>
              <a:r>
                <a:rPr lang="en-US" altLang="ja-JP" sz="2000"/>
                <a:t>internal structure?</a:t>
              </a:r>
              <a:endParaRPr kumimoji="1" lang="en-US" altLang="ja-JP" sz="2000"/>
            </a:p>
            <a:p>
              <a:r>
                <a:rPr lang="en-US" altLang="ja-JP" sz="2000"/>
                <a:t>4. How best to look for them?</a:t>
              </a:r>
            </a:p>
          </p:txBody>
        </p:sp>
        <p:sp>
          <p:nvSpPr>
            <p:cNvPr id="6" name="テキスト ボックス 5">
              <a:extLst>
                <a:ext uri="{FF2B5EF4-FFF2-40B4-BE49-F238E27FC236}">
                  <a16:creationId xmlns:a16="http://schemas.microsoft.com/office/drawing/2014/main" id="{AB566034-3332-8EDC-98C8-D410667566A0}"/>
                </a:ext>
              </a:extLst>
            </p:cNvPr>
            <p:cNvSpPr txBox="1"/>
            <p:nvPr/>
          </p:nvSpPr>
          <p:spPr>
            <a:xfrm>
              <a:off x="859598" y="5832667"/>
              <a:ext cx="4244181" cy="276999"/>
            </a:xfrm>
            <a:prstGeom prst="rect">
              <a:avLst/>
            </a:prstGeom>
            <a:noFill/>
          </p:spPr>
          <p:txBody>
            <a:bodyPr wrap="square">
              <a:spAutoFit/>
            </a:bodyPr>
            <a:lstStyle/>
            <a:p>
              <a:r>
                <a:rPr kumimoji="1" lang="en-US" altLang="ja-JP" sz="1200"/>
                <a:t>M. </a:t>
              </a:r>
              <a:r>
                <a:rPr kumimoji="1" lang="en-US" altLang="ja-JP" sz="1200" err="1"/>
                <a:t>Karliner</a:t>
              </a:r>
              <a:r>
                <a:rPr kumimoji="1" lang="en-US" altLang="ja-JP" sz="1200"/>
                <a:t>, QNP proceedings, 2018@Tsukuba</a:t>
              </a:r>
              <a:endParaRPr kumimoji="1" lang="ja-JP" altLang="en-US" sz="1200"/>
            </a:p>
          </p:txBody>
        </p:sp>
      </p:grpSp>
      <p:sp>
        <p:nvSpPr>
          <p:cNvPr id="12" name="三角形 11">
            <a:extLst>
              <a:ext uri="{FF2B5EF4-FFF2-40B4-BE49-F238E27FC236}">
                <a16:creationId xmlns:a16="http://schemas.microsoft.com/office/drawing/2014/main" id="{DBD463B7-A532-11BB-BF88-22031783CCB0}"/>
              </a:ext>
            </a:extLst>
          </p:cNvPr>
          <p:cNvSpPr/>
          <p:nvPr/>
        </p:nvSpPr>
        <p:spPr>
          <a:xfrm flipV="1">
            <a:off x="3843979" y="4492436"/>
            <a:ext cx="3789336" cy="227474"/>
          </a:xfrm>
          <a:prstGeom prst="triangle">
            <a:avLst>
              <a:gd name="adj" fmla="val 4968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52E7BF5-CC36-5F93-FA36-C0C08369528B}"/>
              </a:ext>
            </a:extLst>
          </p:cNvPr>
          <p:cNvSpPr txBox="1"/>
          <p:nvPr/>
        </p:nvSpPr>
        <p:spPr>
          <a:xfrm>
            <a:off x="2127199" y="4742322"/>
            <a:ext cx="7515419" cy="400110"/>
          </a:xfrm>
          <a:prstGeom prst="rect">
            <a:avLst/>
          </a:prstGeom>
          <a:noFill/>
        </p:spPr>
        <p:txBody>
          <a:bodyPr wrap="square" rtlCol="0">
            <a:spAutoFit/>
          </a:bodyPr>
          <a:lstStyle/>
          <a:p>
            <a:pPr algn="ctr"/>
            <a:r>
              <a:rPr kumimoji="1" lang="en-US" altLang="ja-JP" sz="2000"/>
              <a:t>Questions for Exotic Hadrons</a:t>
            </a:r>
            <a:endParaRPr kumimoji="1" lang="ja-JP" altLang="en-US" sz="2000"/>
          </a:p>
        </p:txBody>
      </p:sp>
      <p:cxnSp>
        <p:nvCxnSpPr>
          <p:cNvPr id="14" name="直線コネクタ 13">
            <a:extLst>
              <a:ext uri="{FF2B5EF4-FFF2-40B4-BE49-F238E27FC236}">
                <a16:creationId xmlns:a16="http://schemas.microsoft.com/office/drawing/2014/main" id="{A366A0D3-6169-E3C3-249D-81DC1DA7703F}"/>
              </a:ext>
            </a:extLst>
          </p:cNvPr>
          <p:cNvCxnSpPr>
            <a:cxnSpLocks/>
          </p:cNvCxnSpPr>
          <p:nvPr/>
        </p:nvCxnSpPr>
        <p:spPr>
          <a:xfrm flipV="1">
            <a:off x="4127638" y="5069648"/>
            <a:ext cx="3514541" cy="5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左中かっこ 14">
            <a:extLst>
              <a:ext uri="{FF2B5EF4-FFF2-40B4-BE49-F238E27FC236}">
                <a16:creationId xmlns:a16="http://schemas.microsoft.com/office/drawing/2014/main" id="{41F6F8BE-7334-43E5-30ED-4A354397FC4C}"/>
              </a:ext>
            </a:extLst>
          </p:cNvPr>
          <p:cNvSpPr/>
          <p:nvPr/>
        </p:nvSpPr>
        <p:spPr>
          <a:xfrm>
            <a:off x="3911111" y="5156551"/>
            <a:ext cx="171443" cy="120677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1860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4A68-6EE8-6BE8-7726-A41BB8245848}"/>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0E5EC4C-B1C8-ED19-6466-06306094F356}"/>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DBC67AD-5CBE-0345-8C5E-0DF6EE6008F5}"/>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Results of Masses</a:t>
            </a:r>
            <a:endParaRPr kumimoji="1" lang="ja-JP" altLang="en-US" sz="4400">
              <a:solidFill>
                <a:schemeClr val="bg1"/>
              </a:solidFill>
            </a:endParaRPr>
          </a:p>
        </p:txBody>
      </p:sp>
      <p:grpSp>
        <p:nvGrpSpPr>
          <p:cNvPr id="18" name="グループ化 17">
            <a:extLst>
              <a:ext uri="{FF2B5EF4-FFF2-40B4-BE49-F238E27FC236}">
                <a16:creationId xmlns:a16="http://schemas.microsoft.com/office/drawing/2014/main" id="{266FF953-890D-E138-AD4E-178F39DA1920}"/>
              </a:ext>
            </a:extLst>
          </p:cNvPr>
          <p:cNvGrpSpPr/>
          <p:nvPr/>
        </p:nvGrpSpPr>
        <p:grpSpPr>
          <a:xfrm>
            <a:off x="1779111" y="784985"/>
            <a:ext cx="8150392" cy="1576799"/>
            <a:chOff x="1270507" y="958367"/>
            <a:chExt cx="8150392" cy="1576799"/>
          </a:xfrm>
        </p:grpSpPr>
        <p:grpSp>
          <p:nvGrpSpPr>
            <p:cNvPr id="16" name="グループ化 15">
              <a:extLst>
                <a:ext uri="{FF2B5EF4-FFF2-40B4-BE49-F238E27FC236}">
                  <a16:creationId xmlns:a16="http://schemas.microsoft.com/office/drawing/2014/main" id="{F370655D-AD3C-1DE7-FC70-93F9C79FB69B}"/>
                </a:ext>
              </a:extLst>
            </p:cNvPr>
            <p:cNvGrpSpPr/>
            <p:nvPr/>
          </p:nvGrpSpPr>
          <p:grpSpPr>
            <a:xfrm>
              <a:off x="1270507" y="1255975"/>
              <a:ext cx="8150392" cy="1279191"/>
              <a:chOff x="1270507" y="1255975"/>
              <a:chExt cx="8150392" cy="1279191"/>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05932CF-D7B8-1788-F5D8-07C0C13BA655}"/>
                      </a:ext>
                    </a:extLst>
                  </p:cNvPr>
                  <p:cNvSpPr txBox="1"/>
                  <p:nvPr/>
                </p:nvSpPr>
                <p:spPr>
                  <a:xfrm>
                    <a:off x="1270507" y="1269122"/>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=4146</m:t>
                          </m:r>
                          <m:r>
                            <a:rPr kumimoji="1" lang="en-US" altLang="ja-JP" b="0" i="1" smtClean="0">
                              <a:latin typeface="Cambria Math" panose="02040503050406030204" pitchFamily="18" charset="0"/>
                              <a:ea typeface="Cambria Math" panose="02040503050406030204" pitchFamily="18" charset="0"/>
                            </a:rPr>
                            <m:t>±2+79−82−139</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05932CF-D7B8-1788-F5D8-07C0C13BA655}"/>
                      </a:ext>
                    </a:extLst>
                  </p:cNvPr>
                  <p:cNvSpPr txBox="1">
                    <a:spLocks noRot="1" noChangeAspect="1" noMove="1" noResize="1" noEditPoints="1" noAdjustHandles="1" noChangeArrowheads="1" noChangeShapeType="1" noTextEdit="1"/>
                  </p:cNvSpPr>
                  <p:nvPr/>
                </p:nvSpPr>
                <p:spPr>
                  <a:xfrm>
                    <a:off x="1270507" y="1269122"/>
                    <a:ext cx="6724277" cy="506870"/>
                  </a:xfrm>
                  <a:prstGeom prst="rect">
                    <a:avLst/>
                  </a:prstGeom>
                  <a:blipFill>
                    <a:blip r:embed="rId4"/>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98F1569B-52A3-DBC2-F065-8EF86D29DD18}"/>
                  </a:ext>
                </a:extLst>
              </p:cNvPr>
              <p:cNvCxnSpPr/>
              <p:nvPr/>
            </p:nvCxnSpPr>
            <p:spPr>
              <a:xfrm>
                <a:off x="4727802" y="1683080"/>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6B8EF9C-2EF7-AF9B-5E4A-6416DCCCB491}"/>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F481DC44-9D31-BFB1-4B46-203D427E1517}"/>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390B1EED-7A57-3A9E-E7DE-F3B3DCC8E72D}"/>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01425B9B-0EE9-DD52-0E01-2795E024E20C}"/>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A63B78F5-354A-897E-5972-F79BF4C1A384}"/>
                  </a:ext>
                </a:extLst>
              </p:cNvPr>
              <p:cNvCxnSpPr>
                <a:cxnSpLocks/>
              </p:cNvCxnSpPr>
              <p:nvPr/>
            </p:nvCxnSpPr>
            <p:spPr>
              <a:xfrm>
                <a:off x="5366994" y="1644168"/>
                <a:ext cx="337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13D8157-F755-6EF6-CEE3-E5BA80727AB1}"/>
                  </a:ext>
                </a:extLst>
              </p:cNvPr>
              <p:cNvCxnSpPr>
                <a:cxnSpLocks/>
              </p:cNvCxnSpPr>
              <p:nvPr/>
            </p:nvCxnSpPr>
            <p:spPr>
              <a:xfrm>
                <a:off x="6003742" y="1644168"/>
                <a:ext cx="2517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2DB9AFA-EDCA-8DA2-2932-1912A49B1045}"/>
                  </a:ext>
                </a:extLst>
              </p:cNvPr>
              <p:cNvCxnSpPr>
                <a:cxnSpLocks/>
              </p:cNvCxnSpPr>
              <p:nvPr/>
            </p:nvCxnSpPr>
            <p:spPr>
              <a:xfrm>
                <a:off x="6527149"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67A3302-9F86-6ED0-DD2B-40F7BE0A730D}"/>
                  </a:ext>
                </a:extLst>
              </p:cNvPr>
              <p:cNvCxnSpPr>
                <a:cxnSpLocks/>
              </p:cNvCxnSpPr>
              <p:nvPr/>
            </p:nvCxnSpPr>
            <p:spPr>
              <a:xfrm flipV="1">
                <a:off x="3839938" y="1655630"/>
                <a:ext cx="1069856" cy="292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3721D8C-75E4-160F-57B8-BFE3B9502BF2}"/>
                  </a:ext>
                </a:extLst>
              </p:cNvPr>
              <p:cNvCxnSpPr>
                <a:cxnSpLocks/>
              </p:cNvCxnSpPr>
              <p:nvPr/>
            </p:nvCxnSpPr>
            <p:spPr>
              <a:xfrm flipH="1" flipV="1">
                <a:off x="6722173" y="1655630"/>
                <a:ext cx="452638" cy="22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110AD7E-013E-C200-1D94-50AC4C3D89FE}"/>
                  </a:ext>
                </a:extLst>
              </p:cNvPr>
              <p:cNvCxnSpPr>
                <a:cxnSpLocks/>
              </p:cNvCxnSpPr>
              <p:nvPr/>
            </p:nvCxnSpPr>
            <p:spPr>
              <a:xfrm flipV="1">
                <a:off x="4811706" y="1655630"/>
                <a:ext cx="724254" cy="61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E4A72E2-033D-CE17-EBEE-00689731E1B7}"/>
                  </a:ext>
                </a:extLst>
              </p:cNvPr>
              <p:cNvCxnSpPr>
                <a:cxnSpLocks/>
              </p:cNvCxnSpPr>
              <p:nvPr/>
            </p:nvCxnSpPr>
            <p:spPr>
              <a:xfrm flipH="1" flipV="1">
                <a:off x="6129637" y="1655630"/>
                <a:ext cx="320920" cy="38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895A19ED-DC6C-C4F8-91CD-94BAA606287E}"/>
                  </a:ext>
                </a:extLst>
              </p:cNvPr>
              <p:cNvSpPr/>
              <p:nvPr/>
            </p:nvSpPr>
            <p:spPr>
              <a:xfrm rot="16200000">
                <a:off x="5691195" y="292582"/>
                <a:ext cx="236548" cy="2163333"/>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64AA8A2D-2EAD-8493-2827-D401BD73699C}"/>
                </a:ext>
              </a:extLst>
            </p:cNvPr>
            <p:cNvSpPr txBox="1"/>
            <p:nvPr/>
          </p:nvSpPr>
          <p:spPr>
            <a:xfrm>
              <a:off x="5211916" y="958367"/>
              <a:ext cx="1583651" cy="369332"/>
            </a:xfrm>
            <a:prstGeom prst="rect">
              <a:avLst/>
            </a:prstGeom>
            <a:noFill/>
          </p:spPr>
          <p:txBody>
            <a:bodyPr wrap="square" rtlCol="0">
              <a:spAutoFit/>
            </a:bodyPr>
            <a:lstStyle/>
            <a:p>
              <a:pPr algn="ctr"/>
              <a:r>
                <a:rPr lang="en-US" altLang="ja-JP">
                  <a:solidFill>
                    <a:schemeClr val="accent1"/>
                  </a:solidFill>
                </a:rPr>
                <a:t>ambiguity</a:t>
              </a:r>
              <a:endParaRPr kumimoji="1" lang="ja-JP" altLang="en-US">
                <a:solidFill>
                  <a:schemeClr val="accent1"/>
                </a:solidFill>
              </a:endParaRPr>
            </a:p>
          </p:txBody>
        </p:sp>
      </p:grpSp>
      <mc:AlternateContent xmlns:mc="http://schemas.openxmlformats.org/markup-compatibility/2006">
        <mc:Choice xmlns:a14="http://schemas.microsoft.com/office/drawing/2010/main" Requires="a14">
          <p:sp>
            <p:nvSpPr>
              <p:cNvPr id="68" name="テキスト ボックス 67">
                <a:extLst>
                  <a:ext uri="{FF2B5EF4-FFF2-40B4-BE49-F238E27FC236}">
                    <a16:creationId xmlns:a16="http://schemas.microsoft.com/office/drawing/2014/main" id="{680EB44C-4226-7F3E-463F-5E19AA10B9F5}"/>
                  </a:ext>
                </a:extLst>
              </p:cNvPr>
              <p:cNvSpPr txBox="1"/>
              <p:nvPr/>
            </p:nvSpPr>
            <p:spPr>
              <a:xfrm>
                <a:off x="207483" y="2495253"/>
                <a:ext cx="6150030" cy="38984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±2+79−82−139=</m:t>
                      </m:r>
                      <m:sSubSup>
                        <m:sSubSupPr>
                          <m:ctrlPr>
                            <a:rPr kumimoji="1" lang="en-US" altLang="ja-JP" b="0" i="1" smtClean="0">
                              <a:latin typeface="Cambria Math" panose="02040503050406030204" pitchFamily="18" charset="0"/>
                              <a:ea typeface="Cambria Math" panose="02040503050406030204" pitchFamily="18" charset="0"/>
                            </a:rPr>
                          </m:ctrlPr>
                        </m:sSubSupPr>
                        <m:e>
                          <m:r>
                            <a:rPr kumimoji="1" lang="en-US" altLang="ja-JP" b="0" i="1" smtClean="0">
                              <a:latin typeface="Cambria Math" panose="02040503050406030204" pitchFamily="18" charset="0"/>
                              <a:ea typeface="Cambria Math" panose="02040503050406030204" pitchFamily="18" charset="0"/>
                            </a:rPr>
                            <m:t>4143</m:t>
                          </m:r>
                        </m:e>
                        <m:sub>
                          <m:r>
                            <a:rPr kumimoji="1" lang="en-US" altLang="ja-JP" b="0" i="1" smtClean="0">
                              <a:latin typeface="Cambria Math" panose="02040503050406030204" pitchFamily="18" charset="0"/>
                              <a:ea typeface="Cambria Math" panose="02040503050406030204" pitchFamily="18" charset="0"/>
                            </a:rPr>
                            <m:t>−161</m:t>
                          </m:r>
                        </m:sub>
                        <m:sup>
                          <m:r>
                            <a:rPr kumimoji="1" lang="en-US" altLang="ja-JP" b="0" i="1" smtClean="0">
                              <a:latin typeface="Cambria Math" panose="02040503050406030204" pitchFamily="18" charset="0"/>
                              <a:ea typeface="Cambria Math" panose="02040503050406030204" pitchFamily="18" charset="0"/>
                            </a:rPr>
                            <m:t>+79</m:t>
                          </m:r>
                        </m:sup>
                      </m:sSubSup>
                    </m:oMath>
                  </m:oMathPara>
                </a14:m>
                <a:endParaRPr kumimoji="1" lang="en-US" altLang="ja-JP"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41</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79</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2</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89</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±25+79−85−139</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232</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164</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82</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232</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49</m:t>
                          </m:r>
                        </m:sub>
                        <m:sup>
                          <m:r>
                            <a:rPr lang="en-US" altLang="ja-JP" i="1">
                              <a:latin typeface="Cambria Math" panose="02040503050406030204" pitchFamily="18" charset="0"/>
                              <a:ea typeface="Cambria Math" panose="02040503050406030204" pitchFamily="18" charset="0"/>
                            </a:rPr>
                            <m:t>+8</m:t>
                          </m:r>
                          <m:r>
                            <a:rPr lang="en-US" altLang="ja-JP" b="0" i="1" smtClean="0">
                              <a:latin typeface="Cambria Math" panose="02040503050406030204" pitchFamily="18" charset="0"/>
                              <a:ea typeface="Cambria Math" panose="02040503050406030204" pitchFamily="18" charset="0"/>
                            </a:rPr>
                            <m:t>2</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232</m:t>
                          </m:r>
                        </m:e>
                        <m:sub>
                          <m:r>
                            <a:rPr lang="en-US" altLang="ja-JP" i="1">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5</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±48+79−89−139</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172</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65</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m:t>
                          </m:r>
                          <m:r>
                            <a:rPr lang="en-US" altLang="ja-JP" i="1">
                              <a:latin typeface="Cambria Math" panose="02040503050406030204" pitchFamily="18" charset="0"/>
                              <a:ea typeface="Cambria Math" panose="02040503050406030204" pitchFamily="18" charset="0"/>
                            </a:rPr>
                            <m:t>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48</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102</m:t>
                          </m:r>
                        </m:sup>
                      </m:sSubSup>
                    </m:oMath>
                  </m:oMathPara>
                </a14:m>
                <a:endParaRPr kumimoji="1" lang="ja-JP" altLang="en-US"/>
              </a:p>
            </p:txBody>
          </p:sp>
        </mc:Choice>
        <mc:Fallback>
          <p:sp>
            <p:nvSpPr>
              <p:cNvPr id="68" name="テキスト ボックス 67">
                <a:extLst>
                  <a:ext uri="{FF2B5EF4-FFF2-40B4-BE49-F238E27FC236}">
                    <a16:creationId xmlns:a16="http://schemas.microsoft.com/office/drawing/2014/main" id="{680EB44C-4226-7F3E-463F-5E19AA10B9F5}"/>
                  </a:ext>
                </a:extLst>
              </p:cNvPr>
              <p:cNvSpPr txBox="1">
                <a:spLocks noRot="1" noChangeAspect="1" noMove="1" noResize="1" noEditPoints="1" noAdjustHandles="1" noChangeArrowheads="1" noChangeShapeType="1" noTextEdit="1"/>
              </p:cNvSpPr>
              <p:nvPr/>
            </p:nvSpPr>
            <p:spPr>
              <a:xfrm>
                <a:off x="207483" y="2495253"/>
                <a:ext cx="6150030" cy="3898440"/>
              </a:xfrm>
              <a:prstGeom prst="rect">
                <a:avLst/>
              </a:prstGeom>
              <a:blipFill>
                <a:blip r:embed="rId5"/>
                <a:stretch>
                  <a:fillRect/>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9D19A227-46D2-9E63-1EE9-E1F22E4389EB}"/>
              </a:ext>
            </a:extLst>
          </p:cNvPr>
          <p:cNvGrpSpPr/>
          <p:nvPr/>
        </p:nvGrpSpPr>
        <p:grpSpPr>
          <a:xfrm>
            <a:off x="5704150" y="2499886"/>
            <a:ext cx="6379056" cy="4310417"/>
            <a:chOff x="5704150" y="2499886"/>
            <a:chExt cx="6379056" cy="4310417"/>
          </a:xfrm>
        </p:grpSpPr>
        <mc:AlternateContent xmlns:mc="http://schemas.openxmlformats.org/markup-compatibility/2006">
          <mc:Choice xmlns:a14="http://schemas.microsoft.com/office/drawing/2010/main" Requires="a14">
            <p:sp>
              <p:nvSpPr>
                <p:cNvPr id="44" name="テキスト ボックス 43">
                  <a:extLst>
                    <a:ext uri="{FF2B5EF4-FFF2-40B4-BE49-F238E27FC236}">
                      <a16:creationId xmlns:a16="http://schemas.microsoft.com/office/drawing/2014/main" id="{E9FD7930-72E3-D0F9-91A8-3E7E6D7C3BC5}"/>
                    </a:ext>
                  </a:extLst>
                </p:cNvPr>
                <p:cNvSpPr txBox="1"/>
                <p:nvPr/>
              </p:nvSpPr>
              <p:spPr>
                <a:xfrm>
                  <a:off x="9156301" y="5849150"/>
                  <a:ext cx="2173787" cy="369332"/>
                </a:xfrm>
                <a:prstGeom prst="rect">
                  <a:avLst/>
                </a:prstGeom>
                <a:noFill/>
              </p:spPr>
              <p:txBody>
                <a:bodyPr wrap="square" rtlCol="0">
                  <a:spAutoFit/>
                </a:bodyPr>
                <a:lstStyle/>
                <a:p>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𝐷</m:t>
                          </m:r>
                        </m:e>
                        <m:sup>
                          <m:r>
                            <a:rPr kumimoji="1" lang="en-US" altLang="ja-JP" b="0" i="1" smtClean="0">
                              <a:latin typeface="Cambria Math" panose="02040503050406030204" pitchFamily="18" charset="0"/>
                            </a:rPr>
                            <m:t>∗</m:t>
                          </m:r>
                        </m:sup>
                      </m:sSup>
                      <m:sSup>
                        <m:sSupPr>
                          <m:ctrlPr>
                            <a:rPr lang="en-US" altLang="ja-JP" i="1">
                              <a:latin typeface="Cambria Math" panose="02040503050406030204" pitchFamily="18" charset="0"/>
                            </a:rPr>
                          </m:ctrlPr>
                        </m:sSupPr>
                        <m:e>
                          <m:r>
                            <a:rPr lang="en-US" altLang="ja-JP" i="1">
                              <a:latin typeface="Cambria Math" panose="02040503050406030204" pitchFamily="18" charset="0"/>
                            </a:rPr>
                            <m:t>𝐷</m:t>
                          </m:r>
                        </m:e>
                        <m:sup>
                          <m:r>
                            <a:rPr lang="en-US" altLang="ja-JP" i="1">
                              <a:latin typeface="Cambria Math" panose="02040503050406030204" pitchFamily="18" charset="0"/>
                            </a:rPr>
                            <m:t>∗</m:t>
                          </m:r>
                        </m:sup>
                      </m:sSup>
                    </m:oMath>
                  </a14:m>
                  <a:r>
                    <a:rPr kumimoji="1" lang="en-US" altLang="ja-JP" dirty="0"/>
                    <a:t>: </a:t>
                  </a:r>
                  <a14:m>
                    <m:oMath xmlns:m="http://schemas.openxmlformats.org/officeDocument/2006/math">
                      <m:r>
                        <a:rPr lang="en-US" altLang="ja-JP" i="1">
                          <a:latin typeface="Cambria Math" panose="02040503050406030204" pitchFamily="18" charset="0"/>
                        </a:rPr>
                        <m:t>4020 </m:t>
                      </m:r>
                      <m:r>
                        <m:rPr>
                          <m:sty m:val="p"/>
                        </m:rPr>
                        <a:rPr lang="en-US" altLang="ja-JP">
                          <a:latin typeface="Cambria Math" panose="02040503050406030204" pitchFamily="18" charset="0"/>
                        </a:rPr>
                        <m:t>MeV</m:t>
                      </m:r>
                    </m:oMath>
                  </a14:m>
                  <a:endParaRPr kumimoji="1" lang="ja-JP" altLang="en-US"/>
                </a:p>
              </p:txBody>
            </p:sp>
          </mc:Choice>
          <mc:Fallback>
            <p:sp>
              <p:nvSpPr>
                <p:cNvPr id="44" name="テキスト ボックス 43">
                  <a:extLst>
                    <a:ext uri="{FF2B5EF4-FFF2-40B4-BE49-F238E27FC236}">
                      <a16:creationId xmlns:a16="http://schemas.microsoft.com/office/drawing/2014/main" id="{E9FD7930-72E3-D0F9-91A8-3E7E6D7C3BC5}"/>
                    </a:ext>
                  </a:extLst>
                </p:cNvPr>
                <p:cNvSpPr txBox="1">
                  <a:spLocks noRot="1" noChangeAspect="1" noMove="1" noResize="1" noEditPoints="1" noAdjustHandles="1" noChangeArrowheads="1" noChangeShapeType="1" noTextEdit="1"/>
                </p:cNvSpPr>
                <p:nvPr/>
              </p:nvSpPr>
              <p:spPr>
                <a:xfrm>
                  <a:off x="9156301" y="5849150"/>
                  <a:ext cx="2173787" cy="369332"/>
                </a:xfrm>
                <a:prstGeom prst="rect">
                  <a:avLst/>
                </a:prstGeom>
                <a:blipFill>
                  <a:blip r:embed="rId6"/>
                  <a:stretch>
                    <a:fillRect t="-6667" b="-26667"/>
                  </a:stretch>
                </a:blipFill>
              </p:spPr>
              <p:txBody>
                <a:bodyPr/>
                <a:lstStyle/>
                <a:p>
                  <a:r>
                    <a:rPr lang="ja-JP" altLang="en-US">
                      <a:noFill/>
                    </a:rPr>
                    <a:t> </a:t>
                  </a:r>
                </a:p>
              </p:txBody>
            </p:sp>
          </mc:Fallback>
        </mc:AlternateContent>
        <p:cxnSp>
          <p:nvCxnSpPr>
            <p:cNvPr id="21" name="直線コネクタ 20">
              <a:extLst>
                <a:ext uri="{FF2B5EF4-FFF2-40B4-BE49-F238E27FC236}">
                  <a16:creationId xmlns:a16="http://schemas.microsoft.com/office/drawing/2014/main" id="{8AD722B2-11C6-C732-21F9-14C35CA446D8}"/>
                </a:ext>
              </a:extLst>
            </p:cNvPr>
            <p:cNvCxnSpPr/>
            <p:nvPr/>
          </p:nvCxnSpPr>
          <p:spPr>
            <a:xfrm>
              <a:off x="7146590" y="2680466"/>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8FAA1BF-F09A-4358-1E13-F9682FF0239E}"/>
                </a:ext>
              </a:extLst>
            </p:cNvPr>
            <p:cNvCxnSpPr/>
            <p:nvPr/>
          </p:nvCxnSpPr>
          <p:spPr>
            <a:xfrm>
              <a:off x="7146590" y="3243978"/>
              <a:ext cx="2042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43207B5-9D8F-7D77-0C90-AAF9D8755960}"/>
                </a:ext>
              </a:extLst>
            </p:cNvPr>
            <p:cNvCxnSpPr/>
            <p:nvPr/>
          </p:nvCxnSpPr>
          <p:spPr>
            <a:xfrm>
              <a:off x="7146590" y="4347124"/>
              <a:ext cx="20428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9760D136-FBE0-1B90-92E5-11D9C5D63418}"/>
                    </a:ext>
                  </a:extLst>
                </p:cNvPr>
                <p:cNvSpPr txBox="1"/>
                <p:nvPr/>
              </p:nvSpPr>
              <p:spPr>
                <a:xfrm>
                  <a:off x="8559264" y="3077168"/>
                  <a:ext cx="3523942"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41 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3" name="テキスト ボックス 32">
                  <a:extLst>
                    <a:ext uri="{FF2B5EF4-FFF2-40B4-BE49-F238E27FC236}">
                      <a16:creationId xmlns:a16="http://schemas.microsoft.com/office/drawing/2014/main" id="{9760D136-FBE0-1B90-92E5-11D9C5D63418}"/>
                    </a:ext>
                  </a:extLst>
                </p:cNvPr>
                <p:cNvSpPr txBox="1">
                  <a:spLocks noRot="1" noChangeAspect="1" noMove="1" noResize="1" noEditPoints="1" noAdjustHandles="1" noChangeArrowheads="1" noChangeShapeType="1" noTextEdit="1"/>
                </p:cNvSpPr>
                <p:nvPr/>
              </p:nvSpPr>
              <p:spPr>
                <a:xfrm>
                  <a:off x="8559264" y="3077168"/>
                  <a:ext cx="3523942" cy="765402"/>
                </a:xfrm>
                <a:prstGeom prst="rect">
                  <a:avLst/>
                </a:prstGeom>
                <a:blipFill>
                  <a:blip r:embed="rId7"/>
                  <a:stretch>
                    <a:fillRect/>
                  </a:stretch>
                </a:blipFill>
              </p:spPr>
              <p:txBody>
                <a:bodyPr/>
                <a:lstStyle/>
                <a:p>
                  <a:r>
                    <a:rPr lang="ja-JP" altLang="en-US">
                      <a:noFill/>
                    </a:rPr>
                    <a:t> </a:t>
                  </a:r>
                </a:p>
              </p:txBody>
            </p:sp>
          </mc:Fallback>
        </mc:AlternateContent>
        <p:cxnSp>
          <p:nvCxnSpPr>
            <p:cNvPr id="35" name="直線コネクタ 34">
              <a:extLst>
                <a:ext uri="{FF2B5EF4-FFF2-40B4-BE49-F238E27FC236}">
                  <a16:creationId xmlns:a16="http://schemas.microsoft.com/office/drawing/2014/main" id="{28121EED-5817-CFE8-6E55-CC0AAFAAD3BD}"/>
                </a:ext>
              </a:extLst>
            </p:cNvPr>
            <p:cNvCxnSpPr/>
            <p:nvPr/>
          </p:nvCxnSpPr>
          <p:spPr>
            <a:xfrm>
              <a:off x="7120085" y="621306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521397E-0D59-02D9-AC58-471FBC39D705}"/>
                </a:ext>
              </a:extLst>
            </p:cNvPr>
            <p:cNvCxnSpPr>
              <a:cxnSpLocks/>
            </p:cNvCxnSpPr>
            <p:nvPr/>
          </p:nvCxnSpPr>
          <p:spPr>
            <a:xfrm>
              <a:off x="8503388" y="4359585"/>
              <a:ext cx="0" cy="1865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テキスト ボックス 37">
                  <a:extLst>
                    <a:ext uri="{FF2B5EF4-FFF2-40B4-BE49-F238E27FC236}">
                      <a16:creationId xmlns:a16="http://schemas.microsoft.com/office/drawing/2014/main" id="{F34B075A-16D3-C97B-9374-F27EEE441BAE}"/>
                    </a:ext>
                  </a:extLst>
                </p:cNvPr>
                <p:cNvSpPr txBox="1"/>
                <p:nvPr/>
              </p:nvSpPr>
              <p:spPr>
                <a:xfrm>
                  <a:off x="8505003" y="5086766"/>
                  <a:ext cx="30209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kumimoji="1" lang="en-US" altLang="ja-JP" i="1" smtClean="0">
                                <a:latin typeface="Cambria Math" panose="02040503050406030204" pitchFamily="18" charset="0"/>
                                <a:ea typeface="Cambria Math" panose="02040503050406030204" pitchFamily="18" charset="0"/>
                              </a:rPr>
                            </m:ctrlPr>
                          </m:dPr>
                          <m:e>
                            <m:r>
                              <m:rPr>
                                <m:sty m:val="p"/>
                              </m:rPr>
                              <a:rPr lang="en-US" altLang="ja-JP">
                                <a:latin typeface="Cambria Math" panose="02040503050406030204" pitchFamily="18" charset="0"/>
                              </a:rPr>
                              <m:t>color</m:t>
                            </m:r>
                            <m:r>
                              <a:rPr lang="en-US" altLang="ja-JP">
                                <a:latin typeface="Cambria Math" panose="02040503050406030204" pitchFamily="18" charset="0"/>
                              </a:rPr>
                              <m:t> </m:t>
                            </m:r>
                            <m:r>
                              <m:rPr>
                                <m:sty m:val="p"/>
                              </m:rPr>
                              <a:rPr lang="en-US" altLang="ja-JP">
                                <a:latin typeface="Cambria Math" panose="02040503050406030204" pitchFamily="18" charset="0"/>
                              </a:rPr>
                              <m:t>mixing</m:t>
                            </m:r>
                          </m:e>
                        </m:d>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139 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8" name="テキスト ボックス 37">
                  <a:extLst>
                    <a:ext uri="{FF2B5EF4-FFF2-40B4-BE49-F238E27FC236}">
                      <a16:creationId xmlns:a16="http://schemas.microsoft.com/office/drawing/2014/main" id="{F34B075A-16D3-C97B-9374-F27EEE441BAE}"/>
                    </a:ext>
                  </a:extLst>
                </p:cNvPr>
                <p:cNvSpPr txBox="1">
                  <a:spLocks noRot="1" noChangeAspect="1" noMove="1" noResize="1" noEditPoints="1" noAdjustHandles="1" noChangeArrowheads="1" noChangeShapeType="1" noTextEdit="1"/>
                </p:cNvSpPr>
                <p:nvPr/>
              </p:nvSpPr>
              <p:spPr>
                <a:xfrm>
                  <a:off x="8505003" y="5086766"/>
                  <a:ext cx="3020967" cy="369332"/>
                </a:xfrm>
                <a:prstGeom prst="rect">
                  <a:avLst/>
                </a:prstGeom>
                <a:blipFill>
                  <a:blip r:embed="rId8"/>
                  <a:stretch>
                    <a:fillRect b="-1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9" name="テキスト ボックス 38">
                  <a:extLst>
                    <a:ext uri="{FF2B5EF4-FFF2-40B4-BE49-F238E27FC236}">
                      <a16:creationId xmlns:a16="http://schemas.microsoft.com/office/drawing/2014/main" id="{8E5A29F5-030F-E2B8-1DD0-6E926C29E1BC}"/>
                    </a:ext>
                  </a:extLst>
                </p:cNvPr>
                <p:cNvSpPr txBox="1"/>
                <p:nvPr/>
              </p:nvSpPr>
              <p:spPr>
                <a:xfrm>
                  <a:off x="6213531" y="2499886"/>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39" name="テキスト ボックス 38">
                  <a:extLst>
                    <a:ext uri="{FF2B5EF4-FFF2-40B4-BE49-F238E27FC236}">
                      <a16:creationId xmlns:a16="http://schemas.microsoft.com/office/drawing/2014/main" id="{8E5A29F5-030F-E2B8-1DD0-6E926C29E1BC}"/>
                    </a:ext>
                  </a:extLst>
                </p:cNvPr>
                <p:cNvSpPr txBox="1">
                  <a:spLocks noRot="1" noChangeAspect="1" noMove="1" noResize="1" noEditPoints="1" noAdjustHandles="1" noChangeArrowheads="1" noChangeShapeType="1" noTextEdit="1"/>
                </p:cNvSpPr>
                <p:nvPr/>
              </p:nvSpPr>
              <p:spPr>
                <a:xfrm>
                  <a:off x="6213531" y="2499886"/>
                  <a:ext cx="977125" cy="369332"/>
                </a:xfrm>
                <a:prstGeom prst="rect">
                  <a:avLst/>
                </a:prstGeom>
                <a:blipFill>
                  <a:blip r:embed="rId9"/>
                  <a:stretch>
                    <a:fillRect b="-645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0" name="テキスト ボックス 39">
                  <a:extLst>
                    <a:ext uri="{FF2B5EF4-FFF2-40B4-BE49-F238E27FC236}">
                      <a16:creationId xmlns:a16="http://schemas.microsoft.com/office/drawing/2014/main" id="{282C7076-DBBA-7BF3-536B-52CBA5BCB8BA}"/>
                    </a:ext>
                  </a:extLst>
                </p:cNvPr>
                <p:cNvSpPr txBox="1"/>
                <p:nvPr/>
              </p:nvSpPr>
              <p:spPr>
                <a:xfrm>
                  <a:off x="6213531" y="360611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40" name="テキスト ボックス 39">
                  <a:extLst>
                    <a:ext uri="{FF2B5EF4-FFF2-40B4-BE49-F238E27FC236}">
                      <a16:creationId xmlns:a16="http://schemas.microsoft.com/office/drawing/2014/main" id="{282C7076-DBBA-7BF3-536B-52CBA5BCB8BA}"/>
                    </a:ext>
                  </a:extLst>
                </p:cNvPr>
                <p:cNvSpPr txBox="1">
                  <a:spLocks noRot="1" noChangeAspect="1" noMove="1" noResize="1" noEditPoints="1" noAdjustHandles="1" noChangeArrowheads="1" noChangeShapeType="1" noTextEdit="1"/>
                </p:cNvSpPr>
                <p:nvPr/>
              </p:nvSpPr>
              <p:spPr>
                <a:xfrm>
                  <a:off x="6213531" y="3606119"/>
                  <a:ext cx="977125" cy="369332"/>
                </a:xfrm>
                <a:prstGeom prst="rect">
                  <a:avLst/>
                </a:prstGeom>
                <a:blipFill>
                  <a:blip r:embed="rId10"/>
                  <a:stretch>
                    <a:fillRect b="-1034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1" name="テキスト ボックス 40">
                  <a:extLst>
                    <a:ext uri="{FF2B5EF4-FFF2-40B4-BE49-F238E27FC236}">
                      <a16:creationId xmlns:a16="http://schemas.microsoft.com/office/drawing/2014/main" id="{37A179D2-98FE-8486-7F6D-34BA1EE6204D}"/>
                    </a:ext>
                  </a:extLst>
                </p:cNvPr>
                <p:cNvSpPr txBox="1"/>
                <p:nvPr/>
              </p:nvSpPr>
              <p:spPr>
                <a:xfrm>
                  <a:off x="5810047" y="6028855"/>
                  <a:ext cx="18523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 color mixing</a:t>
                  </a:r>
                  <a:endParaRPr kumimoji="1" lang="ja-JP" altLang="en-US"/>
                </a:p>
              </p:txBody>
            </p:sp>
          </mc:Choice>
          <mc:Fallback>
            <p:sp>
              <p:nvSpPr>
                <p:cNvPr id="41" name="テキスト ボックス 40">
                  <a:extLst>
                    <a:ext uri="{FF2B5EF4-FFF2-40B4-BE49-F238E27FC236}">
                      <a16:creationId xmlns:a16="http://schemas.microsoft.com/office/drawing/2014/main" id="{37A179D2-98FE-8486-7F6D-34BA1EE6204D}"/>
                    </a:ext>
                  </a:extLst>
                </p:cNvPr>
                <p:cNvSpPr txBox="1">
                  <a:spLocks noRot="1" noChangeAspect="1" noMove="1" noResize="1" noEditPoints="1" noAdjustHandles="1" noChangeArrowheads="1" noChangeShapeType="1" noTextEdit="1"/>
                </p:cNvSpPr>
                <p:nvPr/>
              </p:nvSpPr>
              <p:spPr>
                <a:xfrm>
                  <a:off x="5810047" y="6028855"/>
                  <a:ext cx="1852331" cy="646331"/>
                </a:xfrm>
                <a:prstGeom prst="rect">
                  <a:avLst/>
                </a:prstGeom>
                <a:blipFill>
                  <a:blip r:embed="rId11"/>
                  <a:stretch>
                    <a:fillRect l="-2721" b="-13462"/>
                  </a:stretch>
                </a:blipFill>
              </p:spPr>
              <p:txBody>
                <a:bodyPr/>
                <a:lstStyle/>
                <a:p>
                  <a:r>
                    <a:rPr lang="ja-JP" altLang="en-US">
                      <a:noFill/>
                    </a:rPr>
                    <a:t> </a:t>
                  </a:r>
                </a:p>
              </p:txBody>
            </p:sp>
          </mc:Fallback>
        </mc:AlternateContent>
        <p:cxnSp>
          <p:nvCxnSpPr>
            <p:cNvPr id="42" name="直線コネクタ 41">
              <a:extLst>
                <a:ext uri="{FF2B5EF4-FFF2-40B4-BE49-F238E27FC236}">
                  <a16:creationId xmlns:a16="http://schemas.microsoft.com/office/drawing/2014/main" id="{94238855-06B9-9CED-EDA1-4C702A45217B}"/>
                </a:ext>
              </a:extLst>
            </p:cNvPr>
            <p:cNvCxnSpPr/>
            <p:nvPr/>
          </p:nvCxnSpPr>
          <p:spPr>
            <a:xfrm>
              <a:off x="7120085" y="6033816"/>
              <a:ext cx="2042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5" name="テキスト ボックス 44">
                  <a:extLst>
                    <a:ext uri="{FF2B5EF4-FFF2-40B4-BE49-F238E27FC236}">
                      <a16:creationId xmlns:a16="http://schemas.microsoft.com/office/drawing/2014/main" id="{CDBC8E05-E300-ACC0-521C-231F0DDA0EA9}"/>
                    </a:ext>
                  </a:extLst>
                </p:cNvPr>
                <p:cNvSpPr txBox="1"/>
                <p:nvPr/>
              </p:nvSpPr>
              <p:spPr>
                <a:xfrm>
                  <a:off x="7175320" y="6225528"/>
                  <a:ext cx="19323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3200" i="1" smtClean="0">
                                <a:latin typeface="Cambria Math" panose="02040503050406030204" pitchFamily="18" charset="0"/>
                              </a:rPr>
                            </m:ctrlPr>
                          </m:sSubSupPr>
                          <m:e>
                            <m:r>
                              <a:rPr kumimoji="1" lang="en-US" altLang="ja-JP" sz="3200" b="0" i="1" smtClean="0">
                                <a:latin typeface="Cambria Math" panose="02040503050406030204" pitchFamily="18" charset="0"/>
                              </a:rPr>
                              <m:t>𝑇</m:t>
                            </m:r>
                          </m:e>
                          <m:sub>
                            <m:r>
                              <a:rPr kumimoji="1" lang="en-US" altLang="ja-JP" sz="3200" b="0" i="1" smtClean="0">
                                <a:latin typeface="Cambria Math" panose="02040503050406030204" pitchFamily="18" charset="0"/>
                              </a:rPr>
                              <m:t>𝑐𝑐</m:t>
                            </m:r>
                          </m:sub>
                          <m:sup>
                            <m:r>
                              <a:rPr kumimoji="1" lang="en-US" altLang="ja-JP" sz="3200" b="0" i="1" smtClean="0">
                                <a:latin typeface="Cambria Math" panose="02040503050406030204" pitchFamily="18" charset="0"/>
                              </a:rPr>
                              <m:t>𝐼</m:t>
                            </m:r>
                            <m:r>
                              <a:rPr kumimoji="1" lang="en-US" altLang="ja-JP" sz="3200" b="0" i="1" smtClean="0">
                                <a:latin typeface="Cambria Math" panose="02040503050406030204" pitchFamily="18" charset="0"/>
                              </a:rPr>
                              <m:t>=1</m:t>
                            </m:r>
                          </m:sup>
                        </m:sSubSup>
                      </m:oMath>
                    </m:oMathPara>
                  </a14:m>
                  <a:endParaRPr kumimoji="1" lang="ja-JP" altLang="en-US"/>
                </a:p>
              </p:txBody>
            </p:sp>
          </mc:Choice>
          <mc:Fallback>
            <p:sp>
              <p:nvSpPr>
                <p:cNvPr id="45" name="テキスト ボックス 44">
                  <a:extLst>
                    <a:ext uri="{FF2B5EF4-FFF2-40B4-BE49-F238E27FC236}">
                      <a16:creationId xmlns:a16="http://schemas.microsoft.com/office/drawing/2014/main" id="{CDBC8E05-E300-ACC0-521C-231F0DDA0EA9}"/>
                    </a:ext>
                  </a:extLst>
                </p:cNvPr>
                <p:cNvSpPr txBox="1">
                  <a:spLocks noRot="1" noChangeAspect="1" noMove="1" noResize="1" noEditPoints="1" noAdjustHandles="1" noChangeArrowheads="1" noChangeShapeType="1" noTextEdit="1"/>
                </p:cNvSpPr>
                <p:nvPr/>
              </p:nvSpPr>
              <p:spPr>
                <a:xfrm>
                  <a:off x="7175320" y="6225528"/>
                  <a:ext cx="1932337" cy="584775"/>
                </a:xfrm>
                <a:prstGeom prst="rect">
                  <a:avLst/>
                </a:prstGeom>
                <a:blipFill>
                  <a:blip r:embed="rId12"/>
                  <a:stretch>
                    <a:fillRect b="-2128"/>
                  </a:stretch>
                </a:blipFill>
              </p:spPr>
              <p:txBody>
                <a:bodyPr/>
                <a:lstStyle/>
                <a:p>
                  <a:r>
                    <a:rPr lang="ja-JP" altLang="en-US">
                      <a:noFill/>
                    </a:rPr>
                    <a:t> </a:t>
                  </a:r>
                </a:p>
              </p:txBody>
            </p:sp>
          </mc:Fallback>
        </mc:AlternateContent>
        <p:cxnSp>
          <p:nvCxnSpPr>
            <p:cNvPr id="73" name="直線コネクタ 72">
              <a:extLst>
                <a:ext uri="{FF2B5EF4-FFF2-40B4-BE49-F238E27FC236}">
                  <a16:creationId xmlns:a16="http://schemas.microsoft.com/office/drawing/2014/main" id="{BFAAEDDF-18F1-09DE-E73D-17409151108B}"/>
                </a:ext>
              </a:extLst>
            </p:cNvPr>
            <p:cNvCxnSpPr/>
            <p:nvPr/>
          </p:nvCxnSpPr>
          <p:spPr>
            <a:xfrm>
              <a:off x="7146590" y="378413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25ED257A-A226-2EDA-F740-8764DBD1D6C1}"/>
                </a:ext>
              </a:extLst>
            </p:cNvPr>
            <p:cNvCxnSpPr>
              <a:cxnSpLocks/>
            </p:cNvCxnSpPr>
            <p:nvPr/>
          </p:nvCxnSpPr>
          <p:spPr>
            <a:xfrm flipH="1">
              <a:off x="8515198" y="3205588"/>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A4B24D8A-2E4F-FF0A-38A9-1DFBB9C9F768}"/>
                </a:ext>
              </a:extLst>
            </p:cNvPr>
            <p:cNvCxnSpPr>
              <a:cxnSpLocks/>
            </p:cNvCxnSpPr>
            <p:nvPr/>
          </p:nvCxnSpPr>
          <p:spPr>
            <a:xfrm>
              <a:off x="8515198" y="2697576"/>
              <a:ext cx="0" cy="546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3D3BFB36-0EFD-C48E-4A54-21AADB461CA4}"/>
                </a:ext>
              </a:extLst>
            </p:cNvPr>
            <p:cNvCxnSpPr>
              <a:cxnSpLocks/>
            </p:cNvCxnSpPr>
            <p:nvPr/>
          </p:nvCxnSpPr>
          <p:spPr>
            <a:xfrm flipH="1">
              <a:off x="8505086" y="3751990"/>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DE959EC4-2620-8DA1-F59C-4EE48D04B7E3}"/>
                </a:ext>
              </a:extLst>
            </p:cNvPr>
            <p:cNvSpPr txBox="1"/>
            <p:nvPr/>
          </p:nvSpPr>
          <p:spPr>
            <a:xfrm>
              <a:off x="5704150" y="3049798"/>
              <a:ext cx="2064127" cy="369332"/>
            </a:xfrm>
            <a:prstGeom prst="rect">
              <a:avLst/>
            </a:prstGeom>
            <a:noFill/>
          </p:spPr>
          <p:txBody>
            <a:bodyPr wrap="square" rtlCol="0">
              <a:spAutoFit/>
            </a:bodyPr>
            <a:lstStyle/>
            <a:p>
              <a:r>
                <a:rPr kumimoji="1" lang="en-US" altLang="ja-JP" dirty="0"/>
                <a:t>spin average</a:t>
              </a:r>
              <a:endParaRPr kumimoji="1" lang="ja-JP" altLang="en-US"/>
            </a:p>
          </p:txBody>
        </p:sp>
        <mc:AlternateContent xmlns:mc="http://schemas.openxmlformats.org/markup-compatibility/2006">
          <mc:Choice xmlns:a14="http://schemas.microsoft.com/office/drawing/2010/main" Requires="a14">
            <p:sp>
              <p:nvSpPr>
                <p:cNvPr id="90" name="テキスト ボックス 89">
                  <a:extLst>
                    <a:ext uri="{FF2B5EF4-FFF2-40B4-BE49-F238E27FC236}">
                      <a16:creationId xmlns:a16="http://schemas.microsoft.com/office/drawing/2014/main" id="{095BBE22-A6B6-E339-1B43-DEFC391D5AF7}"/>
                    </a:ext>
                  </a:extLst>
                </p:cNvPr>
                <p:cNvSpPr txBox="1"/>
                <p:nvPr/>
              </p:nvSpPr>
              <p:spPr>
                <a:xfrm>
                  <a:off x="5812632" y="4171052"/>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90" name="テキスト ボックス 89">
                  <a:extLst>
                    <a:ext uri="{FF2B5EF4-FFF2-40B4-BE49-F238E27FC236}">
                      <a16:creationId xmlns:a16="http://schemas.microsoft.com/office/drawing/2014/main" id="{095BBE22-A6B6-E339-1B43-DEFC391D5AF7}"/>
                    </a:ext>
                  </a:extLst>
                </p:cNvPr>
                <p:cNvSpPr txBox="1">
                  <a:spLocks noRot="1" noChangeAspect="1" noMove="1" noResize="1" noEditPoints="1" noAdjustHandles="1" noChangeArrowheads="1" noChangeShapeType="1" noTextEdit="1"/>
                </p:cNvSpPr>
                <p:nvPr/>
              </p:nvSpPr>
              <p:spPr>
                <a:xfrm>
                  <a:off x="5812632" y="4171052"/>
                  <a:ext cx="1852334" cy="646331"/>
                </a:xfrm>
                <a:prstGeom prst="rect">
                  <a:avLst/>
                </a:prstGeom>
                <a:blipFill>
                  <a:blip r:embed="rId13"/>
                  <a:stretch>
                    <a:fillRect l="-2721" r="-1361" b="-1346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302654-C3C8-858E-390F-C8D74F3FED5D}"/>
                  </a:ext>
                </a:extLst>
              </p:cNvPr>
              <p:cNvSpPr txBox="1"/>
              <p:nvPr/>
            </p:nvSpPr>
            <p:spPr>
              <a:xfrm>
                <a:off x="62358" y="6389607"/>
                <a:ext cx="5837081" cy="369332"/>
              </a:xfrm>
              <a:prstGeom prst="rect">
                <a:avLst/>
              </a:prstGeom>
              <a:noFill/>
            </p:spPr>
            <p:txBody>
              <a:bodyPr wrap="square" rtlCol="0">
                <a:spAutoFit/>
              </a:bodyPr>
              <a:lstStyle/>
              <a:p>
                <a:r>
                  <a:rPr kumimoji="1" lang="en-US" altLang="ja-JP" dirty="0"/>
                  <a:t>Note: Color mixing can happen in the case of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a14:m>
                <a:r>
                  <a:rPr kumimoji="1" lang="en-US" altLang="ja-JP" dirty="0"/>
                  <a:t> </a:t>
                </a:r>
                <a:endParaRPr kumimoji="1" lang="ja-JP" altLang="en-US"/>
              </a:p>
            </p:txBody>
          </p:sp>
        </mc:Choice>
        <mc:Fallback xmlns="">
          <p:sp>
            <p:nvSpPr>
              <p:cNvPr id="3" name="テキスト ボックス 2">
                <a:extLst>
                  <a:ext uri="{FF2B5EF4-FFF2-40B4-BE49-F238E27FC236}">
                    <a16:creationId xmlns:a16="http://schemas.microsoft.com/office/drawing/2014/main" id="{56302654-C3C8-858E-390F-C8D74F3FED5D}"/>
                  </a:ext>
                </a:extLst>
              </p:cNvPr>
              <p:cNvSpPr txBox="1">
                <a:spLocks noRot="1" noChangeAspect="1" noMove="1" noResize="1" noEditPoints="1" noAdjustHandles="1" noChangeArrowheads="1" noChangeShapeType="1" noTextEdit="1"/>
              </p:cNvSpPr>
              <p:nvPr/>
            </p:nvSpPr>
            <p:spPr>
              <a:xfrm>
                <a:off x="62358" y="6389607"/>
                <a:ext cx="5837081" cy="369332"/>
              </a:xfrm>
              <a:prstGeom prst="rect">
                <a:avLst/>
              </a:prstGeom>
              <a:blipFill>
                <a:blip r:embed="rId14"/>
                <a:stretch>
                  <a:fillRect l="-868"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7174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21BFD5-EBD7-64FD-8877-DF2030851D6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96F30E2-8FDD-7B06-9885-47B1A1A3CC44}"/>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680A5FC-5A03-DFB8-53C0-12FBBE9763C7}"/>
              </a:ext>
            </a:extLst>
          </p:cNvPr>
          <p:cNvSpPr txBox="1"/>
          <p:nvPr/>
        </p:nvSpPr>
        <p:spPr>
          <a:xfrm>
            <a:off x="0" y="47697"/>
            <a:ext cx="12393038" cy="769441"/>
          </a:xfrm>
          <a:prstGeom prst="rect">
            <a:avLst/>
          </a:prstGeom>
          <a:noFill/>
        </p:spPr>
        <p:txBody>
          <a:bodyPr wrap="square" rtlCol="0">
            <a:spAutoFit/>
          </a:bodyPr>
          <a:lstStyle/>
          <a:p>
            <a:r>
              <a:rPr kumimoji="1" lang="en-US" altLang="ja-JP" sz="4400" dirty="0">
                <a:solidFill>
                  <a:schemeClr val="bg1"/>
                </a:solidFill>
              </a:rPr>
              <a:t>Mass Relations</a:t>
            </a:r>
            <a:endParaRPr kumimoji="1" lang="ja-JP" altLang="en-US" sz="4400" dirty="0">
              <a:solidFill>
                <a:schemeClr val="bg1"/>
              </a:solidFill>
            </a:endParaRP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18420861-6334-39E2-6677-D5A241D0A087}"/>
                  </a:ext>
                </a:extLst>
              </p:cNvPr>
              <p:cNvSpPr txBox="1"/>
              <p:nvPr/>
            </p:nvSpPr>
            <p:spPr>
              <a:xfrm>
                <a:off x="1" y="1660531"/>
                <a:ext cx="12109140" cy="83484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𝑄𝑄</m:t>
                              </m:r>
                            </m:sub>
                            <m:sup>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=1</m:t>
                              </m:r>
                            </m:sup>
                          </m:sSubSup>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a:latin typeface="Cambria Math" panose="02040503050406030204" pitchFamily="18" charset="0"/>
                            </a:rPr>
                            <m:t>ave</m:t>
                          </m:r>
                        </m:sub>
                      </m:sSub>
                      <m:d>
                        <m:dPr>
                          <m:ctrlPr>
                            <a:rPr lang="en-US" altLang="ja-JP" sz="2400" i="1">
                              <a:latin typeface="Cambria Math" panose="02040503050406030204" pitchFamily="18" charset="0"/>
                            </a:rPr>
                          </m:ctrlPr>
                        </m:dPr>
                        <m:e>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Σ</m:t>
                              </m:r>
                            </m:e>
                            <m:sub>
                              <m:r>
                                <a:rPr lang="en-US" altLang="ja-JP" sz="2400" b="0" i="1" smtClean="0">
                                  <a:latin typeface="Cambria Math" panose="02040503050406030204" pitchFamily="18" charset="0"/>
                                </a:rPr>
                                <m:t>𝑄</m:t>
                              </m:r>
                            </m:sub>
                            <m:sup>
                              <m:r>
                                <a:rPr lang="en-US" altLang="ja-JP" sz="2400" b="0" i="1" smtClean="0">
                                  <a:latin typeface="Cambria Math" panose="02040503050406030204" pitchFamily="18" charset="0"/>
                                </a:rPr>
                                <m:t>′</m:t>
                              </m:r>
                            </m:sup>
                          </m:sSubSup>
                        </m:e>
                      </m:d>
                      <m:r>
                        <a:rPr kumimoji="1" lang="en-US" altLang="ja-JP" sz="2400" b="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num>
                        <m:den>
                          <m:r>
                            <a:rPr lang="en-US" altLang="ja-JP" sz="2400" b="0" i="1" smtClean="0">
                              <a:solidFill>
                                <a:schemeClr val="accent1"/>
                              </a:solidFill>
                              <a:latin typeface="Cambria Math" panose="02040503050406030204" pitchFamily="18" charset="0"/>
                            </a:rPr>
                            <m:t>2</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d>
                        <m:dPr>
                          <m:ctrlPr>
                            <a:rPr lang="en-US" altLang="ja-JP" sz="2400" i="1">
                              <a:solidFill>
                                <a:schemeClr val="accent1"/>
                              </a:solidFill>
                              <a:latin typeface="Cambria Math" panose="02040503050406030204" pitchFamily="18" charset="0"/>
                            </a:rPr>
                          </m:ctrlPr>
                        </m:dPr>
                        <m:e>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𝑞𝑞</m:t>
                              </m:r>
                            </m:sub>
                            <m:sup>
                              <m:r>
                                <a:rPr lang="en-US" altLang="ja-JP" sz="2400" i="1">
                                  <a:solidFill>
                                    <a:schemeClr val="accent1"/>
                                  </a:solidFill>
                                  <a:latin typeface="Cambria Math" panose="02040503050406030204" pitchFamily="18" charset="0"/>
                                </a:rPr>
                                <m:t>′</m:t>
                              </m:r>
                              <m:r>
                                <m:rPr>
                                  <m:sty m:val="p"/>
                                </m:rPr>
                                <a:rPr lang="en-US" altLang="ja-JP" sz="2400" b="0" i="0" smtClean="0">
                                  <a:solidFill>
                                    <a:schemeClr val="accent1"/>
                                  </a:solidFill>
                                  <a:latin typeface="Cambria Math" panose="02040503050406030204" pitchFamily="18" charset="0"/>
                                </a:rPr>
                                <m:t>S</m:t>
                              </m:r>
                            </m:sup>
                          </m:sSubSup>
                          <m:r>
                            <a:rPr lang="en-US" altLang="ja-JP" sz="2400" i="1">
                              <a:solidFill>
                                <a:schemeClr val="accent1"/>
                              </a:solidFill>
                              <a:latin typeface="Cambria Math" panose="02040503050406030204" pitchFamily="18" charset="0"/>
                            </a:rPr>
                            <m:t>−2</m:t>
                          </m:r>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𝑞𝑞</m:t>
                              </m:r>
                            </m:sub>
                            <m:sup>
                              <m:r>
                                <m:rPr>
                                  <m:sty m:val="p"/>
                                </m:rPr>
                                <a:rPr lang="en-US" altLang="ja-JP" sz="2400">
                                  <a:solidFill>
                                    <a:schemeClr val="accent1"/>
                                  </a:solidFill>
                                  <a:latin typeface="Cambria Math" panose="02040503050406030204" pitchFamily="18" charset="0"/>
                                </a:rPr>
                                <m:t>S</m:t>
                              </m:r>
                            </m:sup>
                          </m:sSubSup>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𝑄𝑄</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𝑃</m:t>
                          </m:r>
                        </m:e>
                      </m:d>
                      <m:r>
                        <a:rPr lang="en-US" altLang="ja-JP" sz="240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sSub>
                            <m:sSubPr>
                              <m:ctrlPr>
                                <a:rPr lang="en-US" altLang="ja-JP" sz="2400" i="1" smtClean="0">
                                  <a:solidFill>
                                    <a:schemeClr val="accent1"/>
                                  </a:solidFill>
                                  <a:latin typeface="Cambria Math" panose="02040503050406030204" pitchFamily="18" charset="0"/>
                                </a:rPr>
                              </m:ctrlPr>
                            </m:sSubPr>
                            <m:e>
                              <m:r>
                                <a:rPr lang="en-US" altLang="ja-JP" sz="2400" b="0" i="1" smtClean="0">
                                  <a:solidFill>
                                    <a:schemeClr val="accent1"/>
                                  </a:solidFill>
                                  <a:latin typeface="Cambria Math" panose="02040503050406030204" pitchFamily="18" charset="0"/>
                                </a:rPr>
                                <m:t>𝑚</m:t>
                              </m:r>
                            </m:e>
                            <m:sub>
                              <m:r>
                                <a:rPr lang="en-US" altLang="ja-JP" sz="2400" b="0" i="1" smtClean="0">
                                  <a:solidFill>
                                    <a:schemeClr val="accent1"/>
                                  </a:solidFill>
                                  <a:latin typeface="Cambria Math" panose="02040503050406030204" pitchFamily="18" charset="0"/>
                                </a:rPr>
                                <m:t>𝑞</m:t>
                              </m:r>
                            </m:sub>
                          </m:sSub>
                        </m:num>
                        <m:den>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d>
                        <m:dPr>
                          <m:ctrlPr>
                            <a:rPr lang="en-US" altLang="ja-JP" sz="2400" i="1">
                              <a:solidFill>
                                <a:schemeClr val="accent1"/>
                              </a:solidFill>
                              <a:latin typeface="Cambria Math" panose="02040503050406030204" pitchFamily="18" charset="0"/>
                            </a:rPr>
                          </m:ctrlPr>
                        </m:dPr>
                        <m:e>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𝑞𝑞</m:t>
                              </m:r>
                            </m:sub>
                            <m:sup>
                              <m:r>
                                <a:rPr lang="en-US" altLang="ja-JP" sz="2400" i="1">
                                  <a:solidFill>
                                    <a:schemeClr val="accent1"/>
                                  </a:solidFill>
                                  <a:latin typeface="Cambria Math" panose="02040503050406030204" pitchFamily="18" charset="0"/>
                                </a:rPr>
                                <m:t>′</m:t>
                              </m:r>
                              <m:r>
                                <m:rPr>
                                  <m:sty m:val="p"/>
                                </m:rPr>
                                <a:rPr lang="en-US" altLang="ja-JP" sz="2400" b="0" i="0" smtClean="0">
                                  <a:solidFill>
                                    <a:schemeClr val="accent1"/>
                                  </a:solidFill>
                                  <a:latin typeface="Cambria Math" panose="02040503050406030204" pitchFamily="18" charset="0"/>
                                </a:rPr>
                                <m:t>A</m:t>
                              </m:r>
                            </m:sup>
                          </m:sSubSup>
                          <m:r>
                            <a:rPr lang="en-US" altLang="ja-JP" sz="2400" i="1">
                              <a:solidFill>
                                <a:schemeClr val="accent1"/>
                              </a:solidFill>
                              <a:latin typeface="Cambria Math" panose="02040503050406030204" pitchFamily="18" charset="0"/>
                            </a:rPr>
                            <m:t>−2</m:t>
                          </m:r>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𝑞𝑞</m:t>
                              </m:r>
                            </m:sub>
                            <m:sup>
                              <m:r>
                                <m:rPr>
                                  <m:sty m:val="p"/>
                                </m:rPr>
                                <a:rPr lang="en-US" altLang="ja-JP" sz="2400" b="0" i="0" smtClean="0">
                                  <a:solidFill>
                                    <a:schemeClr val="accent1"/>
                                  </a:solidFill>
                                  <a:latin typeface="Cambria Math" panose="02040503050406030204" pitchFamily="18" charset="0"/>
                                </a:rPr>
                                <m:t>A</m:t>
                              </m:r>
                            </m:sup>
                          </m:sSubSup>
                        </m:e>
                      </m:d>
                    </m:oMath>
                  </m:oMathPara>
                </a14:m>
                <a:endParaRPr kumimoji="1" lang="ja-JP" altLang="en-US" sz="2400"/>
              </a:p>
            </p:txBody>
          </p:sp>
        </mc:Choice>
        <mc:Fallback>
          <p:sp>
            <p:nvSpPr>
              <p:cNvPr id="7" name="テキスト ボックス 6">
                <a:extLst>
                  <a:ext uri="{FF2B5EF4-FFF2-40B4-BE49-F238E27FC236}">
                    <a16:creationId xmlns:a16="http://schemas.microsoft.com/office/drawing/2014/main" id="{18420861-6334-39E2-6677-D5A241D0A087}"/>
                  </a:ext>
                </a:extLst>
              </p:cNvPr>
              <p:cNvSpPr txBox="1">
                <a:spLocks noRot="1" noChangeAspect="1" noMove="1" noResize="1" noEditPoints="1" noAdjustHandles="1" noChangeArrowheads="1" noChangeShapeType="1" noTextEdit="1"/>
              </p:cNvSpPr>
              <p:nvPr/>
            </p:nvSpPr>
            <p:spPr>
              <a:xfrm>
                <a:off x="1" y="1660531"/>
                <a:ext cx="12109140" cy="834844"/>
              </a:xfrm>
              <a:prstGeom prst="rect">
                <a:avLst/>
              </a:prstGeom>
              <a:blipFill>
                <a:blip r:embed="rId3"/>
                <a:stretch>
                  <a:fillRect b="-4478"/>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AB3C914D-5B09-0E12-738B-7A1EC93CD1E9}"/>
              </a:ext>
            </a:extLst>
          </p:cNvPr>
          <p:cNvSpPr txBox="1"/>
          <p:nvPr/>
        </p:nvSpPr>
        <p:spPr>
          <a:xfrm>
            <a:off x="436418" y="1055125"/>
            <a:ext cx="9476509" cy="461665"/>
          </a:xfrm>
          <a:prstGeom prst="rect">
            <a:avLst/>
          </a:prstGeom>
          <a:noFill/>
        </p:spPr>
        <p:txBody>
          <a:bodyPr wrap="square" rtlCol="0">
            <a:spAutoFit/>
          </a:bodyPr>
          <a:lstStyle/>
          <a:p>
            <a:r>
              <a:rPr kumimoji="1" lang="en-US" altLang="ja-JP" sz="2400" dirty="0"/>
              <a:t>Some of the mass relations:</a:t>
            </a:r>
            <a:endParaRPr kumimoji="1" lang="ja-JP" altLang="en-US" sz="2400" dirty="0"/>
          </a:p>
        </p:txBody>
      </p:sp>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37704DB4-14C0-794D-92B4-9FD7B3A3D453}"/>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18</m:t>
                          </m:r>
                        </m:den>
                      </m:f>
                    </m:oMath>
                  </m:oMathPara>
                </a14:m>
                <a:endParaRPr kumimoji="1" lang="ja-JP" altLang="en-US" dirty="0"/>
              </a:p>
            </p:txBody>
          </p:sp>
        </mc:Choice>
        <mc:Fallback>
          <p:sp>
            <p:nvSpPr>
              <p:cNvPr id="13" name="テキスト ボックス 12">
                <a:extLst>
                  <a:ext uri="{FF2B5EF4-FFF2-40B4-BE49-F238E27FC236}">
                    <a16:creationId xmlns:a16="http://schemas.microsoft.com/office/drawing/2014/main" id="{37704DB4-14C0-794D-92B4-9FD7B3A3D453}"/>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12195" t="-127027" r="-1220" b="-19189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139EE70B-6326-62CC-4D08-E19EC014A66E}"/>
                  </a:ext>
                </a:extLst>
              </p:cNvPr>
              <p:cNvSpPr txBox="1"/>
              <p:nvPr/>
            </p:nvSpPr>
            <p:spPr>
              <a:xfrm>
                <a:off x="436418" y="2706995"/>
                <a:ext cx="10751128" cy="869084"/>
              </a:xfrm>
              <a:prstGeom prst="rect">
                <a:avLst/>
              </a:prstGeom>
              <a:noFill/>
            </p:spPr>
            <p:txBody>
              <a:bodyPr wrap="square" rtlCol="0">
                <a:spAutoFit/>
              </a:bodyPr>
              <a:lstStyle/>
              <a:p>
                <a:r>
                  <a:rPr kumimoji="1" lang="en-US" altLang="ja-JP" sz="2400" dirty="0"/>
                  <a:t>If we set the coupling constant of spin interaction as </a:t>
                </a:r>
                <a14:m>
                  <m:oMath xmlns:m="http://schemas.openxmlformats.org/officeDocument/2006/math">
                    <m:sSubSup>
                      <m:sSubSupPr>
                        <m:ctrlPr>
                          <a:rPr kumimoji="1" lang="en-US" altLang="ja-JP" sz="2400" i="1" smtClean="0">
                            <a:latin typeface="Cambria Math" panose="02040503050406030204" pitchFamily="18" charset="0"/>
                          </a:rPr>
                        </m:ctrlPr>
                      </m:sSubSup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i="1" smtClean="0">
                            <a:latin typeface="Cambria Math" panose="02040503050406030204" pitchFamily="18" charset="0"/>
                            <a:ea typeface="Cambria Math" panose="02040503050406030204" pitchFamily="18" charset="0"/>
                          </a:rPr>
                          <m:t>𝜎</m:t>
                        </m:r>
                      </m:sub>
                      <m:sup>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S</m:t>
                        </m:r>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sub>
                      <m:sup>
                        <m:r>
                          <m:rPr>
                            <m:sty m:val="p"/>
                          </m:rPr>
                          <a:rPr lang="en-US" altLang="ja-JP" sz="2400">
                            <a:latin typeface="Cambria Math" panose="02040503050406030204" pitchFamily="18" charset="0"/>
                          </a:rPr>
                          <m:t>S</m:t>
                        </m:r>
                      </m:sup>
                    </m:sSubSup>
                  </m:oMath>
                </a14:m>
                <a:r>
                  <a:rPr kumimoji="1" lang="en-US" altLang="ja-JP" sz="2400" dirty="0"/>
                  <a:t> and </a:t>
                </a:r>
                <a14:m>
                  <m:oMath xmlns:m="http://schemas.openxmlformats.org/officeDocument/2006/math">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r>
                          <m:rPr>
                            <m:sty m:val="p"/>
                          </m:rPr>
                          <a:rPr lang="en-US" altLang="ja-JP" sz="2400" b="0" i="0" smtClean="0">
                            <a:latin typeface="Cambria Math" panose="02040503050406030204" pitchFamily="18" charset="0"/>
                            <a:ea typeface="Cambria Math" panose="02040503050406030204" pitchFamily="18" charset="0"/>
                          </a:rPr>
                          <m:t>f</m:t>
                        </m:r>
                      </m:sub>
                      <m:sup>
                        <m:r>
                          <a:rPr lang="en-US" altLang="ja-JP" sz="2400" i="1">
                            <a:latin typeface="Cambria Math" panose="02040503050406030204" pitchFamily="18" charset="0"/>
                          </a:rPr>
                          <m:t>′</m:t>
                        </m:r>
                        <m:r>
                          <m:rPr>
                            <m:sty m:val="p"/>
                          </m:rPr>
                          <a:rPr lang="en-US" altLang="ja-JP" sz="2400">
                            <a:latin typeface="Cambria Math" panose="02040503050406030204" pitchFamily="18" charset="0"/>
                          </a:rPr>
                          <m:t>S</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r>
                          <m:rPr>
                            <m:sty m:val="p"/>
                          </m:rPr>
                          <a:rPr lang="en-US" altLang="ja-JP" sz="2400" b="0" i="0" smtClean="0">
                            <a:latin typeface="Cambria Math" panose="02040503050406030204" pitchFamily="18" charset="0"/>
                            <a:ea typeface="Cambria Math" panose="02040503050406030204" pitchFamily="18" charset="0"/>
                          </a:rPr>
                          <m:t>f</m:t>
                        </m:r>
                      </m:sub>
                      <m:sup>
                        <m:r>
                          <m:rPr>
                            <m:sty m:val="p"/>
                          </m:rPr>
                          <a:rPr lang="en-US" altLang="ja-JP" sz="2400">
                            <a:latin typeface="Cambria Math" panose="02040503050406030204" pitchFamily="18" charset="0"/>
                          </a:rPr>
                          <m:t>S</m:t>
                        </m:r>
                      </m:sup>
                    </m:sSubSup>
                  </m:oMath>
                </a14:m>
                <a:r>
                  <a:rPr kumimoji="1" lang="en-US" altLang="ja-JP" sz="2400" dirty="0"/>
                  <a:t>,</a:t>
                </a:r>
              </a:p>
              <a:p>
                <a:r>
                  <a:rPr lang="en-US" altLang="ja-JP" sz="2400" dirty="0"/>
                  <a:t>we obtain the relations of hyperfine splitting as</a:t>
                </a:r>
              </a:p>
            </p:txBody>
          </p:sp>
        </mc:Choice>
        <mc:Fallback>
          <p:sp>
            <p:nvSpPr>
              <p:cNvPr id="2" name="テキスト ボックス 1">
                <a:extLst>
                  <a:ext uri="{FF2B5EF4-FFF2-40B4-BE49-F238E27FC236}">
                    <a16:creationId xmlns:a16="http://schemas.microsoft.com/office/drawing/2014/main" id="{139EE70B-6326-62CC-4D08-E19EC014A66E}"/>
                  </a:ext>
                </a:extLst>
              </p:cNvPr>
              <p:cNvSpPr txBox="1">
                <a:spLocks noRot="1" noChangeAspect="1" noMove="1" noResize="1" noEditPoints="1" noAdjustHandles="1" noChangeArrowheads="1" noChangeShapeType="1" noTextEdit="1"/>
              </p:cNvSpPr>
              <p:nvPr/>
            </p:nvSpPr>
            <p:spPr>
              <a:xfrm>
                <a:off x="436418" y="2706995"/>
                <a:ext cx="10751128" cy="869084"/>
              </a:xfrm>
              <a:prstGeom prst="rect">
                <a:avLst/>
              </a:prstGeom>
              <a:blipFill>
                <a:blip r:embed="rId5"/>
                <a:stretch>
                  <a:fillRect l="-945" t="-1449" r="-1653" b="-1594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0F0DA23C-B8E8-A9F4-0471-0D28D7B18CBE}"/>
                  </a:ext>
                </a:extLst>
              </p:cNvPr>
              <p:cNvSpPr txBox="1"/>
              <p:nvPr/>
            </p:nvSpPr>
            <p:spPr>
              <a:xfrm>
                <a:off x="2885281" y="3474317"/>
                <a:ext cx="8146473" cy="15118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𝑄𝑄</m:t>
                              </m:r>
                            </m:sub>
                            <m:sup>
                              <m:r>
                                <a:rPr kumimoji="1" lang="en-US" altLang="ja-JP" sz="2400" b="0" i="1" smtClean="0">
                                  <a:latin typeface="Cambria Math" panose="02040503050406030204" pitchFamily="18" charset="0"/>
                                </a:rPr>
                                <m:t>𝐽</m:t>
                              </m:r>
                              <m:r>
                                <a:rPr kumimoji="1" lang="en-US" altLang="ja-JP" sz="2400" b="0" i="1" smtClean="0">
                                  <a:latin typeface="Cambria Math" panose="02040503050406030204" pitchFamily="18" charset="0"/>
                                </a:rPr>
                                <m:t>=1</m:t>
                              </m:r>
                            </m:sup>
                          </m:sSubSup>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𝑄𝑄</m:t>
                              </m:r>
                            </m:sub>
                            <m:sup>
                              <m:r>
                                <a:rPr lang="en-US" altLang="ja-JP" sz="2400" i="1">
                                  <a:latin typeface="Cambria Math" panose="02040503050406030204" pitchFamily="18" charset="0"/>
                                </a:rPr>
                                <m:t>𝐽</m:t>
                              </m:r>
                              <m:r>
                                <a:rPr lang="en-US" altLang="ja-JP" sz="2400" i="1">
                                  <a:latin typeface="Cambria Math" panose="02040503050406030204" pitchFamily="18" charset="0"/>
                                </a:rPr>
                                <m:t>=0</m:t>
                              </m:r>
                            </m:sup>
                          </m:sSubSup>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3</m:t>
                          </m:r>
                        </m:den>
                      </m:f>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m:t>
                                  </m:r>
                                  <m:r>
                                    <a:rPr lang="en-US" altLang="ja-JP" sz="2400" b="0" i="1" smtClean="0">
                                      <a:latin typeface="Cambria Math" panose="02040503050406030204" pitchFamily="18" charset="0"/>
                                    </a:rPr>
                                    <m:t>∗</m:t>
                                  </m:r>
                                </m:sup>
                              </m:sSubSup>
                            </m:e>
                          </m:d>
                          <m:r>
                            <a:rPr lang="en-US" altLang="ja-JP" sz="2400" i="1">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m:t>
                                  </m:r>
                                </m:sup>
                              </m:sSubSup>
                            </m:e>
                          </m:d>
                        </m:e>
                      </m:d>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𝑄𝑄</m:t>
                              </m:r>
                            </m:sub>
                            <m:sup>
                              <m:r>
                                <a:rPr kumimoji="1" lang="en-US" altLang="ja-JP" sz="2400" b="0" i="1" smtClean="0">
                                  <a:latin typeface="Cambria Math" panose="02040503050406030204" pitchFamily="18" charset="0"/>
                                </a:rPr>
                                <m:t>𝐽</m:t>
                              </m:r>
                              <m:r>
                                <a:rPr kumimoji="1" lang="en-US" altLang="ja-JP" sz="2400" b="0" i="1" smtClean="0">
                                  <a:latin typeface="Cambria Math" panose="02040503050406030204" pitchFamily="18" charset="0"/>
                                </a:rPr>
                                <m:t>=2</m:t>
                              </m:r>
                            </m:sup>
                          </m:sSubSup>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𝑄𝑄</m:t>
                              </m:r>
                            </m:sub>
                            <m:sup>
                              <m:r>
                                <a:rPr lang="en-US" altLang="ja-JP" sz="2400" i="1">
                                  <a:latin typeface="Cambria Math" panose="02040503050406030204" pitchFamily="18" charset="0"/>
                                </a:rPr>
                                <m:t>𝐽</m:t>
                              </m:r>
                              <m:r>
                                <a:rPr lang="en-US" altLang="ja-JP" sz="2400" i="1">
                                  <a:latin typeface="Cambria Math" panose="02040503050406030204" pitchFamily="18" charset="0"/>
                                </a:rPr>
                                <m:t>=1</m:t>
                              </m:r>
                            </m:sup>
                          </m:sSubSup>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2</m:t>
                          </m:r>
                        </m:num>
                        <m:den>
                          <m:r>
                            <a:rPr lang="en-US" altLang="ja-JP" sz="2400" b="0" i="1" smtClean="0">
                              <a:latin typeface="Cambria Math" panose="02040503050406030204" pitchFamily="18" charset="0"/>
                            </a:rPr>
                            <m:t>3</m:t>
                          </m:r>
                        </m:den>
                      </m:f>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m:t>
                                  </m:r>
                                  <m:r>
                                    <a:rPr lang="en-US" altLang="ja-JP" sz="2400" b="0" i="1" smtClean="0">
                                      <a:latin typeface="Cambria Math" panose="02040503050406030204" pitchFamily="18" charset="0"/>
                                    </a:rPr>
                                    <m:t>∗</m:t>
                                  </m:r>
                                </m:sup>
                              </m:sSubSup>
                            </m:e>
                          </m:d>
                          <m:r>
                            <a:rPr lang="en-US" altLang="ja-JP" sz="2400" i="1">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m:t>
                                  </m:r>
                                </m:sup>
                              </m:sSubSup>
                            </m:e>
                          </m:d>
                        </m:e>
                      </m:d>
                    </m:oMath>
                  </m:oMathPara>
                </a14:m>
                <a:endParaRPr kumimoji="1" lang="ja-JP" altLang="en-US"/>
              </a:p>
            </p:txBody>
          </p:sp>
        </mc:Choice>
        <mc:Fallback>
          <p:sp>
            <p:nvSpPr>
              <p:cNvPr id="5" name="テキスト ボックス 4">
                <a:extLst>
                  <a:ext uri="{FF2B5EF4-FFF2-40B4-BE49-F238E27FC236}">
                    <a16:creationId xmlns:a16="http://schemas.microsoft.com/office/drawing/2014/main" id="{0F0DA23C-B8E8-A9F4-0471-0D28D7B18CBE}"/>
                  </a:ext>
                </a:extLst>
              </p:cNvPr>
              <p:cNvSpPr txBox="1">
                <a:spLocks noRot="1" noChangeAspect="1" noMove="1" noResize="1" noEditPoints="1" noAdjustHandles="1" noChangeArrowheads="1" noChangeShapeType="1" noTextEdit="1"/>
              </p:cNvSpPr>
              <p:nvPr/>
            </p:nvSpPr>
            <p:spPr>
              <a:xfrm>
                <a:off x="2885281" y="3474317"/>
                <a:ext cx="8146473" cy="1511889"/>
              </a:xfrm>
              <a:prstGeom prst="rect">
                <a:avLst/>
              </a:prstGeom>
              <a:blipFill>
                <a:blip r:embed="rId6"/>
                <a:stretch>
                  <a:fillRect l="-156" b="-833"/>
                </a:stretch>
              </a:blipFill>
            </p:spPr>
            <p:txBody>
              <a:bodyPr/>
              <a:lstStyle/>
              <a:p>
                <a:r>
                  <a:rPr lang="ja-JP" altLang="en-US">
                    <a:noFill/>
                  </a:rPr>
                  <a:t> </a:t>
                </a:r>
              </a:p>
            </p:txBody>
          </p:sp>
        </mc:Fallback>
      </mc:AlternateContent>
      <p:sp>
        <p:nvSpPr>
          <p:cNvPr id="6" name="左中かっこ 5">
            <a:extLst>
              <a:ext uri="{FF2B5EF4-FFF2-40B4-BE49-F238E27FC236}">
                <a16:creationId xmlns:a16="http://schemas.microsoft.com/office/drawing/2014/main" id="{C3BABA3B-C820-4EE4-9875-B6B08FBA8263}"/>
              </a:ext>
            </a:extLst>
          </p:cNvPr>
          <p:cNvSpPr/>
          <p:nvPr/>
        </p:nvSpPr>
        <p:spPr>
          <a:xfrm>
            <a:off x="2715491" y="3685309"/>
            <a:ext cx="169790" cy="11083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003DA5A8-9559-3B6F-A51C-A9747B8C9BDE}"/>
                  </a:ext>
                </a:extLst>
              </p:cNvPr>
              <p:cNvSpPr txBox="1"/>
              <p:nvPr/>
            </p:nvSpPr>
            <p:spPr>
              <a:xfrm>
                <a:off x="436418" y="4986206"/>
                <a:ext cx="11367655" cy="983987"/>
              </a:xfrm>
              <a:prstGeom prst="rect">
                <a:avLst/>
              </a:prstGeom>
              <a:noFill/>
            </p:spPr>
            <p:txBody>
              <a:bodyPr wrap="square" rtlCol="0">
                <a:spAutoFit/>
              </a:bodyPr>
              <a:lstStyle/>
              <a:p>
                <a:r>
                  <a:rPr kumimoji="1" lang="en-US" altLang="ja-JP" sz="2400" dirty="0"/>
                  <a:t>These are corresponding to </a:t>
                </a:r>
                <a14:m>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𝑄𝑄</m:t>
                            </m:r>
                          </m:sub>
                          <m:sup>
                            <m:r>
                              <a:rPr kumimoji="1" lang="en-US" altLang="ja-JP" sz="2400" b="0" i="1" smtClean="0">
                                <a:latin typeface="Cambria Math" panose="02040503050406030204" pitchFamily="18" charset="0"/>
                              </a:rPr>
                              <m:t>∗</m:t>
                            </m:r>
                          </m:sup>
                        </m:sSubSup>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
                          <m:sSubPr>
                            <m:ctrlPr>
                              <a:rPr lang="en-US" altLang="ja-JP" sz="2400" i="1" smtClean="0">
                                <a:latin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Ξ</m:t>
                            </m:r>
                          </m:e>
                          <m:sub>
                            <m:r>
                              <a:rPr lang="en-US" altLang="ja-JP" sz="2400" b="0" i="1" smtClean="0">
                                <a:latin typeface="Cambria Math" panose="02040503050406030204" pitchFamily="18" charset="0"/>
                              </a:rPr>
                              <m:t>𝑄𝑄</m:t>
                            </m:r>
                          </m:sub>
                        </m:sSub>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4</m:t>
                        </m:r>
                      </m:den>
                    </m:f>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𝑃</m:t>
                                </m:r>
                              </m:e>
                              <m:sup>
                                <m:r>
                                  <a:rPr lang="en-US" altLang="ja-JP" sz="2400" b="0" i="1" smtClean="0">
                                    <a:latin typeface="Cambria Math" panose="02040503050406030204" pitchFamily="18" charset="0"/>
                                  </a:rPr>
                                  <m:t>∗</m:t>
                                </m:r>
                              </m:sup>
                            </m:sSup>
                          </m:e>
                        </m:d>
                        <m:r>
                          <a:rPr lang="en-US" altLang="ja-JP" sz="2400" i="1">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𝑃</m:t>
                            </m:r>
                          </m:e>
                        </m:d>
                      </m:e>
                    </m:d>
                  </m:oMath>
                </a14:m>
                <a:r>
                  <a:rPr kumimoji="1" lang="en-US" altLang="ja-JP" sz="2400" dirty="0"/>
                  <a:t> predicted by NRQCD. </a:t>
                </a:r>
                <a:endParaRPr kumimoji="1" lang="ja-JP" altLang="en-US" sz="2400"/>
              </a:p>
            </p:txBody>
          </p:sp>
        </mc:Choice>
        <mc:Fallback>
          <p:sp>
            <p:nvSpPr>
              <p:cNvPr id="14" name="テキスト ボックス 13">
                <a:extLst>
                  <a:ext uri="{FF2B5EF4-FFF2-40B4-BE49-F238E27FC236}">
                    <a16:creationId xmlns:a16="http://schemas.microsoft.com/office/drawing/2014/main" id="{003DA5A8-9559-3B6F-A51C-A9747B8C9BDE}"/>
                  </a:ext>
                </a:extLst>
              </p:cNvPr>
              <p:cNvSpPr txBox="1">
                <a:spLocks noRot="1" noChangeAspect="1" noMove="1" noResize="1" noEditPoints="1" noAdjustHandles="1" noChangeArrowheads="1" noChangeShapeType="1" noTextEdit="1"/>
              </p:cNvSpPr>
              <p:nvPr/>
            </p:nvSpPr>
            <p:spPr>
              <a:xfrm>
                <a:off x="436418" y="4986206"/>
                <a:ext cx="11367655" cy="983987"/>
              </a:xfrm>
              <a:prstGeom prst="rect">
                <a:avLst/>
              </a:prstGeom>
              <a:blipFill>
                <a:blip r:embed="rId7"/>
                <a:stretch>
                  <a:fillRect l="-893" b="-1410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17A6B799-1448-FC96-EAA7-13DDF85945F2}"/>
                  </a:ext>
                </a:extLst>
              </p:cNvPr>
              <p:cNvSpPr txBox="1"/>
              <p:nvPr/>
            </p:nvSpPr>
            <p:spPr>
              <a:xfrm>
                <a:off x="436418" y="5946801"/>
                <a:ext cx="11076709" cy="431849"/>
              </a:xfrm>
              <a:prstGeom prst="rect">
                <a:avLst/>
              </a:prstGeom>
              <a:noFill/>
            </p:spPr>
            <p:txBody>
              <a:bodyPr wrap="square" rtlCol="0">
                <a:spAutoFit/>
              </a:bodyPr>
              <a:lstStyle/>
              <a:p>
                <a:r>
                  <a:rPr kumimoji="1" lang="en-US" altLang="ja-JP" sz="2000" dirty="0"/>
                  <a:t>Note: There is no clear basis to this assumption (</a:t>
                </a:r>
                <a14:m>
                  <m:oMath xmlns:m="http://schemas.openxmlformats.org/officeDocument/2006/math">
                    <m:sSubSup>
                      <m:sSubSupPr>
                        <m:ctrlPr>
                          <a:rPr kumimoji="1" lang="en-US" altLang="ja-JP" sz="2000" i="1" smtClean="0">
                            <a:latin typeface="Cambria Math" panose="02040503050406030204" pitchFamily="18" charset="0"/>
                          </a:rPr>
                        </m:ctrlPr>
                      </m:sSubSup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i="1" smtClean="0">
                            <a:latin typeface="Cambria Math" panose="02040503050406030204" pitchFamily="18" charset="0"/>
                            <a:ea typeface="Cambria Math" panose="02040503050406030204" pitchFamily="18" charset="0"/>
                          </a:rPr>
                          <m:t>𝜎</m:t>
                        </m:r>
                      </m:sub>
                      <m:sup>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S</m:t>
                        </m:r>
                      </m:sup>
                    </m:sSubSup>
                    <m:r>
                      <a:rPr kumimoji="1"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rPr>
                          <m:t>S</m:t>
                        </m:r>
                      </m:sup>
                    </m:sSubSup>
                  </m:oMath>
                </a14:m>
                <a:r>
                  <a:rPr kumimoji="1" lang="en-US" altLang="ja-JP" sz="2000" dirty="0"/>
                  <a:t> and </a:t>
                </a:r>
                <a14:m>
                  <m:oMath xmlns:m="http://schemas.openxmlformats.org/officeDocument/2006/math">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S</m:t>
                        </m:r>
                      </m:sup>
                    </m:sSubSup>
                    <m:r>
                      <a:rPr lang="en-US" altLang="ja-JP" sz="2000" i="1">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S</m:t>
                        </m:r>
                      </m:sup>
                    </m:sSubSup>
                  </m:oMath>
                </a14:m>
                <a:r>
                  <a:rPr kumimoji="1" lang="en-US" altLang="ja-JP" sz="2000" dirty="0"/>
                  <a:t>) in this framework.</a:t>
                </a:r>
                <a:endParaRPr kumimoji="1" lang="ja-JP" altLang="en-US" sz="2000"/>
              </a:p>
            </p:txBody>
          </p:sp>
        </mc:Choice>
        <mc:Fallback>
          <p:sp>
            <p:nvSpPr>
              <p:cNvPr id="16" name="テキスト ボックス 15">
                <a:extLst>
                  <a:ext uri="{FF2B5EF4-FFF2-40B4-BE49-F238E27FC236}">
                    <a16:creationId xmlns:a16="http://schemas.microsoft.com/office/drawing/2014/main" id="{17A6B799-1448-FC96-EAA7-13DDF85945F2}"/>
                  </a:ext>
                </a:extLst>
              </p:cNvPr>
              <p:cNvSpPr txBox="1">
                <a:spLocks noRot="1" noChangeAspect="1" noMove="1" noResize="1" noEditPoints="1" noAdjustHandles="1" noChangeArrowheads="1" noChangeShapeType="1" noTextEdit="1"/>
              </p:cNvSpPr>
              <p:nvPr/>
            </p:nvSpPr>
            <p:spPr>
              <a:xfrm>
                <a:off x="436418" y="5946801"/>
                <a:ext cx="11076709" cy="431849"/>
              </a:xfrm>
              <a:prstGeom prst="rect">
                <a:avLst/>
              </a:prstGeom>
              <a:blipFill>
                <a:blip r:embed="rId8"/>
                <a:stretch>
                  <a:fillRect l="-573" b="-257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3994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kumimoji="1" lang="en-US" altLang="ja-JP" sz="4400" dirty="0">
                <a:solidFill>
                  <a:schemeClr val="bg1"/>
                </a:solidFill>
              </a:rPr>
              <a:t>Mass Relations</a:t>
            </a:r>
            <a:endParaRPr kumimoji="1" lang="ja-JP" altLang="en-US" sz="4400" dirty="0">
              <a:solidFill>
                <a:schemeClr val="bg1"/>
              </a:solidFill>
            </a:endParaRP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DA927D50-7C5B-326A-A5F2-2831A65E225E}"/>
                  </a:ext>
                </a:extLst>
              </p:cNvPr>
              <p:cNvSpPr txBox="1"/>
              <p:nvPr/>
            </p:nvSpPr>
            <p:spPr>
              <a:xfrm>
                <a:off x="-640466" y="1205559"/>
                <a:ext cx="13472932" cy="149566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b="0" i="1" smtClean="0">
                                  <a:latin typeface="Cambria Math" panose="02040503050406030204" pitchFamily="18" charset="0"/>
                                </a:rPr>
                                <m:t>𝑄𝑄</m:t>
                              </m:r>
                            </m:sub>
                          </m:sSub>
                          <m:d>
                            <m:dPr>
                              <m:ctrlPr>
                                <a:rPr lang="en-US" altLang="ja-JP" i="1">
                                  <a:latin typeface="Cambria Math" panose="02040503050406030204" pitchFamily="18" charset="0"/>
                                </a:rPr>
                              </m:ctrlPr>
                            </m:dPr>
                            <m:e>
                              <m:r>
                                <a:rPr lang="en-US" altLang="ja-JP" i="1">
                                  <a:latin typeface="Cambria Math" panose="02040503050406030204" pitchFamily="18" charset="0"/>
                                </a:rPr>
                                <m:t>1</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e>
                              </m:d>
                            </m:e>
                          </m:d>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sSubSup>
                            <m:sSubSupPr>
                              <m:ctrlPr>
                                <a:rPr lang="en-US" altLang="ja-JP" i="1" smtClean="0">
                                  <a:latin typeface="Cambria Math" panose="02040503050406030204" pitchFamily="18" charset="0"/>
                                </a:rPr>
                              </m:ctrlPr>
                            </m:sSubSupPr>
                            <m:e>
                              <m:r>
                                <m:rPr>
                                  <m:sty m:val="p"/>
                                </m:rPr>
                                <a:rPr lang="el-GR" altLang="ja-JP" i="1" smtClean="0">
                                  <a:latin typeface="Cambria Math" panose="02040503050406030204" pitchFamily="18" charset="0"/>
                                  <a:ea typeface="Cambria Math" panose="02040503050406030204" pitchFamily="18" charset="0"/>
                                </a:rPr>
                                <m:t>Σ</m:t>
                              </m:r>
                            </m:e>
                            <m:sub>
                              <m:r>
                                <a:rPr lang="en-US" altLang="ja-JP" b="0" i="1" smtClean="0">
                                  <a:latin typeface="Cambria Math" panose="02040503050406030204" pitchFamily="18" charset="0"/>
                                </a:rPr>
                                <m:t>𝑄</m:t>
                              </m:r>
                            </m:sub>
                            <m:sup>
                              <m:r>
                                <a:rPr lang="en-US" altLang="ja-JP" b="0" i="1" smtClean="0">
                                  <a:latin typeface="Cambria Math" panose="02040503050406030204" pitchFamily="18" charset="0"/>
                                </a:rPr>
                                <m:t>′</m:t>
                              </m:r>
                            </m:sup>
                          </m:sSubSup>
                        </m:e>
                      </m:d>
                      <m:r>
                        <a:rPr kumimoji="1"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𝑞</m:t>
                              </m:r>
                            </m:sub>
                          </m:sSub>
                        </m:num>
                        <m:den>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a:solidFill>
                                    <a:schemeClr val="accent1"/>
                                  </a:solidFill>
                                  <a:latin typeface="Cambria Math" panose="02040503050406030204" pitchFamily="18" charset="0"/>
                                </a:rPr>
                                <m:t>S</m:t>
                              </m:r>
                            </m:sup>
                          </m:sSubSup>
                        </m:e>
                      </m:d>
                      <m:r>
                        <a:rPr lang="en-US" altLang="ja-JP" b="0" i="1"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b="0" i="1" smtClean="0">
                                  <a:solidFill>
                                    <a:schemeClr val="accent1"/>
                                  </a:solidFill>
                                  <a:latin typeface="Cambria Math" panose="02040503050406030204" pitchFamily="18" charset="0"/>
                                </a:rPr>
                              </m:ctrlPr>
                            </m:sSupPr>
                            <m:e>
                              <m:d>
                                <m:dPr>
                                  <m:ctrlPr>
                                    <a:rPr lang="en-US" altLang="ja-JP" b="0" i="1" smtClean="0">
                                      <a:solidFill>
                                        <a:schemeClr val="accent1"/>
                                      </a:solidFill>
                                      <a:latin typeface="Cambria Math" panose="02040503050406030204" pitchFamily="18" charset="0"/>
                                    </a:rPr>
                                  </m:ctrlPr>
                                </m:dPr>
                                <m:e>
                                  <m:sSubSup>
                                    <m:sSubSupPr>
                                      <m:ctrlPr>
                                        <a:rPr lang="en-US" altLang="ja-JP" i="1" smtClean="0">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b="0" i="1" smtClean="0">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𝑢</m:t>
                              </m:r>
                              <m:r>
                                <a:rPr lang="en-US" altLang="ja-JP" b="0" i="1" smtClean="0">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ave</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kumimoji="1" lang="el-GR" altLang="ja-JP" b="0" i="1" smtClean="0">
                                  <a:latin typeface="Cambria Math" panose="02040503050406030204" pitchFamily="18" charset="0"/>
                                  <a:ea typeface="Cambria Math" panose="02040503050406030204" pitchFamily="18" charset="0"/>
                                </a:rPr>
                                <m:t>Ξ</m:t>
                              </m:r>
                            </m:e>
                            <m:sub>
                              <m:r>
                                <a:rPr kumimoji="1" lang="en-US" altLang="ja-JP" b="0" i="1" smtClean="0">
                                  <a:latin typeface="Cambria Math" panose="02040503050406030204" pitchFamily="18" charset="0"/>
                                </a:rPr>
                                <m:t>𝑄𝑄</m:t>
                              </m:r>
                            </m:sub>
                          </m:sSub>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𝑃</m:t>
                          </m:r>
                        </m:e>
                      </m:d>
                      <m:r>
                        <a:rPr lang="en-US" altLang="ja-JP"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𝑞</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A</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b="0" i="0" smtClean="0">
                                  <a:solidFill>
                                    <a:schemeClr val="accent1"/>
                                  </a:solidFill>
                                  <a:latin typeface="Cambria Math" panose="02040503050406030204" pitchFamily="18" charset="0"/>
                                </a:rPr>
                                <m:t>A</m:t>
                              </m:r>
                            </m:sup>
                          </m:sSubSup>
                        </m:e>
                      </m:d>
                    </m:oMath>
                  </m:oMathPara>
                </a14:m>
                <a:endParaRPr kumimoji="1" lang="en-US" altLang="ja-JP" sz="2000" dirty="0"/>
              </a:p>
              <a:p>
                <a:pPr/>
                <a14:m>
                  <m:oMathPara xmlns:m="http://schemas.openxmlformats.org/officeDocument/2006/math">
                    <m:oMathParaPr>
                      <m:jc m:val="center"/>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b="0" i="1" smtClean="0">
                                  <a:latin typeface="Cambria Math" panose="02040503050406030204" pitchFamily="18" charset="0"/>
                                </a:rPr>
                                <m:t>𝑄𝑄</m:t>
                              </m:r>
                            </m:sub>
                          </m:sSub>
                          <m:d>
                            <m:dPr>
                              <m:ctrlPr>
                                <a:rPr lang="en-US" altLang="ja-JP" i="1">
                                  <a:latin typeface="Cambria Math" panose="02040503050406030204" pitchFamily="18" charset="0"/>
                                </a:rPr>
                              </m:ctrlPr>
                            </m:dPr>
                            <m:e>
                              <m:r>
                                <a:rPr lang="en-US" altLang="ja-JP" i="1">
                                  <a:latin typeface="Cambria Math" panose="02040503050406030204" pitchFamily="18" charset="0"/>
                                </a:rPr>
                                <m:t>1</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e>
                              </m:d>
                            </m:e>
                          </m:d>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sSubSup>
                            <m:sSubSupPr>
                              <m:ctrlPr>
                                <a:rPr lang="en-US" altLang="ja-JP" i="1" smtClean="0">
                                  <a:latin typeface="Cambria Math" panose="02040503050406030204" pitchFamily="18" charset="0"/>
                                </a:rPr>
                              </m:ctrlPr>
                            </m:sSubSupPr>
                            <m:e>
                              <m:r>
                                <m:rPr>
                                  <m:sty m:val="p"/>
                                </m:rPr>
                                <a:rPr lang="el-GR" altLang="ja-JP" i="1" smtClean="0">
                                  <a:latin typeface="Cambria Math" panose="02040503050406030204" pitchFamily="18" charset="0"/>
                                  <a:ea typeface="Cambria Math" panose="02040503050406030204" pitchFamily="18" charset="0"/>
                                </a:rPr>
                                <m:t>Σ</m:t>
                              </m:r>
                            </m:e>
                            <m:sub>
                              <m:r>
                                <a:rPr lang="en-US" altLang="ja-JP" b="0" i="1" smtClean="0">
                                  <a:latin typeface="Cambria Math" panose="02040503050406030204" pitchFamily="18" charset="0"/>
                                </a:rPr>
                                <m:t>𝑄</m:t>
                              </m:r>
                            </m:sub>
                            <m:sup>
                              <m:r>
                                <a:rPr lang="en-US" altLang="ja-JP" b="0" i="1" smtClean="0">
                                  <a:latin typeface="Cambria Math" panose="02040503050406030204" pitchFamily="18" charset="0"/>
                                </a:rPr>
                                <m:t>′</m:t>
                              </m:r>
                            </m:sup>
                          </m:sSubSup>
                        </m:e>
                      </m:d>
                      <m:r>
                        <a:rPr kumimoji="1"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𝑞</m:t>
                              </m:r>
                            </m:sub>
                          </m:sSub>
                        </m:num>
                        <m:den>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a:solidFill>
                                    <a:schemeClr val="accent1"/>
                                  </a:solidFill>
                                  <a:latin typeface="Cambria Math" panose="02040503050406030204" pitchFamily="18" charset="0"/>
                                </a:rPr>
                                <m:t>S</m:t>
                              </m:r>
                            </m:sup>
                          </m:sSubSup>
                        </m:e>
                      </m:d>
                      <m:r>
                        <a:rPr lang="en-US" altLang="ja-JP" b="0" i="1"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b="0" i="1" smtClean="0">
                                  <a:solidFill>
                                    <a:schemeClr val="accent1"/>
                                  </a:solidFill>
                                  <a:latin typeface="Cambria Math" panose="02040503050406030204" pitchFamily="18" charset="0"/>
                                </a:rPr>
                              </m:ctrlPr>
                            </m:sSupPr>
                            <m:e>
                              <m:d>
                                <m:dPr>
                                  <m:ctrlPr>
                                    <a:rPr lang="en-US" altLang="ja-JP" b="0" i="1" smtClean="0">
                                      <a:solidFill>
                                        <a:schemeClr val="accent1"/>
                                      </a:solidFill>
                                      <a:latin typeface="Cambria Math" panose="02040503050406030204" pitchFamily="18" charset="0"/>
                                    </a:rPr>
                                  </m:ctrlPr>
                                </m:dPr>
                                <m:e>
                                  <m:sSubSup>
                                    <m:sSubSupPr>
                                      <m:ctrlPr>
                                        <a:rPr lang="en-US" altLang="ja-JP" i="1" smtClean="0">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b="0" i="1" smtClean="0">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r>
                            <a:rPr lang="en-US" altLang="ja-JP" b="0" i="1" smtClean="0">
                              <a:solidFill>
                                <a:schemeClr val="accent1"/>
                              </a:solidFill>
                              <a:latin typeface="Cambria Math" panose="02040503050406030204" pitchFamily="18" charset="0"/>
                            </a:rPr>
                            <m:t>2</m:t>
                          </m:r>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𝑢</m:t>
                              </m:r>
                              <m:r>
                                <a:rPr lang="en-US" altLang="ja-JP" b="0" i="1" smtClean="0">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b="0" i="1" smtClean="0">
                          <a:solidFill>
                            <a:srgbClr val="FF0000"/>
                          </a:solidFill>
                          <a:latin typeface="Cambria Math" panose="02040503050406030204" pitchFamily="18" charset="0"/>
                        </a:rPr>
                        <m:t>+(</m:t>
                      </m:r>
                      <m:m>
                        <m:mPr>
                          <m:mcs>
                            <m:mc>
                              <m:mcPr>
                                <m:count m:val="1"/>
                                <m:mcJc m:val="center"/>
                              </m:mcPr>
                            </m:mc>
                          </m:mcs>
                          <m:ctrlPr>
                            <a:rPr lang="en-US" altLang="ja-JP" b="0" smtClean="0">
                              <a:solidFill>
                                <a:srgbClr val="FF0000"/>
                              </a:solidFill>
                              <a:latin typeface="Cambria Math" panose="02040503050406030204" pitchFamily="18" charset="0"/>
                            </a:rPr>
                          </m:ctrlPr>
                        </m:mPr>
                        <m:mr>
                          <m:e>
                            <m:r>
                              <m:rPr>
                                <m:sty m:val="p"/>
                                <m:brk m:alnAt="7"/>
                              </m:rPr>
                              <a:rPr lang="en-US" altLang="ja-JP" b="0" i="0" smtClean="0">
                                <a:solidFill>
                                  <a:srgbClr val="FF0000"/>
                                </a:solidFill>
                                <a:latin typeface="Cambria Math" panose="02040503050406030204" pitchFamily="18" charset="0"/>
                              </a:rPr>
                              <m:t>color</m:t>
                            </m:r>
                          </m:e>
                        </m:mr>
                        <m:mr>
                          <m:e>
                            <m:r>
                              <m:rPr>
                                <m:sty m:val="p"/>
                              </m:rPr>
                              <a:rPr lang="en-US" altLang="ja-JP" b="0" i="0" smtClean="0">
                                <a:solidFill>
                                  <a:srgbClr val="FF0000"/>
                                </a:solidFill>
                                <a:latin typeface="Cambria Math" panose="02040503050406030204" pitchFamily="18" charset="0"/>
                              </a:rPr>
                              <m:t>mixing</m:t>
                            </m:r>
                          </m:e>
                        </m:mr>
                      </m:m>
                      <m:r>
                        <a:rPr lang="en-US" altLang="ja-JP" b="0" i="1" smtClean="0">
                          <a:solidFill>
                            <a:srgbClr val="FF0000"/>
                          </a:solidFill>
                          <a:latin typeface="Cambria Math" panose="02040503050406030204" pitchFamily="18" charset="0"/>
                        </a:rPr>
                        <m:t>)</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ave</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kumimoji="1" lang="el-GR" altLang="ja-JP" b="0" i="1" smtClean="0">
                                  <a:latin typeface="Cambria Math" panose="02040503050406030204" pitchFamily="18" charset="0"/>
                                  <a:ea typeface="Cambria Math" panose="02040503050406030204" pitchFamily="18" charset="0"/>
                                </a:rPr>
                                <m:t>Ξ</m:t>
                              </m:r>
                            </m:e>
                            <m:sub>
                              <m:r>
                                <a:rPr kumimoji="1" lang="en-US" altLang="ja-JP" b="0" i="1" smtClean="0">
                                  <a:latin typeface="Cambria Math" panose="02040503050406030204" pitchFamily="18" charset="0"/>
                                </a:rPr>
                                <m:t>𝑄𝑄</m:t>
                              </m:r>
                            </m:sub>
                          </m:sSub>
                        </m:e>
                      </m:d>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𝑃</m:t>
                          </m:r>
                        </m:e>
                      </m:d>
                      <m:r>
                        <a:rPr lang="en-US" altLang="ja-JP" i="1" smtClean="0">
                          <a:solidFill>
                            <a:schemeClr val="accent1"/>
                          </a:solidFill>
                          <a:latin typeface="Cambria Math" panose="02040503050406030204" pitchFamily="18" charset="0"/>
                        </a:rPr>
                        <m:t>−</m:t>
                      </m:r>
                      <m:f>
                        <m:fPr>
                          <m:ctrlPr>
                            <a:rPr lang="en-US" altLang="ja-JP" i="1">
                              <a:solidFill>
                                <a:schemeClr val="accent1"/>
                              </a:solidFill>
                              <a:latin typeface="Cambria Math" panose="02040503050406030204" pitchFamily="18" charset="0"/>
                            </a:rPr>
                          </m:ctrlPr>
                        </m:fPr>
                        <m:num>
                          <m:sSub>
                            <m:sSubPr>
                              <m:ctrlPr>
                                <a:rPr lang="en-US" altLang="ja-JP"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𝑞</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a:rPr lang="en-US" altLang="ja-JP" i="1">
                                  <a:solidFill>
                                    <a:schemeClr val="accent1"/>
                                  </a:solidFill>
                                  <a:latin typeface="Cambria Math" panose="02040503050406030204" pitchFamily="18" charset="0"/>
                                </a:rPr>
                                <m:t>′</m:t>
                              </m:r>
                              <m:r>
                                <m:rPr>
                                  <m:sty m:val="p"/>
                                </m:rPr>
                                <a:rPr lang="en-US" altLang="ja-JP" b="0" i="0" smtClean="0">
                                  <a:solidFill>
                                    <a:schemeClr val="accent1"/>
                                  </a:solidFill>
                                  <a:latin typeface="Cambria Math" panose="02040503050406030204" pitchFamily="18" charset="0"/>
                                </a:rPr>
                                <m:t>A</m:t>
                              </m:r>
                            </m:sup>
                          </m:sSubSup>
                          <m:r>
                            <a:rPr lang="en-US" altLang="ja-JP" i="1">
                              <a:solidFill>
                                <a:schemeClr val="accent1"/>
                              </a:solidFill>
                              <a:latin typeface="Cambria Math" panose="02040503050406030204" pitchFamily="18" charset="0"/>
                            </a:rPr>
                            <m:t>−2</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𝑞𝑞</m:t>
                              </m:r>
                            </m:sub>
                            <m:sup>
                              <m:r>
                                <m:rPr>
                                  <m:sty m:val="p"/>
                                </m:rPr>
                                <a:rPr lang="en-US" altLang="ja-JP" b="0" i="0" smtClean="0">
                                  <a:solidFill>
                                    <a:schemeClr val="accent1"/>
                                  </a:solidFill>
                                  <a:latin typeface="Cambria Math" panose="02040503050406030204" pitchFamily="18" charset="0"/>
                                </a:rPr>
                                <m:t>A</m:t>
                              </m:r>
                            </m:sup>
                          </m:sSubSup>
                        </m:e>
                      </m:d>
                    </m:oMath>
                  </m:oMathPara>
                </a14:m>
                <a:endParaRPr kumimoji="1" lang="ja-JP" altLang="en-US"/>
              </a:p>
            </p:txBody>
          </p:sp>
        </mc:Choice>
        <mc:Fallback>
          <p:sp>
            <p:nvSpPr>
              <p:cNvPr id="7" name="テキスト ボックス 6">
                <a:extLst>
                  <a:ext uri="{FF2B5EF4-FFF2-40B4-BE49-F238E27FC236}">
                    <a16:creationId xmlns:a16="http://schemas.microsoft.com/office/drawing/2014/main" id="{DA927D50-7C5B-326A-A5F2-2831A65E225E}"/>
                  </a:ext>
                </a:extLst>
              </p:cNvPr>
              <p:cNvSpPr txBox="1">
                <a:spLocks noRot="1" noChangeAspect="1" noMove="1" noResize="1" noEditPoints="1" noAdjustHandles="1" noChangeArrowheads="1" noChangeShapeType="1" noTextEdit="1"/>
              </p:cNvSpPr>
              <p:nvPr/>
            </p:nvSpPr>
            <p:spPr>
              <a:xfrm>
                <a:off x="-640466" y="1205559"/>
                <a:ext cx="13472932" cy="1495666"/>
              </a:xfrm>
              <a:prstGeom prst="rect">
                <a:avLst/>
              </a:prstGeom>
              <a:blipFill>
                <a:blip r:embed="rId3"/>
                <a:stretch>
                  <a:fillRect b="-1695"/>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1BD0A642-EB3A-EAB3-7F63-101179A0C8F2}"/>
              </a:ext>
            </a:extLst>
          </p:cNvPr>
          <p:cNvSpPr txBox="1"/>
          <p:nvPr/>
        </p:nvSpPr>
        <p:spPr>
          <a:xfrm>
            <a:off x="112327" y="862592"/>
            <a:ext cx="9476509" cy="461665"/>
          </a:xfrm>
          <a:prstGeom prst="rect">
            <a:avLst/>
          </a:prstGeom>
          <a:noFill/>
        </p:spPr>
        <p:txBody>
          <a:bodyPr wrap="square" rtlCol="0">
            <a:spAutoFit/>
          </a:bodyPr>
          <a:lstStyle/>
          <a:p>
            <a:r>
              <a:rPr kumimoji="1" lang="en-US" altLang="ja-JP" sz="2400" dirty="0"/>
              <a:t>Some of the mass relations:</a:t>
            </a:r>
            <a:endParaRPr kumimoji="1" lang="ja-JP" altLang="en-US" sz="2400" dirty="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7CA7D3A8-C5AE-6E92-B8AA-B7FB1DF84FA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18</m:t>
                          </m:r>
                        </m:den>
                      </m:f>
                    </m:oMath>
                  </m:oMathPara>
                </a14:m>
                <a:endParaRPr kumimoji="1" lang="ja-JP" altLang="en-US" dirty="0"/>
              </a:p>
            </p:txBody>
          </p:sp>
        </mc:Choice>
        <mc:Fallback xmlns="">
          <p:sp>
            <p:nvSpPr>
              <p:cNvPr id="13" name="テキスト ボックス 12">
                <a:extLst>
                  <a:ext uri="{FF2B5EF4-FFF2-40B4-BE49-F238E27FC236}">
                    <a16:creationId xmlns:a16="http://schemas.microsoft.com/office/drawing/2014/main" id="{7CA7D3A8-C5AE-6E92-B8AA-B7FB1DF84FA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6"/>
                <a:stretch>
                  <a:fillRect l="-12575" t="-126316" r="-53293" b="-18947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A60973BC-165C-0024-3260-C0983B2EED10}"/>
                  </a:ext>
                </a:extLst>
              </p:cNvPr>
              <p:cNvSpPr txBox="1"/>
              <p:nvPr/>
            </p:nvSpPr>
            <p:spPr>
              <a:xfrm>
                <a:off x="436418" y="5389021"/>
                <a:ext cx="10751128" cy="869084"/>
              </a:xfrm>
              <a:prstGeom prst="rect">
                <a:avLst/>
              </a:prstGeom>
              <a:noFill/>
            </p:spPr>
            <p:txBody>
              <a:bodyPr wrap="square" rtlCol="0">
                <a:spAutoFit/>
              </a:bodyPr>
              <a:lstStyle/>
              <a:p>
                <a:r>
                  <a:rPr kumimoji="1" lang="en-US" altLang="ja-JP" sz="2400" dirty="0"/>
                  <a:t>If we set the coupling constant of spin interaction as </a:t>
                </a:r>
                <a14:m>
                  <m:oMath xmlns:m="http://schemas.openxmlformats.org/officeDocument/2006/math">
                    <m:sSubSup>
                      <m:sSubSupPr>
                        <m:ctrlPr>
                          <a:rPr kumimoji="1" lang="en-US" altLang="ja-JP" sz="2400" i="1" smtClean="0">
                            <a:latin typeface="Cambria Math" panose="02040503050406030204" pitchFamily="18" charset="0"/>
                          </a:rPr>
                        </m:ctrlPr>
                      </m:sSubSup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i="1" smtClean="0">
                            <a:latin typeface="Cambria Math" panose="02040503050406030204" pitchFamily="18" charset="0"/>
                            <a:ea typeface="Cambria Math" panose="02040503050406030204" pitchFamily="18" charset="0"/>
                          </a:rPr>
                          <m:t>𝜎</m:t>
                        </m:r>
                      </m:sub>
                      <m:sup>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S</m:t>
                        </m:r>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sub>
                      <m:sup>
                        <m:r>
                          <m:rPr>
                            <m:sty m:val="p"/>
                          </m:rPr>
                          <a:rPr lang="en-US" altLang="ja-JP" sz="2400">
                            <a:latin typeface="Cambria Math" panose="02040503050406030204" pitchFamily="18" charset="0"/>
                          </a:rPr>
                          <m:t>S</m:t>
                        </m:r>
                      </m:sup>
                    </m:sSubSup>
                  </m:oMath>
                </a14:m>
                <a:r>
                  <a:rPr kumimoji="1" lang="en-US" altLang="ja-JP" sz="2400" dirty="0"/>
                  <a:t> and </a:t>
                </a:r>
                <a14:m>
                  <m:oMath xmlns:m="http://schemas.openxmlformats.org/officeDocument/2006/math">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r>
                          <m:rPr>
                            <m:sty m:val="p"/>
                          </m:rPr>
                          <a:rPr lang="en-US" altLang="ja-JP" sz="2400" b="0" i="0" smtClean="0">
                            <a:latin typeface="Cambria Math" panose="02040503050406030204" pitchFamily="18" charset="0"/>
                            <a:ea typeface="Cambria Math" panose="02040503050406030204" pitchFamily="18" charset="0"/>
                          </a:rPr>
                          <m:t>f</m:t>
                        </m:r>
                      </m:sub>
                      <m:sup>
                        <m:r>
                          <a:rPr lang="en-US" altLang="ja-JP" sz="2400" i="1">
                            <a:latin typeface="Cambria Math" panose="02040503050406030204" pitchFamily="18" charset="0"/>
                          </a:rPr>
                          <m:t>′</m:t>
                        </m:r>
                        <m:r>
                          <m:rPr>
                            <m:sty m:val="p"/>
                          </m:rPr>
                          <a:rPr lang="en-US" altLang="ja-JP" sz="2400">
                            <a:latin typeface="Cambria Math" panose="02040503050406030204" pitchFamily="18" charset="0"/>
                          </a:rPr>
                          <m:t>S</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ea typeface="Cambria Math" panose="02040503050406030204" pitchFamily="18" charset="0"/>
                          </a:rPr>
                          <m:t>𝜎</m:t>
                        </m:r>
                        <m:r>
                          <m:rPr>
                            <m:sty m:val="p"/>
                          </m:rPr>
                          <a:rPr lang="en-US" altLang="ja-JP" sz="2400" b="0" i="0" smtClean="0">
                            <a:latin typeface="Cambria Math" panose="02040503050406030204" pitchFamily="18" charset="0"/>
                            <a:ea typeface="Cambria Math" panose="02040503050406030204" pitchFamily="18" charset="0"/>
                          </a:rPr>
                          <m:t>f</m:t>
                        </m:r>
                      </m:sub>
                      <m:sup>
                        <m:r>
                          <m:rPr>
                            <m:sty m:val="p"/>
                          </m:rPr>
                          <a:rPr lang="en-US" altLang="ja-JP" sz="2400">
                            <a:latin typeface="Cambria Math" panose="02040503050406030204" pitchFamily="18" charset="0"/>
                          </a:rPr>
                          <m:t>S</m:t>
                        </m:r>
                      </m:sup>
                    </m:sSubSup>
                  </m:oMath>
                </a14:m>
                <a:r>
                  <a:rPr kumimoji="1" lang="en-US" altLang="ja-JP" sz="2400" dirty="0"/>
                  <a:t>,</a:t>
                </a:r>
              </a:p>
              <a:p>
                <a:r>
                  <a:rPr lang="en-US" altLang="ja-JP" sz="2400" dirty="0"/>
                  <a:t>we obtain the relations of hyperfine splitting as</a:t>
                </a:r>
              </a:p>
            </p:txBody>
          </p:sp>
        </mc:Choice>
        <mc:Fallback>
          <p:sp>
            <p:nvSpPr>
              <p:cNvPr id="2" name="テキスト ボックス 1">
                <a:extLst>
                  <a:ext uri="{FF2B5EF4-FFF2-40B4-BE49-F238E27FC236}">
                    <a16:creationId xmlns:a16="http://schemas.microsoft.com/office/drawing/2014/main" id="{A60973BC-165C-0024-3260-C0983B2EED10}"/>
                  </a:ext>
                </a:extLst>
              </p:cNvPr>
              <p:cNvSpPr txBox="1">
                <a:spLocks noRot="1" noChangeAspect="1" noMove="1" noResize="1" noEditPoints="1" noAdjustHandles="1" noChangeArrowheads="1" noChangeShapeType="1" noTextEdit="1"/>
              </p:cNvSpPr>
              <p:nvPr/>
            </p:nvSpPr>
            <p:spPr>
              <a:xfrm>
                <a:off x="436418" y="5389021"/>
                <a:ext cx="10751128" cy="869084"/>
              </a:xfrm>
              <a:prstGeom prst="rect">
                <a:avLst/>
              </a:prstGeom>
              <a:blipFill>
                <a:blip r:embed="rId7"/>
                <a:stretch>
                  <a:fillRect l="-945" t="-1449" r="-1653" b="-15942"/>
                </a:stretch>
              </a:blipFill>
            </p:spPr>
            <p:txBody>
              <a:bodyPr/>
              <a:lstStyle/>
              <a:p>
                <a:r>
                  <a:rPr lang="ja-JP" altLang="en-US">
                    <a:noFill/>
                  </a:rPr>
                  <a:t> </a:t>
                </a:r>
              </a:p>
            </p:txBody>
          </p:sp>
        </mc:Fallback>
      </mc:AlternateContent>
      <p:grpSp>
        <p:nvGrpSpPr>
          <p:cNvPr id="20" name="グループ化 19">
            <a:extLst>
              <a:ext uri="{FF2B5EF4-FFF2-40B4-BE49-F238E27FC236}">
                <a16:creationId xmlns:a16="http://schemas.microsoft.com/office/drawing/2014/main" id="{2A5FA135-385E-3B56-B881-3FE43FAB7671}"/>
              </a:ext>
            </a:extLst>
          </p:cNvPr>
          <p:cNvGrpSpPr/>
          <p:nvPr/>
        </p:nvGrpSpPr>
        <p:grpSpPr>
          <a:xfrm>
            <a:off x="2633356" y="5236107"/>
            <a:ext cx="8316263" cy="1133131"/>
            <a:chOff x="2715491" y="4553410"/>
            <a:chExt cx="8316263" cy="1133131"/>
          </a:xfrm>
        </p:grpSpPr>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56ECA63A-D04F-FA34-08E3-BAC113CCCF24}"/>
                    </a:ext>
                  </a:extLst>
                </p:cNvPr>
                <p:cNvSpPr txBox="1"/>
                <p:nvPr/>
              </p:nvSpPr>
              <p:spPr>
                <a:xfrm>
                  <a:off x="2885281" y="4553410"/>
                  <a:ext cx="8146473" cy="11331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=2</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=1</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oMath>
                    </m:oMathPara>
                  </a14:m>
                  <a:endParaRPr kumimoji="1" lang="ja-JP" altLang="en-US"/>
                </a:p>
              </p:txBody>
            </p:sp>
          </mc:Choice>
          <mc:Fallback>
            <p:sp>
              <p:nvSpPr>
                <p:cNvPr id="5" name="テキスト ボックス 4">
                  <a:extLst>
                    <a:ext uri="{FF2B5EF4-FFF2-40B4-BE49-F238E27FC236}">
                      <a16:creationId xmlns:a16="http://schemas.microsoft.com/office/drawing/2014/main" id="{56ECA63A-D04F-FA34-08E3-BAC113CCCF24}"/>
                    </a:ext>
                  </a:extLst>
                </p:cNvPr>
                <p:cNvSpPr txBox="1">
                  <a:spLocks noRot="1" noChangeAspect="1" noMove="1" noResize="1" noEditPoints="1" noAdjustHandles="1" noChangeArrowheads="1" noChangeShapeType="1" noTextEdit="1"/>
                </p:cNvSpPr>
                <p:nvPr/>
              </p:nvSpPr>
              <p:spPr>
                <a:xfrm>
                  <a:off x="2885281" y="4553410"/>
                  <a:ext cx="8146473" cy="1133131"/>
                </a:xfrm>
                <a:prstGeom prst="rect">
                  <a:avLst/>
                </a:prstGeom>
                <a:blipFill>
                  <a:blip r:embed="rId8"/>
                  <a:stretch>
                    <a:fillRect b="-2222"/>
                  </a:stretch>
                </a:blipFill>
              </p:spPr>
              <p:txBody>
                <a:bodyPr/>
                <a:lstStyle/>
                <a:p>
                  <a:r>
                    <a:rPr lang="ja-JP" altLang="en-US">
                      <a:noFill/>
                    </a:rPr>
                    <a:t> </a:t>
                  </a:r>
                </a:p>
              </p:txBody>
            </p:sp>
          </mc:Fallback>
        </mc:AlternateContent>
        <p:sp>
          <p:nvSpPr>
            <p:cNvPr id="6" name="左中かっこ 5">
              <a:extLst>
                <a:ext uri="{FF2B5EF4-FFF2-40B4-BE49-F238E27FC236}">
                  <a16:creationId xmlns:a16="http://schemas.microsoft.com/office/drawing/2014/main" id="{B5D1F014-CA6B-37DE-FF81-50B2BDC30E00}"/>
                </a:ext>
              </a:extLst>
            </p:cNvPr>
            <p:cNvSpPr/>
            <p:nvPr/>
          </p:nvSpPr>
          <p:spPr>
            <a:xfrm>
              <a:off x="2715491" y="4553410"/>
              <a:ext cx="169790" cy="11083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8991825A-1D71-E84C-6A21-122F9F7CB4CA}"/>
                  </a:ext>
                </a:extLst>
              </p:cNvPr>
              <p:cNvSpPr txBox="1"/>
              <p:nvPr/>
            </p:nvSpPr>
            <p:spPr>
              <a:xfrm>
                <a:off x="436418" y="5854307"/>
                <a:ext cx="11367655" cy="983987"/>
              </a:xfrm>
              <a:prstGeom prst="rect">
                <a:avLst/>
              </a:prstGeom>
              <a:noFill/>
            </p:spPr>
            <p:txBody>
              <a:bodyPr wrap="square" rtlCol="0">
                <a:spAutoFit/>
              </a:bodyPr>
              <a:lstStyle/>
              <a:p>
                <a:r>
                  <a:rPr kumimoji="1" lang="en-US" altLang="ja-JP" sz="2400" dirty="0"/>
                  <a:t>These are corresponding to </a:t>
                </a:r>
                <a14:m>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𝑄𝑄</m:t>
                            </m:r>
                          </m:sub>
                          <m:sup>
                            <m:r>
                              <a:rPr kumimoji="1" lang="en-US" altLang="ja-JP" sz="2400" b="0" i="1" smtClean="0">
                                <a:latin typeface="Cambria Math" panose="02040503050406030204" pitchFamily="18" charset="0"/>
                              </a:rPr>
                              <m:t>∗</m:t>
                            </m:r>
                          </m:sup>
                        </m:sSubSup>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
                          <m:sSubPr>
                            <m:ctrlPr>
                              <a:rPr lang="en-US" altLang="ja-JP" sz="2400" i="1" smtClean="0">
                                <a:latin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Ξ</m:t>
                            </m:r>
                          </m:e>
                          <m:sub>
                            <m:r>
                              <a:rPr lang="en-US" altLang="ja-JP" sz="2400" b="0" i="1" smtClean="0">
                                <a:latin typeface="Cambria Math" panose="02040503050406030204" pitchFamily="18" charset="0"/>
                              </a:rPr>
                              <m:t>𝑄𝑄</m:t>
                            </m:r>
                          </m:sub>
                        </m:sSub>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4</m:t>
                        </m:r>
                      </m:den>
                    </m:f>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𝑃</m:t>
                                </m:r>
                              </m:e>
                              <m:sup>
                                <m:r>
                                  <a:rPr lang="en-US" altLang="ja-JP" sz="2400" b="0" i="1" smtClean="0">
                                    <a:latin typeface="Cambria Math" panose="02040503050406030204" pitchFamily="18" charset="0"/>
                                  </a:rPr>
                                  <m:t>∗</m:t>
                                </m:r>
                              </m:sup>
                            </m:sSup>
                          </m:e>
                        </m:d>
                        <m:r>
                          <a:rPr lang="en-US" altLang="ja-JP" sz="2400" i="1">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𝑃</m:t>
                            </m:r>
                          </m:e>
                        </m:d>
                      </m:e>
                    </m:d>
                  </m:oMath>
                </a14:m>
                <a:r>
                  <a:rPr kumimoji="1" lang="en-US" altLang="ja-JP" sz="2400" dirty="0"/>
                  <a:t> predicted by NRQCD. </a:t>
                </a:r>
                <a:endParaRPr kumimoji="1" lang="ja-JP" altLang="en-US" sz="2400"/>
              </a:p>
            </p:txBody>
          </p:sp>
        </mc:Choice>
        <mc:Fallback>
          <p:sp>
            <p:nvSpPr>
              <p:cNvPr id="14" name="テキスト ボックス 13">
                <a:extLst>
                  <a:ext uri="{FF2B5EF4-FFF2-40B4-BE49-F238E27FC236}">
                    <a16:creationId xmlns:a16="http://schemas.microsoft.com/office/drawing/2014/main" id="{8991825A-1D71-E84C-6A21-122F9F7CB4CA}"/>
                  </a:ext>
                </a:extLst>
              </p:cNvPr>
              <p:cNvSpPr txBox="1">
                <a:spLocks noRot="1" noChangeAspect="1" noMove="1" noResize="1" noEditPoints="1" noAdjustHandles="1" noChangeArrowheads="1" noChangeShapeType="1" noTextEdit="1"/>
              </p:cNvSpPr>
              <p:nvPr/>
            </p:nvSpPr>
            <p:spPr>
              <a:xfrm>
                <a:off x="436418" y="5854307"/>
                <a:ext cx="11367655" cy="983987"/>
              </a:xfrm>
              <a:prstGeom prst="rect">
                <a:avLst/>
              </a:prstGeom>
              <a:blipFill>
                <a:blip r:embed="rId9"/>
                <a:stretch>
                  <a:fillRect l="-893" b="-1392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7EB2FEAD-6E62-A846-4C79-0BD1D86A375E}"/>
                  </a:ext>
                </a:extLst>
              </p:cNvPr>
              <p:cNvSpPr txBox="1"/>
              <p:nvPr/>
            </p:nvSpPr>
            <p:spPr>
              <a:xfrm>
                <a:off x="436418" y="6814902"/>
                <a:ext cx="11076709" cy="431849"/>
              </a:xfrm>
              <a:prstGeom prst="rect">
                <a:avLst/>
              </a:prstGeom>
              <a:noFill/>
            </p:spPr>
            <p:txBody>
              <a:bodyPr wrap="square" rtlCol="0">
                <a:spAutoFit/>
              </a:bodyPr>
              <a:lstStyle/>
              <a:p>
                <a:r>
                  <a:rPr kumimoji="1" lang="en-US" altLang="ja-JP" sz="2000" dirty="0"/>
                  <a:t>Note: There is no clear basis to this assumption (</a:t>
                </a:r>
                <a14:m>
                  <m:oMath xmlns:m="http://schemas.openxmlformats.org/officeDocument/2006/math">
                    <m:sSubSup>
                      <m:sSubSupPr>
                        <m:ctrlPr>
                          <a:rPr kumimoji="1" lang="en-US" altLang="ja-JP" sz="2000" i="1" smtClean="0">
                            <a:latin typeface="Cambria Math" panose="02040503050406030204" pitchFamily="18" charset="0"/>
                          </a:rPr>
                        </m:ctrlPr>
                      </m:sSubSup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i="1" smtClean="0">
                            <a:latin typeface="Cambria Math" panose="02040503050406030204" pitchFamily="18" charset="0"/>
                            <a:ea typeface="Cambria Math" panose="02040503050406030204" pitchFamily="18" charset="0"/>
                          </a:rPr>
                          <m:t>𝜎</m:t>
                        </m:r>
                      </m:sub>
                      <m:sup>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S</m:t>
                        </m:r>
                      </m:sup>
                    </m:sSubSup>
                    <m:r>
                      <a:rPr kumimoji="1"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sub>
                      <m:sup>
                        <m:r>
                          <m:rPr>
                            <m:sty m:val="p"/>
                          </m:rPr>
                          <a:rPr lang="en-US" altLang="ja-JP" sz="2000">
                            <a:latin typeface="Cambria Math" panose="02040503050406030204" pitchFamily="18" charset="0"/>
                          </a:rPr>
                          <m:t>S</m:t>
                        </m:r>
                      </m:sup>
                    </m:sSubSup>
                  </m:oMath>
                </a14:m>
                <a:r>
                  <a:rPr kumimoji="1" lang="en-US" altLang="ja-JP" sz="2000" dirty="0"/>
                  <a:t> and </a:t>
                </a:r>
                <a14:m>
                  <m:oMath xmlns:m="http://schemas.openxmlformats.org/officeDocument/2006/math">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S</m:t>
                        </m:r>
                      </m:sup>
                    </m:sSubSup>
                    <m:r>
                      <a:rPr lang="en-US" altLang="ja-JP" sz="2000" i="1">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n-US" altLang="ja-JP" sz="2000" i="1">
                            <a:latin typeface="Cambria Math" panose="02040503050406030204" pitchFamily="18" charset="0"/>
                            <a:ea typeface="Cambria Math" panose="02040503050406030204" pitchFamily="18" charset="0"/>
                          </a:rPr>
                          <m:t>𝜎</m:t>
                        </m:r>
                        <m:r>
                          <m:rPr>
                            <m:sty m:val="p"/>
                          </m:rPr>
                          <a:rPr lang="en-US" altLang="ja-JP" sz="2000" b="0" i="0" smtClean="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S</m:t>
                        </m:r>
                      </m:sup>
                    </m:sSubSup>
                  </m:oMath>
                </a14:m>
                <a:r>
                  <a:rPr kumimoji="1" lang="en-US" altLang="ja-JP" sz="2000" dirty="0"/>
                  <a:t>) in this framework.</a:t>
                </a:r>
                <a:endParaRPr kumimoji="1" lang="ja-JP" altLang="en-US" sz="2000"/>
              </a:p>
            </p:txBody>
          </p:sp>
        </mc:Choice>
        <mc:Fallback>
          <p:sp>
            <p:nvSpPr>
              <p:cNvPr id="16" name="テキスト ボックス 15">
                <a:extLst>
                  <a:ext uri="{FF2B5EF4-FFF2-40B4-BE49-F238E27FC236}">
                    <a16:creationId xmlns:a16="http://schemas.microsoft.com/office/drawing/2014/main" id="{7EB2FEAD-6E62-A846-4C79-0BD1D86A375E}"/>
                  </a:ext>
                </a:extLst>
              </p:cNvPr>
              <p:cNvSpPr txBox="1">
                <a:spLocks noRot="1" noChangeAspect="1" noMove="1" noResize="1" noEditPoints="1" noAdjustHandles="1" noChangeArrowheads="1" noChangeShapeType="1" noTextEdit="1"/>
              </p:cNvSpPr>
              <p:nvPr/>
            </p:nvSpPr>
            <p:spPr>
              <a:xfrm>
                <a:off x="436418" y="6814902"/>
                <a:ext cx="11076709" cy="431849"/>
              </a:xfrm>
              <a:prstGeom prst="rect">
                <a:avLst/>
              </a:prstGeom>
              <a:blipFill>
                <a:blip r:embed="rId10"/>
                <a:stretch>
                  <a:fillRect l="-573" b="-2571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BA71F336-2DE4-915D-620A-E62982EFF12C}"/>
                  </a:ext>
                </a:extLst>
              </p:cNvPr>
              <p:cNvSpPr txBox="1"/>
              <p:nvPr/>
            </p:nvSpPr>
            <p:spPr>
              <a:xfrm>
                <a:off x="282935" y="4239498"/>
                <a:ext cx="10496105" cy="628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𝑀</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𝑄𝑄</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0</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i="1">
                                          <a:latin typeface="Cambria Math" panose="02040503050406030204" pitchFamily="18" charset="0"/>
                                        </a:rPr>
                                        <m:t>1</m:t>
                                      </m:r>
                                    </m:e>
                                    <m:sup>
                                      <m:r>
                                        <a:rPr lang="en-US" altLang="ja-JP" i="1">
                                          <a:latin typeface="Cambria Math" panose="02040503050406030204" pitchFamily="18" charset="0"/>
                                        </a:rPr>
                                        <m:t>+</m:t>
                                      </m:r>
                                    </m:sup>
                                  </m:sSup>
                                </m:e>
                              </m:d>
                            </m:e>
                          </m:d>
                        </m:e>
                      </m:d>
                      <m:r>
                        <a:rPr kumimoji="1" lang="en-US" altLang="ja-JP" sz="1800" b="0" i="1" smtClean="0">
                          <a:solidFill>
                            <a:schemeClr val="tx1"/>
                          </a:solidFill>
                          <a:latin typeface="Cambria Math" panose="02040503050406030204" pitchFamily="18" charset="0"/>
                        </a:rPr>
                        <m:t>−</m:t>
                      </m:r>
                      <m:r>
                        <a:rPr lang="en-US" altLang="ja-JP" sz="1800" b="0" i="1" smtClean="0">
                          <a:latin typeface="Cambria Math" panose="02040503050406030204" pitchFamily="18" charset="0"/>
                        </a:rPr>
                        <m:t>𝑀</m:t>
                      </m:r>
                      <m:d>
                        <m:dPr>
                          <m:ctrlPr>
                            <a:rPr lang="en-US" altLang="ja-JP" sz="1800" b="0" i="1" smtClean="0">
                              <a:latin typeface="Cambria Math" panose="02040503050406030204" pitchFamily="18" charset="0"/>
                            </a:rPr>
                          </m:ctrlPr>
                        </m:dPr>
                        <m:e>
                          <m:sSub>
                            <m:sSubPr>
                              <m:ctrlPr>
                                <a:rPr lang="en-US" altLang="ja-JP" sz="1800" b="0" i="1" smtClean="0">
                                  <a:latin typeface="Cambria Math" panose="02040503050406030204" pitchFamily="18" charset="0"/>
                                </a:rPr>
                              </m:ctrlPr>
                            </m:sSubPr>
                            <m:e>
                              <m:r>
                                <m:rPr>
                                  <m:sty m:val="p"/>
                                </m:rPr>
                                <a:rPr lang="el-GR" altLang="ja-JP" sz="1800" b="0" i="1" smtClean="0">
                                  <a:latin typeface="Cambria Math" panose="02040503050406030204" pitchFamily="18" charset="0"/>
                                  <a:ea typeface="Cambria Math" panose="02040503050406030204" pitchFamily="18" charset="0"/>
                                </a:rPr>
                                <m:t>Λ</m:t>
                              </m:r>
                            </m:e>
                            <m:sub>
                              <m:r>
                                <a:rPr lang="en-US" altLang="ja-JP" sz="1800" b="0" i="1" smtClean="0">
                                  <a:latin typeface="Cambria Math" panose="02040503050406030204" pitchFamily="18" charset="0"/>
                                </a:rPr>
                                <m:t>𝑄</m:t>
                              </m:r>
                            </m:sub>
                          </m:sSub>
                        </m:e>
                      </m:d>
                      <m:r>
                        <a:rPr lang="en-US" altLang="ja-JP" i="1">
                          <a:solidFill>
                            <a:srgbClr val="FF0000"/>
                          </a:solidFill>
                          <a:latin typeface="Cambria Math" panose="02040503050406030204" pitchFamily="18" charset="0"/>
                        </a:rPr>
                        <m:t>+(</m:t>
                      </m:r>
                      <m:m>
                        <m:mPr>
                          <m:mcs>
                            <m:mc>
                              <m:mcPr>
                                <m:count m:val="1"/>
                                <m:mcJc m:val="center"/>
                              </m:mcPr>
                            </m:mc>
                          </m:mcs>
                          <m:ctrlPr>
                            <a:rPr lang="en-US" altLang="ja-JP" i="1">
                              <a:solidFill>
                                <a:srgbClr val="FF0000"/>
                              </a:solidFill>
                              <a:latin typeface="Cambria Math" panose="02040503050406030204" pitchFamily="18" charset="0"/>
                            </a:rPr>
                          </m:ctrlPr>
                        </m:mPr>
                        <m:mr>
                          <m:e>
                            <m:r>
                              <m:rPr>
                                <m:sty m:val="p"/>
                                <m:brk m:alnAt="7"/>
                              </m:rPr>
                              <a:rPr lang="en-US" altLang="ja-JP">
                                <a:solidFill>
                                  <a:srgbClr val="FF0000"/>
                                </a:solidFill>
                                <a:latin typeface="Cambria Math" panose="02040503050406030204" pitchFamily="18" charset="0"/>
                              </a:rPr>
                              <m:t>c</m:t>
                            </m:r>
                            <m:r>
                              <m:rPr>
                                <m:sty m:val="p"/>
                              </m:rPr>
                              <a:rPr lang="en-US" altLang="ja-JP">
                                <a:solidFill>
                                  <a:srgbClr val="FF0000"/>
                                </a:solidFill>
                                <a:latin typeface="Cambria Math" panose="02040503050406030204" pitchFamily="18" charset="0"/>
                              </a:rPr>
                              <m:t>olor</m:t>
                            </m:r>
                          </m:e>
                        </m:mr>
                        <m:mr>
                          <m:e>
                            <m:r>
                              <m:rPr>
                                <m:sty m:val="p"/>
                              </m:rPr>
                              <a:rPr lang="en-US" altLang="ja-JP">
                                <a:solidFill>
                                  <a:srgbClr val="FF0000"/>
                                </a:solidFill>
                                <a:latin typeface="Cambria Math" panose="02040503050406030204" pitchFamily="18" charset="0"/>
                              </a:rPr>
                              <m:t>mixing</m:t>
                            </m:r>
                          </m:e>
                        </m:mr>
                      </m:m>
                      <m:r>
                        <a:rPr lang="en-US" altLang="ja-JP" i="1">
                          <a:solidFill>
                            <a:srgbClr val="FF0000"/>
                          </a:solidFill>
                          <a:latin typeface="Cambria Math" panose="02040503050406030204" pitchFamily="18" charset="0"/>
                        </a:rPr>
                        <m:t>)</m:t>
                      </m:r>
                      <m:r>
                        <a:rPr lang="en-US" altLang="ja-JP" sz="1800" b="0" i="1" smtClean="0">
                          <a:solidFill>
                            <a:schemeClr val="accent1"/>
                          </a:solidFill>
                          <a:latin typeface="Cambria Math" panose="02040503050406030204" pitchFamily="18" charset="0"/>
                        </a:rPr>
                        <m:t>−</m:t>
                      </m:r>
                      <m:box>
                        <m:boxPr>
                          <m:ctrlPr>
                            <a:rPr lang="en-US" altLang="ja-JP" sz="1800" i="1">
                              <a:solidFill>
                                <a:schemeClr val="accent1"/>
                              </a:solidFill>
                              <a:latin typeface="Cambria Math" panose="02040503050406030204" pitchFamily="18" charset="0"/>
                            </a:rPr>
                          </m:ctrlPr>
                        </m:boxPr>
                        <m:e>
                          <m:argPr>
                            <m:argSz m:val="-1"/>
                          </m:argPr>
                          <m:f>
                            <m:fPr>
                              <m:ctrlPr>
                                <a:rPr lang="en-US" altLang="ja-JP" sz="1800" i="1">
                                  <a:solidFill>
                                    <a:schemeClr val="accent1"/>
                                  </a:solidFill>
                                  <a:latin typeface="Cambria Math" panose="02040503050406030204" pitchFamily="18" charset="0"/>
                                </a:rPr>
                              </m:ctrlPr>
                            </m:fPr>
                            <m:num>
                              <m:sSub>
                                <m:sSubPr>
                                  <m:ctrlPr>
                                    <a:rPr lang="en-US" altLang="ja-JP" sz="1800" i="1">
                                      <a:solidFill>
                                        <a:schemeClr val="accent1"/>
                                      </a:solidFill>
                                      <a:latin typeface="Cambria Math" panose="02040503050406030204" pitchFamily="18" charset="0"/>
                                    </a:rPr>
                                  </m:ctrlPr>
                                </m:sSubPr>
                                <m:e>
                                  <m:r>
                                    <a:rPr lang="en-US" altLang="ja-JP" sz="1800" i="1">
                                      <a:solidFill>
                                        <a:schemeClr val="accent1"/>
                                      </a:solidFill>
                                      <a:latin typeface="Cambria Math" panose="02040503050406030204" pitchFamily="18" charset="0"/>
                                    </a:rPr>
                                    <m:t>𝑚</m:t>
                                  </m:r>
                                </m:e>
                                <m:sub>
                                  <m:r>
                                    <a:rPr lang="en-US" altLang="ja-JP" sz="1800" i="1">
                                      <a:solidFill>
                                        <a:schemeClr val="accent1"/>
                                      </a:solidFill>
                                      <a:latin typeface="Cambria Math" panose="02040503050406030204" pitchFamily="18" charset="0"/>
                                    </a:rPr>
                                    <m:t>𝑞</m:t>
                                  </m:r>
                                </m:sub>
                              </m:sSub>
                            </m:num>
                            <m:den>
                              <m:sSub>
                                <m:sSubPr>
                                  <m:ctrlPr>
                                    <a:rPr lang="en-US" altLang="ja-JP" sz="1800" i="1">
                                      <a:solidFill>
                                        <a:schemeClr val="accent1"/>
                                      </a:solidFill>
                                      <a:latin typeface="Cambria Math" panose="02040503050406030204" pitchFamily="18" charset="0"/>
                                    </a:rPr>
                                  </m:ctrlPr>
                                </m:sSubPr>
                                <m:e>
                                  <m:r>
                                    <a:rPr lang="en-US" altLang="ja-JP" sz="1800" i="1">
                                      <a:solidFill>
                                        <a:schemeClr val="accent1"/>
                                      </a:solidFill>
                                      <a:latin typeface="Cambria Math" panose="02040503050406030204" pitchFamily="18" charset="0"/>
                                    </a:rPr>
                                    <m:t>𝑚</m:t>
                                  </m:r>
                                </m:e>
                                <m:sub>
                                  <m:r>
                                    <a:rPr lang="en-US" altLang="ja-JP" sz="1800" i="1">
                                      <a:solidFill>
                                        <a:schemeClr val="accent1"/>
                                      </a:solidFill>
                                      <a:latin typeface="Cambria Math" panose="02040503050406030204" pitchFamily="18" charset="0"/>
                                    </a:rPr>
                                    <m:t>𝑄</m:t>
                                  </m:r>
                                </m:sub>
                              </m:sSub>
                            </m:den>
                          </m:f>
                          <m:d>
                            <m:dPr>
                              <m:ctrlPr>
                                <a:rPr lang="en-US" altLang="ja-JP" sz="1800" i="1" smtClean="0">
                                  <a:solidFill>
                                    <a:schemeClr val="accent1"/>
                                  </a:solidFill>
                                  <a:latin typeface="Cambria Math" panose="02040503050406030204" pitchFamily="18" charset="0"/>
                                </a:rPr>
                              </m:ctrlPr>
                            </m:dPr>
                            <m:e>
                              <m:sSubSup>
                                <m:sSubSupPr>
                                  <m:ctrlPr>
                                    <a:rPr lang="en-US" altLang="ja-JP" sz="1800" i="1">
                                      <a:solidFill>
                                        <a:schemeClr val="accent1"/>
                                      </a:solidFill>
                                      <a:latin typeface="Cambria Math" panose="02040503050406030204" pitchFamily="18" charset="0"/>
                                    </a:rPr>
                                  </m:ctrlPr>
                                </m:sSubSupPr>
                                <m:e>
                                  <m:r>
                                    <m:rPr>
                                      <m:sty m:val="p"/>
                                    </m:rPr>
                                    <a:rPr lang="el-GR" altLang="ja-JP" sz="1800" i="1">
                                      <a:solidFill>
                                        <a:schemeClr val="accent1"/>
                                      </a:solidFill>
                                      <a:latin typeface="Cambria Math" panose="02040503050406030204" pitchFamily="18" charset="0"/>
                                      <a:ea typeface="Cambria Math" panose="02040503050406030204" pitchFamily="18" charset="0"/>
                                    </a:rPr>
                                    <m:t>Λ</m:t>
                                  </m:r>
                                </m:e>
                                <m:sub>
                                  <m:r>
                                    <a:rPr lang="en-US" altLang="ja-JP" sz="1800" i="1">
                                      <a:solidFill>
                                        <a:schemeClr val="accent1"/>
                                      </a:solidFill>
                                      <a:latin typeface="Cambria Math" panose="02040503050406030204" pitchFamily="18" charset="0"/>
                                    </a:rPr>
                                    <m:t>𝑞𝑞</m:t>
                                  </m:r>
                                </m:sub>
                                <m:sup>
                                  <m:r>
                                    <a:rPr lang="en-US" altLang="ja-JP" sz="1800" i="1">
                                      <a:solidFill>
                                        <a:schemeClr val="accent1"/>
                                      </a:solidFill>
                                      <a:latin typeface="Cambria Math" panose="02040503050406030204" pitchFamily="18" charset="0"/>
                                    </a:rPr>
                                    <m:t>′</m:t>
                                  </m:r>
                                </m:sup>
                              </m:sSubSup>
                              <m:r>
                                <a:rPr lang="en-US" altLang="ja-JP" sz="1800" b="0" i="1" smtClean="0">
                                  <a:solidFill>
                                    <a:schemeClr val="accent1"/>
                                  </a:solidFill>
                                  <a:latin typeface="Cambria Math" panose="02040503050406030204" pitchFamily="18" charset="0"/>
                                </a:rPr>
                                <m:t>−2</m:t>
                              </m:r>
                              <m:sSub>
                                <m:sSubPr>
                                  <m:ctrlPr>
                                    <a:rPr lang="en-US" altLang="ja-JP" sz="1800" i="1">
                                      <a:solidFill>
                                        <a:schemeClr val="accent1"/>
                                      </a:solidFill>
                                      <a:latin typeface="Cambria Math" panose="02040503050406030204" pitchFamily="18" charset="0"/>
                                    </a:rPr>
                                  </m:ctrlPr>
                                </m:sSubPr>
                                <m:e>
                                  <m:r>
                                    <m:rPr>
                                      <m:sty m:val="p"/>
                                    </m:rPr>
                                    <a:rPr lang="el-GR" altLang="ja-JP" sz="1800" i="1">
                                      <a:solidFill>
                                        <a:schemeClr val="accent1"/>
                                      </a:solidFill>
                                      <a:latin typeface="Cambria Math" panose="02040503050406030204" pitchFamily="18" charset="0"/>
                                      <a:ea typeface="Cambria Math" panose="02040503050406030204" pitchFamily="18" charset="0"/>
                                    </a:rPr>
                                    <m:t>Λ</m:t>
                                  </m:r>
                                </m:e>
                                <m:sub>
                                  <m:r>
                                    <a:rPr lang="en-US" altLang="ja-JP" sz="1800" i="1">
                                      <a:solidFill>
                                        <a:schemeClr val="accent1"/>
                                      </a:solidFill>
                                      <a:latin typeface="Cambria Math" panose="02040503050406030204" pitchFamily="18" charset="0"/>
                                    </a:rPr>
                                    <m:t>𝑞</m:t>
                                  </m:r>
                                  <m:r>
                                    <a:rPr lang="en-US" altLang="ja-JP" sz="1800" b="0" i="1" smtClean="0">
                                      <a:solidFill>
                                        <a:schemeClr val="accent1"/>
                                      </a:solidFill>
                                      <a:latin typeface="Cambria Math" panose="02040503050406030204" pitchFamily="18" charset="0"/>
                                    </a:rPr>
                                    <m:t>𝑞</m:t>
                                  </m:r>
                                </m:sub>
                              </m:sSub>
                            </m:e>
                          </m:d>
                        </m:e>
                      </m:box>
                      <m:r>
                        <a:rPr kumimoji="1" lang="en-US" altLang="ja-JP" sz="1800" b="0" i="1" smtClean="0">
                          <a:solidFill>
                            <a:schemeClr val="tx1"/>
                          </a:solidFill>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m:rPr>
                                  <m:sty m:val="p"/>
                                </m:rPr>
                                <a:rPr lang="el-GR" altLang="ja-JP" i="1">
                                  <a:latin typeface="Cambria Math" panose="02040503050406030204" pitchFamily="18" charset="0"/>
                                  <a:ea typeface="Cambria Math" panose="02040503050406030204" pitchFamily="18" charset="0"/>
                                </a:rPr>
                                <m:t>Ξ</m:t>
                              </m:r>
                            </m:e>
                            <m:sub>
                              <m:r>
                                <a:rPr lang="en-US" altLang="ja-JP" i="1">
                                  <a:latin typeface="Cambria Math" panose="02040503050406030204" pitchFamily="18" charset="0"/>
                                </a:rPr>
                                <m:t>𝑄𝑄</m:t>
                              </m:r>
                            </m:sub>
                          </m:sSub>
                        </m:e>
                      </m:d>
                      <m:r>
                        <a:rPr kumimoji="1" lang="en-US" altLang="ja-JP" sz="1800" b="0" i="1" smtClean="0">
                          <a:solidFill>
                            <a:schemeClr val="tx1"/>
                          </a:solidFill>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𝑀</m:t>
                          </m:r>
                        </m:e>
                        <m:sub>
                          <m:r>
                            <m:rPr>
                              <m:sty m:val="p"/>
                            </m:rPr>
                            <a:rPr lang="en-US" altLang="ja-JP">
                              <a:latin typeface="Cambria Math" panose="02040503050406030204" pitchFamily="18" charset="0"/>
                            </a:rPr>
                            <m:t>ave</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𝑃</m:t>
                          </m:r>
                        </m:e>
                      </m:d>
                      <m:r>
                        <a:rPr lang="en-US" altLang="ja-JP" sz="1800" b="0" i="1" smtClean="0">
                          <a:solidFill>
                            <a:schemeClr val="accent1"/>
                          </a:solidFill>
                          <a:latin typeface="Cambria Math" panose="02040503050406030204" pitchFamily="18" charset="0"/>
                        </a:rPr>
                        <m:t>−</m:t>
                      </m:r>
                      <m:box>
                        <m:boxPr>
                          <m:ctrlPr>
                            <a:rPr lang="en-US" altLang="ja-JP" sz="1800" i="1" smtClean="0">
                              <a:solidFill>
                                <a:schemeClr val="accent1"/>
                              </a:solidFill>
                              <a:latin typeface="Cambria Math" panose="02040503050406030204" pitchFamily="18" charset="0"/>
                            </a:rPr>
                          </m:ctrlPr>
                        </m:boxPr>
                        <m:e>
                          <m:argPr>
                            <m:argSz m:val="-1"/>
                          </m:argPr>
                          <m:f>
                            <m:fPr>
                              <m:ctrlPr>
                                <a:rPr lang="en-US" altLang="ja-JP" sz="1800" i="1" smtClean="0">
                                  <a:solidFill>
                                    <a:schemeClr val="accent1"/>
                                  </a:solidFill>
                                  <a:latin typeface="Cambria Math" panose="02040503050406030204" pitchFamily="18" charset="0"/>
                                </a:rPr>
                              </m:ctrlPr>
                            </m:fPr>
                            <m:num>
                              <m:r>
                                <a:rPr lang="en-US" altLang="ja-JP" sz="1800" b="0" i="1" smtClean="0">
                                  <a:solidFill>
                                    <a:schemeClr val="accent1"/>
                                  </a:solidFill>
                                  <a:latin typeface="Cambria Math" panose="02040503050406030204" pitchFamily="18" charset="0"/>
                                </a:rPr>
                                <m:t>1</m:t>
                              </m:r>
                            </m:num>
                            <m:den>
                              <m:r>
                                <a:rPr lang="en-US" altLang="ja-JP" sz="1800" b="0" i="1" smtClean="0">
                                  <a:solidFill>
                                    <a:schemeClr val="accent1"/>
                                  </a:solidFill>
                                  <a:latin typeface="Cambria Math" panose="02040503050406030204" pitchFamily="18" charset="0"/>
                                </a:rPr>
                                <m:t>2</m:t>
                              </m:r>
                            </m:den>
                          </m:f>
                          <m:r>
                            <a:rPr lang="en-US" altLang="ja-JP" sz="1800" b="0" i="1" smtClean="0">
                              <a:solidFill>
                                <a:schemeClr val="accent1"/>
                              </a:solidFill>
                              <a:latin typeface="Cambria Math" panose="02040503050406030204" pitchFamily="18" charset="0"/>
                            </a:rPr>
                            <m:t> </m:t>
                          </m:r>
                        </m:e>
                      </m:box>
                      <m:box>
                        <m:boxPr>
                          <m:ctrlPr>
                            <a:rPr lang="en-US" altLang="ja-JP" sz="1800" i="1">
                              <a:solidFill>
                                <a:schemeClr val="accent1"/>
                              </a:solidFill>
                              <a:latin typeface="Cambria Math" panose="02040503050406030204" pitchFamily="18" charset="0"/>
                            </a:rPr>
                          </m:ctrlPr>
                        </m:boxPr>
                        <m:e>
                          <m:argPr>
                            <m:argSz m:val="-1"/>
                          </m:argPr>
                          <m:f>
                            <m:fPr>
                              <m:ctrlPr>
                                <a:rPr lang="en-US" altLang="ja-JP" sz="1800" i="1">
                                  <a:solidFill>
                                    <a:schemeClr val="accent1"/>
                                  </a:solidFill>
                                  <a:latin typeface="Cambria Math" panose="02040503050406030204" pitchFamily="18" charset="0"/>
                                </a:rPr>
                              </m:ctrlPr>
                            </m:fPr>
                            <m:num>
                              <m:sSub>
                                <m:sSubPr>
                                  <m:ctrlPr>
                                    <a:rPr lang="en-US" altLang="ja-JP" sz="1800" i="1">
                                      <a:solidFill>
                                        <a:schemeClr val="accent1"/>
                                      </a:solidFill>
                                      <a:latin typeface="Cambria Math" panose="02040503050406030204" pitchFamily="18" charset="0"/>
                                    </a:rPr>
                                  </m:ctrlPr>
                                </m:sSubPr>
                                <m:e>
                                  <m:r>
                                    <a:rPr lang="en-US" altLang="ja-JP" sz="1800" i="1">
                                      <a:solidFill>
                                        <a:schemeClr val="accent1"/>
                                      </a:solidFill>
                                      <a:latin typeface="Cambria Math" panose="02040503050406030204" pitchFamily="18" charset="0"/>
                                    </a:rPr>
                                    <m:t>𝑚</m:t>
                                  </m:r>
                                </m:e>
                                <m:sub>
                                  <m:r>
                                    <a:rPr lang="en-US" altLang="ja-JP" sz="1800" i="1">
                                      <a:solidFill>
                                        <a:schemeClr val="accent1"/>
                                      </a:solidFill>
                                      <a:latin typeface="Cambria Math" panose="02040503050406030204" pitchFamily="18" charset="0"/>
                                    </a:rPr>
                                    <m:t>𝑞</m:t>
                                  </m:r>
                                </m:sub>
                              </m:sSub>
                            </m:num>
                            <m:den>
                              <m:sSub>
                                <m:sSubPr>
                                  <m:ctrlPr>
                                    <a:rPr lang="en-US" altLang="ja-JP" sz="1800" i="1">
                                      <a:solidFill>
                                        <a:schemeClr val="accent1"/>
                                      </a:solidFill>
                                      <a:latin typeface="Cambria Math" panose="02040503050406030204" pitchFamily="18" charset="0"/>
                                    </a:rPr>
                                  </m:ctrlPr>
                                </m:sSubPr>
                                <m:e>
                                  <m:r>
                                    <a:rPr lang="en-US" altLang="ja-JP" sz="1800" i="1">
                                      <a:solidFill>
                                        <a:schemeClr val="accent1"/>
                                      </a:solidFill>
                                      <a:latin typeface="Cambria Math" panose="02040503050406030204" pitchFamily="18" charset="0"/>
                                    </a:rPr>
                                    <m:t>𝑚</m:t>
                                  </m:r>
                                </m:e>
                                <m:sub>
                                  <m:r>
                                    <a:rPr lang="en-US" altLang="ja-JP" sz="1800" i="1">
                                      <a:solidFill>
                                        <a:schemeClr val="accent1"/>
                                      </a:solidFill>
                                      <a:latin typeface="Cambria Math" panose="02040503050406030204" pitchFamily="18" charset="0"/>
                                    </a:rPr>
                                    <m:t>𝑄</m:t>
                                  </m:r>
                                </m:sub>
                              </m:sSub>
                            </m:den>
                          </m:f>
                          <m:d>
                            <m:dPr>
                              <m:ctrlPr>
                                <a:rPr lang="en-US" altLang="ja-JP" sz="1800" i="1">
                                  <a:solidFill>
                                    <a:schemeClr val="accent1"/>
                                  </a:solidFill>
                                  <a:latin typeface="Cambria Math" panose="02040503050406030204" pitchFamily="18" charset="0"/>
                                </a:rPr>
                              </m:ctrlPr>
                            </m:dPr>
                            <m:e>
                              <m:sSubSup>
                                <m:sSubSupPr>
                                  <m:ctrlPr>
                                    <a:rPr lang="en-US" altLang="ja-JP" sz="1800" i="1">
                                      <a:solidFill>
                                        <a:schemeClr val="accent1"/>
                                      </a:solidFill>
                                      <a:latin typeface="Cambria Math" panose="02040503050406030204" pitchFamily="18" charset="0"/>
                                    </a:rPr>
                                  </m:ctrlPr>
                                </m:sSubSupPr>
                                <m:e>
                                  <m:r>
                                    <m:rPr>
                                      <m:sty m:val="p"/>
                                    </m:rPr>
                                    <a:rPr lang="el-GR" altLang="ja-JP" sz="1800" i="1">
                                      <a:solidFill>
                                        <a:schemeClr val="accent1"/>
                                      </a:solidFill>
                                      <a:latin typeface="Cambria Math" panose="02040503050406030204" pitchFamily="18" charset="0"/>
                                      <a:ea typeface="Cambria Math" panose="02040503050406030204" pitchFamily="18" charset="0"/>
                                    </a:rPr>
                                    <m:t>Λ</m:t>
                                  </m:r>
                                </m:e>
                                <m:sub>
                                  <m:r>
                                    <a:rPr lang="en-US" altLang="ja-JP" sz="1800" i="1">
                                      <a:solidFill>
                                        <a:schemeClr val="accent1"/>
                                      </a:solidFill>
                                      <a:latin typeface="Cambria Math" panose="02040503050406030204" pitchFamily="18" charset="0"/>
                                    </a:rPr>
                                    <m:t>𝑞</m:t>
                                  </m:r>
                                </m:sub>
                                <m:sup>
                                  <m:r>
                                    <a:rPr lang="en-US" altLang="ja-JP" sz="1800" i="1">
                                      <a:solidFill>
                                        <a:schemeClr val="accent1"/>
                                      </a:solidFill>
                                      <a:latin typeface="Cambria Math" panose="02040503050406030204" pitchFamily="18" charset="0"/>
                                    </a:rPr>
                                    <m:t>′</m:t>
                                  </m:r>
                                </m:sup>
                              </m:sSubSup>
                              <m:r>
                                <a:rPr lang="en-US" altLang="ja-JP" sz="1800" i="1">
                                  <a:solidFill>
                                    <a:schemeClr val="accent1"/>
                                  </a:solidFill>
                                  <a:latin typeface="Cambria Math" panose="02040503050406030204" pitchFamily="18" charset="0"/>
                                </a:rPr>
                                <m:t>−2</m:t>
                              </m:r>
                              <m:sSub>
                                <m:sSubPr>
                                  <m:ctrlPr>
                                    <a:rPr lang="en-US" altLang="ja-JP" sz="1800" i="1">
                                      <a:solidFill>
                                        <a:schemeClr val="accent1"/>
                                      </a:solidFill>
                                      <a:latin typeface="Cambria Math" panose="02040503050406030204" pitchFamily="18" charset="0"/>
                                    </a:rPr>
                                  </m:ctrlPr>
                                </m:sSubPr>
                                <m:e>
                                  <m:r>
                                    <m:rPr>
                                      <m:sty m:val="p"/>
                                    </m:rPr>
                                    <a:rPr lang="el-GR" altLang="ja-JP" sz="1800" i="1">
                                      <a:solidFill>
                                        <a:schemeClr val="accent1"/>
                                      </a:solidFill>
                                      <a:latin typeface="Cambria Math" panose="02040503050406030204" pitchFamily="18" charset="0"/>
                                      <a:ea typeface="Cambria Math" panose="02040503050406030204" pitchFamily="18" charset="0"/>
                                    </a:rPr>
                                    <m:t>Λ</m:t>
                                  </m:r>
                                </m:e>
                                <m:sub>
                                  <m:r>
                                    <a:rPr lang="en-US" altLang="ja-JP" sz="1800" i="1">
                                      <a:solidFill>
                                        <a:schemeClr val="accent1"/>
                                      </a:solidFill>
                                      <a:latin typeface="Cambria Math" panose="02040503050406030204" pitchFamily="18" charset="0"/>
                                    </a:rPr>
                                    <m:t>𝑞</m:t>
                                  </m:r>
                                </m:sub>
                              </m:sSub>
                            </m:e>
                          </m:d>
                        </m:e>
                      </m:box>
                    </m:oMath>
                  </m:oMathPara>
                </a14:m>
                <a:endParaRPr lang="ja-JP" altLang="en-US"/>
              </a:p>
            </p:txBody>
          </p:sp>
        </mc:Choice>
        <mc:Fallback>
          <p:sp>
            <p:nvSpPr>
              <p:cNvPr id="18" name="テキスト ボックス 17">
                <a:extLst>
                  <a:ext uri="{FF2B5EF4-FFF2-40B4-BE49-F238E27FC236}">
                    <a16:creationId xmlns:a16="http://schemas.microsoft.com/office/drawing/2014/main" id="{BA71F336-2DE4-915D-620A-E62982EFF12C}"/>
                  </a:ext>
                </a:extLst>
              </p:cNvPr>
              <p:cNvSpPr txBox="1">
                <a:spLocks noRot="1" noChangeAspect="1" noMove="1" noResize="1" noEditPoints="1" noAdjustHandles="1" noChangeArrowheads="1" noChangeShapeType="1" noTextEdit="1"/>
              </p:cNvSpPr>
              <p:nvPr/>
            </p:nvSpPr>
            <p:spPr>
              <a:xfrm>
                <a:off x="282935" y="4239498"/>
                <a:ext cx="10496105" cy="628505"/>
              </a:xfrm>
              <a:prstGeom prst="rect">
                <a:avLst/>
              </a:prstGeom>
              <a:blipFill>
                <a:blip r:embed="rId11"/>
                <a:stretch>
                  <a:fillRect b="-58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5B2AA4FB-4712-F6F0-6260-1DC7208AB120}"/>
                  </a:ext>
                </a:extLst>
              </p:cNvPr>
              <p:cNvSpPr txBox="1"/>
              <p:nvPr/>
            </p:nvSpPr>
            <p:spPr>
              <a:xfrm>
                <a:off x="1573178" y="2681167"/>
                <a:ext cx="9480645" cy="14956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r>
                        <a:rPr lang="en-US" altLang="ja-JP" b="0" i="0" smtClean="0">
                          <a:solidFill>
                            <a:schemeClr val="accent1"/>
                          </a:solidFill>
                          <a:latin typeface="Cambria Math" panose="02040503050406030204" pitchFamily="18" charset="0"/>
                        </a:rPr>
                        <m:t>−</m:t>
                      </m:r>
                      <m:f>
                        <m:fPr>
                          <m:ctrlPr>
                            <a:rPr lang="en-US" altLang="ja-JP" b="0" i="1" smtClean="0">
                              <a:solidFill>
                                <a:schemeClr val="accent1"/>
                              </a:solidFill>
                              <a:latin typeface="Cambria Math" panose="02040503050406030204" pitchFamily="18" charset="0"/>
                            </a:rPr>
                          </m:ctrlPr>
                        </m:fPr>
                        <m:num>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r>
                            <a:rPr lang="en-US" altLang="ja-JP" b="0" i="1" smtClean="0">
                              <a:solidFill>
                                <a:schemeClr val="accent1"/>
                              </a:solidFill>
                              <a:latin typeface="Cambria Math" panose="02040503050406030204" pitchFamily="18" charset="0"/>
                            </a:rPr>
                            <m:t>−</m:t>
                          </m:r>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num>
                        <m:den>
                          <m:sSub>
                            <m:sSubPr>
                              <m:ctrlPr>
                                <a:rPr lang="en-US" altLang="ja-JP" b="0" i="1" smtClean="0">
                                  <a:solidFill>
                                    <a:schemeClr val="accent1"/>
                                  </a:solidFill>
                                  <a:latin typeface="Cambria Math" panose="02040503050406030204" pitchFamily="18" charset="0"/>
                                </a:rPr>
                              </m:ctrlPr>
                            </m:sSubPr>
                            <m:e>
                              <m:r>
                                <a:rPr lang="en-US" altLang="ja-JP" b="0" i="1" smtClean="0">
                                  <a:solidFill>
                                    <a:schemeClr val="accent1"/>
                                  </a:solidFill>
                                  <a:latin typeface="Cambria Math" panose="02040503050406030204" pitchFamily="18" charset="0"/>
                                </a:rPr>
                                <m:t>𝑚</m:t>
                              </m:r>
                            </m:e>
                            <m:sub>
                              <m:r>
                                <a:rPr lang="en-US" altLang="ja-JP" b="0" i="1" smtClean="0">
                                  <a:solidFill>
                                    <a:schemeClr val="accent1"/>
                                  </a:solidFill>
                                  <a:latin typeface="Cambria Math" panose="02040503050406030204" pitchFamily="18" charset="0"/>
                                </a:rPr>
                                <m:t>𝑄</m:t>
                              </m:r>
                            </m:sub>
                          </m:sSub>
                        </m:den>
                      </m:f>
                      <m:r>
                        <a:rPr lang="en-US" altLang="ja-JP" b="0" i="0" smtClean="0">
                          <a:solidFill>
                            <a:schemeClr val="accent1"/>
                          </a:solidFill>
                          <a:latin typeface="Cambria Math" panose="02040503050406030204" pitchFamily="18" charset="0"/>
                        </a:rPr>
                        <m:t>−2</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𝑢</m:t>
                              </m:r>
                              <m:r>
                                <a:rPr lang="en-US" altLang="ja-JP" i="1">
                                  <a:solidFill>
                                    <a:schemeClr val="accent1"/>
                                  </a:solidFill>
                                  <a:latin typeface="Cambria Math" panose="02040503050406030204" pitchFamily="18" charset="0"/>
                                </a:rPr>
                                <m:t>,</m:t>
                              </m:r>
                              <m:r>
                                <a:rPr lang="en-US" altLang="ja-JP" i="1">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smtClean="0">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r>
                            <a:rPr lang="en-US" altLang="ja-JP" b="0" i="1" smtClean="0">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m:rPr>
                                  <m:sty m:val="p"/>
                                </m:rPr>
                                <a:rPr lang="en-US" altLang="ja-JP">
                                  <a:solidFill>
                                    <a:schemeClr val="accent1"/>
                                  </a:solidFill>
                                  <a:latin typeface="Cambria Math" panose="02040503050406030204" pitchFamily="18" charset="0"/>
                                </a:rPr>
                                <m:t>S</m:t>
                              </m:r>
                            </m:sup>
                          </m:sSubSup>
                        </m:e>
                      </m:d>
                      <m:r>
                        <a:rPr lang="en-US" altLang="ja-JP" i="1">
                          <a:solidFill>
                            <a:srgbClr val="FF0000"/>
                          </a:solidFill>
                          <a:latin typeface="Cambria Math" panose="02040503050406030204" pitchFamily="18" charset="0"/>
                        </a:rPr>
                        <m:t>+(</m:t>
                      </m:r>
                      <m:m>
                        <m:mPr>
                          <m:mcs>
                            <m:mc>
                              <m:mcPr>
                                <m:count m:val="1"/>
                                <m:mcJc m:val="center"/>
                              </m:mcPr>
                            </m:mc>
                          </m:mcs>
                          <m:ctrlPr>
                            <a:rPr lang="en-US" altLang="ja-JP" i="1">
                              <a:solidFill>
                                <a:srgbClr val="FF0000"/>
                              </a:solidFill>
                              <a:latin typeface="Cambria Math" panose="02040503050406030204" pitchFamily="18" charset="0"/>
                            </a:rPr>
                          </m:ctrlPr>
                        </m:mPr>
                        <m:mr>
                          <m:e>
                            <m:r>
                              <m:rPr>
                                <m:sty m:val="p"/>
                                <m:brk m:alnAt="7"/>
                              </m:rPr>
                              <a:rPr lang="en-US" altLang="ja-JP">
                                <a:solidFill>
                                  <a:srgbClr val="FF0000"/>
                                </a:solidFill>
                                <a:latin typeface="Cambria Math" panose="02040503050406030204" pitchFamily="18" charset="0"/>
                              </a:rPr>
                              <m:t>c</m:t>
                            </m:r>
                            <m:r>
                              <m:rPr>
                                <m:sty m:val="p"/>
                              </m:rPr>
                              <a:rPr lang="en-US" altLang="ja-JP">
                                <a:solidFill>
                                  <a:srgbClr val="FF0000"/>
                                </a:solidFill>
                                <a:latin typeface="Cambria Math" panose="02040503050406030204" pitchFamily="18" charset="0"/>
                              </a:rPr>
                              <m:t>olor</m:t>
                            </m:r>
                          </m:e>
                        </m:mr>
                        <m:mr>
                          <m:e>
                            <m:r>
                              <m:rPr>
                                <m:sty m:val="p"/>
                              </m:rPr>
                              <a:rPr lang="en-US" altLang="ja-JP">
                                <a:solidFill>
                                  <a:srgbClr val="FF0000"/>
                                </a:solidFill>
                                <a:latin typeface="Cambria Math" panose="02040503050406030204" pitchFamily="18" charset="0"/>
                              </a:rPr>
                              <m:t>mixing</m:t>
                            </m:r>
                          </m:e>
                        </m:mr>
                      </m:m>
                      <m:r>
                        <a:rPr lang="en-US" altLang="ja-JP" i="1">
                          <a:solidFill>
                            <a:srgbClr val="FF0000"/>
                          </a:solidFill>
                          <a:latin typeface="Cambria Math" panose="02040503050406030204" pitchFamily="18" charset="0"/>
                        </a:rPr>
                        <m:t>)</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𝑄𝑄</m:t>
                              </m:r>
                            </m:sub>
                            <m:sup>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=2</m:t>
                              </m:r>
                            </m:sup>
                          </m:sSubSup>
                        </m:e>
                      </m:d>
                      <m:r>
                        <a:rPr kumimoji="1" lang="en-US" altLang="ja-JP" b="0" i="1" smtClean="0">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𝑄𝑄</m:t>
                              </m:r>
                            </m:sub>
                            <m:sup>
                              <m:r>
                                <a:rPr lang="en-US" altLang="ja-JP" i="1">
                                  <a:latin typeface="Cambria Math" panose="02040503050406030204" pitchFamily="18" charset="0"/>
                                </a:rPr>
                                <m:t>𝐽</m:t>
                              </m:r>
                              <m:r>
                                <a:rPr lang="en-US" altLang="ja-JP" i="1">
                                  <a:latin typeface="Cambria Math" panose="02040503050406030204" pitchFamily="18" charset="0"/>
                                </a:rPr>
                                <m:t>=1</m:t>
                              </m:r>
                            </m:sup>
                          </m:sSubSup>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3</m:t>
                          </m:r>
                        </m:den>
                      </m:f>
                      <m:d>
                        <m:dPr>
                          <m:ctrlPr>
                            <a:rPr lang="en-US" altLang="ja-JP" b="0" i="1" smtClean="0">
                              <a:latin typeface="Cambria Math" panose="02040503050406030204" pitchFamily="18" charset="0"/>
                            </a:rPr>
                          </m:ctrlPr>
                        </m:dPr>
                        <m:e>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r>
                                    <a:rPr lang="en-US" altLang="ja-JP" b="0" i="1" smtClean="0">
                                      <a:latin typeface="Cambria Math" panose="02040503050406030204" pitchFamily="18" charset="0"/>
                                    </a:rPr>
                                    <m:t>∗</m:t>
                                  </m:r>
                                </m:sup>
                              </m:sSubSup>
                            </m:e>
                          </m:d>
                          <m:r>
                            <a:rPr lang="en-US" altLang="ja-JP" i="1">
                              <a:latin typeface="Cambria Math" panose="02040503050406030204" pitchFamily="18" charset="0"/>
                            </a:rPr>
                            <m:t>−</m:t>
                          </m:r>
                          <m:r>
                            <a:rPr lang="en-US" altLang="ja-JP" i="1">
                              <a:latin typeface="Cambria Math" panose="02040503050406030204" pitchFamily="18" charset="0"/>
                            </a:rPr>
                            <m:t>𝑀</m:t>
                          </m:r>
                          <m:d>
                            <m:dPr>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Σ</m:t>
                                  </m:r>
                                </m:e>
                                <m:sub>
                                  <m:r>
                                    <a:rPr lang="en-US" altLang="ja-JP" i="1">
                                      <a:latin typeface="Cambria Math" panose="02040503050406030204" pitchFamily="18" charset="0"/>
                                    </a:rPr>
                                    <m:t>𝑄</m:t>
                                  </m:r>
                                </m:sub>
                                <m:sup>
                                  <m:r>
                                    <a:rPr lang="en-US" altLang="ja-JP" i="1">
                                      <a:latin typeface="Cambria Math" panose="02040503050406030204" pitchFamily="18" charset="0"/>
                                    </a:rPr>
                                    <m:t>′</m:t>
                                  </m:r>
                                </m:sup>
                              </m:sSubSup>
                            </m:e>
                          </m:d>
                        </m:e>
                      </m:d>
                      <m:r>
                        <a:rPr lang="en-US" altLang="ja-JP">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2</m:t>
                      </m:r>
                      <m:f>
                        <m:fPr>
                          <m:ctrlPr>
                            <a:rPr lang="en-US" altLang="ja-JP" i="1">
                              <a:solidFill>
                                <a:schemeClr val="accent1"/>
                              </a:solidFill>
                              <a:latin typeface="Cambria Math" panose="02040503050406030204" pitchFamily="18" charset="0"/>
                            </a:rPr>
                          </m:ctrlPr>
                        </m:fPr>
                        <m:num>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r>
                            <a:rPr lang="en-US" altLang="ja-JP" i="1">
                              <a:solidFill>
                                <a:schemeClr val="accent1"/>
                              </a:solidFill>
                              <a:latin typeface="Cambria Math" panose="02040503050406030204" pitchFamily="18" charset="0"/>
                            </a:rPr>
                            <m:t>−</m:t>
                          </m:r>
                          <m:sSup>
                            <m:sSupPr>
                              <m:ctrlPr>
                                <a:rPr lang="en-US" altLang="ja-JP" i="1">
                                  <a:solidFill>
                                    <a:schemeClr val="accent1"/>
                                  </a:solidFill>
                                  <a:latin typeface="Cambria Math" panose="02040503050406030204" pitchFamily="18" charset="0"/>
                                </a:rPr>
                              </m:ctrlPr>
                            </m:sSupPr>
                            <m:e>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sub>
                                    <m:sup>
                                      <m:r>
                                        <m:rPr>
                                          <m:sty m:val="p"/>
                                        </m:rPr>
                                        <a:rPr lang="en-US" altLang="ja-JP">
                                          <a:solidFill>
                                            <a:schemeClr val="accent1"/>
                                          </a:solidFill>
                                          <a:latin typeface="Cambria Math" panose="02040503050406030204" pitchFamily="18" charset="0"/>
                                        </a:rPr>
                                        <m:t>S</m:t>
                                      </m:r>
                                    </m:sup>
                                  </m:sSubSup>
                                </m:e>
                              </m:d>
                            </m:e>
                            <m:sup>
                              <m:r>
                                <a:rPr lang="en-US" altLang="ja-JP" i="1">
                                  <a:solidFill>
                                    <a:schemeClr val="accent1"/>
                                  </a:solidFill>
                                  <a:latin typeface="Cambria Math" panose="02040503050406030204" pitchFamily="18" charset="0"/>
                                </a:rPr>
                                <m:t>2</m:t>
                              </m:r>
                            </m:sup>
                          </m:sSup>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r>
                        <a:rPr lang="en-US" altLang="ja-JP">
                          <a:solidFill>
                            <a:schemeClr val="accent1"/>
                          </a:solidFill>
                          <a:latin typeface="Cambria Math" panose="02040503050406030204" pitchFamily="18" charset="0"/>
                        </a:rPr>
                        <m:t>−</m:t>
                      </m:r>
                      <m:r>
                        <a:rPr lang="en-US" altLang="ja-JP" b="0" i="1" smtClean="0">
                          <a:solidFill>
                            <a:schemeClr val="accent1"/>
                          </a:solidFill>
                          <a:latin typeface="Cambria Math" panose="02040503050406030204" pitchFamily="18" charset="0"/>
                        </a:rPr>
                        <m:t>4</m:t>
                      </m:r>
                      <m:f>
                        <m:fPr>
                          <m:ctrlPr>
                            <a:rPr lang="en-US" altLang="ja-JP" i="1">
                              <a:solidFill>
                                <a:schemeClr val="accent1"/>
                              </a:solidFill>
                              <a:latin typeface="Cambria Math" panose="02040503050406030204" pitchFamily="18" charset="0"/>
                            </a:rPr>
                          </m:ctrlPr>
                        </m:fPr>
                        <m:num>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𝑢</m:t>
                              </m:r>
                              <m:r>
                                <a:rPr lang="en-US" altLang="ja-JP" i="1">
                                  <a:solidFill>
                                    <a:schemeClr val="accent1"/>
                                  </a:solidFill>
                                  <a:latin typeface="Cambria Math" panose="02040503050406030204" pitchFamily="18" charset="0"/>
                                </a:rPr>
                                <m:t>,</m:t>
                              </m:r>
                              <m:r>
                                <a:rPr lang="en-US" altLang="ja-JP" i="1">
                                  <a:solidFill>
                                    <a:schemeClr val="accent1"/>
                                  </a:solidFill>
                                  <a:latin typeface="Cambria Math" panose="02040503050406030204" pitchFamily="18" charset="0"/>
                                </a:rPr>
                                <m:t>𝑑</m:t>
                              </m:r>
                            </m:sub>
                          </m:sSub>
                        </m:num>
                        <m:den>
                          <m:sSub>
                            <m:sSubPr>
                              <m:ctrlPr>
                                <a:rPr lang="en-US" altLang="ja-JP" i="1">
                                  <a:solidFill>
                                    <a:schemeClr val="accent1"/>
                                  </a:solidFill>
                                  <a:latin typeface="Cambria Math" panose="02040503050406030204" pitchFamily="18" charset="0"/>
                                </a:rPr>
                              </m:ctrlPr>
                            </m:sSubPr>
                            <m:e>
                              <m:r>
                                <a:rPr lang="en-US" altLang="ja-JP" i="1">
                                  <a:solidFill>
                                    <a:schemeClr val="accent1"/>
                                  </a:solidFill>
                                  <a:latin typeface="Cambria Math" panose="02040503050406030204" pitchFamily="18" charset="0"/>
                                </a:rPr>
                                <m:t>𝑚</m:t>
                              </m:r>
                            </m:e>
                            <m:sub>
                              <m:r>
                                <a:rPr lang="en-US" altLang="ja-JP" i="1">
                                  <a:solidFill>
                                    <a:schemeClr val="accent1"/>
                                  </a:solidFill>
                                  <a:latin typeface="Cambria Math" panose="02040503050406030204" pitchFamily="18" charset="0"/>
                                </a:rPr>
                                <m:t>𝑄</m:t>
                              </m:r>
                            </m:sub>
                          </m:sSub>
                        </m:den>
                      </m:f>
                      <m:d>
                        <m:dPr>
                          <m:ctrlPr>
                            <a:rPr lang="en-US" altLang="ja-JP" i="1">
                              <a:solidFill>
                                <a:schemeClr val="accent1"/>
                              </a:solidFill>
                              <a:latin typeface="Cambria Math" panose="02040503050406030204" pitchFamily="18" charset="0"/>
                            </a:rPr>
                          </m:ctrlPr>
                        </m:dPr>
                        <m:e>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a:rPr lang="en-US" altLang="ja-JP" i="1">
                                  <a:solidFill>
                                    <a:schemeClr val="accent1"/>
                                  </a:solidFill>
                                  <a:latin typeface="Cambria Math" panose="02040503050406030204" pitchFamily="18" charset="0"/>
                                </a:rPr>
                                <m:t>′</m:t>
                              </m:r>
                              <m:r>
                                <m:rPr>
                                  <m:sty m:val="p"/>
                                </m:rPr>
                                <a:rPr lang="en-US" altLang="ja-JP">
                                  <a:solidFill>
                                    <a:schemeClr val="accent1"/>
                                  </a:solidFill>
                                  <a:latin typeface="Cambria Math" panose="02040503050406030204" pitchFamily="18" charset="0"/>
                                </a:rPr>
                                <m:t>S</m:t>
                              </m:r>
                            </m:sup>
                          </m:sSubSup>
                          <m:r>
                            <a:rPr lang="en-US" altLang="ja-JP" i="1">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ea typeface="Cambria Math" panose="02040503050406030204" pitchFamily="18" charset="0"/>
                                </a:rPr>
                                <m:t>𝜎</m:t>
                              </m:r>
                              <m:r>
                                <m:rPr>
                                  <m:sty m:val="p"/>
                                </m:rPr>
                                <a:rPr lang="en-US" altLang="ja-JP">
                                  <a:solidFill>
                                    <a:schemeClr val="accent1"/>
                                  </a:solidFill>
                                  <a:latin typeface="Cambria Math" panose="02040503050406030204" pitchFamily="18" charset="0"/>
                                  <a:ea typeface="Cambria Math" panose="02040503050406030204" pitchFamily="18" charset="0"/>
                                </a:rPr>
                                <m:t>f</m:t>
                              </m:r>
                            </m:sub>
                            <m:sup>
                              <m:r>
                                <m:rPr>
                                  <m:sty m:val="p"/>
                                </m:rPr>
                                <a:rPr lang="en-US" altLang="ja-JP">
                                  <a:solidFill>
                                    <a:schemeClr val="accent1"/>
                                  </a:solidFill>
                                  <a:latin typeface="Cambria Math" panose="02040503050406030204" pitchFamily="18" charset="0"/>
                                </a:rPr>
                                <m:t>S</m:t>
                              </m:r>
                            </m:sup>
                          </m:sSubSup>
                        </m:e>
                      </m:d>
                    </m:oMath>
                  </m:oMathPara>
                </a14:m>
                <a:endParaRPr kumimoji="1" lang="ja-JP" altLang="en-US"/>
              </a:p>
            </p:txBody>
          </p:sp>
        </mc:Choice>
        <mc:Fallback>
          <p:sp>
            <p:nvSpPr>
              <p:cNvPr id="19" name="テキスト ボックス 18">
                <a:extLst>
                  <a:ext uri="{FF2B5EF4-FFF2-40B4-BE49-F238E27FC236}">
                    <a16:creationId xmlns:a16="http://schemas.microsoft.com/office/drawing/2014/main" id="{5B2AA4FB-4712-F6F0-6260-1DC7208AB120}"/>
                  </a:ext>
                </a:extLst>
              </p:cNvPr>
              <p:cNvSpPr txBox="1">
                <a:spLocks noRot="1" noChangeAspect="1" noMove="1" noResize="1" noEditPoints="1" noAdjustHandles="1" noChangeArrowheads="1" noChangeShapeType="1" noTextEdit="1"/>
              </p:cNvSpPr>
              <p:nvPr/>
            </p:nvSpPr>
            <p:spPr>
              <a:xfrm>
                <a:off x="1573178" y="2681167"/>
                <a:ext cx="9480645" cy="1495666"/>
              </a:xfrm>
              <a:prstGeom prst="rect">
                <a:avLst/>
              </a:prstGeom>
              <a:blipFill>
                <a:blip r:embed="rId12"/>
                <a:stretch>
                  <a:fillRect b="-16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88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61A30E-154F-F551-55CB-9862AE7A880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1295321-0E9F-CFFF-847D-CB989CCF6226}"/>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D2C526E-A3AD-FD08-3DB6-499C9A3F0E2B}"/>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Results of Masses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7CC9016-18AC-9FC7-BABF-83BA683C55A5}"/>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17CC9016-18AC-9FC7-BABF-83BA683C55A5}"/>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575" t="-126316" r="-53293" b="-189474"/>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045BAB69-26BC-EC1E-C532-76CACD111AE2}"/>
              </a:ext>
            </a:extLst>
          </p:cNvPr>
          <p:cNvGrpSpPr/>
          <p:nvPr/>
        </p:nvGrpSpPr>
        <p:grpSpPr>
          <a:xfrm>
            <a:off x="1779111" y="784985"/>
            <a:ext cx="8150392" cy="1576799"/>
            <a:chOff x="1270507" y="958367"/>
            <a:chExt cx="8150392" cy="1576799"/>
          </a:xfrm>
        </p:grpSpPr>
        <p:grpSp>
          <p:nvGrpSpPr>
            <p:cNvPr id="16" name="グループ化 15">
              <a:extLst>
                <a:ext uri="{FF2B5EF4-FFF2-40B4-BE49-F238E27FC236}">
                  <a16:creationId xmlns:a16="http://schemas.microsoft.com/office/drawing/2014/main" id="{EC0C8DB0-35F1-90C0-41EF-182614FB09D2}"/>
                </a:ext>
              </a:extLst>
            </p:cNvPr>
            <p:cNvGrpSpPr/>
            <p:nvPr/>
          </p:nvGrpSpPr>
          <p:grpSpPr>
            <a:xfrm>
              <a:off x="1270507" y="1255975"/>
              <a:ext cx="8150392" cy="1279191"/>
              <a:chOff x="1270507" y="1255975"/>
              <a:chExt cx="8150392" cy="1279191"/>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233C0F43-98CF-574A-9F09-DC2E7270848A}"/>
                      </a:ext>
                    </a:extLst>
                  </p:cNvPr>
                  <p:cNvSpPr txBox="1"/>
                  <p:nvPr/>
                </p:nvSpPr>
                <p:spPr>
                  <a:xfrm>
                    <a:off x="1270507" y="1269122"/>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=4146</m:t>
                          </m:r>
                          <m:r>
                            <a:rPr kumimoji="1" lang="en-US" altLang="ja-JP" b="0" i="1" smtClean="0">
                              <a:latin typeface="Cambria Math" panose="02040503050406030204" pitchFamily="18" charset="0"/>
                              <a:ea typeface="Cambria Math" panose="02040503050406030204" pitchFamily="18" charset="0"/>
                            </a:rPr>
                            <m:t>±2+79−82−139</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233C0F43-98CF-574A-9F09-DC2E7270848A}"/>
                      </a:ext>
                    </a:extLst>
                  </p:cNvPr>
                  <p:cNvSpPr txBox="1">
                    <a:spLocks noRot="1" noChangeAspect="1" noMove="1" noResize="1" noEditPoints="1" noAdjustHandles="1" noChangeArrowheads="1" noChangeShapeType="1" noTextEdit="1"/>
                  </p:cNvSpPr>
                  <p:nvPr/>
                </p:nvSpPr>
                <p:spPr>
                  <a:xfrm>
                    <a:off x="1270507" y="1269122"/>
                    <a:ext cx="6724277" cy="506870"/>
                  </a:xfrm>
                  <a:prstGeom prst="rect">
                    <a:avLst/>
                  </a:prstGeom>
                  <a:blipFill>
                    <a:blip r:embed="rId4"/>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10EE7D7C-7323-5961-BAE0-0F98591A29C7}"/>
                  </a:ext>
                </a:extLst>
              </p:cNvPr>
              <p:cNvCxnSpPr/>
              <p:nvPr/>
            </p:nvCxnSpPr>
            <p:spPr>
              <a:xfrm>
                <a:off x="4727802" y="1683080"/>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3581DB3-61BC-FE02-19D8-6ABCEFB0C349}"/>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BFB357A7-EED9-A812-2922-54FB43C1D871}"/>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9BD639F5-B560-3977-1505-4D85DE6B45B4}"/>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FB4F2258-CE4F-24E0-2A2D-22A63294D575}"/>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1EBA1CC4-9F8A-0172-F308-A072E44E115F}"/>
                  </a:ext>
                </a:extLst>
              </p:cNvPr>
              <p:cNvCxnSpPr>
                <a:cxnSpLocks/>
              </p:cNvCxnSpPr>
              <p:nvPr/>
            </p:nvCxnSpPr>
            <p:spPr>
              <a:xfrm>
                <a:off x="5366994" y="1644168"/>
                <a:ext cx="337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4D1E196-D7EB-8285-F4ED-218A4C5C7914}"/>
                  </a:ext>
                </a:extLst>
              </p:cNvPr>
              <p:cNvCxnSpPr>
                <a:cxnSpLocks/>
              </p:cNvCxnSpPr>
              <p:nvPr/>
            </p:nvCxnSpPr>
            <p:spPr>
              <a:xfrm>
                <a:off x="6003742" y="1644168"/>
                <a:ext cx="2517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ED42622-FE00-B2D6-8F6B-70FDA75A7400}"/>
                  </a:ext>
                </a:extLst>
              </p:cNvPr>
              <p:cNvCxnSpPr>
                <a:cxnSpLocks/>
              </p:cNvCxnSpPr>
              <p:nvPr/>
            </p:nvCxnSpPr>
            <p:spPr>
              <a:xfrm>
                <a:off x="6527149"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4D5D7AA-2D9F-430A-83D7-9B73E4816D4C}"/>
                  </a:ext>
                </a:extLst>
              </p:cNvPr>
              <p:cNvCxnSpPr>
                <a:cxnSpLocks/>
              </p:cNvCxnSpPr>
              <p:nvPr/>
            </p:nvCxnSpPr>
            <p:spPr>
              <a:xfrm flipV="1">
                <a:off x="3839938" y="1655630"/>
                <a:ext cx="1069856" cy="292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8532E44-3434-F70D-0E61-85C393285923}"/>
                  </a:ext>
                </a:extLst>
              </p:cNvPr>
              <p:cNvCxnSpPr>
                <a:cxnSpLocks/>
              </p:cNvCxnSpPr>
              <p:nvPr/>
            </p:nvCxnSpPr>
            <p:spPr>
              <a:xfrm flipH="1" flipV="1">
                <a:off x="6722173" y="1655630"/>
                <a:ext cx="452638" cy="22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835E0C42-7263-4452-65D5-C9EDDEF3F09F}"/>
                  </a:ext>
                </a:extLst>
              </p:cNvPr>
              <p:cNvCxnSpPr>
                <a:cxnSpLocks/>
              </p:cNvCxnSpPr>
              <p:nvPr/>
            </p:nvCxnSpPr>
            <p:spPr>
              <a:xfrm flipV="1">
                <a:off x="4811706" y="1655630"/>
                <a:ext cx="724254" cy="61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C1332B6-17C4-40DA-A7F6-2EDFDAC9EF06}"/>
                  </a:ext>
                </a:extLst>
              </p:cNvPr>
              <p:cNvCxnSpPr>
                <a:cxnSpLocks/>
              </p:cNvCxnSpPr>
              <p:nvPr/>
            </p:nvCxnSpPr>
            <p:spPr>
              <a:xfrm flipH="1" flipV="1">
                <a:off x="6129637" y="1655630"/>
                <a:ext cx="320920" cy="38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5F7C6F15-1902-9B3C-3DAA-8233E18E21D7}"/>
                  </a:ext>
                </a:extLst>
              </p:cNvPr>
              <p:cNvSpPr/>
              <p:nvPr/>
            </p:nvSpPr>
            <p:spPr>
              <a:xfrm rot="16200000">
                <a:off x="5691195" y="292582"/>
                <a:ext cx="236548" cy="2163333"/>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E4FA4DB8-2E3E-968E-D2BA-841D67D8F575}"/>
                </a:ext>
              </a:extLst>
            </p:cNvPr>
            <p:cNvSpPr txBox="1"/>
            <p:nvPr/>
          </p:nvSpPr>
          <p:spPr>
            <a:xfrm>
              <a:off x="5211916" y="958367"/>
              <a:ext cx="1583651" cy="369332"/>
            </a:xfrm>
            <a:prstGeom prst="rect">
              <a:avLst/>
            </a:prstGeom>
            <a:noFill/>
          </p:spPr>
          <p:txBody>
            <a:bodyPr wrap="square" rtlCol="0">
              <a:spAutoFit/>
            </a:bodyPr>
            <a:lstStyle/>
            <a:p>
              <a:pPr algn="ctr"/>
              <a:r>
                <a:rPr lang="en-US" altLang="ja-JP">
                  <a:solidFill>
                    <a:schemeClr val="accent1"/>
                  </a:solidFill>
                </a:rPr>
                <a:t>ambiguity</a:t>
              </a:r>
              <a:endParaRPr kumimoji="1" lang="ja-JP" altLang="en-US">
                <a:solidFill>
                  <a:schemeClr val="accent1"/>
                </a:solidFill>
              </a:endParaRPr>
            </a:p>
          </p:txBody>
        </p:sp>
      </p:gr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0102AB6A-B872-249D-3025-8CA32C3A1AFE}"/>
                  </a:ext>
                </a:extLst>
              </p:cNvPr>
              <p:cNvSpPr txBox="1"/>
              <p:nvPr/>
            </p:nvSpPr>
            <p:spPr>
              <a:xfrm>
                <a:off x="9156301" y="5849150"/>
                <a:ext cx="2173787" cy="369332"/>
              </a:xfrm>
              <a:prstGeom prst="rect">
                <a:avLst/>
              </a:prstGeom>
              <a:noFill/>
            </p:spPr>
            <p:txBody>
              <a:bodyPr wrap="square" rtlCol="0">
                <a:spAutoFit/>
              </a:bodyPr>
              <a:lstStyle/>
              <a:p>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𝐷</m:t>
                        </m:r>
                      </m:e>
                      <m:sup>
                        <m:r>
                          <a:rPr kumimoji="1" lang="en-US" altLang="ja-JP" b="0" i="1" smtClean="0">
                            <a:latin typeface="Cambria Math" panose="02040503050406030204" pitchFamily="18" charset="0"/>
                          </a:rPr>
                          <m:t>∗</m:t>
                        </m:r>
                      </m:sup>
                    </m:sSup>
                    <m:sSup>
                      <m:sSupPr>
                        <m:ctrlPr>
                          <a:rPr lang="en-US" altLang="ja-JP" i="1">
                            <a:latin typeface="Cambria Math" panose="02040503050406030204" pitchFamily="18" charset="0"/>
                          </a:rPr>
                        </m:ctrlPr>
                      </m:sSupPr>
                      <m:e>
                        <m:r>
                          <a:rPr lang="en-US" altLang="ja-JP" i="1">
                            <a:latin typeface="Cambria Math" panose="02040503050406030204" pitchFamily="18" charset="0"/>
                          </a:rPr>
                          <m:t>𝐷</m:t>
                        </m:r>
                      </m:e>
                      <m:sup>
                        <m:r>
                          <a:rPr lang="en-US" altLang="ja-JP" i="1">
                            <a:latin typeface="Cambria Math" panose="02040503050406030204" pitchFamily="18" charset="0"/>
                          </a:rPr>
                          <m:t>∗</m:t>
                        </m:r>
                      </m:sup>
                    </m:sSup>
                  </m:oMath>
                </a14:m>
                <a:r>
                  <a:rPr kumimoji="1" lang="en-US" altLang="ja-JP" dirty="0"/>
                  <a:t>: </a:t>
                </a:r>
                <a14:m>
                  <m:oMath xmlns:m="http://schemas.openxmlformats.org/officeDocument/2006/math">
                    <m:r>
                      <a:rPr lang="en-US" altLang="ja-JP" i="1">
                        <a:latin typeface="Cambria Math" panose="02040503050406030204" pitchFamily="18" charset="0"/>
                      </a:rPr>
                      <m:t>4020 </m:t>
                    </m:r>
                    <m:r>
                      <m:rPr>
                        <m:sty m:val="p"/>
                      </m:rPr>
                      <a:rPr lang="en-US" altLang="ja-JP">
                        <a:latin typeface="Cambria Math" panose="02040503050406030204" pitchFamily="18" charset="0"/>
                      </a:rPr>
                      <m:t>MeV</m:t>
                    </m:r>
                  </m:oMath>
                </a14:m>
                <a:endParaRPr kumimoji="1" lang="ja-JP" altLang="en-US"/>
              </a:p>
            </p:txBody>
          </p:sp>
        </mc:Choice>
        <mc:Fallback xmlns="">
          <p:sp>
            <p:nvSpPr>
              <p:cNvPr id="44" name="テキスト ボックス 43">
                <a:extLst>
                  <a:ext uri="{FF2B5EF4-FFF2-40B4-BE49-F238E27FC236}">
                    <a16:creationId xmlns:a16="http://schemas.microsoft.com/office/drawing/2014/main" id="{0102AB6A-B872-249D-3025-8CA32C3A1AFE}"/>
                  </a:ext>
                </a:extLst>
              </p:cNvPr>
              <p:cNvSpPr txBox="1">
                <a:spLocks noRot="1" noChangeAspect="1" noMove="1" noResize="1" noEditPoints="1" noAdjustHandles="1" noChangeArrowheads="1" noChangeShapeType="1" noTextEdit="1"/>
              </p:cNvSpPr>
              <p:nvPr/>
            </p:nvSpPr>
            <p:spPr>
              <a:xfrm>
                <a:off x="9156301" y="5849150"/>
                <a:ext cx="2173787" cy="369332"/>
              </a:xfrm>
              <a:prstGeom prst="rect">
                <a:avLst/>
              </a:prstGeom>
              <a:blipFill>
                <a:blip r:embed="rId5"/>
                <a:stretch>
                  <a:fillRect t="-6667" b="-26667"/>
                </a:stretch>
              </a:blipFill>
            </p:spPr>
            <p:txBody>
              <a:bodyPr/>
              <a:lstStyle/>
              <a:p>
                <a:r>
                  <a:rPr lang="ja-JP" altLang="en-US">
                    <a:noFill/>
                  </a:rPr>
                  <a:t> </a:t>
                </a:r>
              </a:p>
            </p:txBody>
          </p:sp>
        </mc:Fallback>
      </mc:AlternateContent>
      <p:cxnSp>
        <p:nvCxnSpPr>
          <p:cNvPr id="21" name="直線コネクタ 20">
            <a:extLst>
              <a:ext uri="{FF2B5EF4-FFF2-40B4-BE49-F238E27FC236}">
                <a16:creationId xmlns:a16="http://schemas.microsoft.com/office/drawing/2014/main" id="{DF4A5AD8-AD3A-281B-1483-1FEF1D8C8244}"/>
              </a:ext>
            </a:extLst>
          </p:cNvPr>
          <p:cNvCxnSpPr/>
          <p:nvPr/>
        </p:nvCxnSpPr>
        <p:spPr>
          <a:xfrm>
            <a:off x="7146590" y="2680466"/>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4489413-6793-AA0F-C156-8F66C426A151}"/>
              </a:ext>
            </a:extLst>
          </p:cNvPr>
          <p:cNvCxnSpPr/>
          <p:nvPr/>
        </p:nvCxnSpPr>
        <p:spPr>
          <a:xfrm>
            <a:off x="7146590" y="3243978"/>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251B3D4-B87D-DDB6-EE26-1B166696444B}"/>
              </a:ext>
            </a:extLst>
          </p:cNvPr>
          <p:cNvCxnSpPr/>
          <p:nvPr/>
        </p:nvCxnSpPr>
        <p:spPr>
          <a:xfrm>
            <a:off x="7146590" y="4347124"/>
            <a:ext cx="20428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60AF5D80-CF3B-C4E8-5820-AFD76B7095E5}"/>
                  </a:ext>
                </a:extLst>
              </p:cNvPr>
              <p:cNvSpPr txBox="1"/>
              <p:nvPr/>
            </p:nvSpPr>
            <p:spPr>
              <a:xfrm>
                <a:off x="8559264" y="3077168"/>
                <a:ext cx="3523942"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41 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xmlns="">
          <p:sp>
            <p:nvSpPr>
              <p:cNvPr id="33" name="テキスト ボックス 32">
                <a:extLst>
                  <a:ext uri="{FF2B5EF4-FFF2-40B4-BE49-F238E27FC236}">
                    <a16:creationId xmlns:a16="http://schemas.microsoft.com/office/drawing/2014/main" id="{60AF5D80-CF3B-C4E8-5820-AFD76B7095E5}"/>
                  </a:ext>
                </a:extLst>
              </p:cNvPr>
              <p:cNvSpPr txBox="1">
                <a:spLocks noRot="1" noChangeAspect="1" noMove="1" noResize="1" noEditPoints="1" noAdjustHandles="1" noChangeArrowheads="1" noChangeShapeType="1" noTextEdit="1"/>
              </p:cNvSpPr>
              <p:nvPr/>
            </p:nvSpPr>
            <p:spPr>
              <a:xfrm>
                <a:off x="8559264" y="3077168"/>
                <a:ext cx="3523942" cy="765402"/>
              </a:xfrm>
              <a:prstGeom prst="rect">
                <a:avLst/>
              </a:prstGeom>
              <a:blipFill>
                <a:blip r:embed="rId6"/>
                <a:stretch>
                  <a:fillRect/>
                </a:stretch>
              </a:blipFill>
            </p:spPr>
            <p:txBody>
              <a:bodyPr/>
              <a:lstStyle/>
              <a:p>
                <a:r>
                  <a:rPr lang="ja-JP" altLang="en-US">
                    <a:noFill/>
                  </a:rPr>
                  <a:t> </a:t>
                </a:r>
              </a:p>
            </p:txBody>
          </p:sp>
        </mc:Fallback>
      </mc:AlternateContent>
      <p:cxnSp>
        <p:nvCxnSpPr>
          <p:cNvPr id="35" name="直線コネクタ 34">
            <a:extLst>
              <a:ext uri="{FF2B5EF4-FFF2-40B4-BE49-F238E27FC236}">
                <a16:creationId xmlns:a16="http://schemas.microsoft.com/office/drawing/2014/main" id="{8657A127-B9B1-F705-ED5B-8DFDD0C3B4D0}"/>
              </a:ext>
            </a:extLst>
          </p:cNvPr>
          <p:cNvCxnSpPr/>
          <p:nvPr/>
        </p:nvCxnSpPr>
        <p:spPr>
          <a:xfrm>
            <a:off x="7120085" y="621306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4DD90E1-0D05-76B4-1E49-B6F2CECD0A79}"/>
              </a:ext>
            </a:extLst>
          </p:cNvPr>
          <p:cNvCxnSpPr>
            <a:cxnSpLocks/>
          </p:cNvCxnSpPr>
          <p:nvPr/>
        </p:nvCxnSpPr>
        <p:spPr>
          <a:xfrm>
            <a:off x="8503388" y="4359585"/>
            <a:ext cx="0" cy="1865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999B6689-3913-EB67-82D9-D179B1043DF5}"/>
                  </a:ext>
                </a:extLst>
              </p:cNvPr>
              <p:cNvSpPr txBox="1"/>
              <p:nvPr/>
            </p:nvSpPr>
            <p:spPr>
              <a:xfrm>
                <a:off x="8505003" y="5086766"/>
                <a:ext cx="30209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kumimoji="1" lang="en-US" altLang="ja-JP" i="1" smtClean="0">
                              <a:latin typeface="Cambria Math" panose="02040503050406030204" pitchFamily="18" charset="0"/>
                              <a:ea typeface="Cambria Math" panose="02040503050406030204" pitchFamily="18" charset="0"/>
                            </a:rPr>
                          </m:ctrlPr>
                        </m:dPr>
                        <m:e>
                          <m:r>
                            <m:rPr>
                              <m:sty m:val="p"/>
                            </m:rPr>
                            <a:rPr lang="en-US" altLang="ja-JP">
                              <a:latin typeface="Cambria Math" panose="02040503050406030204" pitchFamily="18" charset="0"/>
                            </a:rPr>
                            <m:t>color</m:t>
                          </m:r>
                          <m:r>
                            <a:rPr lang="en-US" altLang="ja-JP">
                              <a:latin typeface="Cambria Math" panose="02040503050406030204" pitchFamily="18" charset="0"/>
                            </a:rPr>
                            <m:t> </m:t>
                          </m:r>
                          <m:r>
                            <m:rPr>
                              <m:sty m:val="p"/>
                            </m:rPr>
                            <a:rPr lang="en-US" altLang="ja-JP">
                              <a:latin typeface="Cambria Math" panose="02040503050406030204" pitchFamily="18" charset="0"/>
                            </a:rPr>
                            <m:t>mixing</m:t>
                          </m:r>
                        </m:e>
                      </m:d>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139 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xmlns="">
          <p:sp>
            <p:nvSpPr>
              <p:cNvPr id="38" name="テキスト ボックス 37">
                <a:extLst>
                  <a:ext uri="{FF2B5EF4-FFF2-40B4-BE49-F238E27FC236}">
                    <a16:creationId xmlns:a16="http://schemas.microsoft.com/office/drawing/2014/main" id="{999B6689-3913-EB67-82D9-D179B1043DF5}"/>
                  </a:ext>
                </a:extLst>
              </p:cNvPr>
              <p:cNvSpPr txBox="1">
                <a:spLocks noRot="1" noChangeAspect="1" noMove="1" noResize="1" noEditPoints="1" noAdjustHandles="1" noChangeArrowheads="1" noChangeShapeType="1" noTextEdit="1"/>
              </p:cNvSpPr>
              <p:nvPr/>
            </p:nvSpPr>
            <p:spPr>
              <a:xfrm>
                <a:off x="8505003" y="5086766"/>
                <a:ext cx="3020967" cy="369332"/>
              </a:xfrm>
              <a:prstGeom prst="rect">
                <a:avLst/>
              </a:prstGeom>
              <a:blipFill>
                <a:blip r:embed="rId7"/>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105B6A0-397B-3683-8837-CFBF192C735E}"/>
                  </a:ext>
                </a:extLst>
              </p:cNvPr>
              <p:cNvSpPr txBox="1"/>
              <p:nvPr/>
            </p:nvSpPr>
            <p:spPr>
              <a:xfrm>
                <a:off x="6213531" y="2499886"/>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39" name="テキスト ボックス 38">
                <a:extLst>
                  <a:ext uri="{FF2B5EF4-FFF2-40B4-BE49-F238E27FC236}">
                    <a16:creationId xmlns:a16="http://schemas.microsoft.com/office/drawing/2014/main" id="{F105B6A0-397B-3683-8837-CFBF192C735E}"/>
                  </a:ext>
                </a:extLst>
              </p:cNvPr>
              <p:cNvSpPr txBox="1">
                <a:spLocks noRot="1" noChangeAspect="1" noMove="1" noResize="1" noEditPoints="1" noAdjustHandles="1" noChangeArrowheads="1" noChangeShapeType="1" noTextEdit="1"/>
              </p:cNvSpPr>
              <p:nvPr/>
            </p:nvSpPr>
            <p:spPr>
              <a:xfrm>
                <a:off x="6213531" y="2499886"/>
                <a:ext cx="977125" cy="369332"/>
              </a:xfrm>
              <a:prstGeom prst="rect">
                <a:avLst/>
              </a:prstGeom>
              <a:blipFill>
                <a:blip r:embed="rId8"/>
                <a:stretch>
                  <a:fillRect b="-64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91B18872-B05F-FA33-3D9C-4460906DADBE}"/>
                  </a:ext>
                </a:extLst>
              </p:cNvPr>
              <p:cNvSpPr txBox="1"/>
              <p:nvPr/>
            </p:nvSpPr>
            <p:spPr>
              <a:xfrm>
                <a:off x="6213531" y="360611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xmlns="">
          <p:sp>
            <p:nvSpPr>
              <p:cNvPr id="40" name="テキスト ボックス 39">
                <a:extLst>
                  <a:ext uri="{FF2B5EF4-FFF2-40B4-BE49-F238E27FC236}">
                    <a16:creationId xmlns:a16="http://schemas.microsoft.com/office/drawing/2014/main" id="{91B18872-B05F-FA33-3D9C-4460906DADBE}"/>
                  </a:ext>
                </a:extLst>
              </p:cNvPr>
              <p:cNvSpPr txBox="1">
                <a:spLocks noRot="1" noChangeAspect="1" noMove="1" noResize="1" noEditPoints="1" noAdjustHandles="1" noChangeArrowheads="1" noChangeShapeType="1" noTextEdit="1"/>
              </p:cNvSpPr>
              <p:nvPr/>
            </p:nvSpPr>
            <p:spPr>
              <a:xfrm>
                <a:off x="6213531" y="3606119"/>
                <a:ext cx="977125" cy="369332"/>
              </a:xfrm>
              <a:prstGeom prst="rect">
                <a:avLst/>
              </a:prstGeom>
              <a:blipFill>
                <a:blip r:embed="rId9"/>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062FB08F-C749-D86F-5F3C-7C8ADA60965F}"/>
                  </a:ext>
                </a:extLst>
              </p:cNvPr>
              <p:cNvSpPr txBox="1"/>
              <p:nvPr/>
            </p:nvSpPr>
            <p:spPr>
              <a:xfrm>
                <a:off x="5810047" y="6028855"/>
                <a:ext cx="18523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 color mixing</a:t>
                </a:r>
                <a:endParaRPr kumimoji="1" lang="ja-JP" altLang="en-US"/>
              </a:p>
            </p:txBody>
          </p:sp>
        </mc:Choice>
        <mc:Fallback xmlns="">
          <p:sp>
            <p:nvSpPr>
              <p:cNvPr id="41" name="テキスト ボックス 40">
                <a:extLst>
                  <a:ext uri="{FF2B5EF4-FFF2-40B4-BE49-F238E27FC236}">
                    <a16:creationId xmlns:a16="http://schemas.microsoft.com/office/drawing/2014/main" id="{062FB08F-C749-D86F-5F3C-7C8ADA60965F}"/>
                  </a:ext>
                </a:extLst>
              </p:cNvPr>
              <p:cNvSpPr txBox="1">
                <a:spLocks noRot="1" noChangeAspect="1" noMove="1" noResize="1" noEditPoints="1" noAdjustHandles="1" noChangeArrowheads="1" noChangeShapeType="1" noTextEdit="1"/>
              </p:cNvSpPr>
              <p:nvPr/>
            </p:nvSpPr>
            <p:spPr>
              <a:xfrm>
                <a:off x="5810047" y="6028855"/>
                <a:ext cx="1852331" cy="646331"/>
              </a:xfrm>
              <a:prstGeom prst="rect">
                <a:avLst/>
              </a:prstGeom>
              <a:blipFill>
                <a:blip r:embed="rId10"/>
                <a:stretch>
                  <a:fillRect l="-2721" b="-13462"/>
                </a:stretch>
              </a:blipFill>
            </p:spPr>
            <p:txBody>
              <a:bodyPr/>
              <a:lstStyle/>
              <a:p>
                <a:r>
                  <a:rPr lang="ja-JP" altLang="en-US">
                    <a:noFill/>
                  </a:rPr>
                  <a:t> </a:t>
                </a:r>
              </a:p>
            </p:txBody>
          </p:sp>
        </mc:Fallback>
      </mc:AlternateContent>
      <p:cxnSp>
        <p:nvCxnSpPr>
          <p:cNvPr id="42" name="直線コネクタ 41">
            <a:extLst>
              <a:ext uri="{FF2B5EF4-FFF2-40B4-BE49-F238E27FC236}">
                <a16:creationId xmlns:a16="http://schemas.microsoft.com/office/drawing/2014/main" id="{0EBC93D5-25EC-03D5-9DE5-26ACD73EEEA7}"/>
              </a:ext>
            </a:extLst>
          </p:cNvPr>
          <p:cNvCxnSpPr/>
          <p:nvPr/>
        </p:nvCxnSpPr>
        <p:spPr>
          <a:xfrm>
            <a:off x="7120085" y="6033816"/>
            <a:ext cx="2042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E3A24B3B-6385-C171-4DFD-988594B475F9}"/>
                  </a:ext>
                </a:extLst>
              </p:cNvPr>
              <p:cNvSpPr txBox="1"/>
              <p:nvPr/>
            </p:nvSpPr>
            <p:spPr>
              <a:xfrm>
                <a:off x="7175320" y="6225528"/>
                <a:ext cx="19323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3200" i="1" smtClean="0">
                              <a:latin typeface="Cambria Math" panose="02040503050406030204" pitchFamily="18" charset="0"/>
                            </a:rPr>
                          </m:ctrlPr>
                        </m:sSubSupPr>
                        <m:e>
                          <m:r>
                            <a:rPr kumimoji="1" lang="en-US" altLang="ja-JP" sz="3200" b="0" i="1" smtClean="0">
                              <a:latin typeface="Cambria Math" panose="02040503050406030204" pitchFamily="18" charset="0"/>
                            </a:rPr>
                            <m:t>𝑇</m:t>
                          </m:r>
                        </m:e>
                        <m:sub>
                          <m:r>
                            <a:rPr kumimoji="1" lang="en-US" altLang="ja-JP" sz="3200" b="0" i="1" smtClean="0">
                              <a:latin typeface="Cambria Math" panose="02040503050406030204" pitchFamily="18" charset="0"/>
                            </a:rPr>
                            <m:t>𝑐𝑐</m:t>
                          </m:r>
                        </m:sub>
                        <m:sup>
                          <m:r>
                            <a:rPr kumimoji="1" lang="en-US" altLang="ja-JP" sz="3200" b="0" i="1" smtClean="0">
                              <a:latin typeface="Cambria Math" panose="02040503050406030204" pitchFamily="18" charset="0"/>
                            </a:rPr>
                            <m:t>𝐼</m:t>
                          </m:r>
                          <m:r>
                            <a:rPr kumimoji="1" lang="en-US" altLang="ja-JP" sz="3200" b="0" i="1" smtClean="0">
                              <a:latin typeface="Cambria Math" panose="02040503050406030204" pitchFamily="18" charset="0"/>
                            </a:rPr>
                            <m:t>=1</m:t>
                          </m:r>
                        </m:sup>
                      </m:sSubSup>
                    </m:oMath>
                  </m:oMathPara>
                </a14:m>
                <a:endParaRPr kumimoji="1" lang="ja-JP" altLang="en-US"/>
              </a:p>
            </p:txBody>
          </p:sp>
        </mc:Choice>
        <mc:Fallback xmlns="">
          <p:sp>
            <p:nvSpPr>
              <p:cNvPr id="45" name="テキスト ボックス 44">
                <a:extLst>
                  <a:ext uri="{FF2B5EF4-FFF2-40B4-BE49-F238E27FC236}">
                    <a16:creationId xmlns:a16="http://schemas.microsoft.com/office/drawing/2014/main" id="{E3A24B3B-6385-C171-4DFD-988594B475F9}"/>
                  </a:ext>
                </a:extLst>
              </p:cNvPr>
              <p:cNvSpPr txBox="1">
                <a:spLocks noRot="1" noChangeAspect="1" noMove="1" noResize="1" noEditPoints="1" noAdjustHandles="1" noChangeArrowheads="1" noChangeShapeType="1" noTextEdit="1"/>
              </p:cNvSpPr>
              <p:nvPr/>
            </p:nvSpPr>
            <p:spPr>
              <a:xfrm>
                <a:off x="7175320" y="6225528"/>
                <a:ext cx="1932337" cy="584775"/>
              </a:xfrm>
              <a:prstGeom prst="rect">
                <a:avLst/>
              </a:prstGeom>
              <a:blipFill>
                <a:blip r:embed="rId11"/>
                <a:stretch>
                  <a:fillRect b="-21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C1AD8908-66A9-76F5-84ED-FCB2230E2C38}"/>
                  </a:ext>
                </a:extLst>
              </p:cNvPr>
              <p:cNvSpPr txBox="1"/>
              <p:nvPr/>
            </p:nvSpPr>
            <p:spPr>
              <a:xfrm>
                <a:off x="207483" y="2495253"/>
                <a:ext cx="6150030" cy="38984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±2+79−82−139</m:t>
                      </m:r>
                    </m:oMath>
                  </m:oMathPara>
                </a14:m>
                <a:endParaRPr kumimoji="1" lang="en-US" altLang="ja-JP"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±25+79−85−139</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±48+79−89−139</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oMath>
                  </m:oMathPara>
                </a14:m>
                <a:endParaRPr kumimoji="1" lang="en-US" altLang="ja-JP" dirty="0"/>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oMath>
                  </m:oMathPara>
                </a14:m>
                <a:endParaRPr kumimoji="1" lang="ja-JP" altLang="en-US"/>
              </a:p>
            </p:txBody>
          </p:sp>
        </mc:Choice>
        <mc:Fallback xmlns="">
          <p:sp>
            <p:nvSpPr>
              <p:cNvPr id="68" name="テキスト ボックス 67">
                <a:extLst>
                  <a:ext uri="{FF2B5EF4-FFF2-40B4-BE49-F238E27FC236}">
                    <a16:creationId xmlns:a16="http://schemas.microsoft.com/office/drawing/2014/main" id="{C1AD8908-66A9-76F5-84ED-FCB2230E2C38}"/>
                  </a:ext>
                </a:extLst>
              </p:cNvPr>
              <p:cNvSpPr txBox="1">
                <a:spLocks noRot="1" noChangeAspect="1" noMove="1" noResize="1" noEditPoints="1" noAdjustHandles="1" noChangeArrowheads="1" noChangeShapeType="1" noTextEdit="1"/>
              </p:cNvSpPr>
              <p:nvPr/>
            </p:nvSpPr>
            <p:spPr>
              <a:xfrm>
                <a:off x="207483" y="2495253"/>
                <a:ext cx="6150030" cy="3898440"/>
              </a:xfrm>
              <a:prstGeom prst="rect">
                <a:avLst/>
              </a:prstGeom>
              <a:blipFill>
                <a:blip r:embed="rId12"/>
                <a:stretch>
                  <a:fillRect/>
                </a:stretch>
              </a:blipFill>
            </p:spPr>
            <p:txBody>
              <a:bodyPr/>
              <a:lstStyle/>
              <a:p>
                <a:r>
                  <a:rPr lang="ja-JP" altLang="en-US">
                    <a:noFill/>
                  </a:rPr>
                  <a:t> </a:t>
                </a:r>
              </a:p>
            </p:txBody>
          </p:sp>
        </mc:Fallback>
      </mc:AlternateContent>
      <p:cxnSp>
        <p:nvCxnSpPr>
          <p:cNvPr id="73" name="直線コネクタ 72">
            <a:extLst>
              <a:ext uri="{FF2B5EF4-FFF2-40B4-BE49-F238E27FC236}">
                <a16:creationId xmlns:a16="http://schemas.microsoft.com/office/drawing/2014/main" id="{B50F65F0-9420-B39A-56B1-8FB39FC2C689}"/>
              </a:ext>
            </a:extLst>
          </p:cNvPr>
          <p:cNvCxnSpPr/>
          <p:nvPr/>
        </p:nvCxnSpPr>
        <p:spPr>
          <a:xfrm>
            <a:off x="7146590" y="378413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E99B2F7E-6030-18B0-F01B-99F69B0CEBC5}"/>
              </a:ext>
            </a:extLst>
          </p:cNvPr>
          <p:cNvCxnSpPr>
            <a:cxnSpLocks/>
          </p:cNvCxnSpPr>
          <p:nvPr/>
        </p:nvCxnSpPr>
        <p:spPr>
          <a:xfrm flipH="1">
            <a:off x="8515198" y="3205588"/>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BFC67D0-9560-4063-25B9-4EA685C50D31}"/>
              </a:ext>
            </a:extLst>
          </p:cNvPr>
          <p:cNvCxnSpPr>
            <a:cxnSpLocks/>
          </p:cNvCxnSpPr>
          <p:nvPr/>
        </p:nvCxnSpPr>
        <p:spPr>
          <a:xfrm>
            <a:off x="8515198" y="2697576"/>
            <a:ext cx="0" cy="546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FADBCFA8-F260-4E46-EAEA-FBAE53C2AC5D}"/>
              </a:ext>
            </a:extLst>
          </p:cNvPr>
          <p:cNvCxnSpPr>
            <a:cxnSpLocks/>
          </p:cNvCxnSpPr>
          <p:nvPr/>
        </p:nvCxnSpPr>
        <p:spPr>
          <a:xfrm flipH="1">
            <a:off x="8505086" y="3751990"/>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4DD8DEEC-7071-007A-ED08-5CC2E288A245}"/>
              </a:ext>
            </a:extLst>
          </p:cNvPr>
          <p:cNvSpPr txBox="1"/>
          <p:nvPr/>
        </p:nvSpPr>
        <p:spPr>
          <a:xfrm>
            <a:off x="5704150" y="3049798"/>
            <a:ext cx="2064127" cy="369332"/>
          </a:xfrm>
          <a:prstGeom prst="rect">
            <a:avLst/>
          </a:prstGeom>
          <a:noFill/>
        </p:spPr>
        <p:txBody>
          <a:bodyPr wrap="square" rtlCol="0">
            <a:spAutoFit/>
          </a:bodyPr>
          <a:lstStyle/>
          <a:p>
            <a:r>
              <a:rPr kumimoji="1" lang="en-US" altLang="ja-JP" dirty="0"/>
              <a:t>spin average</a:t>
            </a:r>
            <a:endParaRPr kumimoji="1" lang="ja-JP" altLang="en-US"/>
          </a:p>
        </p:txBody>
      </p:sp>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424555DA-B20E-9B08-F2F6-0C96A6F9D70B}"/>
                  </a:ext>
                </a:extLst>
              </p:cNvPr>
              <p:cNvSpPr txBox="1"/>
              <p:nvPr/>
            </p:nvSpPr>
            <p:spPr>
              <a:xfrm>
                <a:off x="5812632" y="4171052"/>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xmlns="">
          <p:sp>
            <p:nvSpPr>
              <p:cNvPr id="90" name="テキスト ボックス 89">
                <a:extLst>
                  <a:ext uri="{FF2B5EF4-FFF2-40B4-BE49-F238E27FC236}">
                    <a16:creationId xmlns:a16="http://schemas.microsoft.com/office/drawing/2014/main" id="{424555DA-B20E-9B08-F2F6-0C96A6F9D70B}"/>
                  </a:ext>
                </a:extLst>
              </p:cNvPr>
              <p:cNvSpPr txBox="1">
                <a:spLocks noRot="1" noChangeAspect="1" noMove="1" noResize="1" noEditPoints="1" noAdjustHandles="1" noChangeArrowheads="1" noChangeShapeType="1" noTextEdit="1"/>
              </p:cNvSpPr>
              <p:nvPr/>
            </p:nvSpPr>
            <p:spPr>
              <a:xfrm>
                <a:off x="5812632" y="4171052"/>
                <a:ext cx="1852334" cy="646331"/>
              </a:xfrm>
              <a:prstGeom prst="rect">
                <a:avLst/>
              </a:prstGeom>
              <a:blipFill>
                <a:blip r:embed="rId13"/>
                <a:stretch>
                  <a:fillRect l="-2721" r="-1361" b="-13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DC41C45A-EC4E-0231-10A5-77F534C75997}"/>
                  </a:ext>
                </a:extLst>
              </p:cNvPr>
              <p:cNvSpPr txBox="1"/>
              <p:nvPr/>
            </p:nvSpPr>
            <p:spPr>
              <a:xfrm>
                <a:off x="62358" y="6389607"/>
                <a:ext cx="5837081" cy="369332"/>
              </a:xfrm>
              <a:prstGeom prst="rect">
                <a:avLst/>
              </a:prstGeom>
              <a:noFill/>
            </p:spPr>
            <p:txBody>
              <a:bodyPr wrap="square" rtlCol="0">
                <a:spAutoFit/>
              </a:bodyPr>
              <a:lstStyle/>
              <a:p>
                <a:r>
                  <a:rPr kumimoji="1" lang="en-US" altLang="ja-JP" dirty="0"/>
                  <a:t>Note: Color mixing can happen in the case of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a14:m>
                <a:r>
                  <a:rPr kumimoji="1" lang="en-US" altLang="ja-JP" dirty="0"/>
                  <a:t> </a:t>
                </a:r>
                <a:endParaRPr kumimoji="1" lang="ja-JP" altLang="en-US"/>
              </a:p>
            </p:txBody>
          </p:sp>
        </mc:Choice>
        <mc:Fallback xmlns="">
          <p:sp>
            <p:nvSpPr>
              <p:cNvPr id="91" name="テキスト ボックス 90">
                <a:extLst>
                  <a:ext uri="{FF2B5EF4-FFF2-40B4-BE49-F238E27FC236}">
                    <a16:creationId xmlns:a16="http://schemas.microsoft.com/office/drawing/2014/main" id="{DC41C45A-EC4E-0231-10A5-77F534C75997}"/>
                  </a:ext>
                </a:extLst>
              </p:cNvPr>
              <p:cNvSpPr txBox="1">
                <a:spLocks noRot="1" noChangeAspect="1" noMove="1" noResize="1" noEditPoints="1" noAdjustHandles="1" noChangeArrowheads="1" noChangeShapeType="1" noTextEdit="1"/>
              </p:cNvSpPr>
              <p:nvPr/>
            </p:nvSpPr>
            <p:spPr>
              <a:xfrm>
                <a:off x="62358" y="6389607"/>
                <a:ext cx="5837081" cy="369332"/>
              </a:xfrm>
              <a:prstGeom prst="rect">
                <a:avLst/>
              </a:prstGeom>
              <a:blipFill>
                <a:blip r:embed="rId14"/>
                <a:stretch>
                  <a:fillRect l="-868"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03508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898E4C-C978-5334-E2D1-3AD82C5FEEB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2EDCB31-76EC-281C-0ABB-3A063873C12B}"/>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064FE82-FCCE-AF3D-DDC4-63E3BFEB2B58}"/>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Results of Masses</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EE85018-E262-BBCF-100C-CEF6E7895FD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p:sp>
            <p:nvSpPr>
              <p:cNvPr id="9" name="テキスト ボックス 8">
                <a:extLst>
                  <a:ext uri="{FF2B5EF4-FFF2-40B4-BE49-F238E27FC236}">
                    <a16:creationId xmlns:a16="http://schemas.microsoft.com/office/drawing/2014/main" id="{0EE85018-E262-BBCF-100C-CEF6E7895FD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195" t="-127027" r="-1220" b="-191892"/>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2D4986AA-D1D2-B033-63C9-80AE2BBAEE68}"/>
              </a:ext>
            </a:extLst>
          </p:cNvPr>
          <p:cNvGrpSpPr/>
          <p:nvPr/>
        </p:nvGrpSpPr>
        <p:grpSpPr>
          <a:xfrm>
            <a:off x="4867903" y="817138"/>
            <a:ext cx="8150392" cy="1576799"/>
            <a:chOff x="1270507" y="958367"/>
            <a:chExt cx="8150392" cy="1576799"/>
          </a:xfrm>
        </p:grpSpPr>
        <p:grpSp>
          <p:nvGrpSpPr>
            <p:cNvPr id="16" name="グループ化 15">
              <a:extLst>
                <a:ext uri="{FF2B5EF4-FFF2-40B4-BE49-F238E27FC236}">
                  <a16:creationId xmlns:a16="http://schemas.microsoft.com/office/drawing/2014/main" id="{EADCAA88-6BC4-E1DB-0BCC-081E4BD95092}"/>
                </a:ext>
              </a:extLst>
            </p:cNvPr>
            <p:cNvGrpSpPr/>
            <p:nvPr/>
          </p:nvGrpSpPr>
          <p:grpSpPr>
            <a:xfrm>
              <a:off x="1270507" y="1255975"/>
              <a:ext cx="8150392" cy="1279191"/>
              <a:chOff x="1270507" y="1255975"/>
              <a:chExt cx="8150392" cy="1279191"/>
            </a:xfrm>
          </p:grpSpPr>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73D2617D-80C9-B46D-211C-097B361193C8}"/>
                      </a:ext>
                    </a:extLst>
                  </p:cNvPr>
                  <p:cNvSpPr txBox="1"/>
                  <p:nvPr/>
                </p:nvSpPr>
                <p:spPr>
                  <a:xfrm>
                    <a:off x="1270507" y="1269122"/>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m:t>
                          </m:r>
                          <m:r>
                            <a:rPr kumimoji="1" lang="en-US" altLang="ja-JP" b="0" i="1" smtClean="0">
                              <a:latin typeface="Cambria Math" panose="02040503050406030204" pitchFamily="18" charset="0"/>
                            </a:rPr>
                            <m:t>3</m:t>
                          </m:r>
                          <m:r>
                            <a:rPr kumimoji="1" lang="en-US" altLang="ja-JP" b="0" i="1" smtClean="0">
                              <a:latin typeface="Cambria Math" panose="02040503050406030204" pitchFamily="18" charset="0"/>
                              <a:ea typeface="Cambria Math" panose="02040503050406030204" pitchFamily="18" charset="0"/>
                            </a:rPr>
                            <m:t>±2+79−82−139</m:t>
                          </m:r>
                        </m:oMath>
                      </m:oMathPara>
                    </a14:m>
                    <a:endParaRPr kumimoji="1" lang="ja-JP" altLang="en-US"/>
                  </a:p>
                </p:txBody>
              </p:sp>
            </mc:Choice>
            <mc:Fallback>
              <p:sp>
                <p:nvSpPr>
                  <p:cNvPr id="4" name="テキスト ボックス 3">
                    <a:extLst>
                      <a:ext uri="{FF2B5EF4-FFF2-40B4-BE49-F238E27FC236}">
                        <a16:creationId xmlns:a16="http://schemas.microsoft.com/office/drawing/2014/main" id="{73D2617D-80C9-B46D-211C-097B361193C8}"/>
                      </a:ext>
                    </a:extLst>
                  </p:cNvPr>
                  <p:cNvSpPr txBox="1">
                    <a:spLocks noRot="1" noChangeAspect="1" noMove="1" noResize="1" noEditPoints="1" noAdjustHandles="1" noChangeArrowheads="1" noChangeShapeType="1" noTextEdit="1"/>
                  </p:cNvSpPr>
                  <p:nvPr/>
                </p:nvSpPr>
                <p:spPr>
                  <a:xfrm>
                    <a:off x="1270507" y="1269122"/>
                    <a:ext cx="6724277" cy="506870"/>
                  </a:xfrm>
                  <a:prstGeom prst="rect">
                    <a:avLst/>
                  </a:prstGeom>
                  <a:blipFill>
                    <a:blip r:embed="rId4"/>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4801F2C8-F102-6558-5ED4-1899454822CF}"/>
                  </a:ext>
                </a:extLst>
              </p:cNvPr>
              <p:cNvCxnSpPr/>
              <p:nvPr/>
            </p:nvCxnSpPr>
            <p:spPr>
              <a:xfrm>
                <a:off x="4727802" y="1683080"/>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9DEE859-B97F-EE4D-CB37-5CC2EF66C919}"/>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C3AF8D5F-863B-0E74-B037-F19CDA5D52F6}"/>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FDFB46E0-0C69-FC69-89A7-56ABD2B2AC14}"/>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36ADC287-3880-A725-FB5C-CB6517E411B4}"/>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0C594058-AF56-04E3-3449-75C4583FCD6F}"/>
                  </a:ext>
                </a:extLst>
              </p:cNvPr>
              <p:cNvCxnSpPr>
                <a:cxnSpLocks/>
              </p:cNvCxnSpPr>
              <p:nvPr/>
            </p:nvCxnSpPr>
            <p:spPr>
              <a:xfrm>
                <a:off x="5366994" y="1644168"/>
                <a:ext cx="337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F32C7D1-603D-649D-294E-8A1211DFD1B8}"/>
                  </a:ext>
                </a:extLst>
              </p:cNvPr>
              <p:cNvCxnSpPr>
                <a:cxnSpLocks/>
              </p:cNvCxnSpPr>
              <p:nvPr/>
            </p:nvCxnSpPr>
            <p:spPr>
              <a:xfrm>
                <a:off x="6003742" y="1644168"/>
                <a:ext cx="2517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AE1CE3A-13F8-9D25-1BFA-88C64E6A9FF4}"/>
                  </a:ext>
                </a:extLst>
              </p:cNvPr>
              <p:cNvCxnSpPr>
                <a:cxnSpLocks/>
              </p:cNvCxnSpPr>
              <p:nvPr/>
            </p:nvCxnSpPr>
            <p:spPr>
              <a:xfrm>
                <a:off x="6527149"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C6B65C7-26D7-98DA-18A9-B63C226F56B4}"/>
                  </a:ext>
                </a:extLst>
              </p:cNvPr>
              <p:cNvCxnSpPr>
                <a:cxnSpLocks/>
              </p:cNvCxnSpPr>
              <p:nvPr/>
            </p:nvCxnSpPr>
            <p:spPr>
              <a:xfrm flipV="1">
                <a:off x="3839938" y="1655630"/>
                <a:ext cx="1069856" cy="292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EEA8756-1205-A153-3D16-F76B62D69AE4}"/>
                  </a:ext>
                </a:extLst>
              </p:cNvPr>
              <p:cNvCxnSpPr>
                <a:cxnSpLocks/>
              </p:cNvCxnSpPr>
              <p:nvPr/>
            </p:nvCxnSpPr>
            <p:spPr>
              <a:xfrm flipH="1" flipV="1">
                <a:off x="6722173" y="1655630"/>
                <a:ext cx="452638" cy="22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D3979E9-D106-3EA3-FDEF-CCB4B429C4DE}"/>
                  </a:ext>
                </a:extLst>
              </p:cNvPr>
              <p:cNvCxnSpPr>
                <a:cxnSpLocks/>
              </p:cNvCxnSpPr>
              <p:nvPr/>
            </p:nvCxnSpPr>
            <p:spPr>
              <a:xfrm flipV="1">
                <a:off x="4811706" y="1655630"/>
                <a:ext cx="724254" cy="61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F568927-917E-2111-8078-5B35AFD64B42}"/>
                  </a:ext>
                </a:extLst>
              </p:cNvPr>
              <p:cNvCxnSpPr>
                <a:cxnSpLocks/>
              </p:cNvCxnSpPr>
              <p:nvPr/>
            </p:nvCxnSpPr>
            <p:spPr>
              <a:xfrm flipH="1" flipV="1">
                <a:off x="6129637" y="1655630"/>
                <a:ext cx="320920" cy="38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EA64ABE9-CC91-AA1A-DAF8-B819DE9F205E}"/>
                  </a:ext>
                </a:extLst>
              </p:cNvPr>
              <p:cNvSpPr/>
              <p:nvPr/>
            </p:nvSpPr>
            <p:spPr>
              <a:xfrm rot="16200000">
                <a:off x="5691195" y="292582"/>
                <a:ext cx="236548" cy="2163333"/>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537DE63-4166-284D-7455-92E76E426028}"/>
                </a:ext>
              </a:extLst>
            </p:cNvPr>
            <p:cNvSpPr txBox="1"/>
            <p:nvPr/>
          </p:nvSpPr>
          <p:spPr>
            <a:xfrm>
              <a:off x="5211916" y="958367"/>
              <a:ext cx="1583651" cy="369332"/>
            </a:xfrm>
            <a:prstGeom prst="rect">
              <a:avLst/>
            </a:prstGeom>
            <a:noFill/>
          </p:spPr>
          <p:txBody>
            <a:bodyPr wrap="square" rtlCol="0">
              <a:spAutoFit/>
            </a:bodyPr>
            <a:lstStyle/>
            <a:p>
              <a:pPr algn="ctr"/>
              <a:r>
                <a:rPr lang="en-US" altLang="ja-JP">
                  <a:solidFill>
                    <a:schemeClr val="accent1"/>
                  </a:solidFill>
                </a:rPr>
                <a:t>ambiguity</a:t>
              </a:r>
              <a:endParaRPr kumimoji="1" lang="ja-JP" altLang="en-US">
                <a:solidFill>
                  <a:schemeClr val="accent1"/>
                </a:solidFill>
              </a:endParaRPr>
            </a:p>
          </p:txBody>
        </p:sp>
      </p:gr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E4AF7AD0-24CF-DCE6-76EC-04146F71D9C3}"/>
                  </a:ext>
                </a:extLst>
              </p:cNvPr>
              <p:cNvSpPr txBox="1"/>
              <p:nvPr/>
            </p:nvSpPr>
            <p:spPr>
              <a:xfrm>
                <a:off x="62358" y="6389607"/>
                <a:ext cx="5837081" cy="369332"/>
              </a:xfrm>
              <a:prstGeom prst="rect">
                <a:avLst/>
              </a:prstGeom>
              <a:noFill/>
            </p:spPr>
            <p:txBody>
              <a:bodyPr wrap="square" rtlCol="0">
                <a:spAutoFit/>
              </a:bodyPr>
              <a:lstStyle/>
              <a:p>
                <a:r>
                  <a:rPr kumimoji="1" lang="en-US" altLang="ja-JP" dirty="0"/>
                  <a:t>Note: Color mixing can happen in the case of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a14:m>
                <a:r>
                  <a:rPr kumimoji="1" lang="en-US" altLang="ja-JP" dirty="0"/>
                  <a:t> </a:t>
                </a:r>
                <a:endParaRPr kumimoji="1" lang="ja-JP" altLang="en-US"/>
              </a:p>
            </p:txBody>
          </p:sp>
        </mc:Choice>
        <mc:Fallback>
          <p:sp>
            <p:nvSpPr>
              <p:cNvPr id="3" name="テキスト ボックス 2">
                <a:extLst>
                  <a:ext uri="{FF2B5EF4-FFF2-40B4-BE49-F238E27FC236}">
                    <a16:creationId xmlns:a16="http://schemas.microsoft.com/office/drawing/2014/main" id="{E4AF7AD0-24CF-DCE6-76EC-04146F71D9C3}"/>
                  </a:ext>
                </a:extLst>
              </p:cNvPr>
              <p:cNvSpPr txBox="1">
                <a:spLocks noRot="1" noChangeAspect="1" noMove="1" noResize="1" noEditPoints="1" noAdjustHandles="1" noChangeArrowheads="1" noChangeShapeType="1" noTextEdit="1"/>
              </p:cNvSpPr>
              <p:nvPr/>
            </p:nvSpPr>
            <p:spPr>
              <a:xfrm>
                <a:off x="62358" y="6389607"/>
                <a:ext cx="5837081" cy="369332"/>
              </a:xfrm>
              <a:prstGeom prst="rect">
                <a:avLst/>
              </a:prstGeom>
              <a:blipFill>
                <a:blip r:embed="rId5"/>
                <a:stretch>
                  <a:fillRect l="-868" t="-6667" b="-2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19" name="表 18">
                <a:extLst>
                  <a:ext uri="{FF2B5EF4-FFF2-40B4-BE49-F238E27FC236}">
                    <a16:creationId xmlns:a16="http://schemas.microsoft.com/office/drawing/2014/main" id="{D35BF658-3EE4-86E4-077A-1F34D3EB5218}"/>
                  </a:ext>
                </a:extLst>
              </p:cNvPr>
              <p:cNvGraphicFramePr>
                <a:graphicFrameLocks noGrp="1"/>
              </p:cNvGraphicFramePr>
              <p:nvPr>
                <p:extLst>
                  <p:ext uri="{D42A27DB-BD31-4B8C-83A1-F6EECF244321}">
                    <p14:modId xmlns:p14="http://schemas.microsoft.com/office/powerpoint/2010/main" val="4020669163"/>
                  </p:ext>
                </p:extLst>
              </p:nvPr>
            </p:nvGraphicFramePr>
            <p:xfrm>
              <a:off x="279054" y="1726166"/>
              <a:ext cx="5544595" cy="4663440"/>
            </p:xfrm>
            <a:graphic>
              <a:graphicData uri="http://schemas.openxmlformats.org/drawingml/2006/table">
                <a:tbl>
                  <a:tblPr firstRow="1" bandRow="1">
                    <a:tableStyleId>{5C22544A-7EE6-4342-B048-85BDC9FD1C3A}</a:tableStyleId>
                  </a:tblPr>
                  <a:tblGrid>
                    <a:gridCol w="792085">
                      <a:extLst>
                        <a:ext uri="{9D8B030D-6E8A-4147-A177-3AD203B41FA5}">
                          <a16:colId xmlns:a16="http://schemas.microsoft.com/office/drawing/2014/main" val="3959286615"/>
                        </a:ext>
                      </a:extLst>
                    </a:gridCol>
                    <a:gridCol w="792085">
                      <a:extLst>
                        <a:ext uri="{9D8B030D-6E8A-4147-A177-3AD203B41FA5}">
                          <a16:colId xmlns:a16="http://schemas.microsoft.com/office/drawing/2014/main" val="2338644554"/>
                        </a:ext>
                      </a:extLst>
                    </a:gridCol>
                    <a:gridCol w="792085">
                      <a:extLst>
                        <a:ext uri="{9D8B030D-6E8A-4147-A177-3AD203B41FA5}">
                          <a16:colId xmlns:a16="http://schemas.microsoft.com/office/drawing/2014/main" val="3870773425"/>
                        </a:ext>
                      </a:extLst>
                    </a:gridCol>
                    <a:gridCol w="792085">
                      <a:extLst>
                        <a:ext uri="{9D8B030D-6E8A-4147-A177-3AD203B41FA5}">
                          <a16:colId xmlns:a16="http://schemas.microsoft.com/office/drawing/2014/main" val="4206778484"/>
                        </a:ext>
                      </a:extLst>
                    </a:gridCol>
                    <a:gridCol w="792085">
                      <a:extLst>
                        <a:ext uri="{9D8B030D-6E8A-4147-A177-3AD203B41FA5}">
                          <a16:colId xmlns:a16="http://schemas.microsoft.com/office/drawing/2014/main" val="1676275209"/>
                        </a:ext>
                      </a:extLst>
                    </a:gridCol>
                    <a:gridCol w="792085">
                      <a:extLst>
                        <a:ext uri="{9D8B030D-6E8A-4147-A177-3AD203B41FA5}">
                          <a16:colId xmlns:a16="http://schemas.microsoft.com/office/drawing/2014/main" val="95312030"/>
                        </a:ext>
                      </a:extLst>
                    </a:gridCol>
                    <a:gridCol w="792085">
                      <a:extLst>
                        <a:ext uri="{9D8B030D-6E8A-4147-A177-3AD203B41FA5}">
                          <a16:colId xmlns:a16="http://schemas.microsoft.com/office/drawing/2014/main" val="3873246261"/>
                        </a:ext>
                      </a:extLst>
                    </a:gridCol>
                  </a:tblGrid>
                  <a:tr h="330008">
                    <a:tc rowSpan="2" gridSpan="2">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kumimoji="1" lang="en-US" altLang="ja-JP" b="0" dirty="0">
                              <a:solidFill>
                                <a:schemeClr val="tx1"/>
                              </a:solidFill>
                            </a:rPr>
                            <a:t>Mass [MeV]</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656329"/>
                      </a:ext>
                    </a:extLst>
                  </a:tr>
                  <a:tr h="330008">
                    <a:tc gridSpan="2"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kumimoji="1" lang="en-US" altLang="ja-JP" b="0" dirty="0">
                              <a:solidFill>
                                <a:schemeClr val="tx1"/>
                              </a:solidFill>
                            </a:rPr>
                            <a:t>Ambiguity</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187511"/>
                      </a:ext>
                    </a:extLst>
                  </a:tr>
                  <a:tr h="397734">
                    <a:tc gridSpan="2">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flavor</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spin</a:t>
                          </a:r>
                        </a:p>
                        <a:p>
                          <a:pPr algn="ctr"/>
                          <a:r>
                            <a:rPr kumimoji="1" lang="en-US" altLang="ja-JP" b="0" dirty="0">
                              <a:solidFill>
                                <a:schemeClr val="tx1"/>
                              </a:solidFill>
                            </a:rPr>
                            <a:t>DHB</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spin</a:t>
                          </a:r>
                        </a:p>
                        <a:p>
                          <a:pPr algn="ctr"/>
                          <a:r>
                            <a:rPr kumimoji="1" lang="en-US" altLang="ja-JP" b="0" dirty="0">
                              <a:solidFill>
                                <a:schemeClr val="tx1"/>
                              </a:solidFill>
                            </a:rPr>
                            <a:t>DHT</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color</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895341"/>
                      </a:ext>
                    </a:extLst>
                  </a:tr>
                  <a:tr h="330008">
                    <a:tc rowSpan="3">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𝑇</m:t>
                                    </m:r>
                                  </m:e>
                                  <m:sub>
                                    <m:r>
                                      <a:rPr kumimoji="1" lang="en-US" altLang="ja-JP" b="0" i="1" smtClean="0">
                                        <a:solidFill>
                                          <a:schemeClr val="tx1"/>
                                        </a:solidFill>
                                        <a:latin typeface="Cambria Math" panose="02040503050406030204" pitchFamily="18" charset="0"/>
                                      </a:rPr>
                                      <m:t>𝑐𝑐</m:t>
                                    </m:r>
                                  </m:sub>
                                </m:sSub>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−82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−139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130435"/>
                      </a:ext>
                    </a:extLst>
                  </a:tr>
                  <a:tr h="330008">
                    <a:tc vMerge="1">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=1</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−41</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989851"/>
                      </a:ext>
                    </a:extLst>
                  </a:tr>
                  <a:tr h="330008">
                    <a:tc vMerge="1">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+41</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23784"/>
                      </a:ext>
                    </a:extLst>
                  </a:tr>
                  <a:tr h="330008">
                    <a:tc rowSpan="3">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𝑇</m:t>
                                    </m:r>
                                  </m:e>
                                  <m:sub>
                                    <m:r>
                                      <a:rPr kumimoji="1" lang="en-US" altLang="ja-JP" b="0" i="1" smtClean="0">
                                        <a:solidFill>
                                          <a:schemeClr val="tx1"/>
                                        </a:solidFill>
                                        <a:latin typeface="Cambria Math" panose="02040503050406030204" pitchFamily="18" charset="0"/>
                                      </a:rPr>
                                      <m:t>𝑐𝑐</m:t>
                                    </m:r>
                                    <m:r>
                                      <a:rPr kumimoji="1" lang="en-US" altLang="ja-JP" b="0" i="1" smtClean="0">
                                        <a:solidFill>
                                          <a:schemeClr val="tx1"/>
                                        </a:solidFill>
                                        <a:latin typeface="Cambria Math" panose="02040503050406030204" pitchFamily="18" charset="0"/>
                                      </a:rPr>
                                      <m:t>𝑠</m:t>
                                    </m:r>
                                  </m:sub>
                                </m:sSub>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±25</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−85</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−139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853094"/>
                      </a:ext>
                    </a:extLst>
                  </a:tr>
                  <a:tr h="330008">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=1</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±25</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509920"/>
                      </a:ext>
                    </a:extLst>
                  </a:tr>
                  <a:tr h="330008">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±25</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549349"/>
                      </a:ext>
                    </a:extLst>
                  </a:tr>
                  <a:tr h="330008">
                    <a:tc rowSpan="3">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𝑇</m:t>
                                    </m:r>
                                  </m:e>
                                  <m:sub>
                                    <m:r>
                                      <a:rPr kumimoji="1" lang="en-US" altLang="ja-JP" b="0" i="1" smtClean="0">
                                        <a:solidFill>
                                          <a:schemeClr val="tx1"/>
                                        </a:solidFill>
                                        <a:latin typeface="Cambria Math" panose="02040503050406030204" pitchFamily="18" charset="0"/>
                                      </a:rPr>
                                      <m:t>𝑐𝑐</m:t>
                                    </m:r>
                                    <m:r>
                                      <a:rPr kumimoji="1" lang="en-US" altLang="ja-JP" b="0" i="1" smtClean="0">
                                        <a:solidFill>
                                          <a:schemeClr val="tx1"/>
                                        </a:solidFill>
                                        <a:latin typeface="Cambria Math" panose="02040503050406030204" pitchFamily="18" charset="0"/>
                                      </a:rPr>
                                      <m:t>𝑠𝑠</m:t>
                                    </m:r>
                                  </m:sub>
                                </m:sSub>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±48</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−89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−139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90227"/>
                      </a:ext>
                    </a:extLst>
                  </a:tr>
                  <a:tr h="330008">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=1</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±48</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−44</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253814"/>
                      </a:ext>
                    </a:extLst>
                  </a:tr>
                  <a:tr h="330008">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=2</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±48</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+79</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+44</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0</m:t>
                                </m:r>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511608"/>
                      </a:ext>
                    </a:extLst>
                  </a:tr>
                </a:tbl>
              </a:graphicData>
            </a:graphic>
          </p:graphicFrame>
        </mc:Choice>
        <mc:Fallback>
          <p:graphicFrame>
            <p:nvGraphicFramePr>
              <p:cNvPr id="19" name="表 18">
                <a:extLst>
                  <a:ext uri="{FF2B5EF4-FFF2-40B4-BE49-F238E27FC236}">
                    <a16:creationId xmlns:a16="http://schemas.microsoft.com/office/drawing/2014/main" id="{D35BF658-3EE4-86E4-077A-1F34D3EB5218}"/>
                  </a:ext>
                </a:extLst>
              </p:cNvPr>
              <p:cNvGraphicFramePr>
                <a:graphicFrameLocks noGrp="1"/>
              </p:cNvGraphicFramePr>
              <p:nvPr>
                <p:extLst>
                  <p:ext uri="{D42A27DB-BD31-4B8C-83A1-F6EECF244321}">
                    <p14:modId xmlns:p14="http://schemas.microsoft.com/office/powerpoint/2010/main" val="4020669163"/>
                  </p:ext>
                </p:extLst>
              </p:nvPr>
            </p:nvGraphicFramePr>
            <p:xfrm>
              <a:off x="279054" y="1726166"/>
              <a:ext cx="5544595" cy="4663440"/>
            </p:xfrm>
            <a:graphic>
              <a:graphicData uri="http://schemas.openxmlformats.org/drawingml/2006/table">
                <a:tbl>
                  <a:tblPr firstRow="1" bandRow="1">
                    <a:tableStyleId>{5C22544A-7EE6-4342-B048-85BDC9FD1C3A}</a:tableStyleId>
                  </a:tblPr>
                  <a:tblGrid>
                    <a:gridCol w="792085">
                      <a:extLst>
                        <a:ext uri="{9D8B030D-6E8A-4147-A177-3AD203B41FA5}">
                          <a16:colId xmlns:a16="http://schemas.microsoft.com/office/drawing/2014/main" val="3959286615"/>
                        </a:ext>
                      </a:extLst>
                    </a:gridCol>
                    <a:gridCol w="792085">
                      <a:extLst>
                        <a:ext uri="{9D8B030D-6E8A-4147-A177-3AD203B41FA5}">
                          <a16:colId xmlns:a16="http://schemas.microsoft.com/office/drawing/2014/main" val="2338644554"/>
                        </a:ext>
                      </a:extLst>
                    </a:gridCol>
                    <a:gridCol w="792085">
                      <a:extLst>
                        <a:ext uri="{9D8B030D-6E8A-4147-A177-3AD203B41FA5}">
                          <a16:colId xmlns:a16="http://schemas.microsoft.com/office/drawing/2014/main" val="3870773425"/>
                        </a:ext>
                      </a:extLst>
                    </a:gridCol>
                    <a:gridCol w="792085">
                      <a:extLst>
                        <a:ext uri="{9D8B030D-6E8A-4147-A177-3AD203B41FA5}">
                          <a16:colId xmlns:a16="http://schemas.microsoft.com/office/drawing/2014/main" val="4206778484"/>
                        </a:ext>
                      </a:extLst>
                    </a:gridCol>
                    <a:gridCol w="792085">
                      <a:extLst>
                        <a:ext uri="{9D8B030D-6E8A-4147-A177-3AD203B41FA5}">
                          <a16:colId xmlns:a16="http://schemas.microsoft.com/office/drawing/2014/main" val="1676275209"/>
                        </a:ext>
                      </a:extLst>
                    </a:gridCol>
                    <a:gridCol w="792085">
                      <a:extLst>
                        <a:ext uri="{9D8B030D-6E8A-4147-A177-3AD203B41FA5}">
                          <a16:colId xmlns:a16="http://schemas.microsoft.com/office/drawing/2014/main" val="95312030"/>
                        </a:ext>
                      </a:extLst>
                    </a:gridCol>
                    <a:gridCol w="792085">
                      <a:extLst>
                        <a:ext uri="{9D8B030D-6E8A-4147-A177-3AD203B41FA5}">
                          <a16:colId xmlns:a16="http://schemas.microsoft.com/office/drawing/2014/main" val="3873246261"/>
                        </a:ext>
                      </a:extLst>
                    </a:gridCol>
                  </a:tblGrid>
                  <a:tr h="365760">
                    <a:tc rowSpan="2" gridSpan="2">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kumimoji="1" lang="en-US" altLang="ja-JP" b="0" dirty="0">
                              <a:solidFill>
                                <a:schemeClr val="tx1"/>
                              </a:solidFill>
                            </a:rPr>
                            <a:t>Mass [MeV]</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656329"/>
                      </a:ext>
                    </a:extLst>
                  </a:tr>
                  <a:tr h="365760">
                    <a:tc gridSpan="2"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kumimoji="1" lang="en-US" altLang="ja-JP" b="0" dirty="0">
                              <a:solidFill>
                                <a:schemeClr val="tx1"/>
                              </a:solidFill>
                            </a:rPr>
                            <a:t>Ambiguity</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187511"/>
                      </a:ext>
                    </a:extLst>
                  </a:tr>
                  <a:tr h="640080">
                    <a:tc gridSpan="2">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flavor</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spin</a:t>
                          </a:r>
                        </a:p>
                        <a:p>
                          <a:pPr algn="ctr"/>
                          <a:r>
                            <a:rPr kumimoji="1" lang="en-US" altLang="ja-JP" b="0" dirty="0">
                              <a:solidFill>
                                <a:schemeClr val="tx1"/>
                              </a:solidFill>
                            </a:rPr>
                            <a:t>DHB</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spin</a:t>
                          </a:r>
                        </a:p>
                        <a:p>
                          <a:pPr algn="ctr"/>
                          <a:r>
                            <a:rPr kumimoji="1" lang="en-US" altLang="ja-JP" b="0" dirty="0">
                              <a:solidFill>
                                <a:schemeClr val="tx1"/>
                              </a:solidFill>
                            </a:rPr>
                            <a:t>DHT</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chemeClr val="tx1"/>
                              </a:solidFill>
                            </a:rPr>
                            <a:t>color</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895341"/>
                      </a:ext>
                    </a:extLst>
                  </a:tr>
                  <a:tr h="365760">
                    <a:tc rowSpan="3">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129070" r="-596825" b="-211628"/>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396429" r="-506452" b="-857143"/>
                          </a:stretch>
                        </a:blip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396429" r="-304839" b="-857143"/>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396429" r="-200000" b="-857143"/>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396429" r="-103226" b="-857143"/>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396429" r="-1587" b="-857143"/>
                          </a:stretch>
                        </a:blipFill>
                      </a:tcPr>
                    </a:tc>
                    <a:extLst>
                      <a:ext uri="{0D108BD9-81ED-4DB2-BD59-A6C34878D82A}">
                        <a16:rowId xmlns:a16="http://schemas.microsoft.com/office/drawing/2014/main" val="2828130435"/>
                      </a:ext>
                    </a:extLst>
                  </a:tr>
                  <a:tr h="365760">
                    <a:tc vMerge="1">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479310" r="-506452" b="-727586"/>
                          </a:stretch>
                        </a:blip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479310" r="-304839" b="-7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479310" r="-200000" b="-7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479310" r="-103226" b="-7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479310" r="-1587" b="-727586"/>
                          </a:stretch>
                        </a:blipFill>
                      </a:tcPr>
                    </a:tc>
                    <a:extLst>
                      <a:ext uri="{0D108BD9-81ED-4DB2-BD59-A6C34878D82A}">
                        <a16:rowId xmlns:a16="http://schemas.microsoft.com/office/drawing/2014/main" val="1761989851"/>
                      </a:ext>
                    </a:extLst>
                  </a:tr>
                  <a:tr h="365760">
                    <a:tc vMerge="1">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579310" r="-506452" b="-627586"/>
                          </a:stretch>
                        </a:blipFill>
                      </a:tcPr>
                    </a:tc>
                    <a:tc>
                      <a:txBody>
                        <a:bodyPr/>
                        <a:lstStyle/>
                        <a:p>
                          <a:pPr algn="ctr"/>
                          <a:r>
                            <a:rPr kumimoji="1" lang="en-US" altLang="ja-JP" b="0" dirty="0">
                              <a:solidFill>
                                <a:schemeClr val="tx1"/>
                              </a:solidFill>
                            </a:rPr>
                            <a:t>4143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579310" r="-304839" b="-6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579310" r="-200000" b="-6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579310" r="-103226" b="-6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579310" r="-1587" b="-627586"/>
                          </a:stretch>
                        </a:blipFill>
                      </a:tcPr>
                    </a:tc>
                    <a:extLst>
                      <a:ext uri="{0D108BD9-81ED-4DB2-BD59-A6C34878D82A}">
                        <a16:rowId xmlns:a16="http://schemas.microsoft.com/office/drawing/2014/main" val="2784923784"/>
                      </a:ext>
                    </a:extLst>
                  </a:tr>
                  <a:tr h="365760">
                    <a:tc rowSpan="3">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226437" r="-596825" b="-109195"/>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679310" r="-506452" b="-527586"/>
                          </a:stretch>
                        </a:blip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679310" r="-304839" b="-5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679310" r="-200000" b="-5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679310" r="-103226" b="-5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679310" r="-1587" b="-527586"/>
                          </a:stretch>
                        </a:blipFill>
                      </a:tcPr>
                    </a:tc>
                    <a:extLst>
                      <a:ext uri="{0D108BD9-81ED-4DB2-BD59-A6C34878D82A}">
                        <a16:rowId xmlns:a16="http://schemas.microsoft.com/office/drawing/2014/main" val="3107853094"/>
                      </a:ext>
                    </a:extLst>
                  </a:tr>
                  <a:tr h="365760">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779310" r="-506452" b="-427586"/>
                          </a:stretch>
                        </a:blip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779310" r="-304839" b="-4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779310" r="-200000" b="-4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779310" r="-103226" b="-4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779310" r="-1587" b="-427586"/>
                          </a:stretch>
                        </a:blipFill>
                      </a:tcPr>
                    </a:tc>
                    <a:extLst>
                      <a:ext uri="{0D108BD9-81ED-4DB2-BD59-A6C34878D82A}">
                        <a16:rowId xmlns:a16="http://schemas.microsoft.com/office/drawing/2014/main" val="3259509920"/>
                      </a:ext>
                    </a:extLst>
                  </a:tr>
                  <a:tr h="365760">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879310" r="-506452" b="-327586"/>
                          </a:stretch>
                        </a:blipFill>
                      </a:tcPr>
                    </a:tc>
                    <a:tc>
                      <a:txBody>
                        <a:bodyPr/>
                        <a:lstStyle/>
                        <a:p>
                          <a:pPr algn="ctr"/>
                          <a:r>
                            <a:rPr kumimoji="1" lang="en-US" altLang="ja-JP" b="0" dirty="0">
                              <a:solidFill>
                                <a:schemeClr val="tx1"/>
                              </a:solidFill>
                            </a:rPr>
                            <a:t>4232</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879310" r="-304839" b="-3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879310" r="-200000" b="-3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879310" r="-103226" b="-3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879310" r="-1587" b="-327586"/>
                          </a:stretch>
                        </a:blipFill>
                      </a:tcPr>
                    </a:tc>
                    <a:extLst>
                      <a:ext uri="{0D108BD9-81ED-4DB2-BD59-A6C34878D82A}">
                        <a16:rowId xmlns:a16="http://schemas.microsoft.com/office/drawing/2014/main" val="1955549349"/>
                      </a:ext>
                    </a:extLst>
                  </a:tr>
                  <a:tr h="365760">
                    <a:tc rowSpan="3">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326437" r="-596825" b="-9195"/>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979310" r="-506452" b="-227586"/>
                          </a:stretch>
                        </a:blip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979310" r="-304839" b="-2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979310" r="-200000" b="-2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979310" r="-103226" b="-2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979310" r="-1587" b="-227586"/>
                          </a:stretch>
                        </a:blipFill>
                      </a:tcPr>
                    </a:tc>
                    <a:extLst>
                      <a:ext uri="{0D108BD9-81ED-4DB2-BD59-A6C34878D82A}">
                        <a16:rowId xmlns:a16="http://schemas.microsoft.com/office/drawing/2014/main" val="413690227"/>
                      </a:ext>
                    </a:extLst>
                  </a:tr>
                  <a:tr h="365760">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1079310" r="-506452" b="-127586"/>
                          </a:stretch>
                        </a:blip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1079310" r="-304839" b="-1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1079310" r="-200000" b="-1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1079310" r="-103226" b="-1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1079310" r="-1587" b="-127586"/>
                          </a:stretch>
                        </a:blipFill>
                      </a:tcPr>
                    </a:tc>
                    <a:extLst>
                      <a:ext uri="{0D108BD9-81ED-4DB2-BD59-A6C34878D82A}">
                        <a16:rowId xmlns:a16="http://schemas.microsoft.com/office/drawing/2014/main" val="4007253814"/>
                      </a:ext>
                    </a:extLst>
                  </a:tr>
                  <a:tr h="365760">
                    <a:tc vMerge="1">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1613" t="-1179310" r="-506452" b="-27586"/>
                          </a:stretch>
                        </a:blipFill>
                      </a:tcPr>
                    </a:tc>
                    <a:tc>
                      <a:txBody>
                        <a:bodyPr/>
                        <a:lstStyle/>
                        <a:p>
                          <a:pPr algn="ctr"/>
                          <a:r>
                            <a:rPr kumimoji="1" lang="en-US" altLang="ja-JP" b="0" dirty="0">
                              <a:solidFill>
                                <a:schemeClr val="tx1"/>
                              </a:solidFill>
                            </a:rPr>
                            <a:t>4313</a:t>
                          </a: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3226" t="-1179310" r="-304839" b="-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96825" t="-1179310" r="-200000" b="-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4839" t="-1179310" r="-103226" b="-27586"/>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5238" t="-1179310" r="-1587" b="-27586"/>
                          </a:stretch>
                        </a:blipFill>
                      </a:tcPr>
                    </a:tc>
                    <a:extLst>
                      <a:ext uri="{0D108BD9-81ED-4DB2-BD59-A6C34878D82A}">
                        <a16:rowId xmlns:a16="http://schemas.microsoft.com/office/drawing/2014/main" val="1401511608"/>
                      </a:ext>
                    </a:extLst>
                  </a:tr>
                </a:tbl>
              </a:graphicData>
            </a:graphic>
          </p:graphicFrame>
        </mc:Fallback>
      </mc:AlternateContent>
      <p:grpSp>
        <p:nvGrpSpPr>
          <p:cNvPr id="28" name="グループ化 27">
            <a:extLst>
              <a:ext uri="{FF2B5EF4-FFF2-40B4-BE49-F238E27FC236}">
                <a16:creationId xmlns:a16="http://schemas.microsoft.com/office/drawing/2014/main" id="{436FCD61-8E01-8477-1D3B-1C421DD54805}"/>
              </a:ext>
            </a:extLst>
          </p:cNvPr>
          <p:cNvGrpSpPr/>
          <p:nvPr/>
        </p:nvGrpSpPr>
        <p:grpSpPr>
          <a:xfrm>
            <a:off x="5823649" y="2393937"/>
            <a:ext cx="6301015" cy="4310417"/>
            <a:chOff x="5704150" y="2499886"/>
            <a:chExt cx="6301015" cy="4310417"/>
          </a:xfrm>
        </p:grpSpPr>
        <mc:AlternateContent xmlns:mc="http://schemas.openxmlformats.org/markup-compatibility/2006">
          <mc:Choice xmlns:a14="http://schemas.microsoft.com/office/drawing/2010/main" Requires="a14">
            <p:sp>
              <p:nvSpPr>
                <p:cNvPr id="29" name="テキスト ボックス 28">
                  <a:extLst>
                    <a:ext uri="{FF2B5EF4-FFF2-40B4-BE49-F238E27FC236}">
                      <a16:creationId xmlns:a16="http://schemas.microsoft.com/office/drawing/2014/main" id="{44238FFB-925B-0DAD-6BDD-055CD936283F}"/>
                    </a:ext>
                  </a:extLst>
                </p:cNvPr>
                <p:cNvSpPr txBox="1"/>
                <p:nvPr/>
              </p:nvSpPr>
              <p:spPr>
                <a:xfrm>
                  <a:off x="9156301" y="5849150"/>
                  <a:ext cx="2173787" cy="369332"/>
                </a:xfrm>
                <a:prstGeom prst="rect">
                  <a:avLst/>
                </a:prstGeom>
                <a:noFill/>
              </p:spPr>
              <p:txBody>
                <a:bodyPr wrap="square" rtlCol="0">
                  <a:spAutoFit/>
                </a:bodyPr>
                <a:lstStyle/>
                <a:p>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𝐷</m:t>
                          </m:r>
                        </m:e>
                        <m:sup>
                          <m:r>
                            <a:rPr kumimoji="1" lang="en-US" altLang="ja-JP" b="0" i="1" smtClean="0">
                              <a:latin typeface="Cambria Math" panose="02040503050406030204" pitchFamily="18" charset="0"/>
                            </a:rPr>
                            <m:t>∗</m:t>
                          </m:r>
                        </m:sup>
                      </m:sSup>
                      <m:sSup>
                        <m:sSupPr>
                          <m:ctrlPr>
                            <a:rPr lang="en-US" altLang="ja-JP" i="1">
                              <a:latin typeface="Cambria Math" panose="02040503050406030204" pitchFamily="18" charset="0"/>
                            </a:rPr>
                          </m:ctrlPr>
                        </m:sSupPr>
                        <m:e>
                          <m:r>
                            <a:rPr lang="en-US" altLang="ja-JP" i="1">
                              <a:latin typeface="Cambria Math" panose="02040503050406030204" pitchFamily="18" charset="0"/>
                            </a:rPr>
                            <m:t>𝐷</m:t>
                          </m:r>
                        </m:e>
                        <m:sup>
                          <m:r>
                            <a:rPr lang="en-US" altLang="ja-JP" i="1">
                              <a:latin typeface="Cambria Math" panose="02040503050406030204" pitchFamily="18" charset="0"/>
                            </a:rPr>
                            <m:t>∗</m:t>
                          </m:r>
                        </m:sup>
                      </m:sSup>
                    </m:oMath>
                  </a14:m>
                  <a:r>
                    <a:rPr kumimoji="1" lang="en-US" altLang="ja-JP" dirty="0"/>
                    <a:t>: </a:t>
                  </a:r>
                  <a14:m>
                    <m:oMath xmlns:m="http://schemas.openxmlformats.org/officeDocument/2006/math">
                      <m:r>
                        <a:rPr lang="en-US" altLang="ja-JP" i="1">
                          <a:latin typeface="Cambria Math" panose="02040503050406030204" pitchFamily="18" charset="0"/>
                        </a:rPr>
                        <m:t>4020 </m:t>
                      </m:r>
                      <m:r>
                        <m:rPr>
                          <m:sty m:val="p"/>
                        </m:rPr>
                        <a:rPr lang="en-US" altLang="ja-JP">
                          <a:latin typeface="Cambria Math" panose="02040503050406030204" pitchFamily="18" charset="0"/>
                        </a:rPr>
                        <m:t>MeV</m:t>
                      </m:r>
                    </m:oMath>
                  </a14:m>
                  <a:endParaRPr kumimoji="1" lang="ja-JP" altLang="en-US"/>
                </a:p>
              </p:txBody>
            </p:sp>
          </mc:Choice>
          <mc:Fallback>
            <p:sp>
              <p:nvSpPr>
                <p:cNvPr id="29" name="テキスト ボックス 28">
                  <a:extLst>
                    <a:ext uri="{FF2B5EF4-FFF2-40B4-BE49-F238E27FC236}">
                      <a16:creationId xmlns:a16="http://schemas.microsoft.com/office/drawing/2014/main" id="{44238FFB-925B-0DAD-6BDD-055CD936283F}"/>
                    </a:ext>
                  </a:extLst>
                </p:cNvPr>
                <p:cNvSpPr txBox="1">
                  <a:spLocks noRot="1" noChangeAspect="1" noMove="1" noResize="1" noEditPoints="1" noAdjustHandles="1" noChangeArrowheads="1" noChangeShapeType="1" noTextEdit="1"/>
                </p:cNvSpPr>
                <p:nvPr/>
              </p:nvSpPr>
              <p:spPr>
                <a:xfrm>
                  <a:off x="9156301" y="5849150"/>
                  <a:ext cx="2173787" cy="369332"/>
                </a:xfrm>
                <a:prstGeom prst="rect">
                  <a:avLst/>
                </a:prstGeom>
                <a:blipFill>
                  <a:blip r:embed="rId7"/>
                  <a:stretch>
                    <a:fillRect t="-6667" b="-26667"/>
                  </a:stretch>
                </a:blipFill>
              </p:spPr>
              <p:txBody>
                <a:bodyPr/>
                <a:lstStyle/>
                <a:p>
                  <a:r>
                    <a:rPr lang="ja-JP" altLang="en-US">
                      <a:noFill/>
                    </a:rPr>
                    <a:t> </a:t>
                  </a:r>
                </a:p>
              </p:txBody>
            </p:sp>
          </mc:Fallback>
        </mc:AlternateContent>
        <p:cxnSp>
          <p:nvCxnSpPr>
            <p:cNvPr id="30" name="直線コネクタ 29">
              <a:extLst>
                <a:ext uri="{FF2B5EF4-FFF2-40B4-BE49-F238E27FC236}">
                  <a16:creationId xmlns:a16="http://schemas.microsoft.com/office/drawing/2014/main" id="{7E77C720-231D-2E9D-2A8E-1E8F6EE35A08}"/>
                </a:ext>
              </a:extLst>
            </p:cNvPr>
            <p:cNvCxnSpPr/>
            <p:nvPr/>
          </p:nvCxnSpPr>
          <p:spPr>
            <a:xfrm>
              <a:off x="7146590" y="2680466"/>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0A803F7-89F0-D88A-2E1D-4045D078742E}"/>
                </a:ext>
              </a:extLst>
            </p:cNvPr>
            <p:cNvCxnSpPr/>
            <p:nvPr/>
          </p:nvCxnSpPr>
          <p:spPr>
            <a:xfrm>
              <a:off x="7146590" y="3243978"/>
              <a:ext cx="2042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977DAF9-C8D9-8936-D60B-994988A5F078}"/>
                </a:ext>
              </a:extLst>
            </p:cNvPr>
            <p:cNvCxnSpPr/>
            <p:nvPr/>
          </p:nvCxnSpPr>
          <p:spPr>
            <a:xfrm>
              <a:off x="7146590" y="4347124"/>
              <a:ext cx="20428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5B6BEF72-BA0B-3D85-80CA-73C320BA455F}"/>
                    </a:ext>
                  </a:extLst>
                </p:cNvPr>
                <p:cNvSpPr txBox="1"/>
                <p:nvPr/>
              </p:nvSpPr>
              <p:spPr>
                <a:xfrm>
                  <a:off x="8481223" y="3090320"/>
                  <a:ext cx="3523942"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41 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4" name="テキスト ボックス 33">
                  <a:extLst>
                    <a:ext uri="{FF2B5EF4-FFF2-40B4-BE49-F238E27FC236}">
                      <a16:creationId xmlns:a16="http://schemas.microsoft.com/office/drawing/2014/main" id="{5B6BEF72-BA0B-3D85-80CA-73C320BA455F}"/>
                    </a:ext>
                  </a:extLst>
                </p:cNvPr>
                <p:cNvSpPr txBox="1">
                  <a:spLocks noRot="1" noChangeAspect="1" noMove="1" noResize="1" noEditPoints="1" noAdjustHandles="1" noChangeArrowheads="1" noChangeShapeType="1" noTextEdit="1"/>
                </p:cNvSpPr>
                <p:nvPr/>
              </p:nvSpPr>
              <p:spPr>
                <a:xfrm>
                  <a:off x="8481223" y="3090320"/>
                  <a:ext cx="3523942" cy="765402"/>
                </a:xfrm>
                <a:prstGeom prst="rect">
                  <a:avLst/>
                </a:prstGeom>
                <a:blipFill>
                  <a:blip r:embed="rId8"/>
                  <a:stretch>
                    <a:fillRect/>
                  </a:stretch>
                </a:blipFill>
              </p:spPr>
              <p:txBody>
                <a:bodyPr/>
                <a:lstStyle/>
                <a:p>
                  <a:r>
                    <a:rPr lang="ja-JP" altLang="en-US">
                      <a:noFill/>
                    </a:rPr>
                    <a:t> </a:t>
                  </a:r>
                </a:p>
              </p:txBody>
            </p:sp>
          </mc:Fallback>
        </mc:AlternateContent>
        <p:cxnSp>
          <p:nvCxnSpPr>
            <p:cNvPr id="37" name="直線コネクタ 36">
              <a:extLst>
                <a:ext uri="{FF2B5EF4-FFF2-40B4-BE49-F238E27FC236}">
                  <a16:creationId xmlns:a16="http://schemas.microsoft.com/office/drawing/2014/main" id="{DD6AE86B-8CEE-D419-F9E3-6850321AA80B}"/>
                </a:ext>
              </a:extLst>
            </p:cNvPr>
            <p:cNvCxnSpPr/>
            <p:nvPr/>
          </p:nvCxnSpPr>
          <p:spPr>
            <a:xfrm>
              <a:off x="7120085" y="621306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5F4734B3-6B7F-6FE9-E74F-6D56EA7BB41B}"/>
                </a:ext>
              </a:extLst>
            </p:cNvPr>
            <p:cNvCxnSpPr>
              <a:cxnSpLocks/>
            </p:cNvCxnSpPr>
            <p:nvPr/>
          </p:nvCxnSpPr>
          <p:spPr>
            <a:xfrm>
              <a:off x="8503388" y="4359585"/>
              <a:ext cx="0" cy="1865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6" name="テキスト ボックス 45">
                  <a:extLst>
                    <a:ext uri="{FF2B5EF4-FFF2-40B4-BE49-F238E27FC236}">
                      <a16:creationId xmlns:a16="http://schemas.microsoft.com/office/drawing/2014/main" id="{EA15B0D2-4070-A0B0-14F1-B874A036A630}"/>
                    </a:ext>
                  </a:extLst>
                </p:cNvPr>
                <p:cNvSpPr txBox="1"/>
                <p:nvPr/>
              </p:nvSpPr>
              <p:spPr>
                <a:xfrm>
                  <a:off x="8505003" y="5086766"/>
                  <a:ext cx="30209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kumimoji="1" lang="en-US" altLang="ja-JP" i="1" smtClean="0">
                                <a:latin typeface="Cambria Math" panose="02040503050406030204" pitchFamily="18" charset="0"/>
                                <a:ea typeface="Cambria Math" panose="02040503050406030204" pitchFamily="18" charset="0"/>
                              </a:rPr>
                            </m:ctrlPr>
                          </m:dPr>
                          <m:e>
                            <m:r>
                              <m:rPr>
                                <m:sty m:val="p"/>
                              </m:rPr>
                              <a:rPr lang="en-US" altLang="ja-JP">
                                <a:latin typeface="Cambria Math" panose="02040503050406030204" pitchFamily="18" charset="0"/>
                              </a:rPr>
                              <m:t>color</m:t>
                            </m:r>
                            <m:r>
                              <a:rPr lang="en-US" altLang="ja-JP">
                                <a:latin typeface="Cambria Math" panose="02040503050406030204" pitchFamily="18" charset="0"/>
                              </a:rPr>
                              <m:t> </m:t>
                            </m:r>
                            <m:r>
                              <m:rPr>
                                <m:sty m:val="p"/>
                              </m:rPr>
                              <a:rPr lang="en-US" altLang="ja-JP">
                                <a:latin typeface="Cambria Math" panose="02040503050406030204" pitchFamily="18" charset="0"/>
                              </a:rPr>
                              <m:t>mixing</m:t>
                            </m:r>
                          </m:e>
                        </m:d>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139 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46" name="テキスト ボックス 45">
                  <a:extLst>
                    <a:ext uri="{FF2B5EF4-FFF2-40B4-BE49-F238E27FC236}">
                      <a16:creationId xmlns:a16="http://schemas.microsoft.com/office/drawing/2014/main" id="{EA15B0D2-4070-A0B0-14F1-B874A036A630}"/>
                    </a:ext>
                  </a:extLst>
                </p:cNvPr>
                <p:cNvSpPr txBox="1">
                  <a:spLocks noRot="1" noChangeAspect="1" noMove="1" noResize="1" noEditPoints="1" noAdjustHandles="1" noChangeArrowheads="1" noChangeShapeType="1" noTextEdit="1"/>
                </p:cNvSpPr>
                <p:nvPr/>
              </p:nvSpPr>
              <p:spPr>
                <a:xfrm>
                  <a:off x="8505003" y="5086766"/>
                  <a:ext cx="3020967" cy="369332"/>
                </a:xfrm>
                <a:prstGeom prst="rect">
                  <a:avLst/>
                </a:prstGeom>
                <a:blipFill>
                  <a:blip r:embed="rId9"/>
                  <a:stretch>
                    <a:fillRect b="-1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7" name="テキスト ボックス 46">
                  <a:extLst>
                    <a:ext uri="{FF2B5EF4-FFF2-40B4-BE49-F238E27FC236}">
                      <a16:creationId xmlns:a16="http://schemas.microsoft.com/office/drawing/2014/main" id="{37EFB4E6-7E3C-5C4B-92BC-EBEEACC5C573}"/>
                    </a:ext>
                  </a:extLst>
                </p:cNvPr>
                <p:cNvSpPr txBox="1"/>
                <p:nvPr/>
              </p:nvSpPr>
              <p:spPr>
                <a:xfrm>
                  <a:off x="6213531" y="2499886"/>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47" name="テキスト ボックス 46">
                  <a:extLst>
                    <a:ext uri="{FF2B5EF4-FFF2-40B4-BE49-F238E27FC236}">
                      <a16:creationId xmlns:a16="http://schemas.microsoft.com/office/drawing/2014/main" id="{37EFB4E6-7E3C-5C4B-92BC-EBEEACC5C573}"/>
                    </a:ext>
                  </a:extLst>
                </p:cNvPr>
                <p:cNvSpPr txBox="1">
                  <a:spLocks noRot="1" noChangeAspect="1" noMove="1" noResize="1" noEditPoints="1" noAdjustHandles="1" noChangeArrowheads="1" noChangeShapeType="1" noTextEdit="1"/>
                </p:cNvSpPr>
                <p:nvPr/>
              </p:nvSpPr>
              <p:spPr>
                <a:xfrm>
                  <a:off x="6213531" y="2499886"/>
                  <a:ext cx="977125" cy="369332"/>
                </a:xfrm>
                <a:prstGeom prst="rect">
                  <a:avLst/>
                </a:prstGeom>
                <a:blipFill>
                  <a:blip r:embed="rId10"/>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8" name="テキスト ボックス 47">
                  <a:extLst>
                    <a:ext uri="{FF2B5EF4-FFF2-40B4-BE49-F238E27FC236}">
                      <a16:creationId xmlns:a16="http://schemas.microsoft.com/office/drawing/2014/main" id="{A6E37FBC-EF10-D3A1-AEEA-5806B13855FB}"/>
                    </a:ext>
                  </a:extLst>
                </p:cNvPr>
                <p:cNvSpPr txBox="1"/>
                <p:nvPr/>
              </p:nvSpPr>
              <p:spPr>
                <a:xfrm>
                  <a:off x="6213531" y="360611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48" name="テキスト ボックス 47">
                  <a:extLst>
                    <a:ext uri="{FF2B5EF4-FFF2-40B4-BE49-F238E27FC236}">
                      <a16:creationId xmlns:a16="http://schemas.microsoft.com/office/drawing/2014/main" id="{A6E37FBC-EF10-D3A1-AEEA-5806B13855FB}"/>
                    </a:ext>
                  </a:extLst>
                </p:cNvPr>
                <p:cNvSpPr txBox="1">
                  <a:spLocks noRot="1" noChangeAspect="1" noMove="1" noResize="1" noEditPoints="1" noAdjustHandles="1" noChangeArrowheads="1" noChangeShapeType="1" noTextEdit="1"/>
                </p:cNvSpPr>
                <p:nvPr/>
              </p:nvSpPr>
              <p:spPr>
                <a:xfrm>
                  <a:off x="6213531" y="3606119"/>
                  <a:ext cx="977125" cy="369332"/>
                </a:xfrm>
                <a:prstGeom prst="rect">
                  <a:avLst/>
                </a:prstGeom>
                <a:blipFill>
                  <a:blip r:embed="rId11"/>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9" name="テキスト ボックス 48">
                  <a:extLst>
                    <a:ext uri="{FF2B5EF4-FFF2-40B4-BE49-F238E27FC236}">
                      <a16:creationId xmlns:a16="http://schemas.microsoft.com/office/drawing/2014/main" id="{CE28EDA8-025E-1EE7-D997-907F4D92F6BB}"/>
                    </a:ext>
                  </a:extLst>
                </p:cNvPr>
                <p:cNvSpPr txBox="1"/>
                <p:nvPr/>
              </p:nvSpPr>
              <p:spPr>
                <a:xfrm>
                  <a:off x="5810047" y="6028855"/>
                  <a:ext cx="18523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 color mixing</a:t>
                  </a:r>
                  <a:endParaRPr kumimoji="1" lang="ja-JP" altLang="en-US"/>
                </a:p>
              </p:txBody>
            </p:sp>
          </mc:Choice>
          <mc:Fallback>
            <p:sp>
              <p:nvSpPr>
                <p:cNvPr id="49" name="テキスト ボックス 48">
                  <a:extLst>
                    <a:ext uri="{FF2B5EF4-FFF2-40B4-BE49-F238E27FC236}">
                      <a16:creationId xmlns:a16="http://schemas.microsoft.com/office/drawing/2014/main" id="{CE28EDA8-025E-1EE7-D997-907F4D92F6BB}"/>
                    </a:ext>
                  </a:extLst>
                </p:cNvPr>
                <p:cNvSpPr txBox="1">
                  <a:spLocks noRot="1" noChangeAspect="1" noMove="1" noResize="1" noEditPoints="1" noAdjustHandles="1" noChangeArrowheads="1" noChangeShapeType="1" noTextEdit="1"/>
                </p:cNvSpPr>
                <p:nvPr/>
              </p:nvSpPr>
              <p:spPr>
                <a:xfrm>
                  <a:off x="5810047" y="6028855"/>
                  <a:ext cx="1852331" cy="646331"/>
                </a:xfrm>
                <a:prstGeom prst="rect">
                  <a:avLst/>
                </a:prstGeom>
                <a:blipFill>
                  <a:blip r:embed="rId12"/>
                  <a:stretch>
                    <a:fillRect l="-3425" b="-13462"/>
                  </a:stretch>
                </a:blipFill>
              </p:spPr>
              <p:txBody>
                <a:bodyPr/>
                <a:lstStyle/>
                <a:p>
                  <a:r>
                    <a:rPr lang="ja-JP" altLang="en-US">
                      <a:noFill/>
                    </a:rPr>
                    <a:t> </a:t>
                  </a:r>
                </a:p>
              </p:txBody>
            </p:sp>
          </mc:Fallback>
        </mc:AlternateContent>
        <p:cxnSp>
          <p:nvCxnSpPr>
            <p:cNvPr id="50" name="直線コネクタ 49">
              <a:extLst>
                <a:ext uri="{FF2B5EF4-FFF2-40B4-BE49-F238E27FC236}">
                  <a16:creationId xmlns:a16="http://schemas.microsoft.com/office/drawing/2014/main" id="{A418A147-EC8C-5E8B-2678-08B3B2B29307}"/>
                </a:ext>
              </a:extLst>
            </p:cNvPr>
            <p:cNvCxnSpPr/>
            <p:nvPr/>
          </p:nvCxnSpPr>
          <p:spPr>
            <a:xfrm>
              <a:off x="7120085" y="6033816"/>
              <a:ext cx="20428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テキスト ボックス 50">
                  <a:extLst>
                    <a:ext uri="{FF2B5EF4-FFF2-40B4-BE49-F238E27FC236}">
                      <a16:creationId xmlns:a16="http://schemas.microsoft.com/office/drawing/2014/main" id="{6346D5E8-AF77-DCFF-31AA-01D10A7E58D3}"/>
                    </a:ext>
                  </a:extLst>
                </p:cNvPr>
                <p:cNvSpPr txBox="1"/>
                <p:nvPr/>
              </p:nvSpPr>
              <p:spPr>
                <a:xfrm>
                  <a:off x="7175320" y="6225528"/>
                  <a:ext cx="19323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3200" i="1" smtClean="0">
                                <a:latin typeface="Cambria Math" panose="02040503050406030204" pitchFamily="18" charset="0"/>
                              </a:rPr>
                            </m:ctrlPr>
                          </m:sSubSupPr>
                          <m:e>
                            <m:r>
                              <a:rPr kumimoji="1" lang="en-US" altLang="ja-JP" sz="3200" b="0" i="1" smtClean="0">
                                <a:latin typeface="Cambria Math" panose="02040503050406030204" pitchFamily="18" charset="0"/>
                              </a:rPr>
                              <m:t>𝑇</m:t>
                            </m:r>
                          </m:e>
                          <m:sub>
                            <m:r>
                              <a:rPr kumimoji="1" lang="en-US" altLang="ja-JP" sz="3200" b="0" i="1" smtClean="0">
                                <a:latin typeface="Cambria Math" panose="02040503050406030204" pitchFamily="18" charset="0"/>
                              </a:rPr>
                              <m:t>𝑐𝑐</m:t>
                            </m:r>
                          </m:sub>
                          <m:sup>
                            <m:r>
                              <a:rPr kumimoji="1" lang="en-US" altLang="ja-JP" sz="3200" b="0" i="1" smtClean="0">
                                <a:latin typeface="Cambria Math" panose="02040503050406030204" pitchFamily="18" charset="0"/>
                              </a:rPr>
                              <m:t>𝐼</m:t>
                            </m:r>
                            <m:r>
                              <a:rPr kumimoji="1" lang="en-US" altLang="ja-JP" sz="3200" b="0" i="1" smtClean="0">
                                <a:latin typeface="Cambria Math" panose="02040503050406030204" pitchFamily="18" charset="0"/>
                              </a:rPr>
                              <m:t>=1</m:t>
                            </m:r>
                          </m:sup>
                        </m:sSubSup>
                      </m:oMath>
                    </m:oMathPara>
                  </a14:m>
                  <a:endParaRPr kumimoji="1" lang="ja-JP" altLang="en-US"/>
                </a:p>
              </p:txBody>
            </p:sp>
          </mc:Choice>
          <mc:Fallback>
            <p:sp>
              <p:nvSpPr>
                <p:cNvPr id="51" name="テキスト ボックス 50">
                  <a:extLst>
                    <a:ext uri="{FF2B5EF4-FFF2-40B4-BE49-F238E27FC236}">
                      <a16:creationId xmlns:a16="http://schemas.microsoft.com/office/drawing/2014/main" id="{6346D5E8-AF77-DCFF-31AA-01D10A7E58D3}"/>
                    </a:ext>
                  </a:extLst>
                </p:cNvPr>
                <p:cNvSpPr txBox="1">
                  <a:spLocks noRot="1" noChangeAspect="1" noMove="1" noResize="1" noEditPoints="1" noAdjustHandles="1" noChangeArrowheads="1" noChangeShapeType="1" noTextEdit="1"/>
                </p:cNvSpPr>
                <p:nvPr/>
              </p:nvSpPr>
              <p:spPr>
                <a:xfrm>
                  <a:off x="7175320" y="6225528"/>
                  <a:ext cx="1932337" cy="584775"/>
                </a:xfrm>
                <a:prstGeom prst="rect">
                  <a:avLst/>
                </a:prstGeom>
                <a:blipFill>
                  <a:blip r:embed="rId13"/>
                  <a:stretch>
                    <a:fillRect b="-4255"/>
                  </a:stretch>
                </a:blipFill>
              </p:spPr>
              <p:txBody>
                <a:bodyPr/>
                <a:lstStyle/>
                <a:p>
                  <a:r>
                    <a:rPr lang="ja-JP" altLang="en-US">
                      <a:noFill/>
                    </a:rPr>
                    <a:t> </a:t>
                  </a:r>
                </a:p>
              </p:txBody>
            </p:sp>
          </mc:Fallback>
        </mc:AlternateContent>
        <p:cxnSp>
          <p:nvCxnSpPr>
            <p:cNvPr id="52" name="直線コネクタ 51">
              <a:extLst>
                <a:ext uri="{FF2B5EF4-FFF2-40B4-BE49-F238E27FC236}">
                  <a16:creationId xmlns:a16="http://schemas.microsoft.com/office/drawing/2014/main" id="{665938F3-A75C-27BA-4101-00958F19BB55}"/>
                </a:ext>
              </a:extLst>
            </p:cNvPr>
            <p:cNvCxnSpPr/>
            <p:nvPr/>
          </p:nvCxnSpPr>
          <p:spPr>
            <a:xfrm>
              <a:off x="7146590" y="3784137"/>
              <a:ext cx="20428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3FC5E2A4-0371-84D0-2777-9F2825DE9A75}"/>
                </a:ext>
              </a:extLst>
            </p:cNvPr>
            <p:cNvCxnSpPr>
              <a:cxnSpLocks/>
            </p:cNvCxnSpPr>
            <p:nvPr/>
          </p:nvCxnSpPr>
          <p:spPr>
            <a:xfrm flipH="1">
              <a:off x="8515198" y="3205588"/>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45C8A909-4B74-CCAD-E4C7-BB2B2947EFB8}"/>
                </a:ext>
              </a:extLst>
            </p:cNvPr>
            <p:cNvCxnSpPr>
              <a:cxnSpLocks/>
            </p:cNvCxnSpPr>
            <p:nvPr/>
          </p:nvCxnSpPr>
          <p:spPr>
            <a:xfrm>
              <a:off x="8515198" y="2697576"/>
              <a:ext cx="0" cy="546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77037612-E621-25A1-5EB7-CA7ABDA29352}"/>
                </a:ext>
              </a:extLst>
            </p:cNvPr>
            <p:cNvCxnSpPr>
              <a:cxnSpLocks/>
            </p:cNvCxnSpPr>
            <p:nvPr/>
          </p:nvCxnSpPr>
          <p:spPr>
            <a:xfrm flipH="1">
              <a:off x="8505086" y="3751990"/>
              <a:ext cx="4050" cy="578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C61A9AF7-EBA3-9B43-5128-DF44C08A3D6F}"/>
                </a:ext>
              </a:extLst>
            </p:cNvPr>
            <p:cNvSpPr txBox="1"/>
            <p:nvPr/>
          </p:nvSpPr>
          <p:spPr>
            <a:xfrm>
              <a:off x="5704150" y="3049798"/>
              <a:ext cx="2064127" cy="369332"/>
            </a:xfrm>
            <a:prstGeom prst="rect">
              <a:avLst/>
            </a:prstGeom>
            <a:noFill/>
          </p:spPr>
          <p:txBody>
            <a:bodyPr wrap="square" rtlCol="0">
              <a:spAutoFit/>
            </a:bodyPr>
            <a:lstStyle/>
            <a:p>
              <a:r>
                <a:rPr kumimoji="1" lang="en-US" altLang="ja-JP" dirty="0"/>
                <a:t>spin average</a:t>
              </a:r>
              <a:endParaRPr kumimoji="1" lang="ja-JP" altLang="en-US"/>
            </a:p>
          </p:txBody>
        </p: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25F9EB87-8CFA-00FA-7094-984E6A17718D}"/>
                    </a:ext>
                  </a:extLst>
                </p:cNvPr>
                <p:cNvSpPr txBox="1"/>
                <p:nvPr/>
              </p:nvSpPr>
              <p:spPr>
                <a:xfrm>
                  <a:off x="5812632" y="4171052"/>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57" name="テキスト ボックス 56">
                  <a:extLst>
                    <a:ext uri="{FF2B5EF4-FFF2-40B4-BE49-F238E27FC236}">
                      <a16:creationId xmlns:a16="http://schemas.microsoft.com/office/drawing/2014/main" id="{25F9EB87-8CFA-00FA-7094-984E6A17718D}"/>
                    </a:ext>
                  </a:extLst>
                </p:cNvPr>
                <p:cNvSpPr txBox="1">
                  <a:spLocks noRot="1" noChangeAspect="1" noMove="1" noResize="1" noEditPoints="1" noAdjustHandles="1" noChangeArrowheads="1" noChangeShapeType="1" noTextEdit="1"/>
                </p:cNvSpPr>
                <p:nvPr/>
              </p:nvSpPr>
              <p:spPr>
                <a:xfrm>
                  <a:off x="5812632" y="4171052"/>
                  <a:ext cx="1852334" cy="646331"/>
                </a:xfrm>
                <a:prstGeom prst="rect">
                  <a:avLst/>
                </a:prstGeom>
                <a:blipFill>
                  <a:blip r:embed="rId14"/>
                  <a:stretch>
                    <a:fillRect l="-2740" r="-1370" b="-11538"/>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6342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568259-BE91-A5F1-5D59-601D69B08C1F}"/>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AA32C7A-E1F8-8FE2-A939-A5478B4CCA4D}"/>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121E336-5478-F660-DECB-5CD523D07B22}"/>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Masses of </a:t>
            </a:r>
            <a:r>
              <a:rPr lang="en-US" altLang="ja-JP" sz="4400">
                <a:solidFill>
                  <a:schemeClr val="bg1"/>
                </a:solidFill>
              </a:rPr>
              <a:t>Isovector states: Bottom Sector</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7CA3905-8F29-6BC6-A589-DB52310D22B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E7CA3905-8F29-6BC6-A589-DB52310D22B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3910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F2536D-1E57-0185-136D-F6B22BCFC3C8}"/>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805354B-1910-6A4D-F013-43DFB436C85D}"/>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F632297-9CDF-B467-61A9-B2908BE9338E}"/>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Results of Masses</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E8389FA7-3809-AECA-6082-D1A01C1289CC}"/>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p:sp>
            <p:nvSpPr>
              <p:cNvPr id="9" name="テキスト ボックス 8">
                <a:extLst>
                  <a:ext uri="{FF2B5EF4-FFF2-40B4-BE49-F238E27FC236}">
                    <a16:creationId xmlns:a16="http://schemas.microsoft.com/office/drawing/2014/main" id="{E8389FA7-3809-AECA-6082-D1A01C1289C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195" t="-127027" r="-1220" b="-191892"/>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60315769-377A-E698-6AF3-18A03170ABE0}"/>
              </a:ext>
            </a:extLst>
          </p:cNvPr>
          <p:cNvGrpSpPr/>
          <p:nvPr/>
        </p:nvGrpSpPr>
        <p:grpSpPr>
          <a:xfrm>
            <a:off x="-690402" y="830123"/>
            <a:ext cx="8150392" cy="1576799"/>
            <a:chOff x="1270507" y="958367"/>
            <a:chExt cx="8150392" cy="1576799"/>
          </a:xfrm>
        </p:grpSpPr>
        <p:grpSp>
          <p:nvGrpSpPr>
            <p:cNvPr id="16" name="グループ化 15">
              <a:extLst>
                <a:ext uri="{FF2B5EF4-FFF2-40B4-BE49-F238E27FC236}">
                  <a16:creationId xmlns:a16="http://schemas.microsoft.com/office/drawing/2014/main" id="{68D3E8C6-EBB7-EF71-EFEA-D58A0E5CEC02}"/>
                </a:ext>
              </a:extLst>
            </p:cNvPr>
            <p:cNvGrpSpPr/>
            <p:nvPr/>
          </p:nvGrpSpPr>
          <p:grpSpPr>
            <a:xfrm>
              <a:off x="1270507" y="1255975"/>
              <a:ext cx="8150392" cy="1279191"/>
              <a:chOff x="1270507" y="1255975"/>
              <a:chExt cx="8150392" cy="1279191"/>
            </a:xfrm>
          </p:grpSpPr>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C1980C19-4A21-D082-7E81-33408218B856}"/>
                      </a:ext>
                    </a:extLst>
                  </p:cNvPr>
                  <p:cNvSpPr txBox="1"/>
                  <p:nvPr/>
                </p:nvSpPr>
                <p:spPr>
                  <a:xfrm>
                    <a:off x="1270507" y="1269122"/>
                    <a:ext cx="6724277" cy="42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𝑐𝑐</m:t>
                                  </m:r>
                                </m:sub>
                                <m:sup>
                                  <m:r>
                                    <a:rPr lang="en-US" altLang="ja-JP" i="1">
                                      <a:latin typeface="Cambria Math" panose="02040503050406030204" pitchFamily="18" charset="0"/>
                                    </a:rPr>
                                    <m:t>𝐽</m:t>
                                  </m:r>
                                  <m:r>
                                    <a:rPr lang="en-US" altLang="ja-JP" i="1">
                                      <a:latin typeface="Cambria Math" panose="02040503050406030204" pitchFamily="18" charset="0"/>
                                    </a:rPr>
                                    <m:t>=0</m:t>
                                  </m:r>
                                </m:sup>
                              </m:sSubSup>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±2+79−82−139</m:t>
                          </m:r>
                        </m:oMath>
                      </m:oMathPara>
                    </a14:m>
                    <a:endParaRPr kumimoji="1" lang="ja-JP" altLang="en-US"/>
                  </a:p>
                </p:txBody>
              </p:sp>
            </mc:Choice>
            <mc:Fallback>
              <p:sp>
                <p:nvSpPr>
                  <p:cNvPr id="4" name="テキスト ボックス 3">
                    <a:extLst>
                      <a:ext uri="{FF2B5EF4-FFF2-40B4-BE49-F238E27FC236}">
                        <a16:creationId xmlns:a16="http://schemas.microsoft.com/office/drawing/2014/main" id="{C1980C19-4A21-D082-7E81-33408218B856}"/>
                      </a:ext>
                    </a:extLst>
                  </p:cNvPr>
                  <p:cNvSpPr txBox="1">
                    <a:spLocks noRot="1" noChangeAspect="1" noMove="1" noResize="1" noEditPoints="1" noAdjustHandles="1" noChangeArrowheads="1" noChangeShapeType="1" noTextEdit="1"/>
                  </p:cNvSpPr>
                  <p:nvPr/>
                </p:nvSpPr>
                <p:spPr>
                  <a:xfrm>
                    <a:off x="1270507" y="1269122"/>
                    <a:ext cx="6724277" cy="422552"/>
                  </a:xfrm>
                  <a:prstGeom prst="rect">
                    <a:avLst/>
                  </a:prstGeom>
                  <a:blipFill>
                    <a:blip r:embed="rId4"/>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96F20513-8637-18D6-0FD5-D6BDE56A32AA}"/>
                  </a:ext>
                </a:extLst>
              </p:cNvPr>
              <p:cNvCxnSpPr/>
              <p:nvPr/>
            </p:nvCxnSpPr>
            <p:spPr>
              <a:xfrm>
                <a:off x="4727802" y="1683080"/>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E4136B2-03DE-05EE-6DB9-5277546BBD4A}"/>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0394AB1B-10F0-82A1-DDBE-E6A4A7F249DB}"/>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67B0E335-B9A7-6A4F-9C8A-37FC1246A8B4}"/>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7949BD6A-6DBE-2368-6F17-3366C9F7255B}"/>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2808647B-0528-C262-DD99-F8E1404BC07B}"/>
                  </a:ext>
                </a:extLst>
              </p:cNvPr>
              <p:cNvCxnSpPr>
                <a:cxnSpLocks/>
              </p:cNvCxnSpPr>
              <p:nvPr/>
            </p:nvCxnSpPr>
            <p:spPr>
              <a:xfrm>
                <a:off x="5366994" y="1644168"/>
                <a:ext cx="337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88CC2D7-75FC-EE9F-8D7E-B1CD262A5B34}"/>
                  </a:ext>
                </a:extLst>
              </p:cNvPr>
              <p:cNvCxnSpPr>
                <a:cxnSpLocks/>
              </p:cNvCxnSpPr>
              <p:nvPr/>
            </p:nvCxnSpPr>
            <p:spPr>
              <a:xfrm>
                <a:off x="6003742" y="1644168"/>
                <a:ext cx="2517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2F94475-60F7-8626-5712-6D9E16AF1CE2}"/>
                  </a:ext>
                </a:extLst>
              </p:cNvPr>
              <p:cNvCxnSpPr>
                <a:cxnSpLocks/>
              </p:cNvCxnSpPr>
              <p:nvPr/>
            </p:nvCxnSpPr>
            <p:spPr>
              <a:xfrm>
                <a:off x="6527149"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6DFCEDC-29CB-DF8B-CB60-55BCE06ED487}"/>
                  </a:ext>
                </a:extLst>
              </p:cNvPr>
              <p:cNvCxnSpPr>
                <a:cxnSpLocks/>
              </p:cNvCxnSpPr>
              <p:nvPr/>
            </p:nvCxnSpPr>
            <p:spPr>
              <a:xfrm flipV="1">
                <a:off x="3839938" y="1655630"/>
                <a:ext cx="1069856" cy="292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77351A3-5AB9-EE55-21B5-00DC4E6F3D8F}"/>
                  </a:ext>
                </a:extLst>
              </p:cNvPr>
              <p:cNvCxnSpPr>
                <a:cxnSpLocks/>
              </p:cNvCxnSpPr>
              <p:nvPr/>
            </p:nvCxnSpPr>
            <p:spPr>
              <a:xfrm flipH="1" flipV="1">
                <a:off x="6722173" y="1655630"/>
                <a:ext cx="452638" cy="22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5683842-357D-1945-EA65-FE99DDA04316}"/>
                  </a:ext>
                </a:extLst>
              </p:cNvPr>
              <p:cNvCxnSpPr>
                <a:cxnSpLocks/>
              </p:cNvCxnSpPr>
              <p:nvPr/>
            </p:nvCxnSpPr>
            <p:spPr>
              <a:xfrm flipV="1">
                <a:off x="4811706" y="1655630"/>
                <a:ext cx="724254" cy="61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8675EAE-D588-C799-03F7-3E60DBEF5D89}"/>
                  </a:ext>
                </a:extLst>
              </p:cNvPr>
              <p:cNvCxnSpPr>
                <a:cxnSpLocks/>
              </p:cNvCxnSpPr>
              <p:nvPr/>
            </p:nvCxnSpPr>
            <p:spPr>
              <a:xfrm flipH="1" flipV="1">
                <a:off x="6129637" y="1655630"/>
                <a:ext cx="320920" cy="38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BE833513-CC86-468A-0362-3CEAD8B13EB9}"/>
                  </a:ext>
                </a:extLst>
              </p:cNvPr>
              <p:cNvSpPr/>
              <p:nvPr/>
            </p:nvSpPr>
            <p:spPr>
              <a:xfrm rot="16200000">
                <a:off x="5691195" y="292582"/>
                <a:ext cx="236548" cy="2163333"/>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BB980BBE-E782-D9A5-7CCE-F71892858126}"/>
                </a:ext>
              </a:extLst>
            </p:cNvPr>
            <p:cNvSpPr txBox="1"/>
            <p:nvPr/>
          </p:nvSpPr>
          <p:spPr>
            <a:xfrm>
              <a:off x="5211916" y="958367"/>
              <a:ext cx="1583651" cy="369332"/>
            </a:xfrm>
            <a:prstGeom prst="rect">
              <a:avLst/>
            </a:prstGeom>
            <a:noFill/>
          </p:spPr>
          <p:txBody>
            <a:bodyPr wrap="square" rtlCol="0">
              <a:spAutoFit/>
            </a:bodyPr>
            <a:lstStyle/>
            <a:p>
              <a:pPr algn="ctr"/>
              <a:r>
                <a:rPr lang="en-US" altLang="ja-JP">
                  <a:solidFill>
                    <a:schemeClr val="accent1"/>
                  </a:solidFill>
                </a:rPr>
                <a:t>ambiguity</a:t>
              </a:r>
              <a:endParaRPr kumimoji="1" lang="ja-JP" altLang="en-US">
                <a:solidFill>
                  <a:schemeClr val="accent1"/>
                </a:solidFill>
              </a:endParaRPr>
            </a:p>
          </p:txBody>
        </p:sp>
      </p:gr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7F3D19E7-ADAD-EA05-D2F0-1079B6106631}"/>
                  </a:ext>
                </a:extLst>
              </p:cNvPr>
              <p:cNvSpPr txBox="1"/>
              <p:nvPr/>
            </p:nvSpPr>
            <p:spPr>
              <a:xfrm>
                <a:off x="5025383" y="943064"/>
                <a:ext cx="6724277" cy="369332"/>
              </a:xfrm>
              <a:prstGeom prst="rect">
                <a:avLst/>
              </a:prstGeom>
              <a:noFill/>
            </p:spPr>
            <p:txBody>
              <a:bodyPr wrap="square" rtlCol="0">
                <a:spAutoFit/>
              </a:bodyPr>
              <a:lstStyle/>
              <a:p>
                <a:r>
                  <a:rPr kumimoji="1" lang="en-US" altLang="ja-JP" dirty="0"/>
                  <a:t>Note: Color mixing can happen in only the case of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a14:m>
                <a:r>
                  <a:rPr kumimoji="1" lang="en-US" altLang="ja-JP" dirty="0"/>
                  <a:t> </a:t>
                </a:r>
                <a:endParaRPr kumimoji="1" lang="ja-JP" altLang="en-US"/>
              </a:p>
            </p:txBody>
          </p:sp>
        </mc:Choice>
        <mc:Fallback>
          <p:sp>
            <p:nvSpPr>
              <p:cNvPr id="3" name="テキスト ボックス 2">
                <a:extLst>
                  <a:ext uri="{FF2B5EF4-FFF2-40B4-BE49-F238E27FC236}">
                    <a16:creationId xmlns:a16="http://schemas.microsoft.com/office/drawing/2014/main" id="{7F3D19E7-ADAD-EA05-D2F0-1079B6106631}"/>
                  </a:ext>
                </a:extLst>
              </p:cNvPr>
              <p:cNvSpPr txBox="1">
                <a:spLocks noRot="1" noChangeAspect="1" noMove="1" noResize="1" noEditPoints="1" noAdjustHandles="1" noChangeArrowheads="1" noChangeShapeType="1" noTextEdit="1"/>
              </p:cNvSpPr>
              <p:nvPr/>
            </p:nvSpPr>
            <p:spPr>
              <a:xfrm>
                <a:off x="5025383" y="943064"/>
                <a:ext cx="6724277" cy="369332"/>
              </a:xfrm>
              <a:prstGeom prst="rect">
                <a:avLst/>
              </a:prstGeom>
              <a:blipFill>
                <a:blip r:embed="rId5"/>
                <a:stretch>
                  <a:fillRect l="-755" t="-6667" b="-23333"/>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8BC23C72-DC76-852B-A24B-40D80319308E}"/>
              </a:ext>
            </a:extLst>
          </p:cNvPr>
          <p:cNvGrpSpPr/>
          <p:nvPr/>
        </p:nvGrpSpPr>
        <p:grpSpPr>
          <a:xfrm>
            <a:off x="373475" y="2399631"/>
            <a:ext cx="6440735" cy="4469999"/>
            <a:chOff x="5859197" y="2393937"/>
            <a:chExt cx="6440735" cy="4469999"/>
          </a:xfrm>
        </p:grpSpPr>
        <p:grpSp>
          <p:nvGrpSpPr>
            <p:cNvPr id="28" name="グループ化 27">
              <a:extLst>
                <a:ext uri="{FF2B5EF4-FFF2-40B4-BE49-F238E27FC236}">
                  <a16:creationId xmlns:a16="http://schemas.microsoft.com/office/drawing/2014/main" id="{3A520B12-D03F-FCE8-F153-2AE8B7AEAB69}"/>
                </a:ext>
              </a:extLst>
            </p:cNvPr>
            <p:cNvGrpSpPr/>
            <p:nvPr/>
          </p:nvGrpSpPr>
          <p:grpSpPr>
            <a:xfrm>
              <a:off x="5859197" y="2393937"/>
              <a:ext cx="6440735" cy="4469999"/>
              <a:chOff x="5739698" y="2499886"/>
              <a:chExt cx="6440735" cy="4469999"/>
            </a:xfrm>
          </p:grpSpPr>
          <mc:AlternateContent xmlns:mc="http://schemas.openxmlformats.org/markup-compatibility/2006">
            <mc:Choice xmlns:a14="http://schemas.microsoft.com/office/drawing/2010/main" Requires="a14">
              <p:sp>
                <p:nvSpPr>
                  <p:cNvPr id="29" name="テキスト ボックス 28">
                    <a:extLst>
                      <a:ext uri="{FF2B5EF4-FFF2-40B4-BE49-F238E27FC236}">
                        <a16:creationId xmlns:a16="http://schemas.microsoft.com/office/drawing/2014/main" id="{23EE44E9-084E-D12A-B9EA-91AE827C0386}"/>
                      </a:ext>
                    </a:extLst>
                  </p:cNvPr>
                  <p:cNvSpPr txBox="1"/>
                  <p:nvPr/>
                </p:nvSpPr>
                <p:spPr>
                  <a:xfrm>
                    <a:off x="9156301" y="5849150"/>
                    <a:ext cx="2173787" cy="369332"/>
                  </a:xfrm>
                  <a:prstGeom prst="rect">
                    <a:avLst/>
                  </a:prstGeom>
                  <a:noFill/>
                </p:spPr>
                <p:txBody>
                  <a:bodyPr wrap="square" rtlCol="0">
                    <a:spAutoFit/>
                  </a:bodyPr>
                  <a:lstStyle/>
                  <a:p>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𝐷</m:t>
                            </m:r>
                          </m:e>
                          <m:sup>
                            <m:r>
                              <a:rPr kumimoji="1" lang="en-US" altLang="ja-JP" b="0" i="1" smtClean="0">
                                <a:latin typeface="Cambria Math" panose="02040503050406030204" pitchFamily="18" charset="0"/>
                              </a:rPr>
                              <m:t>∗</m:t>
                            </m:r>
                          </m:sup>
                        </m:sSup>
                        <m:sSup>
                          <m:sSupPr>
                            <m:ctrlPr>
                              <a:rPr lang="en-US" altLang="ja-JP" i="1">
                                <a:latin typeface="Cambria Math" panose="02040503050406030204" pitchFamily="18" charset="0"/>
                              </a:rPr>
                            </m:ctrlPr>
                          </m:sSupPr>
                          <m:e>
                            <m:r>
                              <a:rPr lang="en-US" altLang="ja-JP" i="1">
                                <a:latin typeface="Cambria Math" panose="02040503050406030204" pitchFamily="18" charset="0"/>
                              </a:rPr>
                              <m:t>𝐷</m:t>
                            </m:r>
                          </m:e>
                          <m:sup>
                            <m:r>
                              <a:rPr lang="en-US" altLang="ja-JP" i="1">
                                <a:latin typeface="Cambria Math" panose="02040503050406030204" pitchFamily="18" charset="0"/>
                              </a:rPr>
                              <m:t>∗</m:t>
                            </m:r>
                          </m:sup>
                        </m:sSup>
                      </m:oMath>
                    </a14:m>
                    <a:r>
                      <a:rPr kumimoji="1" lang="en-US" altLang="ja-JP" dirty="0"/>
                      <a:t>: </a:t>
                    </a:r>
                    <a14:m>
                      <m:oMath xmlns:m="http://schemas.openxmlformats.org/officeDocument/2006/math">
                        <m:r>
                          <a:rPr lang="en-US" altLang="ja-JP" i="1">
                            <a:latin typeface="Cambria Math" panose="02040503050406030204" pitchFamily="18" charset="0"/>
                          </a:rPr>
                          <m:t>4020 </m:t>
                        </m:r>
                        <m:r>
                          <m:rPr>
                            <m:sty m:val="p"/>
                          </m:rPr>
                          <a:rPr lang="en-US" altLang="ja-JP">
                            <a:latin typeface="Cambria Math" panose="02040503050406030204" pitchFamily="18" charset="0"/>
                          </a:rPr>
                          <m:t>MeV</m:t>
                        </m:r>
                      </m:oMath>
                    </a14:m>
                    <a:endParaRPr kumimoji="1" lang="ja-JP" altLang="en-US"/>
                  </a:p>
                </p:txBody>
              </p:sp>
            </mc:Choice>
            <mc:Fallback>
              <p:sp>
                <p:nvSpPr>
                  <p:cNvPr id="29" name="テキスト ボックス 28">
                    <a:extLst>
                      <a:ext uri="{FF2B5EF4-FFF2-40B4-BE49-F238E27FC236}">
                        <a16:creationId xmlns:a16="http://schemas.microsoft.com/office/drawing/2014/main" id="{23EE44E9-084E-D12A-B9EA-91AE827C0386}"/>
                      </a:ext>
                    </a:extLst>
                  </p:cNvPr>
                  <p:cNvSpPr txBox="1">
                    <a:spLocks noRot="1" noChangeAspect="1" noMove="1" noResize="1" noEditPoints="1" noAdjustHandles="1" noChangeArrowheads="1" noChangeShapeType="1" noTextEdit="1"/>
                  </p:cNvSpPr>
                  <p:nvPr/>
                </p:nvSpPr>
                <p:spPr>
                  <a:xfrm>
                    <a:off x="9156301" y="5849150"/>
                    <a:ext cx="2173787" cy="369332"/>
                  </a:xfrm>
                  <a:prstGeom prst="rect">
                    <a:avLst/>
                  </a:prstGeom>
                  <a:blipFill>
                    <a:blip r:embed="rId6"/>
                    <a:stretch>
                      <a:fillRect t="-6667" b="-26667"/>
                    </a:stretch>
                  </a:blipFill>
                </p:spPr>
                <p:txBody>
                  <a:bodyPr/>
                  <a:lstStyle/>
                  <a:p>
                    <a:r>
                      <a:rPr lang="ja-JP" altLang="en-US">
                        <a:noFill/>
                      </a:rPr>
                      <a:t> </a:t>
                    </a:r>
                  </a:p>
                </p:txBody>
              </p:sp>
            </mc:Fallback>
          </mc:AlternateContent>
          <p:cxnSp>
            <p:nvCxnSpPr>
              <p:cNvPr id="30" name="直線コネクタ 29">
                <a:extLst>
                  <a:ext uri="{FF2B5EF4-FFF2-40B4-BE49-F238E27FC236}">
                    <a16:creationId xmlns:a16="http://schemas.microsoft.com/office/drawing/2014/main" id="{780996AB-344F-446E-444B-15C82D6B2DB0}"/>
                  </a:ext>
                </a:extLst>
              </p:cNvPr>
              <p:cNvCxnSpPr/>
              <p:nvPr/>
            </p:nvCxnSpPr>
            <p:spPr>
              <a:xfrm>
                <a:off x="7146590" y="268046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220A7BB-8005-9E3F-1862-2FF9FAEDBB22}"/>
                  </a:ext>
                </a:extLst>
              </p:cNvPr>
              <p:cNvCxnSpPr/>
              <p:nvPr/>
            </p:nvCxnSpPr>
            <p:spPr>
              <a:xfrm>
                <a:off x="7146590" y="4347124"/>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1000B8EE-F380-F631-110C-5C3A4E7AD77B}"/>
                      </a:ext>
                    </a:extLst>
                  </p:cNvPr>
                  <p:cNvSpPr txBox="1"/>
                  <p:nvPr/>
                </p:nvSpPr>
                <p:spPr>
                  <a:xfrm>
                    <a:off x="8532999" y="2826700"/>
                    <a:ext cx="3647434"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r>
                            <a:rPr lang="en-US" altLang="ja-JP" b="0" i="1" smtClean="0">
                              <a:latin typeface="Cambria Math" panose="02040503050406030204" pitchFamily="18" charset="0"/>
                            </a:rPr>
                            <m:t>2</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82</m:t>
                          </m:r>
                          <m:r>
                            <a:rPr kumimoji="1" lang="en-US" altLang="ja-JP" b="0" i="1" smtClean="0">
                              <a:latin typeface="Cambria Math" panose="02040503050406030204" pitchFamily="18" charset="0"/>
                              <a:ea typeface="Cambria Math" panose="02040503050406030204" pitchFamily="18" charset="0"/>
                            </a:rPr>
                            <m:t>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34" name="テキスト ボックス 33">
                    <a:extLst>
                      <a:ext uri="{FF2B5EF4-FFF2-40B4-BE49-F238E27FC236}">
                        <a16:creationId xmlns:a16="http://schemas.microsoft.com/office/drawing/2014/main" id="{1000B8EE-F380-F631-110C-5C3A4E7AD77B}"/>
                      </a:ext>
                    </a:extLst>
                  </p:cNvPr>
                  <p:cNvSpPr txBox="1">
                    <a:spLocks noRot="1" noChangeAspect="1" noMove="1" noResize="1" noEditPoints="1" noAdjustHandles="1" noChangeArrowheads="1" noChangeShapeType="1" noTextEdit="1"/>
                  </p:cNvSpPr>
                  <p:nvPr/>
                </p:nvSpPr>
                <p:spPr>
                  <a:xfrm>
                    <a:off x="8532999" y="2826700"/>
                    <a:ext cx="3647434" cy="765402"/>
                  </a:xfrm>
                  <a:prstGeom prst="rect">
                    <a:avLst/>
                  </a:prstGeom>
                  <a:blipFill>
                    <a:blip r:embed="rId7"/>
                    <a:stretch>
                      <a:fillRect/>
                    </a:stretch>
                  </a:blipFill>
                </p:spPr>
                <p:txBody>
                  <a:bodyPr/>
                  <a:lstStyle/>
                  <a:p>
                    <a:r>
                      <a:rPr lang="ja-JP" altLang="en-US">
                        <a:noFill/>
                      </a:rPr>
                      <a:t> </a:t>
                    </a:r>
                  </a:p>
                </p:txBody>
              </p:sp>
            </mc:Fallback>
          </mc:AlternateContent>
          <p:cxnSp>
            <p:nvCxnSpPr>
              <p:cNvPr id="37" name="直線コネクタ 36">
                <a:extLst>
                  <a:ext uri="{FF2B5EF4-FFF2-40B4-BE49-F238E27FC236}">
                    <a16:creationId xmlns:a16="http://schemas.microsoft.com/office/drawing/2014/main" id="{466E1B4D-29E7-D2E5-D3D3-29357BACA6BD}"/>
                  </a:ext>
                </a:extLst>
              </p:cNvPr>
              <p:cNvCxnSpPr/>
              <p:nvPr/>
            </p:nvCxnSpPr>
            <p:spPr>
              <a:xfrm>
                <a:off x="7120085" y="6213067"/>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512C270A-03E3-AD1A-3BA6-421D3C998432}"/>
                  </a:ext>
                </a:extLst>
              </p:cNvPr>
              <p:cNvCxnSpPr>
                <a:cxnSpLocks/>
              </p:cNvCxnSpPr>
              <p:nvPr/>
            </p:nvCxnSpPr>
            <p:spPr>
              <a:xfrm>
                <a:off x="8503388" y="4359585"/>
                <a:ext cx="0" cy="186594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6" name="テキスト ボックス 45">
                    <a:extLst>
                      <a:ext uri="{FF2B5EF4-FFF2-40B4-BE49-F238E27FC236}">
                        <a16:creationId xmlns:a16="http://schemas.microsoft.com/office/drawing/2014/main" id="{2C9A6B13-E889-CB53-0A28-68B812D6DA1F}"/>
                      </a:ext>
                    </a:extLst>
                  </p:cNvPr>
                  <p:cNvSpPr txBox="1"/>
                  <p:nvPr/>
                </p:nvSpPr>
                <p:spPr>
                  <a:xfrm>
                    <a:off x="8505003" y="5086766"/>
                    <a:ext cx="30209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kumimoji="1" lang="en-US" altLang="ja-JP" i="1" smtClean="0">
                                  <a:latin typeface="Cambria Math" panose="02040503050406030204" pitchFamily="18" charset="0"/>
                                  <a:ea typeface="Cambria Math" panose="02040503050406030204" pitchFamily="18" charset="0"/>
                                </a:rPr>
                              </m:ctrlPr>
                            </m:dPr>
                            <m:e>
                              <m:r>
                                <m:rPr>
                                  <m:sty m:val="p"/>
                                </m:rPr>
                                <a:rPr lang="en-US" altLang="ja-JP">
                                  <a:latin typeface="Cambria Math" panose="02040503050406030204" pitchFamily="18" charset="0"/>
                                </a:rPr>
                                <m:t>color</m:t>
                              </m:r>
                              <m:r>
                                <a:rPr lang="en-US" altLang="ja-JP">
                                  <a:latin typeface="Cambria Math" panose="02040503050406030204" pitchFamily="18" charset="0"/>
                                </a:rPr>
                                <m:t> </m:t>
                              </m:r>
                              <m:r>
                                <m:rPr>
                                  <m:sty m:val="p"/>
                                </m:rPr>
                                <a:rPr lang="en-US" altLang="ja-JP">
                                  <a:latin typeface="Cambria Math" panose="02040503050406030204" pitchFamily="18" charset="0"/>
                                </a:rPr>
                                <m:t>mixing</m:t>
                              </m:r>
                            </m:e>
                          </m:d>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139 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46" name="テキスト ボックス 45">
                    <a:extLst>
                      <a:ext uri="{FF2B5EF4-FFF2-40B4-BE49-F238E27FC236}">
                        <a16:creationId xmlns:a16="http://schemas.microsoft.com/office/drawing/2014/main" id="{2C9A6B13-E889-CB53-0A28-68B812D6DA1F}"/>
                      </a:ext>
                    </a:extLst>
                  </p:cNvPr>
                  <p:cNvSpPr txBox="1">
                    <a:spLocks noRot="1" noChangeAspect="1" noMove="1" noResize="1" noEditPoints="1" noAdjustHandles="1" noChangeArrowheads="1" noChangeShapeType="1" noTextEdit="1"/>
                  </p:cNvSpPr>
                  <p:nvPr/>
                </p:nvSpPr>
                <p:spPr>
                  <a:xfrm>
                    <a:off x="8505003" y="5086766"/>
                    <a:ext cx="3020967" cy="369332"/>
                  </a:xfrm>
                  <a:prstGeom prst="rect">
                    <a:avLst/>
                  </a:prstGeom>
                  <a:blipFill>
                    <a:blip r:embed="rId8"/>
                    <a:stretch>
                      <a:fillRect b="-1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7" name="テキスト ボックス 46">
                    <a:extLst>
                      <a:ext uri="{FF2B5EF4-FFF2-40B4-BE49-F238E27FC236}">
                        <a16:creationId xmlns:a16="http://schemas.microsoft.com/office/drawing/2014/main" id="{B0A4B4C6-7D2C-D309-6F8A-B389A2B2B018}"/>
                      </a:ext>
                    </a:extLst>
                  </p:cNvPr>
                  <p:cNvSpPr txBox="1"/>
                  <p:nvPr/>
                </p:nvSpPr>
                <p:spPr>
                  <a:xfrm>
                    <a:off x="6213531" y="2499886"/>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47" name="テキスト ボックス 46">
                    <a:extLst>
                      <a:ext uri="{FF2B5EF4-FFF2-40B4-BE49-F238E27FC236}">
                        <a16:creationId xmlns:a16="http://schemas.microsoft.com/office/drawing/2014/main" id="{B0A4B4C6-7D2C-D309-6F8A-B389A2B2B018}"/>
                      </a:ext>
                    </a:extLst>
                  </p:cNvPr>
                  <p:cNvSpPr txBox="1">
                    <a:spLocks noRot="1" noChangeAspect="1" noMove="1" noResize="1" noEditPoints="1" noAdjustHandles="1" noChangeArrowheads="1" noChangeShapeType="1" noTextEdit="1"/>
                  </p:cNvSpPr>
                  <p:nvPr/>
                </p:nvSpPr>
                <p:spPr>
                  <a:xfrm>
                    <a:off x="6213531" y="2499886"/>
                    <a:ext cx="977125" cy="369332"/>
                  </a:xfrm>
                  <a:prstGeom prst="rect">
                    <a:avLst/>
                  </a:prstGeom>
                  <a:blipFill>
                    <a:blip r:embed="rId9"/>
                    <a:stretch>
                      <a:fillRect b="-1034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8" name="テキスト ボックス 47">
                    <a:extLst>
                      <a:ext uri="{FF2B5EF4-FFF2-40B4-BE49-F238E27FC236}">
                        <a16:creationId xmlns:a16="http://schemas.microsoft.com/office/drawing/2014/main" id="{574234B1-93AF-4195-C769-0E71CE258D9E}"/>
                      </a:ext>
                    </a:extLst>
                  </p:cNvPr>
                  <p:cNvSpPr txBox="1"/>
                  <p:nvPr/>
                </p:nvSpPr>
                <p:spPr>
                  <a:xfrm>
                    <a:off x="6213531" y="360611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48" name="テキスト ボックス 47">
                    <a:extLst>
                      <a:ext uri="{FF2B5EF4-FFF2-40B4-BE49-F238E27FC236}">
                        <a16:creationId xmlns:a16="http://schemas.microsoft.com/office/drawing/2014/main" id="{574234B1-93AF-4195-C769-0E71CE258D9E}"/>
                      </a:ext>
                    </a:extLst>
                  </p:cNvPr>
                  <p:cNvSpPr txBox="1">
                    <a:spLocks noRot="1" noChangeAspect="1" noMove="1" noResize="1" noEditPoints="1" noAdjustHandles="1" noChangeArrowheads="1" noChangeShapeType="1" noTextEdit="1"/>
                  </p:cNvSpPr>
                  <p:nvPr/>
                </p:nvSpPr>
                <p:spPr>
                  <a:xfrm>
                    <a:off x="6213531" y="3606119"/>
                    <a:ext cx="977125" cy="369332"/>
                  </a:xfrm>
                  <a:prstGeom prst="rect">
                    <a:avLst/>
                  </a:prstGeom>
                  <a:blipFill>
                    <a:blip r:embed="rId10"/>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9" name="テキスト ボックス 48">
                    <a:extLst>
                      <a:ext uri="{FF2B5EF4-FFF2-40B4-BE49-F238E27FC236}">
                        <a16:creationId xmlns:a16="http://schemas.microsoft.com/office/drawing/2014/main" id="{9810A4A4-D4B2-BC10-7EE0-17FD9CFB00C4}"/>
                      </a:ext>
                    </a:extLst>
                  </p:cNvPr>
                  <p:cNvSpPr txBox="1"/>
                  <p:nvPr/>
                </p:nvSpPr>
                <p:spPr>
                  <a:xfrm>
                    <a:off x="5739698" y="5968431"/>
                    <a:ext cx="18523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 color mixing</a:t>
                    </a:r>
                    <a:endParaRPr kumimoji="1" lang="ja-JP" altLang="en-US"/>
                  </a:p>
                </p:txBody>
              </p:sp>
            </mc:Choice>
            <mc:Fallback>
              <p:sp>
                <p:nvSpPr>
                  <p:cNvPr id="49" name="テキスト ボックス 48">
                    <a:extLst>
                      <a:ext uri="{FF2B5EF4-FFF2-40B4-BE49-F238E27FC236}">
                        <a16:creationId xmlns:a16="http://schemas.microsoft.com/office/drawing/2014/main" id="{9810A4A4-D4B2-BC10-7EE0-17FD9CFB00C4}"/>
                      </a:ext>
                    </a:extLst>
                  </p:cNvPr>
                  <p:cNvSpPr txBox="1">
                    <a:spLocks noRot="1" noChangeAspect="1" noMove="1" noResize="1" noEditPoints="1" noAdjustHandles="1" noChangeArrowheads="1" noChangeShapeType="1" noTextEdit="1"/>
                  </p:cNvSpPr>
                  <p:nvPr/>
                </p:nvSpPr>
                <p:spPr>
                  <a:xfrm>
                    <a:off x="5739698" y="5968431"/>
                    <a:ext cx="1852331" cy="646331"/>
                  </a:xfrm>
                  <a:prstGeom prst="rect">
                    <a:avLst/>
                  </a:prstGeom>
                  <a:blipFill>
                    <a:blip r:embed="rId11"/>
                    <a:stretch>
                      <a:fillRect l="-2721" b="-11538"/>
                    </a:stretch>
                  </a:blipFill>
                </p:spPr>
                <p:txBody>
                  <a:bodyPr/>
                  <a:lstStyle/>
                  <a:p>
                    <a:r>
                      <a:rPr lang="ja-JP" altLang="en-US">
                        <a:noFill/>
                      </a:rPr>
                      <a:t> </a:t>
                    </a:r>
                  </a:p>
                </p:txBody>
              </p:sp>
            </mc:Fallback>
          </mc:AlternateContent>
          <p:cxnSp>
            <p:nvCxnSpPr>
              <p:cNvPr id="50" name="直線コネクタ 49">
                <a:extLst>
                  <a:ext uri="{FF2B5EF4-FFF2-40B4-BE49-F238E27FC236}">
                    <a16:creationId xmlns:a16="http://schemas.microsoft.com/office/drawing/2014/main" id="{1637F14D-0F59-BD49-19DF-1FBB33E86786}"/>
                  </a:ext>
                </a:extLst>
              </p:cNvPr>
              <p:cNvCxnSpPr/>
              <p:nvPr/>
            </p:nvCxnSpPr>
            <p:spPr>
              <a:xfrm>
                <a:off x="7120085" y="6033816"/>
                <a:ext cx="20428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テキスト ボックス 50">
                    <a:extLst>
                      <a:ext uri="{FF2B5EF4-FFF2-40B4-BE49-F238E27FC236}">
                        <a16:creationId xmlns:a16="http://schemas.microsoft.com/office/drawing/2014/main" id="{1323670F-AF12-80E7-1136-45B078EF1E8F}"/>
                      </a:ext>
                    </a:extLst>
                  </p:cNvPr>
                  <p:cNvSpPr txBox="1"/>
                  <p:nvPr/>
                </p:nvSpPr>
                <p:spPr>
                  <a:xfrm>
                    <a:off x="7135804" y="6385110"/>
                    <a:ext cx="3531529" cy="584775"/>
                  </a:xfrm>
                  <a:prstGeom prst="rect">
                    <a:avLst/>
                  </a:prstGeom>
                  <a:noFill/>
                </p:spPr>
                <p:txBody>
                  <a:bodyPr wrap="square" rtlCol="0">
                    <a:spAutoFit/>
                  </a:bodyPr>
                  <a:lstStyle/>
                  <a:p>
                    <a:pPr/>
                    <a:r>
                      <a:rPr kumimoji="1" lang="en-US" altLang="ja-JP" sz="3200" dirty="0"/>
                      <a:t> </a:t>
                    </a:r>
                    <a:r>
                      <a:rPr kumimoji="1" lang="en-US" altLang="ja-JP" sz="2400" dirty="0"/>
                      <a:t>isovector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b="0" i="1" smtClean="0">
                                <a:latin typeface="Cambria Math" panose="02040503050406030204" pitchFamily="18" charset="0"/>
                              </a:rPr>
                              <m:t>𝑐𝑐</m:t>
                            </m:r>
                          </m:sub>
                        </m:sSub>
                      </m:oMath>
                    </a14:m>
                    <a:endParaRPr kumimoji="1" lang="ja-JP" altLang="en-US"/>
                  </a:p>
                </p:txBody>
              </p:sp>
            </mc:Choice>
            <mc:Fallback>
              <p:sp>
                <p:nvSpPr>
                  <p:cNvPr id="51" name="テキスト ボックス 50">
                    <a:extLst>
                      <a:ext uri="{FF2B5EF4-FFF2-40B4-BE49-F238E27FC236}">
                        <a16:creationId xmlns:a16="http://schemas.microsoft.com/office/drawing/2014/main" id="{1323670F-AF12-80E7-1136-45B078EF1E8F}"/>
                      </a:ext>
                    </a:extLst>
                  </p:cNvPr>
                  <p:cNvSpPr txBox="1">
                    <a:spLocks noRot="1" noChangeAspect="1" noMove="1" noResize="1" noEditPoints="1" noAdjustHandles="1" noChangeArrowheads="1" noChangeShapeType="1" noTextEdit="1"/>
                  </p:cNvSpPr>
                  <p:nvPr/>
                </p:nvSpPr>
                <p:spPr>
                  <a:xfrm>
                    <a:off x="7135804" y="6385110"/>
                    <a:ext cx="3531529" cy="584775"/>
                  </a:xfrm>
                  <a:prstGeom prst="rect">
                    <a:avLst/>
                  </a:prstGeom>
                  <a:blipFill>
                    <a:blip r:embed="rId12"/>
                    <a:stretch>
                      <a:fillRect b="-19149"/>
                    </a:stretch>
                  </a:blipFill>
                </p:spPr>
                <p:txBody>
                  <a:bodyPr/>
                  <a:lstStyle/>
                  <a:p>
                    <a:r>
                      <a:rPr lang="ja-JP" altLang="en-US">
                        <a:noFill/>
                      </a:rPr>
                      <a:t> </a:t>
                    </a:r>
                  </a:p>
                </p:txBody>
              </p:sp>
            </mc:Fallback>
          </mc:AlternateContent>
          <p:cxnSp>
            <p:nvCxnSpPr>
              <p:cNvPr id="52" name="直線コネクタ 51">
                <a:extLst>
                  <a:ext uri="{FF2B5EF4-FFF2-40B4-BE49-F238E27FC236}">
                    <a16:creationId xmlns:a16="http://schemas.microsoft.com/office/drawing/2014/main" id="{78641C4F-C22C-1F9E-95DC-74714F7F6199}"/>
                  </a:ext>
                </a:extLst>
              </p:cNvPr>
              <p:cNvCxnSpPr/>
              <p:nvPr/>
            </p:nvCxnSpPr>
            <p:spPr>
              <a:xfrm>
                <a:off x="7146590" y="3784137"/>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1870D0B5-4843-4240-3BF1-16497ED806D2}"/>
                  </a:ext>
                </a:extLst>
              </p:cNvPr>
              <p:cNvCxnSpPr>
                <a:cxnSpLocks/>
              </p:cNvCxnSpPr>
              <p:nvPr/>
            </p:nvCxnSpPr>
            <p:spPr>
              <a:xfrm flipH="1">
                <a:off x="8515198" y="2705804"/>
                <a:ext cx="17801" cy="107833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8E493F7-6533-721B-C1EF-D95551E5A745}"/>
                  </a:ext>
                </a:extLst>
              </p:cNvPr>
              <p:cNvCxnSpPr>
                <a:cxnSpLocks/>
              </p:cNvCxnSpPr>
              <p:nvPr/>
            </p:nvCxnSpPr>
            <p:spPr>
              <a:xfrm flipH="1">
                <a:off x="8505086" y="3751990"/>
                <a:ext cx="4050" cy="578549"/>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EEA08E12-9608-F784-0C98-B4498CD84C4C}"/>
                      </a:ext>
                    </a:extLst>
                  </p:cNvPr>
                  <p:cNvSpPr txBox="1"/>
                  <p:nvPr/>
                </p:nvSpPr>
                <p:spPr>
                  <a:xfrm>
                    <a:off x="5812632" y="4171052"/>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57" name="テキスト ボックス 56">
                    <a:extLst>
                      <a:ext uri="{FF2B5EF4-FFF2-40B4-BE49-F238E27FC236}">
                        <a16:creationId xmlns:a16="http://schemas.microsoft.com/office/drawing/2014/main" id="{EEA08E12-9608-F784-0C98-B4498CD84C4C}"/>
                      </a:ext>
                    </a:extLst>
                  </p:cNvPr>
                  <p:cNvSpPr txBox="1">
                    <a:spLocks noRot="1" noChangeAspect="1" noMove="1" noResize="1" noEditPoints="1" noAdjustHandles="1" noChangeArrowheads="1" noChangeShapeType="1" noTextEdit="1"/>
                  </p:cNvSpPr>
                  <p:nvPr/>
                </p:nvSpPr>
                <p:spPr>
                  <a:xfrm>
                    <a:off x="5812632" y="4171052"/>
                    <a:ext cx="1852334" cy="646331"/>
                  </a:xfrm>
                  <a:prstGeom prst="rect">
                    <a:avLst/>
                  </a:prstGeom>
                  <a:blipFill>
                    <a:blip r:embed="rId13"/>
                    <a:stretch>
                      <a:fillRect l="-2740" r="-1370" b="-13462"/>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000F167C-852C-863F-F364-049D1181F61D}"/>
                    </a:ext>
                  </a:extLst>
                </p:cNvPr>
                <p:cNvSpPr txBox="1"/>
                <p:nvPr/>
              </p:nvSpPr>
              <p:spPr>
                <a:xfrm>
                  <a:off x="8652498" y="3494445"/>
                  <a:ext cx="3647434" cy="765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altLang="ja-JP" i="1" smtClean="0">
                                <a:latin typeface="Cambria Math" panose="02040503050406030204" pitchFamily="18" charset="0"/>
                                <a:ea typeface="Cambria Math" panose="02040503050406030204" pitchFamily="18" charset="0"/>
                              </a:rPr>
                            </m:ctrlPr>
                          </m:dPr>
                          <m:e>
                            <m:r>
                              <m:rPr>
                                <m:sty m:val="p"/>
                              </m:rPr>
                              <a:rPr lang="en-US" altLang="ja-JP" b="0" i="0" smtClean="0">
                                <a:latin typeface="Cambria Math" panose="02040503050406030204" pitchFamily="18" charset="0"/>
                              </a:rPr>
                              <m:t>spin</m:t>
                            </m:r>
                            <m:r>
                              <a:rPr lang="en-US" altLang="ja-JP" b="0" i="0" smtClean="0">
                                <a:latin typeface="Cambria Math" panose="02040503050406030204" pitchFamily="18" charset="0"/>
                              </a:rPr>
                              <m:t> </m:t>
                            </m:r>
                            <m:r>
                              <m:rPr>
                                <m:sty m:val="p"/>
                              </m:rPr>
                              <a:rPr lang="en-US" altLang="ja-JP" b="0" i="0" smtClean="0">
                                <a:latin typeface="Cambria Math" panose="02040503050406030204" pitchFamily="18" charset="0"/>
                              </a:rPr>
                              <m:t>splitting</m:t>
                            </m:r>
                          </m:e>
                        </m:d>
                        <m:r>
                          <a:rPr lang="ja-JP" altLang="en-US" i="1">
                            <a:latin typeface="Cambria Math" panose="02040503050406030204" pitchFamily="18" charset="0"/>
                          </a:rPr>
                          <m:t>~</m:t>
                        </m:r>
                        <m:f>
                          <m:fPr>
                            <m:ctrlPr>
                              <a:rPr lang="en-US" altLang="ja-JP" i="1" smtClean="0">
                                <a:latin typeface="Cambria Math" panose="02040503050406030204" pitchFamily="18" charset="0"/>
                              </a:rPr>
                            </m:ctrlPr>
                          </m:fPr>
                          <m:num>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Sup>
                                      <m:sSubSupPr>
                                        <m:ctrlPr>
                                          <a:rPr lang="en-US" altLang="ja-JP" i="1">
                                            <a:latin typeface="Cambria Math" panose="02040503050406030204" pitchFamily="18" charset="0"/>
                                          </a:rPr>
                                        </m:ctrlPr>
                                      </m:sSubSupPr>
                                      <m:e>
                                        <m:r>
                                          <m:rPr>
                                            <m:sty m:val="p"/>
                                          </m:rPr>
                                          <a:rPr lang="el-GR" altLang="ja-JP" i="1">
                                            <a:latin typeface="Cambria Math" panose="02040503050406030204" pitchFamily="18" charset="0"/>
                                            <a:ea typeface="Cambria Math" panose="02040503050406030204" pitchFamily="18" charset="0"/>
                                          </a:rPr>
                                          <m:t>Λ</m:t>
                                        </m:r>
                                      </m:e>
                                      <m:sub>
                                        <m:r>
                                          <a:rPr lang="ja-JP" altLang="en-US" i="1">
                                            <a:latin typeface="Cambria Math" panose="02040503050406030204" pitchFamily="18" charset="0"/>
                                          </a:rPr>
                                          <m:t>𝜎</m:t>
                                        </m:r>
                                      </m:sub>
                                      <m:sup>
                                        <m:r>
                                          <a:rPr lang="en-US" altLang="ja-JP" i="1">
                                            <a:latin typeface="Cambria Math" panose="02040503050406030204" pitchFamily="18" charset="0"/>
                                          </a:rPr>
                                          <m:t>′</m:t>
                                        </m:r>
                                        <m:r>
                                          <m:rPr>
                                            <m:sty m:val="p"/>
                                          </m:rPr>
                                          <a:rPr lang="en-US" altLang="ja-JP">
                                            <a:latin typeface="Cambria Math" panose="02040503050406030204" pitchFamily="18" charset="0"/>
                                          </a:rPr>
                                          <m:t>S</m:t>
                                        </m:r>
                                      </m:sup>
                                    </m:sSubSup>
                                  </m:e>
                                </m:d>
                              </m:e>
                              <m:sup>
                                <m:r>
                                  <a:rPr lang="en-US" altLang="ja-JP" b="0" i="1" smtClean="0">
                                    <a:latin typeface="Cambria Math" panose="02040503050406030204" pitchFamily="18" charset="0"/>
                                  </a:rPr>
                                  <m:t>2</m:t>
                                </m:r>
                              </m:sup>
                            </m:sSup>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𝑐</m:t>
                                </m:r>
                              </m:sub>
                            </m:sSub>
                          </m:den>
                        </m:f>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41</m:t>
                        </m:r>
                        <m:r>
                          <a:rPr kumimoji="1" lang="en-US" altLang="ja-JP" b="0" i="1" smtClean="0">
                            <a:latin typeface="Cambria Math" panose="02040503050406030204" pitchFamily="18" charset="0"/>
                            <a:ea typeface="Cambria Math" panose="02040503050406030204" pitchFamily="18" charset="0"/>
                          </a:rPr>
                          <m:t> </m:t>
                        </m:r>
                        <m:r>
                          <m:rPr>
                            <m:sty m:val="p"/>
                          </m:rPr>
                          <a:rPr kumimoji="1" lang="en-US" altLang="ja-JP" b="0" i="0" smtClean="0">
                            <a:latin typeface="Cambria Math" panose="02040503050406030204" pitchFamily="18" charset="0"/>
                            <a:ea typeface="Cambria Math" panose="02040503050406030204" pitchFamily="18" charset="0"/>
                          </a:rPr>
                          <m:t>MeV</m:t>
                        </m:r>
                      </m:oMath>
                    </m:oMathPara>
                  </a14:m>
                  <a:endParaRPr kumimoji="1" lang="ja-JP" altLang="en-US"/>
                </a:p>
              </p:txBody>
            </p:sp>
          </mc:Choice>
          <mc:Fallback>
            <p:sp>
              <p:nvSpPr>
                <p:cNvPr id="21" name="テキスト ボックス 20">
                  <a:extLst>
                    <a:ext uri="{FF2B5EF4-FFF2-40B4-BE49-F238E27FC236}">
                      <a16:creationId xmlns:a16="http://schemas.microsoft.com/office/drawing/2014/main" id="{000F167C-852C-863F-F364-049D1181F61D}"/>
                    </a:ext>
                  </a:extLst>
                </p:cNvPr>
                <p:cNvSpPr txBox="1">
                  <a:spLocks noRot="1" noChangeAspect="1" noMove="1" noResize="1" noEditPoints="1" noAdjustHandles="1" noChangeArrowheads="1" noChangeShapeType="1" noTextEdit="1"/>
                </p:cNvSpPr>
                <p:nvPr/>
              </p:nvSpPr>
              <p:spPr>
                <a:xfrm>
                  <a:off x="8652498" y="3494445"/>
                  <a:ext cx="3647434" cy="765402"/>
                </a:xfrm>
                <a:prstGeom prst="rect">
                  <a:avLst/>
                </a:prstGeom>
                <a:blipFill>
                  <a:blip r:embed="rId14"/>
                  <a:stretch>
                    <a:fillRect/>
                  </a:stretch>
                </a:blipFill>
              </p:spPr>
              <p:txBody>
                <a:bodyPr/>
                <a:lstStyle/>
                <a:p>
                  <a:r>
                    <a:rPr lang="ja-JP" altLang="en-US">
                      <a:noFill/>
                    </a:rPr>
                    <a:t> </a:t>
                  </a:r>
                </a:p>
              </p:txBody>
            </p:sp>
          </mc:Fallback>
        </mc:AlternateContent>
      </p:grpSp>
      <p:grpSp>
        <p:nvGrpSpPr>
          <p:cNvPr id="63" name="グループ化 62">
            <a:extLst>
              <a:ext uri="{FF2B5EF4-FFF2-40B4-BE49-F238E27FC236}">
                <a16:creationId xmlns:a16="http://schemas.microsoft.com/office/drawing/2014/main" id="{26BCD171-ECBA-AF9E-CE74-001167C63B82}"/>
              </a:ext>
            </a:extLst>
          </p:cNvPr>
          <p:cNvGrpSpPr/>
          <p:nvPr/>
        </p:nvGrpSpPr>
        <p:grpSpPr>
          <a:xfrm>
            <a:off x="6867396" y="2762540"/>
            <a:ext cx="4529681" cy="4074243"/>
            <a:chOff x="6600836" y="3085279"/>
            <a:chExt cx="4529681" cy="4074243"/>
          </a:xfrm>
        </p:grpSpPr>
        <p:cxnSp>
          <p:nvCxnSpPr>
            <p:cNvPr id="44" name="直線矢印コネクタ 43">
              <a:extLst>
                <a:ext uri="{FF2B5EF4-FFF2-40B4-BE49-F238E27FC236}">
                  <a16:creationId xmlns:a16="http://schemas.microsoft.com/office/drawing/2014/main" id="{A8F6CB28-B4E1-CF60-2E6E-6486E84CACC6}"/>
                </a:ext>
              </a:extLst>
            </p:cNvPr>
            <p:cNvCxnSpPr>
              <a:cxnSpLocks/>
            </p:cNvCxnSpPr>
            <p:nvPr/>
          </p:nvCxnSpPr>
          <p:spPr>
            <a:xfrm>
              <a:off x="8799447" y="3751739"/>
              <a:ext cx="0" cy="2132697"/>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5C1A55F5-5039-3A47-3FD4-3700FD587825}"/>
                </a:ext>
              </a:extLst>
            </p:cNvPr>
            <p:cNvGrpSpPr/>
            <p:nvPr/>
          </p:nvGrpSpPr>
          <p:grpSpPr>
            <a:xfrm>
              <a:off x="6600836" y="3085279"/>
              <a:ext cx="4529681" cy="4074243"/>
              <a:chOff x="6600836" y="3085279"/>
              <a:chExt cx="4529681" cy="4074243"/>
            </a:xfrm>
          </p:grpSpPr>
          <p:grpSp>
            <p:nvGrpSpPr>
              <p:cNvPr id="36" name="グループ化 35">
                <a:extLst>
                  <a:ext uri="{FF2B5EF4-FFF2-40B4-BE49-F238E27FC236}">
                    <a16:creationId xmlns:a16="http://schemas.microsoft.com/office/drawing/2014/main" id="{1CF19734-8164-167E-AB06-5DBA760F6EE0}"/>
                  </a:ext>
                </a:extLst>
              </p:cNvPr>
              <p:cNvGrpSpPr/>
              <p:nvPr/>
            </p:nvGrpSpPr>
            <p:grpSpPr>
              <a:xfrm>
                <a:off x="8002263" y="3294816"/>
                <a:ext cx="2042808" cy="698037"/>
                <a:chOff x="8002263" y="3294816"/>
                <a:chExt cx="2042808" cy="698037"/>
              </a:xfrm>
            </p:grpSpPr>
            <p:cxnSp>
              <p:nvCxnSpPr>
                <p:cNvPr id="27" name="直線コネクタ 26">
                  <a:extLst>
                    <a:ext uri="{FF2B5EF4-FFF2-40B4-BE49-F238E27FC236}">
                      <a16:creationId xmlns:a16="http://schemas.microsoft.com/office/drawing/2014/main" id="{4AB506E9-DB56-5C1F-259A-BA67CE130015}"/>
                    </a:ext>
                  </a:extLst>
                </p:cNvPr>
                <p:cNvCxnSpPr/>
                <p:nvPr/>
              </p:nvCxnSpPr>
              <p:spPr>
                <a:xfrm>
                  <a:off x="8002263" y="329481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641795F-92F1-1711-7385-75A75C1A7454}"/>
                    </a:ext>
                  </a:extLst>
                </p:cNvPr>
                <p:cNvCxnSpPr/>
                <p:nvPr/>
              </p:nvCxnSpPr>
              <p:spPr>
                <a:xfrm>
                  <a:off x="8002263" y="3752016"/>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AA5B445-53C3-5F2A-DA69-82E28D2F07D3}"/>
                    </a:ext>
                  </a:extLst>
                </p:cNvPr>
                <p:cNvCxnSpPr/>
                <p:nvPr/>
              </p:nvCxnSpPr>
              <p:spPr>
                <a:xfrm>
                  <a:off x="8002263" y="3992853"/>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24BEAF75-2259-B939-04B6-892AD4423AD9}"/>
                  </a:ext>
                </a:extLst>
              </p:cNvPr>
              <p:cNvGrpSpPr/>
              <p:nvPr/>
            </p:nvGrpSpPr>
            <p:grpSpPr>
              <a:xfrm>
                <a:off x="8148037" y="5427236"/>
                <a:ext cx="2042808" cy="698037"/>
                <a:chOff x="8148037" y="2512938"/>
                <a:chExt cx="2042808" cy="698037"/>
              </a:xfrm>
            </p:grpSpPr>
            <p:cxnSp>
              <p:nvCxnSpPr>
                <p:cNvPr id="39" name="直線コネクタ 38">
                  <a:extLst>
                    <a:ext uri="{FF2B5EF4-FFF2-40B4-BE49-F238E27FC236}">
                      <a16:creationId xmlns:a16="http://schemas.microsoft.com/office/drawing/2014/main" id="{1A44AE5F-A53A-96D2-E2A1-429D6CA61F92}"/>
                    </a:ext>
                  </a:extLst>
                </p:cNvPr>
                <p:cNvCxnSpPr/>
                <p:nvPr/>
              </p:nvCxnSpPr>
              <p:spPr>
                <a:xfrm>
                  <a:off x="8148037" y="2512938"/>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0049F83-A5ED-26E1-BEE2-B152F9A40E27}"/>
                    </a:ext>
                  </a:extLst>
                </p:cNvPr>
                <p:cNvCxnSpPr/>
                <p:nvPr/>
              </p:nvCxnSpPr>
              <p:spPr>
                <a:xfrm>
                  <a:off x="8148037" y="2970138"/>
                  <a:ext cx="20428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CBBDA34-882A-6EFF-3122-7C635026FF94}"/>
                    </a:ext>
                  </a:extLst>
                </p:cNvPr>
                <p:cNvCxnSpPr/>
                <p:nvPr/>
              </p:nvCxnSpPr>
              <p:spPr>
                <a:xfrm>
                  <a:off x="8148037" y="3210975"/>
                  <a:ext cx="20428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5" name="テキスト ボックス 44">
                    <a:extLst>
                      <a:ext uri="{FF2B5EF4-FFF2-40B4-BE49-F238E27FC236}">
                        <a16:creationId xmlns:a16="http://schemas.microsoft.com/office/drawing/2014/main" id="{C601D1C8-F5DB-8B99-D03E-F7F49CC71DEF}"/>
                      </a:ext>
                    </a:extLst>
                  </p:cNvPr>
                  <p:cNvSpPr txBox="1"/>
                  <p:nvPr/>
                </p:nvSpPr>
                <p:spPr>
                  <a:xfrm>
                    <a:off x="6994855" y="6697857"/>
                    <a:ext cx="4135662" cy="461665"/>
                  </a:xfrm>
                  <a:prstGeom prst="rect">
                    <a:avLst/>
                  </a:prstGeom>
                  <a:noFill/>
                </p:spPr>
                <p:txBody>
                  <a:bodyPr wrap="square" rtlCol="0">
                    <a:spAutoFit/>
                  </a:bodyPr>
                  <a:lstStyle/>
                  <a:p>
                    <a:r>
                      <a:rPr kumimoji="1" lang="en-US" altLang="ja-JP" sz="2400" b="0" dirty="0"/>
                      <a:t>isovector: </a:t>
                    </a:r>
                    <a14:m>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𝑏𝑏𝑠</m:t>
                                </m:r>
                              </m:sub>
                            </m:sSub>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𝑏𝑏</m:t>
                                </m:r>
                              </m:sub>
                            </m:sSub>
                          </m:e>
                        </m:d>
                      </m:oMath>
                    </a14:m>
                    <a:endParaRPr kumimoji="1" lang="ja-JP" altLang="en-US" sz="2400"/>
                  </a:p>
                </p:txBody>
              </p:sp>
            </mc:Choice>
            <mc:Fallback>
              <p:sp>
                <p:nvSpPr>
                  <p:cNvPr id="45" name="テキスト ボックス 44">
                    <a:extLst>
                      <a:ext uri="{FF2B5EF4-FFF2-40B4-BE49-F238E27FC236}">
                        <a16:creationId xmlns:a16="http://schemas.microsoft.com/office/drawing/2014/main" id="{C601D1C8-F5DB-8B99-D03E-F7F49CC71DEF}"/>
                      </a:ext>
                    </a:extLst>
                  </p:cNvPr>
                  <p:cNvSpPr txBox="1">
                    <a:spLocks noRot="1" noChangeAspect="1" noMove="1" noResize="1" noEditPoints="1" noAdjustHandles="1" noChangeArrowheads="1" noChangeShapeType="1" noTextEdit="1"/>
                  </p:cNvSpPr>
                  <p:nvPr/>
                </p:nvSpPr>
                <p:spPr>
                  <a:xfrm>
                    <a:off x="6994855" y="6697857"/>
                    <a:ext cx="4135662" cy="461665"/>
                  </a:xfrm>
                  <a:prstGeom prst="rect">
                    <a:avLst/>
                  </a:prstGeom>
                  <a:blipFill>
                    <a:blip r:embed="rId15"/>
                    <a:stretch>
                      <a:fillRect l="-2141" t="-10811" b="-297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8" name="テキスト ボックス 57">
                    <a:extLst>
                      <a:ext uri="{FF2B5EF4-FFF2-40B4-BE49-F238E27FC236}">
                        <a16:creationId xmlns:a16="http://schemas.microsoft.com/office/drawing/2014/main" id="{0FAA6EC5-C47B-120A-9122-A22393E1725F}"/>
                      </a:ext>
                    </a:extLst>
                  </p:cNvPr>
                  <p:cNvSpPr txBox="1"/>
                  <p:nvPr/>
                </p:nvSpPr>
                <p:spPr>
                  <a:xfrm>
                    <a:off x="8746261" y="4632147"/>
                    <a:ext cx="1431436"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ja-JP" sz="2000" i="1" smtClean="0">
                              <a:solidFill>
                                <a:srgbClr val="FF0000"/>
                              </a:solidFill>
                              <a:latin typeface="Cambria Math" panose="02040503050406030204" pitchFamily="18" charset="0"/>
                              <a:ea typeface="Cambria Math" panose="02040503050406030204" pitchFamily="18" charset="0"/>
                            </a:rPr>
                            <m:t>~</m:t>
                          </m:r>
                          <m:r>
                            <a:rPr kumimoji="1" lang="en-US" altLang="ja-JP" sz="2000" b="0" i="1" smtClean="0">
                              <a:solidFill>
                                <a:srgbClr val="FF0000"/>
                              </a:solidFill>
                              <a:latin typeface="Cambria Math" panose="02040503050406030204" pitchFamily="18" charset="0"/>
                              <a:ea typeface="Cambria Math" panose="02040503050406030204" pitchFamily="18" charset="0"/>
                            </a:rPr>
                            <m:t>121 </m:t>
                          </m:r>
                          <m:r>
                            <m:rPr>
                              <m:sty m:val="p"/>
                            </m:rPr>
                            <a:rPr kumimoji="1" lang="en-US" altLang="ja-JP" sz="2000" b="0" i="0" smtClean="0">
                              <a:solidFill>
                                <a:srgbClr val="FF0000"/>
                              </a:solidFill>
                              <a:latin typeface="Cambria Math" panose="02040503050406030204" pitchFamily="18" charset="0"/>
                              <a:ea typeface="Cambria Math" panose="02040503050406030204" pitchFamily="18" charset="0"/>
                            </a:rPr>
                            <m:t>MeV</m:t>
                          </m:r>
                        </m:oMath>
                      </m:oMathPara>
                    </a14:m>
                    <a:endParaRPr kumimoji="1" lang="ja-JP" altLang="en-US" sz="1600">
                      <a:solidFill>
                        <a:srgbClr val="FF0000"/>
                      </a:solidFill>
                    </a:endParaRPr>
                  </a:p>
                </p:txBody>
              </p:sp>
            </mc:Choice>
            <mc:Fallback>
              <p:sp>
                <p:nvSpPr>
                  <p:cNvPr id="58" name="テキスト ボックス 57">
                    <a:extLst>
                      <a:ext uri="{FF2B5EF4-FFF2-40B4-BE49-F238E27FC236}">
                        <a16:creationId xmlns:a16="http://schemas.microsoft.com/office/drawing/2014/main" id="{0FAA6EC5-C47B-120A-9122-A22393E1725F}"/>
                      </a:ext>
                    </a:extLst>
                  </p:cNvPr>
                  <p:cNvSpPr txBox="1">
                    <a:spLocks noRot="1" noChangeAspect="1" noMove="1" noResize="1" noEditPoints="1" noAdjustHandles="1" noChangeArrowheads="1" noChangeShapeType="1" noTextEdit="1"/>
                  </p:cNvSpPr>
                  <p:nvPr/>
                </p:nvSpPr>
                <p:spPr>
                  <a:xfrm>
                    <a:off x="8746261" y="4632147"/>
                    <a:ext cx="1431436" cy="400110"/>
                  </a:xfrm>
                  <a:prstGeom prst="rect">
                    <a:avLst/>
                  </a:prstGeom>
                  <a:blipFill>
                    <a:blip r:embed="rId16"/>
                    <a:stretch>
                      <a:fillRect b="-1515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9" name="テキスト ボックス 58">
                    <a:extLst>
                      <a:ext uri="{FF2B5EF4-FFF2-40B4-BE49-F238E27FC236}">
                        <a16:creationId xmlns:a16="http://schemas.microsoft.com/office/drawing/2014/main" id="{FA09AF41-582D-57B2-16B4-4426AE180957}"/>
                      </a:ext>
                    </a:extLst>
                  </p:cNvPr>
                  <p:cNvSpPr txBox="1"/>
                  <p:nvPr/>
                </p:nvSpPr>
                <p:spPr>
                  <a:xfrm>
                    <a:off x="7018242" y="3085279"/>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59" name="テキスト ボックス 58">
                    <a:extLst>
                      <a:ext uri="{FF2B5EF4-FFF2-40B4-BE49-F238E27FC236}">
                        <a16:creationId xmlns:a16="http://schemas.microsoft.com/office/drawing/2014/main" id="{FA09AF41-582D-57B2-16B4-4426AE180957}"/>
                      </a:ext>
                    </a:extLst>
                  </p:cNvPr>
                  <p:cNvSpPr txBox="1">
                    <a:spLocks noRot="1" noChangeAspect="1" noMove="1" noResize="1" noEditPoints="1" noAdjustHandles="1" noChangeArrowheads="1" noChangeShapeType="1" noTextEdit="1"/>
                  </p:cNvSpPr>
                  <p:nvPr/>
                </p:nvSpPr>
                <p:spPr>
                  <a:xfrm>
                    <a:off x="7018242" y="3085279"/>
                    <a:ext cx="977125" cy="369332"/>
                  </a:xfrm>
                  <a:prstGeom prst="rect">
                    <a:avLst/>
                  </a:prstGeom>
                  <a:blipFill>
                    <a:blip r:embed="rId17"/>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0" name="テキスト ボックス 59">
                    <a:extLst>
                      <a:ext uri="{FF2B5EF4-FFF2-40B4-BE49-F238E27FC236}">
                        <a16:creationId xmlns:a16="http://schemas.microsoft.com/office/drawing/2014/main" id="{F8436412-6943-1000-0161-E049A4639705}"/>
                      </a:ext>
                    </a:extLst>
                  </p:cNvPr>
                  <p:cNvSpPr txBox="1"/>
                  <p:nvPr/>
                </p:nvSpPr>
                <p:spPr>
                  <a:xfrm>
                    <a:off x="7038441" y="3517918"/>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60" name="テキスト ボックス 59">
                    <a:extLst>
                      <a:ext uri="{FF2B5EF4-FFF2-40B4-BE49-F238E27FC236}">
                        <a16:creationId xmlns:a16="http://schemas.microsoft.com/office/drawing/2014/main" id="{F8436412-6943-1000-0161-E049A4639705}"/>
                      </a:ext>
                    </a:extLst>
                  </p:cNvPr>
                  <p:cNvSpPr txBox="1">
                    <a:spLocks noRot="1" noChangeAspect="1" noMove="1" noResize="1" noEditPoints="1" noAdjustHandles="1" noChangeArrowheads="1" noChangeShapeType="1" noTextEdit="1"/>
                  </p:cNvSpPr>
                  <p:nvPr/>
                </p:nvSpPr>
                <p:spPr>
                  <a:xfrm>
                    <a:off x="7038441" y="3517918"/>
                    <a:ext cx="977125" cy="369332"/>
                  </a:xfrm>
                  <a:prstGeom prst="rect">
                    <a:avLst/>
                  </a:prstGeom>
                  <a:blipFill>
                    <a:blip r:embed="rId18"/>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1" name="テキスト ボックス 60">
                    <a:extLst>
                      <a:ext uri="{FF2B5EF4-FFF2-40B4-BE49-F238E27FC236}">
                        <a16:creationId xmlns:a16="http://schemas.microsoft.com/office/drawing/2014/main" id="{A3E8B292-D18E-64DA-0CEC-3A80FCB0533E}"/>
                      </a:ext>
                    </a:extLst>
                  </p:cNvPr>
                  <p:cNvSpPr txBox="1"/>
                  <p:nvPr/>
                </p:nvSpPr>
                <p:spPr>
                  <a:xfrm>
                    <a:off x="6600836" y="3854888"/>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61" name="テキスト ボックス 60">
                    <a:extLst>
                      <a:ext uri="{FF2B5EF4-FFF2-40B4-BE49-F238E27FC236}">
                        <a16:creationId xmlns:a16="http://schemas.microsoft.com/office/drawing/2014/main" id="{A3E8B292-D18E-64DA-0CEC-3A80FCB0533E}"/>
                      </a:ext>
                    </a:extLst>
                  </p:cNvPr>
                  <p:cNvSpPr txBox="1">
                    <a:spLocks noRot="1" noChangeAspect="1" noMove="1" noResize="1" noEditPoints="1" noAdjustHandles="1" noChangeArrowheads="1" noChangeShapeType="1" noTextEdit="1"/>
                  </p:cNvSpPr>
                  <p:nvPr/>
                </p:nvSpPr>
                <p:spPr>
                  <a:xfrm>
                    <a:off x="6600836" y="3854888"/>
                    <a:ext cx="1852334" cy="646331"/>
                  </a:xfrm>
                  <a:prstGeom prst="rect">
                    <a:avLst/>
                  </a:prstGeom>
                  <a:blipFill>
                    <a:blip r:embed="rId19"/>
                    <a:stretch>
                      <a:fillRect l="-2721" r="-1361" b="-13462"/>
                    </a:stretch>
                  </a:blipFill>
                </p:spPr>
                <p:txBody>
                  <a:bodyPr/>
                  <a:lstStyle/>
                  <a:p>
                    <a:r>
                      <a:rPr lang="ja-JP" altLang="en-US">
                        <a:noFill/>
                      </a:rPr>
                      <a:t> </a:t>
                    </a:r>
                  </a:p>
                </p:txBody>
              </p:sp>
            </mc:Fallback>
          </mc:AlternateContent>
        </p:grpSp>
      </p:grpSp>
      <mc:AlternateContent xmlns:mc="http://schemas.openxmlformats.org/markup-compatibility/2006">
        <mc:Choice xmlns:a14="http://schemas.microsoft.com/office/drawing/2010/main" Requires="a14">
          <p:sp>
            <p:nvSpPr>
              <p:cNvPr id="64" name="テキスト ボックス 63">
                <a:extLst>
                  <a:ext uri="{FF2B5EF4-FFF2-40B4-BE49-F238E27FC236}">
                    <a16:creationId xmlns:a16="http://schemas.microsoft.com/office/drawing/2014/main" id="{BFF2DE86-E450-B66C-F99E-9737F12C764B}"/>
                  </a:ext>
                </a:extLst>
              </p:cNvPr>
              <p:cNvSpPr txBox="1"/>
              <p:nvPr/>
            </p:nvSpPr>
            <p:spPr>
              <a:xfrm>
                <a:off x="7437472" y="4853041"/>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𝐽</m:t>
                          </m:r>
                        </m:e>
                        <m:sup>
                          <m:r>
                            <a:rPr kumimoji="1" lang="en-US" altLang="ja-JP" b="0" i="1" smtClean="0">
                              <a:latin typeface="Cambria Math" panose="02040503050406030204" pitchFamily="18" charset="0"/>
                            </a:rPr>
                            <m:t>𝑃</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oMath>
                  </m:oMathPara>
                </a14:m>
                <a:endParaRPr kumimoji="1" lang="ja-JP" altLang="en-US"/>
              </a:p>
            </p:txBody>
          </p:sp>
        </mc:Choice>
        <mc:Fallback>
          <p:sp>
            <p:nvSpPr>
              <p:cNvPr id="64" name="テキスト ボックス 63">
                <a:extLst>
                  <a:ext uri="{FF2B5EF4-FFF2-40B4-BE49-F238E27FC236}">
                    <a16:creationId xmlns:a16="http://schemas.microsoft.com/office/drawing/2014/main" id="{BFF2DE86-E450-B66C-F99E-9737F12C764B}"/>
                  </a:ext>
                </a:extLst>
              </p:cNvPr>
              <p:cNvSpPr txBox="1">
                <a:spLocks noRot="1" noChangeAspect="1" noMove="1" noResize="1" noEditPoints="1" noAdjustHandles="1" noChangeArrowheads="1" noChangeShapeType="1" noTextEdit="1"/>
              </p:cNvSpPr>
              <p:nvPr/>
            </p:nvSpPr>
            <p:spPr>
              <a:xfrm>
                <a:off x="7437472" y="4853041"/>
                <a:ext cx="977125" cy="369332"/>
              </a:xfrm>
              <a:prstGeom prst="rect">
                <a:avLst/>
              </a:prstGeom>
              <a:blipFill>
                <a:blip r:embed="rId20"/>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4AF8C14B-2617-BF8A-8FE2-DBC70FF914BF}"/>
                  </a:ext>
                </a:extLst>
              </p:cNvPr>
              <p:cNvSpPr txBox="1"/>
              <p:nvPr/>
            </p:nvSpPr>
            <p:spPr>
              <a:xfrm>
                <a:off x="7457671" y="5285680"/>
                <a:ext cx="9771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1</m:t>
                          </m:r>
                        </m:e>
                        <m:sup>
                          <m:r>
                            <a:rPr lang="en-US" altLang="ja-JP" i="1">
                              <a:latin typeface="Cambria Math" panose="02040503050406030204" pitchFamily="18" charset="0"/>
                            </a:rPr>
                            <m:t>+</m:t>
                          </m:r>
                        </m:sup>
                      </m:sSup>
                    </m:oMath>
                  </m:oMathPara>
                </a14:m>
                <a:endParaRPr kumimoji="1" lang="ja-JP" altLang="en-US"/>
              </a:p>
            </p:txBody>
          </p:sp>
        </mc:Choice>
        <mc:Fallback>
          <p:sp>
            <p:nvSpPr>
              <p:cNvPr id="65" name="テキスト ボックス 64">
                <a:extLst>
                  <a:ext uri="{FF2B5EF4-FFF2-40B4-BE49-F238E27FC236}">
                    <a16:creationId xmlns:a16="http://schemas.microsoft.com/office/drawing/2014/main" id="{4AF8C14B-2617-BF8A-8FE2-DBC70FF914BF}"/>
                  </a:ext>
                </a:extLst>
              </p:cNvPr>
              <p:cNvSpPr txBox="1">
                <a:spLocks noRot="1" noChangeAspect="1" noMove="1" noResize="1" noEditPoints="1" noAdjustHandles="1" noChangeArrowheads="1" noChangeShapeType="1" noTextEdit="1"/>
              </p:cNvSpPr>
              <p:nvPr/>
            </p:nvSpPr>
            <p:spPr>
              <a:xfrm>
                <a:off x="7457671" y="5285680"/>
                <a:ext cx="977125" cy="369332"/>
              </a:xfrm>
              <a:prstGeom prst="rect">
                <a:avLst/>
              </a:prstGeom>
              <a:blipFill>
                <a:blip r:embed="rId21"/>
                <a:stretch>
                  <a:fillRect b="-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D5434F89-5C90-46A6-02D6-0FA86541D624}"/>
                  </a:ext>
                </a:extLst>
              </p:cNvPr>
              <p:cNvSpPr txBox="1"/>
              <p:nvPr/>
            </p:nvSpPr>
            <p:spPr>
              <a:xfrm>
                <a:off x="7020066" y="5622650"/>
                <a:ext cx="185233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𝐽</m:t>
                          </m:r>
                        </m:e>
                        <m:sup>
                          <m:r>
                            <a:rPr lang="en-US" altLang="ja-JP" i="1">
                              <a:latin typeface="Cambria Math" panose="02040503050406030204" pitchFamily="18" charset="0"/>
                            </a:rPr>
                            <m:t>𝑃</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0</m:t>
                          </m:r>
                        </m:e>
                        <m:sup>
                          <m:r>
                            <a:rPr lang="en-US" altLang="ja-JP" i="1">
                              <a:latin typeface="Cambria Math" panose="02040503050406030204" pitchFamily="18" charset="0"/>
                            </a:rPr>
                            <m:t>+</m:t>
                          </m:r>
                        </m:sup>
                      </m:sSup>
                    </m:oMath>
                  </m:oMathPara>
                </a14:m>
                <a:endParaRPr kumimoji="1" lang="en-US" altLang="ja-JP" dirty="0"/>
              </a:p>
              <a:p>
                <a:r>
                  <a:rPr lang="en-US" altLang="ja-JP" dirty="0"/>
                  <a:t>wo color mixing</a:t>
                </a:r>
                <a:endParaRPr kumimoji="1" lang="ja-JP" altLang="en-US"/>
              </a:p>
            </p:txBody>
          </p:sp>
        </mc:Choice>
        <mc:Fallback>
          <p:sp>
            <p:nvSpPr>
              <p:cNvPr id="66" name="テキスト ボックス 65">
                <a:extLst>
                  <a:ext uri="{FF2B5EF4-FFF2-40B4-BE49-F238E27FC236}">
                    <a16:creationId xmlns:a16="http://schemas.microsoft.com/office/drawing/2014/main" id="{D5434F89-5C90-46A6-02D6-0FA86541D624}"/>
                  </a:ext>
                </a:extLst>
              </p:cNvPr>
              <p:cNvSpPr txBox="1">
                <a:spLocks noRot="1" noChangeAspect="1" noMove="1" noResize="1" noEditPoints="1" noAdjustHandles="1" noChangeArrowheads="1" noChangeShapeType="1" noTextEdit="1"/>
              </p:cNvSpPr>
              <p:nvPr/>
            </p:nvSpPr>
            <p:spPr>
              <a:xfrm>
                <a:off x="7020066" y="5622650"/>
                <a:ext cx="1852334" cy="646331"/>
              </a:xfrm>
              <a:prstGeom prst="rect">
                <a:avLst/>
              </a:prstGeom>
              <a:blipFill>
                <a:blip r:embed="rId22"/>
                <a:stretch>
                  <a:fillRect l="-2721" r="-1361" b="-13462"/>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48E35F4D-9E5B-7EB2-4F52-E8A76175ED0C}"/>
              </a:ext>
            </a:extLst>
          </p:cNvPr>
          <p:cNvCxnSpPr/>
          <p:nvPr/>
        </p:nvCxnSpPr>
        <p:spPr>
          <a:xfrm>
            <a:off x="9912626" y="2972077"/>
            <a:ext cx="0" cy="4566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5ED54AB-17D6-BE9C-4011-891284499A27}"/>
              </a:ext>
            </a:extLst>
          </p:cNvPr>
          <p:cNvCxnSpPr/>
          <p:nvPr/>
        </p:nvCxnSpPr>
        <p:spPr>
          <a:xfrm>
            <a:off x="9912626" y="3428723"/>
            <a:ext cx="0" cy="255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3" name="テキスト ボックス 72">
                <a:extLst>
                  <a:ext uri="{FF2B5EF4-FFF2-40B4-BE49-F238E27FC236}">
                    <a16:creationId xmlns:a16="http://schemas.microsoft.com/office/drawing/2014/main" id="{B337F45E-A0FC-362B-393C-0B26275A1DE8}"/>
                  </a:ext>
                </a:extLst>
              </p:cNvPr>
              <p:cNvSpPr txBox="1"/>
              <p:nvPr/>
            </p:nvSpPr>
            <p:spPr>
              <a:xfrm>
                <a:off x="10124862" y="2949595"/>
                <a:ext cx="1431436"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ja-JP" sz="2000" i="1" smtClean="0">
                          <a:solidFill>
                            <a:schemeClr val="tx1"/>
                          </a:solidFill>
                          <a:latin typeface="Cambria Math" panose="02040503050406030204" pitchFamily="18" charset="0"/>
                          <a:ea typeface="Cambria Math" panose="02040503050406030204" pitchFamily="18" charset="0"/>
                        </a:rPr>
                        <m:t>≤</m:t>
                      </m:r>
                      <m:r>
                        <a:rPr kumimoji="1" lang="en-US" altLang="ja-JP" sz="2000" b="0" i="1" smtClean="0">
                          <a:solidFill>
                            <a:schemeClr val="tx1"/>
                          </a:solidFill>
                          <a:latin typeface="Cambria Math" panose="02040503050406030204" pitchFamily="18" charset="0"/>
                          <a:ea typeface="Cambria Math" panose="02040503050406030204" pitchFamily="18" charset="0"/>
                        </a:rPr>
                        <m:t>25 </m:t>
                      </m:r>
                      <m:r>
                        <m:rPr>
                          <m:sty m:val="p"/>
                        </m:rPr>
                        <a:rPr kumimoji="1" lang="en-US" altLang="ja-JP" sz="2000" b="0" i="0" smtClean="0">
                          <a:solidFill>
                            <a:schemeClr val="tx1"/>
                          </a:solidFill>
                          <a:latin typeface="Cambria Math" panose="02040503050406030204" pitchFamily="18" charset="0"/>
                          <a:ea typeface="Cambria Math" panose="02040503050406030204" pitchFamily="18" charset="0"/>
                        </a:rPr>
                        <m:t>MeV</m:t>
                      </m:r>
                    </m:oMath>
                  </m:oMathPara>
                </a14:m>
                <a:endParaRPr kumimoji="1" lang="ja-JP" altLang="en-US" sz="1600">
                  <a:solidFill>
                    <a:schemeClr val="tx1"/>
                  </a:solidFill>
                </a:endParaRPr>
              </a:p>
            </p:txBody>
          </p:sp>
        </mc:Choice>
        <mc:Fallback>
          <p:sp>
            <p:nvSpPr>
              <p:cNvPr id="73" name="テキスト ボックス 72">
                <a:extLst>
                  <a:ext uri="{FF2B5EF4-FFF2-40B4-BE49-F238E27FC236}">
                    <a16:creationId xmlns:a16="http://schemas.microsoft.com/office/drawing/2014/main" id="{B337F45E-A0FC-362B-393C-0B26275A1DE8}"/>
                  </a:ext>
                </a:extLst>
              </p:cNvPr>
              <p:cNvSpPr txBox="1">
                <a:spLocks noRot="1" noChangeAspect="1" noMove="1" noResize="1" noEditPoints="1" noAdjustHandles="1" noChangeArrowheads="1" noChangeShapeType="1" noTextEdit="1"/>
              </p:cNvSpPr>
              <p:nvPr/>
            </p:nvSpPr>
            <p:spPr>
              <a:xfrm>
                <a:off x="10124862" y="2949595"/>
                <a:ext cx="1431436" cy="400110"/>
              </a:xfrm>
              <a:prstGeom prst="rect">
                <a:avLst/>
              </a:prstGeom>
              <a:blipFill>
                <a:blip r:embed="rId23"/>
                <a:stretch>
                  <a:fillRect b="-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4" name="テキスト ボックス 73">
                <a:extLst>
                  <a:ext uri="{FF2B5EF4-FFF2-40B4-BE49-F238E27FC236}">
                    <a16:creationId xmlns:a16="http://schemas.microsoft.com/office/drawing/2014/main" id="{0B459B36-1AE4-4D1E-320F-44517F553CB1}"/>
                  </a:ext>
                </a:extLst>
              </p:cNvPr>
              <p:cNvSpPr txBox="1"/>
              <p:nvPr/>
            </p:nvSpPr>
            <p:spPr>
              <a:xfrm>
                <a:off x="10111691" y="3340553"/>
                <a:ext cx="1431436"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ja-JP" sz="2000" i="1" smtClean="0">
                          <a:solidFill>
                            <a:schemeClr val="tx1"/>
                          </a:solidFill>
                          <a:latin typeface="Cambria Math" panose="02040503050406030204" pitchFamily="18" charset="0"/>
                          <a:ea typeface="Cambria Math" panose="02040503050406030204" pitchFamily="18" charset="0"/>
                        </a:rPr>
                        <m:t>≤</m:t>
                      </m:r>
                      <m:r>
                        <a:rPr kumimoji="1" lang="en-US" altLang="ja-JP" sz="2000" b="0" i="1" smtClean="0">
                          <a:solidFill>
                            <a:schemeClr val="tx1"/>
                          </a:solidFill>
                          <a:latin typeface="Cambria Math" panose="02040503050406030204" pitchFamily="18" charset="0"/>
                          <a:ea typeface="Cambria Math" panose="02040503050406030204" pitchFamily="18" charset="0"/>
                        </a:rPr>
                        <m:t>12 </m:t>
                      </m:r>
                      <m:r>
                        <m:rPr>
                          <m:sty m:val="p"/>
                        </m:rPr>
                        <a:rPr kumimoji="1" lang="en-US" altLang="ja-JP" sz="2000" b="0" i="0" smtClean="0">
                          <a:solidFill>
                            <a:schemeClr val="tx1"/>
                          </a:solidFill>
                          <a:latin typeface="Cambria Math" panose="02040503050406030204" pitchFamily="18" charset="0"/>
                          <a:ea typeface="Cambria Math" panose="02040503050406030204" pitchFamily="18" charset="0"/>
                        </a:rPr>
                        <m:t>MeV</m:t>
                      </m:r>
                    </m:oMath>
                  </m:oMathPara>
                </a14:m>
                <a:endParaRPr kumimoji="1" lang="ja-JP" altLang="en-US" sz="1600">
                  <a:solidFill>
                    <a:schemeClr val="tx1"/>
                  </a:solidFill>
                </a:endParaRPr>
              </a:p>
            </p:txBody>
          </p:sp>
        </mc:Choice>
        <mc:Fallback>
          <p:sp>
            <p:nvSpPr>
              <p:cNvPr id="74" name="テキスト ボックス 73">
                <a:extLst>
                  <a:ext uri="{FF2B5EF4-FFF2-40B4-BE49-F238E27FC236}">
                    <a16:creationId xmlns:a16="http://schemas.microsoft.com/office/drawing/2014/main" id="{0B459B36-1AE4-4D1E-320F-44517F553CB1}"/>
                  </a:ext>
                </a:extLst>
              </p:cNvPr>
              <p:cNvSpPr txBox="1">
                <a:spLocks noRot="1" noChangeAspect="1" noMove="1" noResize="1" noEditPoints="1" noAdjustHandles="1" noChangeArrowheads="1" noChangeShapeType="1" noTextEdit="1"/>
              </p:cNvSpPr>
              <p:nvPr/>
            </p:nvSpPr>
            <p:spPr>
              <a:xfrm>
                <a:off x="10111691" y="3340553"/>
                <a:ext cx="1431436" cy="400110"/>
              </a:xfrm>
              <a:prstGeom prst="rect">
                <a:avLst/>
              </a:prstGeom>
              <a:blipFill>
                <a:blip r:embed="rId24"/>
                <a:stretch>
                  <a:fillRect b="-187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38134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B603F37-9AD6-B601-931E-8C37DBA90BE3}"/>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64DCD0E-F5CB-5727-6B93-111976359C02}"/>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95AD18F-2B93-546E-8002-9DA73C4D45D3}"/>
                  </a:ext>
                </a:extLst>
              </p:cNvPr>
              <p:cNvSpPr txBox="1"/>
              <p:nvPr/>
            </p:nvSpPr>
            <p:spPr>
              <a:xfrm>
                <a:off x="-2" y="47697"/>
                <a:ext cx="12801601" cy="769441"/>
              </a:xfrm>
              <a:prstGeom prst="rect">
                <a:avLst/>
              </a:prstGeom>
              <a:noFill/>
            </p:spPr>
            <p:txBody>
              <a:bodyPr wrap="square" rtlCol="0">
                <a:spAutoFit/>
              </a:bodyPr>
              <a:lstStyle/>
              <a:p>
                <a14:m>
                  <m:oMath xmlns:m="http://schemas.openxmlformats.org/officeDocument/2006/math">
                    <m:sSubSup>
                      <m:sSubSupPr>
                        <m:ctrlPr>
                          <a:rPr lang="en-US" altLang="ja-JP" sz="4400" b="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m:t>
                        </m:r>
                      </m:sub>
                      <m:sup>
                        <m:r>
                          <a:rPr lang="en-US" altLang="ja-JP" sz="4400" b="0" i="1" smtClean="0">
                            <a:solidFill>
                              <a:schemeClr val="bg1"/>
                            </a:solidFill>
                            <a:latin typeface="Cambria Math" panose="02040503050406030204" pitchFamily="18" charset="0"/>
                          </a:rPr>
                          <m:t>𝐼</m:t>
                        </m:r>
                        <m:r>
                          <a:rPr lang="en-US" altLang="ja-JP" sz="4400" b="0" i="1" smtClean="0">
                            <a:solidFill>
                              <a:schemeClr val="bg1"/>
                            </a:solidFill>
                            <a:latin typeface="Cambria Math" panose="02040503050406030204" pitchFamily="18" charset="0"/>
                          </a:rPr>
                          <m:t>=1</m:t>
                        </m:r>
                      </m:sup>
                    </m:sSubSup>
                    <m:r>
                      <a:rPr lang="en-US" altLang="ja-JP" sz="4400" b="0" i="1" smtClean="0">
                        <a:solidFill>
                          <a:schemeClr val="bg1"/>
                        </a:solidFill>
                        <a:latin typeface="Cambria Math" panose="02040503050406030204" pitchFamily="18" charset="0"/>
                        <a:ea typeface="Cambria Math" panose="02040503050406030204" pitchFamily="18" charset="0"/>
                      </a:rPr>
                      <m:t>→</m:t>
                    </m:r>
                    <m:r>
                      <a:rPr lang="ja-JP" altLang="en-US" sz="4400" b="0" i="1" smtClean="0">
                        <a:solidFill>
                          <a:schemeClr val="bg1"/>
                        </a:solidFill>
                        <a:latin typeface="Cambria Math" panose="02040503050406030204" pitchFamily="18" charset="0"/>
                        <a:ea typeface="Cambria Math" panose="02040503050406030204" pitchFamily="18" charset="0"/>
                      </a:rPr>
                      <m:t>𝜋</m:t>
                    </m:r>
                    <m:sSubSup>
                      <m:sSubSupPr>
                        <m:ctrlPr>
                          <a:rPr lang="en-US" altLang="ja-JP" sz="4400" i="1">
                            <a:solidFill>
                              <a:schemeClr val="bg1"/>
                            </a:solidFill>
                            <a:latin typeface="Cambria Math" panose="02040503050406030204" pitchFamily="18" charset="0"/>
                          </a:rPr>
                        </m:ctrlPr>
                      </m:sSubSupPr>
                      <m:e>
                        <m:r>
                          <a:rPr lang="en-US" altLang="ja-JP" sz="4400" i="1">
                            <a:solidFill>
                              <a:schemeClr val="bg1"/>
                            </a:solidFill>
                            <a:latin typeface="Cambria Math" panose="02040503050406030204" pitchFamily="18" charset="0"/>
                          </a:rPr>
                          <m:t>𝑇</m:t>
                        </m:r>
                      </m:e>
                      <m:sub>
                        <m:r>
                          <a:rPr lang="en-US" altLang="ja-JP" sz="4400" i="1">
                            <a:solidFill>
                              <a:schemeClr val="bg1"/>
                            </a:solidFill>
                            <a:latin typeface="Cambria Math" panose="02040503050406030204" pitchFamily="18" charset="0"/>
                          </a:rPr>
                          <m:t>𝑐𝑐</m:t>
                        </m:r>
                      </m:sub>
                      <m:sup>
                        <m:r>
                          <a:rPr lang="en-US" altLang="ja-JP" sz="4400" i="1">
                            <a:solidFill>
                              <a:schemeClr val="bg1"/>
                            </a:solidFill>
                            <a:latin typeface="Cambria Math" panose="02040503050406030204" pitchFamily="18" charset="0"/>
                          </a:rPr>
                          <m:t>𝐼</m:t>
                        </m:r>
                        <m:r>
                          <a:rPr lang="en-US" altLang="ja-JP" sz="4400" i="1">
                            <a:solidFill>
                              <a:schemeClr val="bg1"/>
                            </a:solidFill>
                            <a:latin typeface="Cambria Math" panose="02040503050406030204" pitchFamily="18" charset="0"/>
                          </a:rPr>
                          <m:t>=0</m:t>
                        </m:r>
                      </m:sup>
                    </m:sSubSup>
                  </m:oMath>
                </a14:m>
                <a:r>
                  <a:rPr lang="en-US" altLang="ja-JP" sz="4400" b="0" dirty="0">
                    <a:solidFill>
                      <a:schemeClr val="bg1"/>
                    </a:solidFill>
                  </a:rPr>
                  <a:t> Decays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295AD18F-2B93-546E-8002-9DA73C4D45D3}"/>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538BCAE-262D-BE13-06E1-6729AFF3A1C2}"/>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16</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8538BCAE-262D-BE13-06E1-6729AFF3A1C2}"/>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12575" t="-126316" r="-53293" b="-189474"/>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4D4720F9-B52A-1736-DC61-552791805CFD}"/>
              </a:ext>
            </a:extLst>
          </p:cNvPr>
          <p:cNvSpPr txBox="1"/>
          <p:nvPr/>
        </p:nvSpPr>
        <p:spPr>
          <a:xfrm>
            <a:off x="554477" y="1016084"/>
            <a:ext cx="8258783" cy="461665"/>
          </a:xfrm>
          <a:prstGeom prst="rect">
            <a:avLst/>
          </a:prstGeom>
          <a:noFill/>
        </p:spPr>
        <p:txBody>
          <a:bodyPr wrap="square" rtlCol="0">
            <a:spAutoFit/>
          </a:bodyPr>
          <a:lstStyle/>
          <a:p>
            <a:r>
              <a:rPr lang="en-US" altLang="ja-JP" sz="2400" dirty="0"/>
              <a:t>Additionally, we calculate pion emission decays.</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EF46D4B-6512-5C9E-BB79-9864713234B6}"/>
                  </a:ext>
                </a:extLst>
              </p:cNvPr>
              <p:cNvSpPr txBox="1"/>
              <p:nvPr/>
            </p:nvSpPr>
            <p:spPr>
              <a:xfrm>
                <a:off x="554477" y="3855556"/>
                <a:ext cx="9114817" cy="540917"/>
              </a:xfrm>
              <a:prstGeom prst="rect">
                <a:avLst/>
              </a:prstGeom>
              <a:noFill/>
            </p:spPr>
            <p:txBody>
              <a:bodyPr wrap="squar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𝑇𝑇</m:t>
                        </m:r>
                        <m:r>
                          <a:rPr kumimoji="1" lang="en-US" altLang="ja-JP" sz="2400" b="0" i="1" smtClean="0">
                            <a:latin typeface="Cambria Math" panose="02040503050406030204" pitchFamily="18" charset="0"/>
                            <a:ea typeface="Cambria Math" panose="02040503050406030204" pitchFamily="18" charset="0"/>
                          </a:rPr>
                          <m:t>𝜋</m:t>
                        </m:r>
                      </m:sub>
                    </m:sSub>
                  </m:oMath>
                </a14:m>
                <a:r>
                  <a:rPr kumimoji="1" lang="en-US" altLang="ja-JP" sz="2400" dirty="0"/>
                  <a:t> is determined experimental data of </a:t>
                </a:r>
                <a14:m>
                  <m:oMath xmlns:m="http://schemas.openxmlformats.org/officeDocument/2006/math">
                    <m:sSubSup>
                      <m:sSubSupPr>
                        <m:ctrlPr>
                          <a:rPr kumimoji="1" lang="en-US" altLang="ja-JP" sz="2400" i="1" smtClean="0">
                            <a:latin typeface="Cambria Math" panose="02040503050406030204" pitchFamily="18" charset="0"/>
                          </a:rPr>
                        </m:ctrlPr>
                      </m:sSubSupPr>
                      <m:e>
                        <m:r>
                          <m:rPr>
                            <m:sty m:val="p"/>
                          </m:rPr>
                          <a:rPr kumimoji="1" lang="el-GR" altLang="ja-JP" sz="2400" i="1" smtClean="0">
                            <a:latin typeface="Cambria Math" panose="02040503050406030204" pitchFamily="18" charset="0"/>
                            <a:ea typeface="Cambria Math" panose="02040503050406030204" pitchFamily="18" charset="0"/>
                          </a:rPr>
                          <m:t>Σ</m:t>
                        </m:r>
                      </m:e>
                      <m:sub>
                        <m:r>
                          <a:rPr kumimoji="1" lang="en-US" altLang="ja-JP" sz="2400" b="0" i="1" smtClean="0">
                            <a:latin typeface="Cambria Math" panose="02040503050406030204" pitchFamily="18" charset="0"/>
                          </a:rPr>
                          <m:t>𝑐</m:t>
                        </m:r>
                      </m:sub>
                      <m:sup>
                        <m:r>
                          <a:rPr kumimoji="1" lang="en-US" altLang="ja-JP" sz="2400" b="0" i="1" smtClean="0">
                            <a:latin typeface="Cambria Math" panose="02040503050406030204" pitchFamily="18" charset="0"/>
                          </a:rPr>
                          <m:t>(∗)</m:t>
                        </m:r>
                      </m:sup>
                    </m:sSubSup>
                    <m:r>
                      <a:rPr kumimoji="1" lang="en-US" altLang="ja-JP" sz="2400" i="1" smtClean="0">
                        <a:latin typeface="Cambria Math" panose="02040503050406030204" pitchFamily="18" charset="0"/>
                        <a:ea typeface="Cambria Math" panose="02040503050406030204" pitchFamily="18" charset="0"/>
                      </a:rPr>
                      <m:t>→</m:t>
                    </m:r>
                    <m:sSub>
                      <m:sSubPr>
                        <m:ctrlPr>
                          <a:rPr kumimoji="1" lang="en-US" altLang="ja-JP" sz="2400" i="1" smtClean="0">
                            <a:latin typeface="Cambria Math" panose="02040503050406030204" pitchFamily="18" charset="0"/>
                            <a:ea typeface="Cambria Math" panose="02040503050406030204" pitchFamily="18" charset="0"/>
                          </a:rPr>
                        </m:ctrlPr>
                      </m:sSub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ea typeface="Cambria Math" panose="02040503050406030204" pitchFamily="18" charset="0"/>
                          </a:rPr>
                          <m:t>𝑐</m:t>
                        </m:r>
                      </m:sub>
                    </m:sSub>
                    <m:r>
                      <a:rPr kumimoji="1" lang="en-US" altLang="ja-JP" sz="2400" i="1" smtClean="0">
                        <a:latin typeface="Cambria Math" panose="02040503050406030204" pitchFamily="18" charset="0"/>
                        <a:ea typeface="Cambria Math" panose="02040503050406030204" pitchFamily="18" charset="0"/>
                      </a:rPr>
                      <m:t>𝜋</m:t>
                    </m:r>
                  </m:oMath>
                </a14:m>
                <a:endParaRPr kumimoji="1" lang="ja-JP" altLang="en-US" sz="2400"/>
              </a:p>
            </p:txBody>
          </p:sp>
        </mc:Choice>
        <mc:Fallback xmlns="">
          <p:sp>
            <p:nvSpPr>
              <p:cNvPr id="5" name="テキスト ボックス 4">
                <a:extLst>
                  <a:ext uri="{FF2B5EF4-FFF2-40B4-BE49-F238E27FC236}">
                    <a16:creationId xmlns:a16="http://schemas.microsoft.com/office/drawing/2014/main" id="{2EF46D4B-6512-5C9E-BB79-9864713234B6}"/>
                  </a:ext>
                </a:extLst>
              </p:cNvPr>
              <p:cNvSpPr txBox="1">
                <a:spLocks noRot="1" noChangeAspect="1" noMove="1" noResize="1" noEditPoints="1" noAdjustHandles="1" noChangeArrowheads="1" noChangeShapeType="1" noTextEdit="1"/>
              </p:cNvSpPr>
              <p:nvPr/>
            </p:nvSpPr>
            <p:spPr>
              <a:xfrm>
                <a:off x="554477" y="3855556"/>
                <a:ext cx="9114817" cy="540917"/>
              </a:xfrm>
              <a:prstGeom prst="rect">
                <a:avLst/>
              </a:prstGeom>
              <a:blipFill>
                <a:blip r:embed="rId5"/>
                <a:stretch>
                  <a:fillRect l="-139" b="-25000"/>
                </a:stretch>
              </a:blipFill>
            </p:spPr>
            <p:txBody>
              <a:bodyPr/>
              <a:lstStyle/>
              <a:p>
                <a:r>
                  <a:rPr lang="ja-JP" altLang="en-US">
                    <a:noFill/>
                  </a:rPr>
                  <a:t> </a:t>
                </a:r>
              </a:p>
            </p:txBody>
          </p:sp>
        </mc:Fallback>
      </mc:AlternateContent>
      <p:grpSp>
        <p:nvGrpSpPr>
          <p:cNvPr id="13" name="グループ化 12">
            <a:extLst>
              <a:ext uri="{FF2B5EF4-FFF2-40B4-BE49-F238E27FC236}">
                <a16:creationId xmlns:a16="http://schemas.microsoft.com/office/drawing/2014/main" id="{BA2C3420-E2FB-5BCB-9271-965C88F80950}"/>
              </a:ext>
            </a:extLst>
          </p:cNvPr>
          <p:cNvGrpSpPr/>
          <p:nvPr/>
        </p:nvGrpSpPr>
        <p:grpSpPr>
          <a:xfrm>
            <a:off x="2292772" y="1427307"/>
            <a:ext cx="8390460" cy="2287485"/>
            <a:chOff x="1527228" y="1477749"/>
            <a:chExt cx="8390460" cy="2287485"/>
          </a:xfrm>
        </p:grpSpPr>
        <p:pic>
          <p:nvPicPr>
            <p:cNvPr id="7" name="図 6" descr="テキスト, 手紙&#10;&#10;自動的に生成された説明">
              <a:extLst>
                <a:ext uri="{FF2B5EF4-FFF2-40B4-BE49-F238E27FC236}">
                  <a16:creationId xmlns:a16="http://schemas.microsoft.com/office/drawing/2014/main" id="{09E7C42B-CE9D-71F7-9B1D-050E194CE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7228" y="1477749"/>
              <a:ext cx="8390460" cy="2287485"/>
            </a:xfrm>
            <a:prstGeom prst="rect">
              <a:avLst/>
            </a:prstGeom>
          </p:spPr>
        </p:pic>
        <p:sp>
          <p:nvSpPr>
            <p:cNvPr id="6" name="円/楕円 5">
              <a:extLst>
                <a:ext uri="{FF2B5EF4-FFF2-40B4-BE49-F238E27FC236}">
                  <a16:creationId xmlns:a16="http://schemas.microsoft.com/office/drawing/2014/main" id="{AE3E27B3-5FF5-1872-16D7-97317A9441A7}"/>
                </a:ext>
              </a:extLst>
            </p:cNvPr>
            <p:cNvSpPr/>
            <p:nvPr/>
          </p:nvSpPr>
          <p:spPr>
            <a:xfrm>
              <a:off x="2913322" y="1511542"/>
              <a:ext cx="691116" cy="33030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AAC0A5BE-6FEC-1270-707A-6861C8E48A2E}"/>
                </a:ext>
              </a:extLst>
            </p:cNvPr>
            <p:cNvSpPr/>
            <p:nvPr/>
          </p:nvSpPr>
          <p:spPr>
            <a:xfrm>
              <a:off x="2913322" y="2214138"/>
              <a:ext cx="691116" cy="33030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8BF6416F-2B7F-57E4-54EB-ADE544764965}"/>
              </a:ext>
            </a:extLst>
          </p:cNvPr>
          <p:cNvSpPr txBox="1"/>
          <p:nvPr/>
        </p:nvSpPr>
        <p:spPr>
          <a:xfrm>
            <a:off x="191386" y="2170835"/>
            <a:ext cx="3051544" cy="646331"/>
          </a:xfrm>
          <a:prstGeom prst="rect">
            <a:avLst/>
          </a:prstGeom>
          <a:noFill/>
        </p:spPr>
        <p:txBody>
          <a:bodyPr wrap="square" rtlCol="0">
            <a:spAutoFit/>
          </a:bodyPr>
          <a:lstStyle/>
          <a:p>
            <a:r>
              <a:rPr kumimoji="1" lang="en-US" altLang="ja-JP" dirty="0">
                <a:solidFill>
                  <a:srgbClr val="FF0000"/>
                </a:solidFill>
              </a:rPr>
              <a:t>The coupling constants are the same due to SFS</a:t>
            </a:r>
            <a:endParaRPr kumimoji="1" lang="ja-JP" altLang="en-US">
              <a:solidFill>
                <a:srgbClr val="FF0000"/>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94898FA-8BFA-9BC6-20EB-7220130CD713}"/>
                  </a:ext>
                </a:extLst>
              </p:cNvPr>
              <p:cNvSpPr txBox="1"/>
              <p:nvPr/>
            </p:nvSpPr>
            <p:spPr>
              <a:xfrm>
                <a:off x="1562986" y="5305647"/>
                <a:ext cx="4533014" cy="369332"/>
              </a:xfrm>
              <a:prstGeom prst="rect">
                <a:avLst/>
              </a:prstGeom>
              <a:noFill/>
            </p:spPr>
            <p:txBody>
              <a:bodyPr wrap="square" rtlCol="0">
                <a:spAutoFit/>
              </a:bodyPr>
              <a:lstStyle/>
              <a:p>
                <a14:m>
                  <m:oMath xmlns:m="http://schemas.openxmlformats.org/officeDocument/2006/math">
                    <m:r>
                      <m:rPr>
                        <m:sty m:val="p"/>
                      </m:rPr>
                      <a:rPr kumimoji="1" lang="el-GR" altLang="ja-JP" i="1" smtClean="0">
                        <a:latin typeface="Cambria Math" panose="02040503050406030204" pitchFamily="18" charset="0"/>
                        <a:ea typeface="Cambria Math" panose="02040503050406030204" pitchFamily="18" charset="0"/>
                      </a:rPr>
                      <m:t>Γ</m:t>
                    </m:r>
                    <m:d>
                      <m:dPr>
                        <m:ctrlPr>
                          <a:rPr kumimoji="1" lang="el-GR" altLang="ja-JP" i="1" smtClean="0">
                            <a:latin typeface="Cambria Math" panose="02040503050406030204" pitchFamily="18" charset="0"/>
                            <a:ea typeface="Cambria Math" panose="02040503050406030204" pitchFamily="18" charset="0"/>
                          </a:rPr>
                        </m:ctrlPr>
                      </m:dPr>
                      <m:e>
                        <m:sSubSup>
                          <m:sSubSupPr>
                            <m:ctrlPr>
                              <a:rPr lang="en-US" altLang="ja-JP" i="1" smtClean="0">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𝑇</m:t>
                            </m:r>
                          </m:e>
                          <m:sub>
                            <m:r>
                              <a:rPr lang="en-US" altLang="ja-JP" i="1">
                                <a:solidFill>
                                  <a:schemeClr val="tx1"/>
                                </a:solidFill>
                                <a:latin typeface="Cambria Math" panose="02040503050406030204" pitchFamily="18" charset="0"/>
                              </a:rPr>
                              <m:t>𝑐𝑐</m:t>
                            </m:r>
                          </m:sub>
                          <m:sup>
                            <m:r>
                              <a:rPr lang="en-US" altLang="ja-JP" i="1">
                                <a:solidFill>
                                  <a:schemeClr val="tx1"/>
                                </a:solidFill>
                                <a:latin typeface="Cambria Math" panose="02040503050406030204" pitchFamily="18" charset="0"/>
                              </a:rPr>
                              <m:t>𝐼</m:t>
                            </m:r>
                            <m:r>
                              <a:rPr lang="en-US" altLang="ja-JP" i="1">
                                <a:solidFill>
                                  <a:schemeClr val="tx1"/>
                                </a:solidFill>
                                <a:latin typeface="Cambria Math" panose="02040503050406030204" pitchFamily="18" charset="0"/>
                              </a:rPr>
                              <m:t>=1</m:t>
                            </m:r>
                          </m:sup>
                        </m:sSubSup>
                        <m:r>
                          <a:rPr lang="en-US" altLang="ja-JP" i="1">
                            <a:solidFill>
                              <a:schemeClr val="tx1"/>
                            </a:solidFill>
                            <a:latin typeface="Cambria Math" panose="02040503050406030204" pitchFamily="18" charset="0"/>
                            <a:ea typeface="Cambria Math" panose="02040503050406030204" pitchFamily="18" charset="0"/>
                          </a:rPr>
                          <m:t>→</m:t>
                        </m:r>
                        <m:r>
                          <a:rPr lang="ja-JP" altLang="en-US" i="1">
                            <a:solidFill>
                              <a:schemeClr val="tx1"/>
                            </a:solidFill>
                            <a:latin typeface="Cambria Math" panose="02040503050406030204" pitchFamily="18" charset="0"/>
                            <a:ea typeface="Cambria Math" panose="02040503050406030204" pitchFamily="18" charset="0"/>
                          </a:rPr>
                          <m:t>𝜋</m:t>
                        </m:r>
                        <m:sSubSup>
                          <m:sSubSupPr>
                            <m:ctrlPr>
                              <a:rPr lang="en-US"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𝑇</m:t>
                            </m:r>
                          </m:e>
                          <m:sub>
                            <m:r>
                              <a:rPr lang="en-US" altLang="ja-JP" i="1">
                                <a:solidFill>
                                  <a:schemeClr val="tx1"/>
                                </a:solidFill>
                                <a:latin typeface="Cambria Math" panose="02040503050406030204" pitchFamily="18" charset="0"/>
                              </a:rPr>
                              <m:t>𝑐𝑐</m:t>
                            </m:r>
                          </m:sub>
                          <m:sup>
                            <m:r>
                              <a:rPr lang="en-US" altLang="ja-JP" i="1">
                                <a:solidFill>
                                  <a:schemeClr val="tx1"/>
                                </a:solidFill>
                                <a:latin typeface="Cambria Math" panose="02040503050406030204" pitchFamily="18" charset="0"/>
                              </a:rPr>
                              <m:t>𝐼</m:t>
                            </m:r>
                            <m:r>
                              <a:rPr lang="en-US" altLang="ja-JP" i="1">
                                <a:solidFill>
                                  <a:schemeClr val="tx1"/>
                                </a:solidFill>
                                <a:latin typeface="Cambria Math" panose="02040503050406030204" pitchFamily="18" charset="0"/>
                              </a:rPr>
                              <m:t>=0</m:t>
                            </m:r>
                          </m:sup>
                        </m:sSubSup>
                      </m:e>
                    </m:d>
                  </m:oMath>
                </a14:m>
                <a:r>
                  <a:rPr kumimoji="1" lang="en-US" altLang="ja-JP" dirty="0"/>
                  <a:t>=</a:t>
                </a:r>
                <a:endParaRPr kumimoji="1" lang="ja-JP" altLang="en-US"/>
              </a:p>
            </p:txBody>
          </p:sp>
        </mc:Choice>
        <mc:Fallback xmlns="">
          <p:sp>
            <p:nvSpPr>
              <p:cNvPr id="14" name="テキスト ボックス 13">
                <a:extLst>
                  <a:ext uri="{FF2B5EF4-FFF2-40B4-BE49-F238E27FC236}">
                    <a16:creationId xmlns:a16="http://schemas.microsoft.com/office/drawing/2014/main" id="{194898FA-8BFA-9BC6-20EB-7220130CD713}"/>
                  </a:ext>
                </a:extLst>
              </p:cNvPr>
              <p:cNvSpPr txBox="1">
                <a:spLocks noRot="1" noChangeAspect="1" noMove="1" noResize="1" noEditPoints="1" noAdjustHandles="1" noChangeArrowheads="1" noChangeShapeType="1" noTextEdit="1"/>
              </p:cNvSpPr>
              <p:nvPr/>
            </p:nvSpPr>
            <p:spPr>
              <a:xfrm>
                <a:off x="1562986" y="5305647"/>
                <a:ext cx="4533014" cy="369332"/>
              </a:xfrm>
              <a:prstGeom prst="rect">
                <a:avLst/>
              </a:prstGeom>
              <a:blipFill>
                <a:blip r:embed="rId7"/>
                <a:stretch>
                  <a:fillRect t="-6667"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9291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5BA65C-0E40-F590-6A23-AE1DD519CFB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D13B268-1696-033E-339A-2573379C9BAA}"/>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C633367-BC61-478F-950D-4C3AF9555716}"/>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Mass Relations for Isovector states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BEF481E-4330-1080-530B-63454FFDF96B}"/>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2BEF481E-4330-1080-530B-63454FFDF96B}"/>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90ACA5E4-E04B-6EF4-572C-843DDCD7A8CF}"/>
                  </a:ext>
                </a:extLst>
              </p:cNvPr>
              <p:cNvSpPr txBox="1"/>
              <p:nvPr/>
            </p:nvSpPr>
            <p:spPr>
              <a:xfrm>
                <a:off x="111317" y="1285867"/>
                <a:ext cx="11969365" cy="15302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𝑄𝑄𝑠</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𝑇</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solidFill>
                                <a:schemeClr val="tx1"/>
                              </a:solidFill>
                              <a:latin typeface="Cambria Math" panose="02040503050406030204" pitchFamily="18" charset="0"/>
                            </a:rPr>
                          </m:ctrlPr>
                        </m:sSubSupPr>
                        <m:e>
                          <m:r>
                            <m:rPr>
                              <m:sty m:val="p"/>
                            </m:rPr>
                            <a:rPr lang="el-GR" altLang="ja-JP" sz="2000" i="1">
                              <a:solidFill>
                                <a:schemeClr val="tx1"/>
                              </a:solidFill>
                              <a:latin typeface="Cambria Math" panose="02040503050406030204" pitchFamily="18" charset="0"/>
                              <a:ea typeface="Cambria Math" panose="02040503050406030204" pitchFamily="18" charset="0"/>
                            </a:rPr>
                            <m:t>Λ</m:t>
                          </m:r>
                        </m:e>
                        <m:sub>
                          <m:r>
                            <m:rPr>
                              <m:sty m:val="p"/>
                            </m:rPr>
                            <a:rPr lang="en-US" altLang="ja-JP" sz="2000" b="0" i="0" smtClean="0">
                              <a:solidFill>
                                <a:schemeClr val="tx1"/>
                              </a:solidFill>
                              <a:latin typeface="Cambria Math" panose="02040503050406030204" pitchFamily="18" charset="0"/>
                              <a:ea typeface="Cambria Math" panose="02040503050406030204" pitchFamily="18" charset="0"/>
                            </a:rPr>
                            <m:t>ff</m:t>
                          </m:r>
                        </m:sub>
                        <m:sup>
                          <m:r>
                            <a:rPr lang="en-US" altLang="ja-JP" sz="2000" i="1">
                              <a:solidFill>
                                <a:schemeClr val="tx1"/>
                              </a:solidFill>
                              <a:latin typeface="Cambria Math" panose="02040503050406030204" pitchFamily="18" charset="0"/>
                            </a:rPr>
                            <m:t>′</m:t>
                          </m:r>
                          <m:r>
                            <m:rPr>
                              <m:sty m:val="p"/>
                            </m:rPr>
                            <a:rPr lang="en-US" altLang="ja-JP" sz="2000" b="0" i="0" smtClean="0">
                              <a:solidFill>
                                <a:schemeClr val="tx1"/>
                              </a:solidFill>
                              <a:latin typeface="Cambria Math" panose="02040503050406030204" pitchFamily="18" charset="0"/>
                            </a:rPr>
                            <m:t>A</m:t>
                          </m:r>
                        </m:sup>
                      </m:sSubSup>
                      <m:r>
                        <a:rPr lang="en-US" altLang="ja-JP" sz="2000" b="0" i="1" dirty="0" smtClean="0">
                          <a:solidFill>
                            <a:schemeClr val="tx1"/>
                          </a:solidFill>
                          <a:latin typeface="Cambria Math" panose="02040503050406030204" pitchFamily="18" charset="0"/>
                        </a:rPr>
                        <m:t>=</m:t>
                      </m:r>
                      <m:r>
                        <a:rPr lang="en-US" altLang="ja-JP" sz="2000" b="0" i="1" dirty="0" smtClean="0">
                          <a:solidFill>
                            <a:schemeClr val="tx1"/>
                          </a:solidFill>
                          <a:latin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l-GR" altLang="ja-JP" sz="2000" b="0" i="0" dirty="0" smtClean="0">
                                  <a:solidFill>
                                    <a:schemeClr val="tx1"/>
                                  </a:solidFill>
                                  <a:latin typeface="Cambria Math" panose="02040503050406030204" pitchFamily="18" charset="0"/>
                                  <a:ea typeface="Cambria Math" panose="02040503050406030204" pitchFamily="18" charset="0"/>
                                </a:rPr>
                                <m:t>Ξ</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Q</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r>
                        <a:rPr lang="en-US" altLang="ja-JP" sz="2000" b="0" i="1" dirty="0" smtClean="0">
                          <a:solidFill>
                            <a:schemeClr val="tx1"/>
                          </a:solidFill>
                          <a:latin typeface="Cambria Math" panose="02040503050406030204" pitchFamily="18" charset="0"/>
                          <a:ea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Λ</m:t>
                              </m:r>
                            </m:e>
                            <m:sub>
                              <m:r>
                                <a:rPr lang="en-US" altLang="ja-JP" sz="2000" b="0" i="1" dirty="0" smtClean="0">
                                  <a:latin typeface="Cambria Math" panose="02040503050406030204" pitchFamily="18" charset="0"/>
                                </a:rPr>
                                <m:t>𝑄</m:t>
                              </m:r>
                            </m:sub>
                          </m:sSub>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ff</m:t>
                          </m:r>
                        </m:sub>
                        <m:sup>
                          <m:r>
                            <m:rPr>
                              <m:sty m:val="p"/>
                            </m:rPr>
                            <a:rPr lang="en-US" altLang="ja-JP" sz="2000">
                              <a:latin typeface="Cambria Math" panose="02040503050406030204" pitchFamily="18" charset="0"/>
                            </a:rPr>
                            <m:t>A</m:t>
                          </m:r>
                        </m:sup>
                      </m:sSubSup>
                    </m:oMath>
                  </m:oMathPara>
                </a14:m>
                <a:endParaRPr kumimoji="1" lang="en-US" altLang="ja-JP" sz="2000"/>
              </a:p>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Ω</m:t>
                              </m:r>
                            </m:e>
                            <m:sub>
                              <m:r>
                                <a:rPr lang="en-US" altLang="ja-JP" sz="2000" b="0" i="1" dirty="0" smtClean="0">
                                  <a:latin typeface="Cambria Math" panose="02040503050406030204" pitchFamily="18" charset="0"/>
                                </a:rPr>
                                <m:t>𝑄𝑄</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smtClean="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d>
                        <m:dPr>
                          <m:ctrlPr>
                            <a:rPr lang="en-US" altLang="ja-JP" sz="2000" b="0" i="1" smtClean="0">
                              <a:solidFill>
                                <a:schemeClr val="tx1"/>
                              </a:solidFill>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b="0" i="0" smtClean="0">
                                  <a:latin typeface="Cambria Math" panose="02040503050406030204" pitchFamily="18" charset="0"/>
                                </a:rPr>
                                <m:t>A</m:t>
                              </m:r>
                            </m:sup>
                          </m:sSubSup>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l-GR" altLang="ja-JP" sz="2000" i="1">
                                  <a:latin typeface="Cambria Math" panose="02040503050406030204" pitchFamily="18" charset="0"/>
                                  <a:ea typeface="Cambria Math" panose="02040503050406030204" pitchFamily="18" charset="0"/>
                                </a:rPr>
                                <m:t>𝜎</m:t>
                              </m:r>
                              <m:r>
                                <m:rPr>
                                  <m:sty m:val="p"/>
                                </m:rPr>
                                <a:rPr lang="en-US" altLang="ja-JP" sz="200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A</m:t>
                              </m:r>
                            </m:sup>
                          </m:sSubSup>
                        </m:e>
                      </m:d>
                      <m:r>
                        <a:rPr lang="en-US" altLang="ja-JP" sz="2000" b="0" i="1" dirty="0" smtClean="0">
                          <a:solidFill>
                            <a:schemeClr val="tx1"/>
                          </a:solidFill>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n-US" altLang="ja-JP" sz="2000" b="0" i="0" dirty="0" smtClean="0">
                                  <a:solidFill>
                                    <a:schemeClr val="tx1"/>
                                  </a:solidFill>
                                  <a:latin typeface="Cambria Math" panose="02040503050406030204" pitchFamily="18" charset="0"/>
                                </a:rPr>
                                <m:t>D</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s</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r>
                            <a:rPr lang="en-US" altLang="ja-JP" sz="2000" b="0" i="1" dirty="0" smtClean="0">
                              <a:solidFill>
                                <a:schemeClr val="tx1"/>
                              </a:solidFill>
                              <a:latin typeface="Cambria Math" panose="02040503050406030204" pitchFamily="18" charset="0"/>
                            </a:rPr>
                            <m:t>𝐷</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A</m:t>
                          </m:r>
                        </m:sup>
                      </m:sSubSup>
                    </m:oMath>
                  </m:oMathPara>
                </a14:m>
                <a:endParaRPr kumimoji="1" lang="ja-JP" altLang="en-US" sz="2000"/>
              </a:p>
            </p:txBody>
          </p:sp>
        </mc:Choice>
        <mc:Fallback xmlns="">
          <p:sp>
            <p:nvSpPr>
              <p:cNvPr id="2" name="テキスト ボックス 1">
                <a:extLst>
                  <a:ext uri="{FF2B5EF4-FFF2-40B4-BE49-F238E27FC236}">
                    <a16:creationId xmlns:a16="http://schemas.microsoft.com/office/drawing/2014/main" id="{90ACA5E4-E04B-6EF4-572C-843DDCD7A8CF}"/>
                  </a:ext>
                </a:extLst>
              </p:cNvPr>
              <p:cNvSpPr txBox="1">
                <a:spLocks noRot="1" noChangeAspect="1" noMove="1" noResize="1" noEditPoints="1" noAdjustHandles="1" noChangeArrowheads="1" noChangeShapeType="1" noTextEdit="1"/>
              </p:cNvSpPr>
              <p:nvPr/>
            </p:nvSpPr>
            <p:spPr>
              <a:xfrm>
                <a:off x="111317" y="1285867"/>
                <a:ext cx="11969365" cy="1530291"/>
              </a:xfrm>
              <a:prstGeom prst="rect">
                <a:avLst/>
              </a:prstGeom>
              <a:blipFill>
                <a:blip r:embed="rId4"/>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8824510D-D41E-DE8E-FFFF-4C72CCA19CED}"/>
              </a:ext>
            </a:extLst>
          </p:cNvPr>
          <p:cNvSpPr txBox="1"/>
          <p:nvPr/>
        </p:nvSpPr>
        <p:spPr>
          <a:xfrm>
            <a:off x="447472" y="985736"/>
            <a:ext cx="5525311" cy="461665"/>
          </a:xfrm>
          <a:prstGeom prst="rect">
            <a:avLst/>
          </a:prstGeom>
          <a:noFill/>
        </p:spPr>
        <p:txBody>
          <a:bodyPr wrap="square" rtlCol="0">
            <a:spAutoFit/>
          </a:bodyPr>
          <a:lstStyle/>
          <a:p>
            <a:r>
              <a:rPr kumimoji="1" lang="en-US" altLang="ja-JP" sz="2400" u="sng"/>
              <a:t>Some of the Mass Relations</a:t>
            </a:r>
            <a:r>
              <a:rPr kumimoji="1" lang="en-US" altLang="ja-JP" sz="2400"/>
              <a:t>:</a:t>
            </a:r>
            <a:endParaRPr kumimoji="1" lang="ja-JP" altLang="en-US" sz="2400"/>
          </a:p>
        </p:txBody>
      </p:sp>
    </p:spTree>
    <p:extLst>
      <p:ext uri="{BB962C8B-B14F-4D97-AF65-F5344CB8AC3E}">
        <p14:creationId xmlns:p14="http://schemas.microsoft.com/office/powerpoint/2010/main" val="124315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49EE8D-4A6D-166A-5FEE-DF61F7780C61}"/>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CD8B66E-E0AC-8C8B-1ACD-F458967DA83B}"/>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3405C51-4767-EF73-FAA1-598FFF213170}"/>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Numerical Results of Masses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0B3AD03-7FBD-1E1D-C705-B1704EA289D7}"/>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20B3AD03-7FBD-1E1D-C705-B1704EA289D7}"/>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195" t="-127027" r="-1220" b="-1918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 2">
                <a:extLst>
                  <a:ext uri="{FF2B5EF4-FFF2-40B4-BE49-F238E27FC236}">
                    <a16:creationId xmlns:a16="http://schemas.microsoft.com/office/drawing/2014/main" id="{BFB3B01A-C352-77A0-B25A-E2AFA1045BE3}"/>
                  </a:ext>
                </a:extLst>
              </p:cNvPr>
              <p:cNvGraphicFramePr>
                <a:graphicFrameLocks noGrp="1"/>
              </p:cNvGraphicFramePr>
              <p:nvPr/>
            </p:nvGraphicFramePr>
            <p:xfrm>
              <a:off x="568645" y="5082009"/>
              <a:ext cx="6502400" cy="1483805"/>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831143374"/>
                        </a:ext>
                      </a:extLst>
                    </a:gridCol>
                    <a:gridCol w="1625600">
                      <a:extLst>
                        <a:ext uri="{9D8B030D-6E8A-4147-A177-3AD203B41FA5}">
                          <a16:colId xmlns:a16="http://schemas.microsoft.com/office/drawing/2014/main" val="3476264428"/>
                        </a:ext>
                      </a:extLst>
                    </a:gridCol>
                    <a:gridCol w="1625600">
                      <a:extLst>
                        <a:ext uri="{9D8B030D-6E8A-4147-A177-3AD203B41FA5}">
                          <a16:colId xmlns:a16="http://schemas.microsoft.com/office/drawing/2014/main" val="1567946359"/>
                        </a:ext>
                      </a:extLst>
                    </a:gridCol>
                    <a:gridCol w="1625600">
                      <a:extLst>
                        <a:ext uri="{9D8B030D-6E8A-4147-A177-3AD203B41FA5}">
                          <a16:colId xmlns:a16="http://schemas.microsoft.com/office/drawing/2014/main" val="1843167456"/>
                        </a:ext>
                      </a:extLst>
                    </a:gridCol>
                  </a:tblGrid>
                  <a:tr h="370840">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=0</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=1</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𝐽</m:t>
                                </m:r>
                                <m:r>
                                  <a:rPr kumimoji="1" lang="en-US" altLang="ja-JP" b="0" i="1" smtClean="0">
                                    <a:solidFill>
                                      <a:schemeClr val="tx1"/>
                                    </a:solidFill>
                                    <a:latin typeface="Cambria Math" panose="02040503050406030204" pitchFamily="18" charset="0"/>
                                  </a:rPr>
                                  <m:t>=2</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113734"/>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i="1" smtClean="0">
                                        <a:latin typeface="Cambria Math" panose="02040503050406030204" pitchFamily="18" charset="0"/>
                                      </a:rPr>
                                    </m:ctrlPr>
                                  </m:sSubSupPr>
                                  <m:e>
                                    <m:r>
                                      <a:rPr lang="en-US" altLang="ja-JP" sz="1800" i="1">
                                        <a:latin typeface="Cambria Math" panose="02040503050406030204" pitchFamily="18" charset="0"/>
                                      </a:rPr>
                                      <m:t>𝑇</m:t>
                                    </m:r>
                                  </m:e>
                                  <m:sub>
                                    <m:r>
                                      <a:rPr lang="en-US" altLang="ja-JP" sz="1800" i="1">
                                        <a:latin typeface="Cambria Math" panose="02040503050406030204" pitchFamily="18" charset="0"/>
                                      </a:rPr>
                                      <m:t>𝑐𝑐</m:t>
                                    </m:r>
                                  </m:sub>
                                  <m:sup>
                                    <m:r>
                                      <a:rPr lang="en-US" altLang="ja-JP" sz="1800" i="1">
                                        <a:latin typeface="Cambria Math" panose="02040503050406030204" pitchFamily="18" charset="0"/>
                                      </a:rPr>
                                      <m:t>𝐼</m:t>
                                    </m:r>
                                    <m:r>
                                      <a:rPr lang="en-US" altLang="ja-JP" sz="1800" i="1">
                                        <a:latin typeface="Cambria Math" panose="02040503050406030204" pitchFamily="18" charset="0"/>
                                      </a:rPr>
                                      <m:t>=1</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4143</m:t>
                                    </m:r>
                                  </m:e>
                                  <m:sub>
                                    <m:r>
                                      <a:rPr kumimoji="1" lang="en-US" altLang="ja-JP" b="0" i="1" smtClean="0">
                                        <a:solidFill>
                                          <a:schemeClr val="tx1"/>
                                        </a:solidFill>
                                        <a:latin typeface="Cambria Math" panose="02040503050406030204" pitchFamily="18" charset="0"/>
                                      </a:rPr>
                                      <m:t>−144</m:t>
                                    </m:r>
                                  </m:sub>
                                  <m:sup>
                                    <m:r>
                                      <a:rPr kumimoji="1" lang="en-US" altLang="ja-JP" b="0" i="1" smtClean="0">
                                        <a:solidFill>
                                          <a:schemeClr val="tx1"/>
                                        </a:solidFill>
                                        <a:latin typeface="Cambria Math" panose="02040503050406030204" pitchFamily="18" charset="0"/>
                                      </a:rPr>
                                      <m:t>+79</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4143</m:t>
                                    </m:r>
                                  </m:e>
                                  <m:sub>
                                    <m:r>
                                      <a:rPr kumimoji="1" lang="en-US" altLang="ja-JP" b="0" i="1" smtClean="0">
                                        <a:solidFill>
                                          <a:schemeClr val="tx1"/>
                                        </a:solidFill>
                                        <a:latin typeface="Cambria Math" panose="02040503050406030204" pitchFamily="18" charset="0"/>
                                      </a:rPr>
                                      <m:t>−41</m:t>
                                    </m:r>
                                  </m:sub>
                                  <m:sup>
                                    <m:r>
                                      <a:rPr kumimoji="1" lang="en-US" altLang="ja-JP" b="0" i="1" smtClean="0">
                                        <a:solidFill>
                                          <a:schemeClr val="tx1"/>
                                        </a:solidFill>
                                        <a:latin typeface="Cambria Math" panose="02040503050406030204" pitchFamily="18" charset="0"/>
                                      </a:rPr>
                                      <m:t>+79</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4143</m:t>
                                    </m:r>
                                  </m:e>
                                  <m:sub>
                                    <m:r>
                                      <a:rPr kumimoji="1" lang="en-US" altLang="ja-JP" b="0" i="1" smtClean="0">
                                        <a:solidFill>
                                          <a:schemeClr val="tx1"/>
                                        </a:solidFill>
                                        <a:latin typeface="Cambria Math" panose="02040503050406030204" pitchFamily="18" charset="0"/>
                                      </a:rPr>
                                      <m:t>−2</m:t>
                                    </m:r>
                                  </m:sub>
                                  <m:sup>
                                    <m:r>
                                      <a:rPr kumimoji="1" lang="en-US" altLang="ja-JP" b="0" i="1" smtClean="0">
                                        <a:solidFill>
                                          <a:schemeClr val="tx1"/>
                                        </a:solidFill>
                                        <a:latin typeface="Cambria Math" panose="02040503050406030204" pitchFamily="18" charset="0"/>
                                      </a:rPr>
                                      <m:t>+89</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1212865"/>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i="1" smtClean="0">
                                        <a:latin typeface="Cambria Math" panose="02040503050406030204" pitchFamily="18" charset="0"/>
                                      </a:rPr>
                                    </m:ctrlPr>
                                  </m:sSubSupPr>
                                  <m:e>
                                    <m:r>
                                      <a:rPr lang="en-US" altLang="ja-JP" sz="1800" i="1">
                                        <a:latin typeface="Cambria Math" panose="02040503050406030204" pitchFamily="18" charset="0"/>
                                      </a:rPr>
                                      <m:t>𝑇</m:t>
                                    </m:r>
                                  </m:e>
                                  <m:sub>
                                    <m:r>
                                      <a:rPr lang="en-US" altLang="ja-JP" sz="1800" i="1">
                                        <a:latin typeface="Cambria Math" panose="02040503050406030204" pitchFamily="18" charset="0"/>
                                      </a:rPr>
                                      <m:t>𝑐𝑐</m:t>
                                    </m:r>
                                    <m:r>
                                      <a:rPr lang="en-US" altLang="ja-JP" sz="1800" b="0" i="1" smtClean="0">
                                        <a:latin typeface="Cambria Math" panose="02040503050406030204" pitchFamily="18" charset="0"/>
                                      </a:rPr>
                                      <m:t>𝑠</m:t>
                                    </m:r>
                                  </m:sub>
                                  <m:sup>
                                    <m:r>
                                      <a:rPr lang="en-US" altLang="ja-JP" sz="1800" i="1">
                                        <a:latin typeface="Cambria Math" panose="02040503050406030204" pitchFamily="18" charset="0"/>
                                      </a:rPr>
                                      <m:t>𝐼</m:t>
                                    </m:r>
                                    <m:r>
                                      <a:rPr lang="en-US" altLang="ja-JP" sz="1800" i="1">
                                        <a:latin typeface="Cambria Math" panose="02040503050406030204" pitchFamily="18" charset="0"/>
                                      </a:rPr>
                                      <m:t>=1</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2100018"/>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ja-JP" sz="1800" i="1" smtClean="0">
                                        <a:latin typeface="Cambria Math" panose="02040503050406030204" pitchFamily="18" charset="0"/>
                                      </a:rPr>
                                    </m:ctrlPr>
                                  </m:sSubSupPr>
                                  <m:e>
                                    <m:r>
                                      <a:rPr lang="en-US" altLang="ja-JP" sz="1800" i="1">
                                        <a:latin typeface="Cambria Math" panose="02040503050406030204" pitchFamily="18" charset="0"/>
                                      </a:rPr>
                                      <m:t>𝑇</m:t>
                                    </m:r>
                                  </m:e>
                                  <m:sub>
                                    <m:r>
                                      <a:rPr lang="en-US" altLang="ja-JP" sz="1800" i="1">
                                        <a:latin typeface="Cambria Math" panose="02040503050406030204" pitchFamily="18" charset="0"/>
                                      </a:rPr>
                                      <m:t>𝑐𝑐</m:t>
                                    </m:r>
                                    <m:r>
                                      <a:rPr lang="en-US" altLang="ja-JP" sz="1800" b="0" i="1" smtClean="0">
                                        <a:latin typeface="Cambria Math" panose="02040503050406030204" pitchFamily="18" charset="0"/>
                                      </a:rPr>
                                      <m:t>𝑠𝑠</m:t>
                                    </m:r>
                                  </m:sub>
                                  <m:sup>
                                    <m:r>
                                      <a:rPr lang="en-US" altLang="ja-JP" sz="1800" i="1">
                                        <a:latin typeface="Cambria Math" panose="02040503050406030204" pitchFamily="18" charset="0"/>
                                      </a:rPr>
                                      <m:t>𝐼</m:t>
                                    </m:r>
                                    <m:r>
                                      <a:rPr lang="en-US" altLang="ja-JP" sz="1800" i="1">
                                        <a:latin typeface="Cambria Math" panose="02040503050406030204" pitchFamily="18" charset="0"/>
                                      </a:rPr>
                                      <m:t>=1</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975471"/>
                      </a:ext>
                    </a:extLst>
                  </a:tr>
                </a:tbl>
              </a:graphicData>
            </a:graphic>
          </p:graphicFrame>
        </mc:Choice>
        <mc:Fallback xmlns="">
          <p:graphicFrame>
            <p:nvGraphicFramePr>
              <p:cNvPr id="3" name="表 2">
                <a:extLst>
                  <a:ext uri="{FF2B5EF4-FFF2-40B4-BE49-F238E27FC236}">
                    <a16:creationId xmlns:a16="http://schemas.microsoft.com/office/drawing/2014/main" id="{BFB3B01A-C352-77A0-B25A-E2AFA1045BE3}"/>
                  </a:ext>
                </a:extLst>
              </p:cNvPr>
              <p:cNvGraphicFramePr>
                <a:graphicFrameLocks noGrp="1"/>
              </p:cNvGraphicFramePr>
              <p:nvPr/>
            </p:nvGraphicFramePr>
            <p:xfrm>
              <a:off x="568645" y="5082009"/>
              <a:ext cx="6502400" cy="1483805"/>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831143374"/>
                        </a:ext>
                      </a:extLst>
                    </a:gridCol>
                    <a:gridCol w="1625600">
                      <a:extLst>
                        <a:ext uri="{9D8B030D-6E8A-4147-A177-3AD203B41FA5}">
                          <a16:colId xmlns:a16="http://schemas.microsoft.com/office/drawing/2014/main" val="3476264428"/>
                        </a:ext>
                      </a:extLst>
                    </a:gridCol>
                    <a:gridCol w="1625600">
                      <a:extLst>
                        <a:ext uri="{9D8B030D-6E8A-4147-A177-3AD203B41FA5}">
                          <a16:colId xmlns:a16="http://schemas.microsoft.com/office/drawing/2014/main" val="1567946359"/>
                        </a:ext>
                      </a:extLst>
                    </a:gridCol>
                    <a:gridCol w="1625600">
                      <a:extLst>
                        <a:ext uri="{9D8B030D-6E8A-4147-A177-3AD203B41FA5}">
                          <a16:colId xmlns:a16="http://schemas.microsoft.com/office/drawing/2014/main" val="1843167456"/>
                        </a:ext>
                      </a:extLst>
                    </a:gridCol>
                  </a:tblGrid>
                  <a:tr h="370840">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9225" t="-3448" r="-200000" b="-310345"/>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781" t="-3448" r="-101563" b="-310345"/>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781" t="-3448" r="-1563" b="-310345"/>
                          </a:stretch>
                        </a:blipFill>
                      </a:tcPr>
                    </a:tc>
                    <a:extLst>
                      <a:ext uri="{0D108BD9-81ED-4DB2-BD59-A6C34878D82A}">
                        <a16:rowId xmlns:a16="http://schemas.microsoft.com/office/drawing/2014/main" val="3542113734"/>
                      </a:ext>
                    </a:extLst>
                  </a:tr>
                  <a:tr h="371285">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00000" r="-302344" b="-2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9225" t="-100000" r="-200000" b="-2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781" t="-100000" r="-101563" b="-2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781" t="-100000" r="-1563" b="-200000"/>
                          </a:stretch>
                        </a:blipFill>
                      </a:tcPr>
                    </a:tc>
                    <a:extLst>
                      <a:ext uri="{0D108BD9-81ED-4DB2-BD59-A6C34878D82A}">
                        <a16:rowId xmlns:a16="http://schemas.microsoft.com/office/drawing/2014/main" val="2721212865"/>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206897" r="-302344" b="-106897"/>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2100018"/>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06897" r="-302344" b="-6897"/>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975471"/>
                      </a:ext>
                    </a:extLst>
                  </a:tr>
                </a:tbl>
              </a:graphicData>
            </a:graphic>
          </p:graphicFrame>
        </mc:Fallback>
      </mc:AlternateContent>
      <p:grpSp>
        <p:nvGrpSpPr>
          <p:cNvPr id="16" name="グループ化 15">
            <a:extLst>
              <a:ext uri="{FF2B5EF4-FFF2-40B4-BE49-F238E27FC236}">
                <a16:creationId xmlns:a16="http://schemas.microsoft.com/office/drawing/2014/main" id="{CD91BF24-A739-EA69-6646-201797862C23}"/>
              </a:ext>
            </a:extLst>
          </p:cNvPr>
          <p:cNvGrpSpPr/>
          <p:nvPr/>
        </p:nvGrpSpPr>
        <p:grpSpPr>
          <a:xfrm>
            <a:off x="1270507" y="1255975"/>
            <a:ext cx="8150392" cy="1279191"/>
            <a:chOff x="1270507" y="1255975"/>
            <a:chExt cx="8150392" cy="1279191"/>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3E4CC4E-4D89-3491-7060-58DAFFA76622}"/>
                    </a:ext>
                  </a:extLst>
                </p:cNvPr>
                <p:cNvSpPr txBox="1"/>
                <p:nvPr/>
              </p:nvSpPr>
              <p:spPr>
                <a:xfrm>
                  <a:off x="1270507" y="1269122"/>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±2+79−82−139=</m:t>
                        </m:r>
                        <m:sSubSup>
                          <m:sSubSupPr>
                            <m:ctrlPr>
                              <a:rPr kumimoji="1" lang="en-US" altLang="ja-JP" b="0" i="1" smtClean="0">
                                <a:latin typeface="Cambria Math" panose="02040503050406030204" pitchFamily="18" charset="0"/>
                                <a:ea typeface="Cambria Math" panose="02040503050406030204" pitchFamily="18" charset="0"/>
                              </a:rPr>
                            </m:ctrlPr>
                          </m:sSubSupPr>
                          <m:e>
                            <m:r>
                              <a:rPr kumimoji="1" lang="en-US" altLang="ja-JP" b="0" i="1" smtClean="0">
                                <a:latin typeface="Cambria Math" panose="02040503050406030204" pitchFamily="18" charset="0"/>
                                <a:ea typeface="Cambria Math" panose="02040503050406030204" pitchFamily="18" charset="0"/>
                              </a:rPr>
                              <m:t>4143</m:t>
                            </m:r>
                          </m:e>
                          <m:sub>
                            <m:r>
                              <a:rPr kumimoji="1" lang="en-US" altLang="ja-JP" b="0" i="1" smtClean="0">
                                <a:latin typeface="Cambria Math" panose="02040503050406030204" pitchFamily="18" charset="0"/>
                                <a:ea typeface="Cambria Math" panose="02040503050406030204" pitchFamily="18" charset="0"/>
                              </a:rPr>
                              <m:t>−161</m:t>
                            </m:r>
                          </m:sub>
                          <m:sup>
                            <m:r>
                              <a:rPr kumimoji="1" lang="en-US" altLang="ja-JP" b="0" i="1" smtClean="0">
                                <a:latin typeface="Cambria Math" panose="02040503050406030204" pitchFamily="18" charset="0"/>
                                <a:ea typeface="Cambria Math" panose="02040503050406030204" pitchFamily="18" charset="0"/>
                              </a:rPr>
                              <m:t>+79</m:t>
                            </m:r>
                          </m:sup>
                        </m:sSubSup>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03E4CC4E-4D89-3491-7060-58DAFFA76622}"/>
                    </a:ext>
                  </a:extLst>
                </p:cNvPr>
                <p:cNvSpPr txBox="1">
                  <a:spLocks noRot="1" noChangeAspect="1" noMove="1" noResize="1" noEditPoints="1" noAdjustHandles="1" noChangeArrowheads="1" noChangeShapeType="1" noTextEdit="1"/>
                </p:cNvSpPr>
                <p:nvPr/>
              </p:nvSpPr>
              <p:spPr>
                <a:xfrm>
                  <a:off x="1270507" y="1269122"/>
                  <a:ext cx="6724277" cy="506870"/>
                </a:xfrm>
                <a:prstGeom prst="rect">
                  <a:avLst/>
                </a:prstGeom>
                <a:blipFill>
                  <a:blip r:embed="rId5"/>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CACCDF3F-5C77-10D2-F3BF-2D3BD1EE5509}"/>
                </a:ext>
              </a:extLst>
            </p:cNvPr>
            <p:cNvCxnSpPr/>
            <p:nvPr/>
          </p:nvCxnSpPr>
          <p:spPr>
            <a:xfrm>
              <a:off x="4727802"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0476ACB-6D16-9DA0-4E1E-4A3136CCCFF6}"/>
                </a:ext>
              </a:extLst>
            </p:cNvPr>
            <p:cNvSpPr txBox="1"/>
            <p:nvPr/>
          </p:nvSpPr>
          <p:spPr>
            <a:xfrm>
              <a:off x="2851227" y="1884894"/>
              <a:ext cx="1876575" cy="307777"/>
            </a:xfrm>
            <a:prstGeom prst="rect">
              <a:avLst/>
            </a:prstGeom>
            <a:noFill/>
          </p:spPr>
          <p:txBody>
            <a:bodyPr wrap="square" rtlCol="0">
              <a:spAutoFit/>
            </a:bodyPr>
            <a:lstStyle/>
            <a:p>
              <a:pPr algn="ctr"/>
              <a:r>
                <a:rPr kumimoji="1" lang="en-US" altLang="ja-JP" sz="1400">
                  <a:solidFill>
                    <a:srgbClr val="FF0000"/>
                  </a:solidFill>
                </a:rPr>
                <a:t>flavor breaking</a:t>
              </a:r>
              <a:endParaRPr kumimoji="1" lang="ja-JP" altLang="en-US" sz="1400">
                <a:solidFill>
                  <a:srgbClr val="FF0000"/>
                </a:solidFill>
              </a:endParaRPr>
            </a:p>
          </p:txBody>
        </p:sp>
        <p:sp>
          <p:nvSpPr>
            <p:cNvPr id="8" name="テキスト ボックス 7">
              <a:extLst>
                <a:ext uri="{FF2B5EF4-FFF2-40B4-BE49-F238E27FC236}">
                  <a16:creationId xmlns:a16="http://schemas.microsoft.com/office/drawing/2014/main" id="{3809CD34-B9F5-7FAB-3C04-080468F74414}"/>
                </a:ext>
              </a:extLst>
            </p:cNvPr>
            <p:cNvSpPr txBox="1"/>
            <p:nvPr/>
          </p:nvSpPr>
          <p:spPr>
            <a:xfrm>
              <a:off x="5315045" y="1990840"/>
              <a:ext cx="3381600" cy="307777"/>
            </a:xfrm>
            <a:prstGeom prst="rect">
              <a:avLst/>
            </a:prstGeom>
            <a:noFill/>
          </p:spPr>
          <p:txBody>
            <a:bodyPr wrap="square" rtlCol="0">
              <a:spAutoFit/>
            </a:bodyPr>
            <a:lstStyle/>
            <a:p>
              <a:pPr algn="ctr"/>
              <a:r>
                <a:rPr lang="en-US" altLang="ja-JP" sz="1400">
                  <a:solidFill>
                    <a:srgbClr val="FF0000"/>
                  </a:solidFill>
                </a:rPr>
                <a:t>spin</a:t>
              </a:r>
              <a:r>
                <a:rPr kumimoji="1" lang="en-US" altLang="ja-JP" sz="1400">
                  <a:solidFill>
                    <a:srgbClr val="FF0000"/>
                  </a:solidFill>
                </a:rPr>
                <a:t> breaking of isovector DHT</a:t>
              </a:r>
              <a:endParaRPr kumimoji="1" lang="ja-JP" altLang="en-US" sz="1400">
                <a:solidFill>
                  <a:srgbClr val="FF0000"/>
                </a:solidFill>
              </a:endParaRPr>
            </a:p>
          </p:txBody>
        </p:sp>
        <p:sp>
          <p:nvSpPr>
            <p:cNvPr id="11" name="テキスト ボックス 10">
              <a:extLst>
                <a:ext uri="{FF2B5EF4-FFF2-40B4-BE49-F238E27FC236}">
                  <a16:creationId xmlns:a16="http://schemas.microsoft.com/office/drawing/2014/main" id="{BFFA9589-5208-81ED-E0B1-9E0873E2942F}"/>
                </a:ext>
              </a:extLst>
            </p:cNvPr>
            <p:cNvSpPr txBox="1"/>
            <p:nvPr/>
          </p:nvSpPr>
          <p:spPr>
            <a:xfrm>
              <a:off x="3723588" y="2227389"/>
              <a:ext cx="2372412" cy="307777"/>
            </a:xfrm>
            <a:prstGeom prst="rect">
              <a:avLst/>
            </a:prstGeom>
            <a:noFill/>
          </p:spPr>
          <p:txBody>
            <a:bodyPr wrap="square" rtlCol="0">
              <a:spAutoFit/>
            </a:bodyPr>
            <a:lstStyle/>
            <a:p>
              <a:pPr algn="ctr"/>
              <a:r>
                <a:rPr kumimoji="1" lang="en-US" altLang="ja-JP" sz="1400">
                  <a:solidFill>
                    <a:srgbClr val="FF0000"/>
                  </a:solidFill>
                </a:rPr>
                <a:t>spin breaking of DHB</a:t>
              </a:r>
              <a:endParaRPr kumimoji="1" lang="ja-JP" altLang="en-US" sz="1400">
                <a:solidFill>
                  <a:srgbClr val="FF0000"/>
                </a:solidFill>
              </a:endParaRPr>
            </a:p>
          </p:txBody>
        </p:sp>
        <p:sp>
          <p:nvSpPr>
            <p:cNvPr id="12" name="テキスト ボックス 11">
              <a:extLst>
                <a:ext uri="{FF2B5EF4-FFF2-40B4-BE49-F238E27FC236}">
                  <a16:creationId xmlns:a16="http://schemas.microsoft.com/office/drawing/2014/main" id="{512DFEDA-1A89-0914-51DC-1B7DB6C1CF56}"/>
                </a:ext>
              </a:extLst>
            </p:cNvPr>
            <p:cNvSpPr txBox="1"/>
            <p:nvPr/>
          </p:nvSpPr>
          <p:spPr>
            <a:xfrm>
              <a:off x="6039299" y="1726829"/>
              <a:ext cx="3381600" cy="307777"/>
            </a:xfrm>
            <a:prstGeom prst="rect">
              <a:avLst/>
            </a:prstGeom>
            <a:noFill/>
          </p:spPr>
          <p:txBody>
            <a:bodyPr wrap="square" rtlCol="0">
              <a:spAutoFit/>
            </a:bodyPr>
            <a:lstStyle/>
            <a:p>
              <a:pPr algn="ctr"/>
              <a:r>
                <a:rPr lang="en-US" altLang="ja-JP" sz="1400">
                  <a:solidFill>
                    <a:srgbClr val="FF0000"/>
                  </a:solidFill>
                </a:rPr>
                <a:t>color mixing</a:t>
              </a:r>
              <a:endParaRPr kumimoji="1" lang="ja-JP" altLang="en-US" sz="1400">
                <a:solidFill>
                  <a:srgbClr val="FF0000"/>
                </a:solidFill>
              </a:endParaRPr>
            </a:p>
          </p:txBody>
        </p:sp>
        <p:cxnSp>
          <p:nvCxnSpPr>
            <p:cNvPr id="13" name="直線コネクタ 12">
              <a:extLst>
                <a:ext uri="{FF2B5EF4-FFF2-40B4-BE49-F238E27FC236}">
                  <a16:creationId xmlns:a16="http://schemas.microsoft.com/office/drawing/2014/main" id="{1C18EB46-AD4F-A6D8-4481-C8D0F7DFC598}"/>
                </a:ext>
              </a:extLst>
            </p:cNvPr>
            <p:cNvCxnSpPr>
              <a:cxnSpLocks/>
            </p:cNvCxnSpPr>
            <p:nvPr/>
          </p:nvCxnSpPr>
          <p:spPr>
            <a:xfrm>
              <a:off x="5366994" y="1644168"/>
              <a:ext cx="337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0DCD363-555C-6BF5-1879-37BD64050977}"/>
                </a:ext>
              </a:extLst>
            </p:cNvPr>
            <p:cNvCxnSpPr>
              <a:cxnSpLocks/>
            </p:cNvCxnSpPr>
            <p:nvPr/>
          </p:nvCxnSpPr>
          <p:spPr>
            <a:xfrm>
              <a:off x="6003742" y="1644168"/>
              <a:ext cx="2517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D0FF511-8D25-2213-A532-5832544E2AC8}"/>
                </a:ext>
              </a:extLst>
            </p:cNvPr>
            <p:cNvCxnSpPr>
              <a:cxnSpLocks/>
            </p:cNvCxnSpPr>
            <p:nvPr/>
          </p:nvCxnSpPr>
          <p:spPr>
            <a:xfrm>
              <a:off x="6527149" y="1644168"/>
              <a:ext cx="363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7D91671C-9DDE-23C5-6D3D-EE04557BE13A}"/>
                </a:ext>
              </a:extLst>
            </p:cNvPr>
            <p:cNvCxnSpPr>
              <a:cxnSpLocks/>
            </p:cNvCxnSpPr>
            <p:nvPr/>
          </p:nvCxnSpPr>
          <p:spPr>
            <a:xfrm flipV="1">
              <a:off x="3839938" y="1655630"/>
              <a:ext cx="1069856" cy="292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754FF56-146C-1DC0-FBE7-3AE2250A5BC9}"/>
                </a:ext>
              </a:extLst>
            </p:cNvPr>
            <p:cNvCxnSpPr>
              <a:cxnSpLocks/>
            </p:cNvCxnSpPr>
            <p:nvPr/>
          </p:nvCxnSpPr>
          <p:spPr>
            <a:xfrm flipH="1" flipV="1">
              <a:off x="6722173" y="1655630"/>
              <a:ext cx="452638" cy="227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8B37EB6-A1BF-75C6-7E90-1BF58EE017FC}"/>
                </a:ext>
              </a:extLst>
            </p:cNvPr>
            <p:cNvCxnSpPr>
              <a:cxnSpLocks/>
            </p:cNvCxnSpPr>
            <p:nvPr/>
          </p:nvCxnSpPr>
          <p:spPr>
            <a:xfrm flipV="1">
              <a:off x="4811706" y="1655630"/>
              <a:ext cx="724254" cy="61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D52D1E86-879F-FE49-6906-E5186E95858C}"/>
                </a:ext>
              </a:extLst>
            </p:cNvPr>
            <p:cNvCxnSpPr>
              <a:cxnSpLocks/>
            </p:cNvCxnSpPr>
            <p:nvPr/>
          </p:nvCxnSpPr>
          <p:spPr>
            <a:xfrm flipH="1" flipV="1">
              <a:off x="6129637" y="1655630"/>
              <a:ext cx="320920" cy="38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79BF8C11-3D76-F290-85D3-F238B528351F}"/>
                </a:ext>
              </a:extLst>
            </p:cNvPr>
            <p:cNvSpPr/>
            <p:nvPr/>
          </p:nvSpPr>
          <p:spPr>
            <a:xfrm rot="16200000">
              <a:off x="5691195" y="292582"/>
              <a:ext cx="236548" cy="2163333"/>
            </a:xfrm>
            <a:prstGeom prst="rightBrace">
              <a:avLst>
                <a:gd name="adj1" fmla="val 1784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1D7FABDD-8AD4-F056-ADB2-C3CDC7164BB9}"/>
              </a:ext>
            </a:extLst>
          </p:cNvPr>
          <p:cNvSpPr txBox="1"/>
          <p:nvPr/>
        </p:nvSpPr>
        <p:spPr>
          <a:xfrm>
            <a:off x="5211916" y="958367"/>
            <a:ext cx="1583651" cy="369332"/>
          </a:xfrm>
          <a:prstGeom prst="rect">
            <a:avLst/>
          </a:prstGeom>
          <a:noFill/>
        </p:spPr>
        <p:txBody>
          <a:bodyPr wrap="square" rtlCol="0">
            <a:spAutoFit/>
          </a:bodyPr>
          <a:lstStyle/>
          <a:p>
            <a:pPr algn="ctr"/>
            <a:r>
              <a:rPr lang="en-US" altLang="ja-JP">
                <a:solidFill>
                  <a:schemeClr val="accent1"/>
                </a:solidFill>
              </a:rPr>
              <a:t>ambiguity</a:t>
            </a:r>
            <a:endParaRPr kumimoji="1" lang="ja-JP" altLang="en-US">
              <a:solidFill>
                <a:schemeClr val="accent1"/>
              </a:solidFill>
            </a:endParaRP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E4FB243C-C26F-B5BF-F665-1DEAA6E38133}"/>
                  </a:ext>
                </a:extLst>
              </p:cNvPr>
              <p:cNvSpPr txBox="1"/>
              <p:nvPr/>
            </p:nvSpPr>
            <p:spPr>
              <a:xfrm>
                <a:off x="5315045" y="2664272"/>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±25+79−85−139</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232</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164</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82</m:t>
                          </m:r>
                        </m:sup>
                      </m:sSubSup>
                    </m:oMath>
                  </m:oMathPara>
                </a14:m>
                <a:endParaRPr kumimoji="1" lang="ja-JP" altLang="en-US"/>
              </a:p>
            </p:txBody>
          </p:sp>
        </mc:Choice>
        <mc:Fallback xmlns="">
          <p:sp>
            <p:nvSpPr>
              <p:cNvPr id="35" name="テキスト ボックス 34">
                <a:extLst>
                  <a:ext uri="{FF2B5EF4-FFF2-40B4-BE49-F238E27FC236}">
                    <a16:creationId xmlns:a16="http://schemas.microsoft.com/office/drawing/2014/main" id="{E4FB243C-C26F-B5BF-F665-1DEAA6E38133}"/>
                  </a:ext>
                </a:extLst>
              </p:cNvPr>
              <p:cNvSpPr txBox="1">
                <a:spLocks noRot="1" noChangeAspect="1" noMove="1" noResize="1" noEditPoints="1" noAdjustHandles="1" noChangeArrowheads="1" noChangeShapeType="1" noTextEdit="1"/>
              </p:cNvSpPr>
              <p:nvPr/>
            </p:nvSpPr>
            <p:spPr>
              <a:xfrm>
                <a:off x="5315045" y="2664272"/>
                <a:ext cx="6724277" cy="50687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844A0FC-0489-3271-CDC4-14A18054A31D}"/>
                  </a:ext>
                </a:extLst>
              </p:cNvPr>
              <p:cNvSpPr txBox="1"/>
              <p:nvPr/>
            </p:nvSpPr>
            <p:spPr>
              <a:xfrm>
                <a:off x="427375" y="4024356"/>
                <a:ext cx="7440718"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65</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ja-JP" altLang="en-US"/>
              </a:p>
            </p:txBody>
          </p:sp>
        </mc:Choice>
        <mc:Fallback xmlns="">
          <p:sp>
            <p:nvSpPr>
              <p:cNvPr id="36" name="テキスト ボックス 35">
                <a:extLst>
                  <a:ext uri="{FF2B5EF4-FFF2-40B4-BE49-F238E27FC236}">
                    <a16:creationId xmlns:a16="http://schemas.microsoft.com/office/drawing/2014/main" id="{A844A0FC-0489-3271-CDC4-14A18054A31D}"/>
                  </a:ext>
                </a:extLst>
              </p:cNvPr>
              <p:cNvSpPr txBox="1">
                <a:spLocks noRot="1" noChangeAspect="1" noMove="1" noResize="1" noEditPoints="1" noAdjustHandles="1" noChangeArrowheads="1" noChangeShapeType="1" noTextEdit="1"/>
              </p:cNvSpPr>
              <p:nvPr/>
            </p:nvSpPr>
            <p:spPr>
              <a:xfrm>
                <a:off x="427375" y="4024356"/>
                <a:ext cx="7440718" cy="50687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88AD7466-DAB6-D662-0DB1-1544C47E5A5C}"/>
                  </a:ext>
                </a:extLst>
              </p:cNvPr>
              <p:cNvSpPr txBox="1"/>
              <p:nvPr/>
            </p:nvSpPr>
            <p:spPr>
              <a:xfrm>
                <a:off x="-323479" y="3236931"/>
                <a:ext cx="5638524"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2</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89</m:t>
                          </m:r>
                        </m:sup>
                      </m:sSubSup>
                    </m:oMath>
                  </m:oMathPara>
                </a14:m>
                <a:endParaRPr kumimoji="1" lang="ja-JP" altLang="en-US"/>
              </a:p>
            </p:txBody>
          </p:sp>
        </mc:Choice>
        <mc:Fallback xmlns="">
          <p:sp>
            <p:nvSpPr>
              <p:cNvPr id="37" name="テキスト ボックス 36">
                <a:extLst>
                  <a:ext uri="{FF2B5EF4-FFF2-40B4-BE49-F238E27FC236}">
                    <a16:creationId xmlns:a16="http://schemas.microsoft.com/office/drawing/2014/main" id="{88AD7466-DAB6-D662-0DB1-1544C47E5A5C}"/>
                  </a:ext>
                </a:extLst>
              </p:cNvPr>
              <p:cNvSpPr txBox="1">
                <a:spLocks noRot="1" noChangeAspect="1" noMove="1" noResize="1" noEditPoints="1" noAdjustHandles="1" noChangeArrowheads="1" noChangeShapeType="1" noTextEdit="1"/>
              </p:cNvSpPr>
              <p:nvPr/>
            </p:nvSpPr>
            <p:spPr>
              <a:xfrm>
                <a:off x="-323479" y="3236931"/>
                <a:ext cx="5638524" cy="50687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64BF08E3-1496-B659-5B9C-041BCD8B719E}"/>
                  </a:ext>
                </a:extLst>
              </p:cNvPr>
              <p:cNvSpPr txBox="1"/>
              <p:nvPr/>
            </p:nvSpPr>
            <p:spPr>
              <a:xfrm>
                <a:off x="-614070" y="2677991"/>
                <a:ext cx="6150030"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=4143</m:t>
                      </m:r>
                      <m:r>
                        <a:rPr kumimoji="1" lang="en-US" altLang="ja-JP" b="0" i="1" smtClean="0">
                          <a:latin typeface="Cambria Math" panose="02040503050406030204" pitchFamily="18" charset="0"/>
                          <a:ea typeface="Cambria Math" panose="02040503050406030204" pitchFamily="18" charset="0"/>
                        </a:rPr>
                        <m:t>±2+79−41±0</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41</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79</m:t>
                          </m:r>
                        </m:sup>
                      </m:sSubSup>
                    </m:oMath>
                  </m:oMathPara>
                </a14:m>
                <a:endParaRPr kumimoji="1" lang="ja-JP" altLang="en-US"/>
              </a:p>
            </p:txBody>
          </p:sp>
        </mc:Choice>
        <mc:Fallback xmlns="">
          <p:sp>
            <p:nvSpPr>
              <p:cNvPr id="38" name="テキスト ボックス 37">
                <a:extLst>
                  <a:ext uri="{FF2B5EF4-FFF2-40B4-BE49-F238E27FC236}">
                    <a16:creationId xmlns:a16="http://schemas.microsoft.com/office/drawing/2014/main" id="{64BF08E3-1496-B659-5B9C-041BCD8B719E}"/>
                  </a:ext>
                </a:extLst>
              </p:cNvPr>
              <p:cNvSpPr txBox="1">
                <a:spLocks noRot="1" noChangeAspect="1" noMove="1" noResize="1" noEditPoints="1" noAdjustHandles="1" noChangeArrowheads="1" noChangeShapeType="1" noTextEdit="1"/>
              </p:cNvSpPr>
              <p:nvPr/>
            </p:nvSpPr>
            <p:spPr>
              <a:xfrm>
                <a:off x="-614070" y="2677991"/>
                <a:ext cx="6150030" cy="50687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180101CC-4F86-E3F3-747A-4A53866B1F00}"/>
                  </a:ext>
                </a:extLst>
              </p:cNvPr>
              <p:cNvSpPr txBox="1"/>
              <p:nvPr/>
            </p:nvSpPr>
            <p:spPr>
              <a:xfrm>
                <a:off x="5244439" y="3071185"/>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49</m:t>
                          </m:r>
                        </m:sub>
                        <m:sup>
                          <m:r>
                            <a:rPr lang="en-US" altLang="ja-JP" i="1">
                              <a:latin typeface="Cambria Math" panose="02040503050406030204" pitchFamily="18" charset="0"/>
                              <a:ea typeface="Cambria Math" panose="02040503050406030204" pitchFamily="18" charset="0"/>
                            </a:rPr>
                            <m:t>+8</m:t>
                          </m:r>
                          <m:r>
                            <a:rPr lang="en-US" altLang="ja-JP" b="0" i="1" smtClean="0">
                              <a:latin typeface="Cambria Math" panose="02040503050406030204" pitchFamily="18" charset="0"/>
                              <a:ea typeface="Cambria Math" panose="02040503050406030204" pitchFamily="18" charset="0"/>
                            </a:rPr>
                            <m:t>2</m:t>
                          </m:r>
                        </m:sup>
                      </m:sSubSup>
                    </m:oMath>
                  </m:oMathPara>
                </a14:m>
                <a:endParaRPr kumimoji="1" lang="ja-JP" altLang="en-US"/>
              </a:p>
            </p:txBody>
          </p:sp>
        </mc:Choice>
        <mc:Fallback xmlns="">
          <p:sp>
            <p:nvSpPr>
              <p:cNvPr id="39" name="テキスト ボックス 38">
                <a:extLst>
                  <a:ext uri="{FF2B5EF4-FFF2-40B4-BE49-F238E27FC236}">
                    <a16:creationId xmlns:a16="http://schemas.microsoft.com/office/drawing/2014/main" id="{180101CC-4F86-E3F3-747A-4A53866B1F00}"/>
                  </a:ext>
                </a:extLst>
              </p:cNvPr>
              <p:cNvSpPr txBox="1">
                <a:spLocks noRot="1" noChangeAspect="1" noMove="1" noResize="1" noEditPoints="1" noAdjustHandles="1" noChangeArrowheads="1" noChangeShapeType="1" noTextEdit="1"/>
              </p:cNvSpPr>
              <p:nvPr/>
            </p:nvSpPr>
            <p:spPr>
              <a:xfrm>
                <a:off x="5244439" y="3071185"/>
                <a:ext cx="6724277" cy="50687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9C13737D-10AC-9683-AE00-A910211A29E4}"/>
                  </a:ext>
                </a:extLst>
              </p:cNvPr>
              <p:cNvSpPr txBox="1"/>
              <p:nvPr/>
            </p:nvSpPr>
            <p:spPr>
              <a:xfrm>
                <a:off x="5173833" y="3516703"/>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2</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=4232</m:t>
                      </m:r>
                      <m:r>
                        <a:rPr kumimoji="1" lang="en-US" altLang="ja-JP" b="0" i="1" smtClean="0">
                          <a:latin typeface="Cambria Math" panose="02040503050406030204" pitchFamily="18" charset="0"/>
                          <a:ea typeface="Cambria Math" panose="02040503050406030204" pitchFamily="18" charset="0"/>
                        </a:rPr>
                        <m:t>±25+79+42</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4143</m:t>
                          </m:r>
                        </m:e>
                        <m:sub>
                          <m:r>
                            <a:rPr lang="en-US" altLang="ja-JP" i="1">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5</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ja-JP" altLang="en-US"/>
              </a:p>
            </p:txBody>
          </p:sp>
        </mc:Choice>
        <mc:Fallback xmlns="">
          <p:sp>
            <p:nvSpPr>
              <p:cNvPr id="40" name="テキスト ボックス 39">
                <a:extLst>
                  <a:ext uri="{FF2B5EF4-FFF2-40B4-BE49-F238E27FC236}">
                    <a16:creationId xmlns:a16="http://schemas.microsoft.com/office/drawing/2014/main" id="{9C13737D-10AC-9683-AE00-A910211A29E4}"/>
                  </a:ext>
                </a:extLst>
              </p:cNvPr>
              <p:cNvSpPr txBox="1">
                <a:spLocks noRot="1" noChangeAspect="1" noMove="1" noResize="1" noEditPoints="1" noAdjustHandles="1" noChangeArrowheads="1" noChangeShapeType="1" noTextEdit="1"/>
              </p:cNvSpPr>
              <p:nvPr/>
            </p:nvSpPr>
            <p:spPr>
              <a:xfrm>
                <a:off x="5173833" y="3516703"/>
                <a:ext cx="6724277" cy="50687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6B89B017-DFC5-5A3C-1C03-8AE474D536B2}"/>
                  </a:ext>
                </a:extLst>
              </p:cNvPr>
              <p:cNvSpPr txBox="1"/>
              <p:nvPr/>
            </p:nvSpPr>
            <p:spPr>
              <a:xfrm>
                <a:off x="-1082490" y="3656462"/>
                <a:ext cx="721212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±48+79−89−139</m:t>
                      </m:r>
                      <m:r>
                        <a:rPr lang="en-US" altLang="ja-JP" i="1">
                          <a:latin typeface="Cambria Math" panose="02040503050406030204" pitchFamily="18" charset="0"/>
                          <a:ea typeface="Cambria Math" panose="02040503050406030204" pitchFamily="18" charset="0"/>
                        </a:rPr>
                        <m:t>=</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172</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92</m:t>
                          </m:r>
                        </m:sup>
                      </m:sSubSup>
                    </m:oMath>
                  </m:oMathPara>
                </a14:m>
                <a:endParaRPr kumimoji="1" lang="ja-JP" altLang="en-US"/>
              </a:p>
            </p:txBody>
          </p:sp>
        </mc:Choice>
        <mc:Fallback xmlns="">
          <p:sp>
            <p:nvSpPr>
              <p:cNvPr id="41" name="テキスト ボックス 40">
                <a:extLst>
                  <a:ext uri="{FF2B5EF4-FFF2-40B4-BE49-F238E27FC236}">
                    <a16:creationId xmlns:a16="http://schemas.microsoft.com/office/drawing/2014/main" id="{6B89B017-DFC5-5A3C-1C03-8AE474D536B2}"/>
                  </a:ext>
                </a:extLst>
              </p:cNvPr>
              <p:cNvSpPr txBox="1">
                <a:spLocks noRot="1" noChangeAspect="1" noMove="1" noResize="1" noEditPoints="1" noAdjustHandles="1" noChangeArrowheads="1" noChangeShapeType="1" noTextEdit="1"/>
              </p:cNvSpPr>
              <p:nvPr/>
            </p:nvSpPr>
            <p:spPr>
              <a:xfrm>
                <a:off x="-1082490" y="3656462"/>
                <a:ext cx="7212127" cy="50687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DE80D3E3-6AEF-2582-C1B1-E7BB08A14366}"/>
                  </a:ext>
                </a:extLst>
              </p:cNvPr>
              <p:cNvSpPr txBox="1"/>
              <p:nvPr/>
            </p:nvSpPr>
            <p:spPr>
              <a:xfrm>
                <a:off x="732175" y="4466424"/>
                <a:ext cx="6724277"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𝑀</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𝑐𝑐𝑠𝑠</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m:t>
                                      </m:r>
                                    </m:e>
                                    <m:sup>
                                      <m:r>
                                        <a:rPr kumimoji="1" lang="en-US" altLang="ja-JP" b="0" i="1" smtClean="0">
                                          <a:latin typeface="Cambria Math" panose="02040503050406030204" pitchFamily="18" charset="0"/>
                                        </a:rPr>
                                        <m:t>+</m:t>
                                      </m:r>
                                    </m:sup>
                                  </m:sSup>
                                </m:e>
                              </m:d>
                            </m:e>
                          </m:d>
                        </m:e>
                      </m:d>
                      <m:r>
                        <a:rPr kumimoji="1" lang="en-US" altLang="ja-JP" b="0" i="1" smtClean="0">
                          <a:latin typeface="Cambria Math" panose="02040503050406030204" pitchFamily="18" charset="0"/>
                        </a:rPr>
                        <m:t>=4313</m:t>
                      </m:r>
                      <m:r>
                        <a:rPr kumimoji="1" lang="en-US" altLang="ja-JP" b="0" i="1" smtClean="0">
                          <a:latin typeface="Cambria Math" panose="02040503050406030204" pitchFamily="18" charset="0"/>
                          <a:ea typeface="Cambria Math" panose="02040503050406030204" pitchFamily="18" charset="0"/>
                        </a:rPr>
                        <m:t>±48+79+44</m:t>
                      </m:r>
                      <m:r>
                        <a:rPr lang="en-US" altLang="ja-JP" i="1">
                          <a:latin typeface="Cambria Math" panose="02040503050406030204" pitchFamily="18" charset="0"/>
                          <a:ea typeface="Cambria Math" panose="02040503050406030204" pitchFamily="18" charset="0"/>
                        </a:rPr>
                        <m:t>±0=</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4</m:t>
                          </m:r>
                          <m:r>
                            <a:rPr lang="en-US" altLang="ja-JP" b="0" i="1" smtClean="0">
                              <a:latin typeface="Cambria Math" panose="02040503050406030204" pitchFamily="18" charset="0"/>
                              <a:ea typeface="Cambria Math" panose="02040503050406030204" pitchFamily="18" charset="0"/>
                            </a:rPr>
                            <m:t>31</m:t>
                          </m:r>
                          <m:r>
                            <a:rPr lang="en-US" altLang="ja-JP" i="1">
                              <a:latin typeface="Cambria Math" panose="02040503050406030204" pitchFamily="18" charset="0"/>
                              <a:ea typeface="Cambria Math" panose="02040503050406030204" pitchFamily="18" charset="0"/>
                            </a:rPr>
                            <m:t>3</m:t>
                          </m:r>
                        </m:e>
                        <m: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48</m:t>
                          </m:r>
                        </m:sub>
                        <m:sup>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102</m:t>
                          </m:r>
                        </m:sup>
                      </m:sSubSup>
                    </m:oMath>
                  </m:oMathPara>
                </a14:m>
                <a:endParaRPr kumimoji="1" lang="ja-JP" altLang="en-US"/>
              </a:p>
            </p:txBody>
          </p:sp>
        </mc:Choice>
        <mc:Fallback xmlns="">
          <p:sp>
            <p:nvSpPr>
              <p:cNvPr id="42" name="テキスト ボックス 41">
                <a:extLst>
                  <a:ext uri="{FF2B5EF4-FFF2-40B4-BE49-F238E27FC236}">
                    <a16:creationId xmlns:a16="http://schemas.microsoft.com/office/drawing/2014/main" id="{DE80D3E3-6AEF-2582-C1B1-E7BB08A14366}"/>
                  </a:ext>
                </a:extLst>
              </p:cNvPr>
              <p:cNvSpPr txBox="1">
                <a:spLocks noRot="1" noChangeAspect="1" noMove="1" noResize="1" noEditPoints="1" noAdjustHandles="1" noChangeArrowheads="1" noChangeShapeType="1" noTextEdit="1"/>
              </p:cNvSpPr>
              <p:nvPr/>
            </p:nvSpPr>
            <p:spPr>
              <a:xfrm>
                <a:off x="732175" y="4466424"/>
                <a:ext cx="6724277" cy="506870"/>
              </a:xfrm>
              <a:prstGeom prst="rect">
                <a:avLst/>
              </a:prstGeom>
              <a:blipFill>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7848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04E9-3824-A984-074A-1C065B78F26E}"/>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CC09F15-052C-5B72-50C7-3BC2E1CD337F}"/>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ACB2F04-8726-2501-AD04-7BD2BEDC909F}"/>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 to </a:t>
                </a:r>
                <a14:m>
                  <m:oMath xmlns:m="http://schemas.openxmlformats.org/officeDocument/2006/math">
                    <m:sSubSup>
                      <m:sSubSupPr>
                        <m:ctrlPr>
                          <a:rPr kumimoji="1" lang="en-US" altLang="ja-JP" sz="4400" b="0" i="1" smtClean="0">
                            <a:solidFill>
                              <a:schemeClr val="bg1"/>
                            </a:solidFill>
                            <a:latin typeface="Cambria Math" panose="02040503050406030204" pitchFamily="18" charset="0"/>
                            <a:ea typeface="Cambria Math" panose="02040503050406030204" pitchFamily="18" charset="0"/>
                          </a:rPr>
                        </m:ctrlPr>
                      </m:sSubSupPr>
                      <m:e>
                        <m:r>
                          <a:rPr kumimoji="1" lang="en-US" altLang="ja-JP" sz="4400" b="0" i="1" smtClean="0">
                            <a:solidFill>
                              <a:schemeClr val="bg1"/>
                            </a:solidFill>
                            <a:latin typeface="Cambria Math" panose="02040503050406030204" pitchFamily="18" charset="0"/>
                            <a:ea typeface="Cambria Math" panose="02040503050406030204" pitchFamily="18" charset="0"/>
                          </a:rPr>
                          <m:t>𝑇</m:t>
                        </m:r>
                      </m:e>
                      <m:sub>
                        <m:r>
                          <a:rPr kumimoji="1" lang="en-US" altLang="ja-JP" sz="4400" b="0" i="1" smtClean="0">
                            <a:solidFill>
                              <a:schemeClr val="bg1"/>
                            </a:solidFill>
                            <a:latin typeface="Cambria Math" panose="02040503050406030204" pitchFamily="18" charset="0"/>
                            <a:ea typeface="Cambria Math" panose="02040503050406030204" pitchFamily="18" charset="0"/>
                          </a:rPr>
                          <m:t>𝑐𝑐</m:t>
                        </m:r>
                      </m:sub>
                      <m:sup>
                        <m:r>
                          <a:rPr kumimoji="1" lang="en-US" altLang="ja-JP" sz="4400" b="0" i="1" smtClean="0">
                            <a:solidFill>
                              <a:schemeClr val="bg1"/>
                            </a:solidFill>
                            <a:latin typeface="Cambria Math" panose="02040503050406030204" pitchFamily="18" charset="0"/>
                            <a:ea typeface="Cambria Math" panose="02040503050406030204" pitchFamily="18" charset="0"/>
                          </a:rPr>
                          <m:t>+</m:t>
                        </m:r>
                      </m:sup>
                    </m:sSubSup>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2ACB2F04-8726-2501-AD04-7BD2BEDC909F}"/>
                  </a:ext>
                </a:extLst>
              </p:cNvPr>
              <p:cNvSpPr txBox="1">
                <a:spLocks noRot="1" noChangeAspect="1" noMove="1" noResize="1" noEditPoints="1" noAdjustHandles="1" noChangeArrowheads="1" noChangeShapeType="1" noTextEdit="1"/>
              </p:cNvSpPr>
              <p:nvPr/>
            </p:nvSpPr>
            <p:spPr>
              <a:xfrm>
                <a:off x="0" y="47697"/>
                <a:ext cx="6895956" cy="769441"/>
              </a:xfrm>
              <a:prstGeom prst="rect">
                <a:avLst/>
              </a:prstGeom>
              <a:blipFill>
                <a:blip r:embed="rId3"/>
                <a:stretch>
                  <a:fillRect l="-3537" t="-15873" b="-3809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65584478-EA92-FA72-9483-51B194565691}"/>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dirty="0"/>
                  <a:t>LHCb</a:t>
                </a:r>
                <a:r>
                  <a:rPr kumimoji="1" lang="en-US" altLang="ja-JP" sz="2800" dirty="0"/>
                  <a:t>,2021</a:t>
                </a:r>
                <a:endParaRPr kumimoji="1" lang="ja-JP" altLang="en-US"/>
              </a:p>
            </p:txBody>
          </p:sp>
        </mc:Choice>
        <mc:Fallback>
          <p:sp>
            <p:nvSpPr>
              <p:cNvPr id="13" name="テキスト ボックス 12">
                <a:extLst>
                  <a:ext uri="{FF2B5EF4-FFF2-40B4-BE49-F238E27FC236}">
                    <a16:creationId xmlns:a16="http://schemas.microsoft.com/office/drawing/2014/main" id="{65584478-EA92-FA72-9483-51B194565691}"/>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4"/>
                <a:stretch>
                  <a:fillRect l="-454" t="-11628" b="-30233"/>
                </a:stretch>
              </a:blipFill>
            </p:spPr>
            <p:txBody>
              <a:bodyPr/>
              <a:lstStyle/>
              <a:p>
                <a:r>
                  <a:rPr lang="ja-JP" altLang="en-US">
                    <a:noFill/>
                  </a:rPr>
                  <a:t> </a:t>
                </a:r>
              </a:p>
            </p:txBody>
          </p:sp>
        </mc:Fallback>
      </mc:AlternateContent>
      <p:grpSp>
        <p:nvGrpSpPr>
          <p:cNvPr id="59" name="グループ化 58">
            <a:extLst>
              <a:ext uri="{FF2B5EF4-FFF2-40B4-BE49-F238E27FC236}">
                <a16:creationId xmlns:a16="http://schemas.microsoft.com/office/drawing/2014/main" id="{C2EABEA2-AC24-C733-AFE1-9CAA0D901211}"/>
              </a:ext>
            </a:extLst>
          </p:cNvPr>
          <p:cNvGrpSpPr/>
          <p:nvPr/>
        </p:nvGrpSpPr>
        <p:grpSpPr>
          <a:xfrm>
            <a:off x="722424" y="3429508"/>
            <a:ext cx="2629473" cy="2642400"/>
            <a:chOff x="824291" y="1897914"/>
            <a:chExt cx="2629473" cy="2641896"/>
          </a:xfrm>
        </p:grpSpPr>
        <p:sp>
          <p:nvSpPr>
            <p:cNvPr id="15" name="フローチャート: 結合子 14">
              <a:extLst>
                <a:ext uri="{FF2B5EF4-FFF2-40B4-BE49-F238E27FC236}">
                  <a16:creationId xmlns:a16="http://schemas.microsoft.com/office/drawing/2014/main" id="{975DDFCD-6E8D-1531-3E44-2E2C455F9775}"/>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5496D98-D157-0007-73AF-AA9491B5E4AA}"/>
                </a:ext>
              </a:extLst>
            </p:cNvPr>
            <p:cNvGrpSpPr/>
            <p:nvPr/>
          </p:nvGrpSpPr>
          <p:grpSpPr>
            <a:xfrm>
              <a:off x="1134437" y="2773637"/>
              <a:ext cx="1209851" cy="1517626"/>
              <a:chOff x="1134437" y="2773637"/>
              <a:chExt cx="1209851" cy="1517626"/>
            </a:xfrm>
          </p:grpSpPr>
          <p:grpSp>
            <p:nvGrpSpPr>
              <p:cNvPr id="31" name="グループ化 30">
                <a:extLst>
                  <a:ext uri="{FF2B5EF4-FFF2-40B4-BE49-F238E27FC236}">
                    <a16:creationId xmlns:a16="http://schemas.microsoft.com/office/drawing/2014/main" id="{2E1675E2-A513-415C-D81B-56C5BFF09AA9}"/>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06B7832-1A56-E084-06BF-58F5E1B29975}"/>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906B7832-1A56-E084-06BF-58F5E1B29975}"/>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5"/>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C4DC85ED-1127-F369-9F68-C5E565147A8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A9F7551E-008F-7EC1-9061-5EC54221D5F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89B5B90-8353-ACA0-0D36-BF6171BF9B8C}"/>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C89B5B90-8353-ACA0-0D36-BF6171BF9B8C}"/>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F0F048FE-B936-0A9E-BB8C-6EF8DD3C4C05}"/>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8" name="グループ化 47">
              <a:extLst>
                <a:ext uri="{FF2B5EF4-FFF2-40B4-BE49-F238E27FC236}">
                  <a16:creationId xmlns:a16="http://schemas.microsoft.com/office/drawing/2014/main" id="{9E8068C1-208C-6ECC-D8BF-1136E25DF07C}"/>
                </a:ext>
              </a:extLst>
            </p:cNvPr>
            <p:cNvGrpSpPr/>
            <p:nvPr/>
          </p:nvGrpSpPr>
          <p:grpSpPr>
            <a:xfrm>
              <a:off x="2083824" y="2135598"/>
              <a:ext cx="1209851" cy="1517626"/>
              <a:chOff x="1134437" y="2773637"/>
              <a:chExt cx="1209851" cy="1517626"/>
            </a:xfrm>
          </p:grpSpPr>
          <p:grpSp>
            <p:nvGrpSpPr>
              <p:cNvPr id="49" name="グループ化 48">
                <a:extLst>
                  <a:ext uri="{FF2B5EF4-FFF2-40B4-BE49-F238E27FC236}">
                    <a16:creationId xmlns:a16="http://schemas.microsoft.com/office/drawing/2014/main" id="{848F10A2-8920-B3D8-2805-21D6FF9696DC}"/>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C2D7EF26-4786-C445-DD4C-A87CFAE44E91}"/>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C2D7EF26-4786-C445-DD4C-A87CFAE44E91}"/>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7"/>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05F33730-B0D6-2A26-3F77-013B499A5656}"/>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9036DC9B-8B95-12C2-AC88-6077518AA380}"/>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E99290E5-66F0-2005-D7F0-099B8C6320A3}"/>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E99290E5-66F0-2005-D7F0-099B8C6320A3}"/>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8"/>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C8D694E3-25A8-ECB0-75D9-C92C9B64AC7B}"/>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graphicFrame>
            <p:nvGraphicFramePr>
              <p:cNvPr id="20" name="表 20">
                <a:extLst>
                  <a:ext uri="{FF2B5EF4-FFF2-40B4-BE49-F238E27FC236}">
                    <a16:creationId xmlns:a16="http://schemas.microsoft.com/office/drawing/2014/main" id="{73CDDB79-73BA-9475-15E0-C9A8482B336A}"/>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20" name="表 20">
                <a:extLst>
                  <a:ext uri="{FF2B5EF4-FFF2-40B4-BE49-F238E27FC236}">
                    <a16:creationId xmlns:a16="http://schemas.microsoft.com/office/drawing/2014/main" id="{73CDDB79-73BA-9475-15E0-C9A8482B336A}"/>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7" name="テキスト ボックス 6">
            <a:extLst>
              <a:ext uri="{FF2B5EF4-FFF2-40B4-BE49-F238E27FC236}">
                <a16:creationId xmlns:a16="http://schemas.microsoft.com/office/drawing/2014/main" id="{8E716DDD-9FFA-E972-9482-69DFF999F092}"/>
              </a:ext>
            </a:extLst>
          </p:cNvPr>
          <p:cNvSpPr txBox="1"/>
          <p:nvPr/>
        </p:nvSpPr>
        <p:spPr>
          <a:xfrm>
            <a:off x="-9968" y="6425483"/>
            <a:ext cx="8424007" cy="461665"/>
          </a:xfrm>
          <a:prstGeom prst="rect">
            <a:avLst/>
          </a:prstGeom>
          <a:noFill/>
        </p:spPr>
        <p:txBody>
          <a:bodyPr wrap="square" rtlCol="0">
            <a:spAutoFit/>
          </a:bodyPr>
          <a:lstStyle/>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Phys. 18, 751 (2022), arXiv:2109.01038 [hep‒ex]</a:t>
            </a:r>
          </a:p>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a:t>
            </a:r>
            <a:r>
              <a:rPr lang="en-US" altLang="ja-JP" sz="1200" b="0" i="0" err="1">
                <a:effectLst/>
              </a:rPr>
              <a:t>Commun</a:t>
            </a:r>
            <a:r>
              <a:rPr lang="en-US" altLang="ja-JP" sz="1200" b="0" i="0">
                <a:effectLst/>
              </a:rPr>
              <a:t>. 13, 3351 (2022), arXiv:2109.01056 [hep‒ex]</a:t>
            </a:r>
            <a:endParaRPr kumimoji="1" lang="ja-JP" altLang="en-US" sz="120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129527D-3C69-D4FF-53E4-9FA9F54FEB48}"/>
                  </a:ext>
                </a:extLst>
              </p:cNvPr>
              <p:cNvSpPr txBox="1"/>
              <p:nvPr/>
            </p:nvSpPr>
            <p:spPr>
              <a:xfrm>
                <a:off x="4132069" y="900453"/>
                <a:ext cx="7979066" cy="3793795"/>
              </a:xfrm>
              <a:prstGeom prst="rect">
                <a:avLst/>
              </a:prstGeom>
              <a:noFill/>
            </p:spPr>
            <p:txBody>
              <a:bodyPr wrap="square" rtlCol="0">
                <a:spAutoFit/>
              </a:bodyPr>
              <a:lstStyle/>
              <a:p>
                <a:r>
                  <a:rPr kumimoji="1" lang="ja-JP" altLang="en-US" sz="2400"/>
                  <a:t>・</a:t>
                </a:r>
                <a:r>
                  <a:rPr kumimoji="1" lang="en-US" altLang="ja-JP" sz="2400"/>
                  <a:t>Very narrow peak</a:t>
                </a:r>
              </a:p>
              <a:p>
                <a:endParaRPr lang="en-US" altLang="ja-JP" sz="2400"/>
              </a:p>
              <a:p>
                <a:r>
                  <a:rPr kumimoji="1" lang="ja-JP" altLang="en-US" sz="2400"/>
                  <a:t>・</a:t>
                </a:r>
                <a14:m>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𝑐𝑐</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𝑢</m:t>
                        </m:r>
                      </m:e>
                    </m:acc>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oMath>
                </a14:m>
                <a:r>
                  <a:rPr kumimoji="1" lang="ja-JP" altLang="en-US" sz="2400" b="0">
                    <a:solidFill>
                      <a:schemeClr val="tx1"/>
                    </a:solidFill>
                  </a:rPr>
                  <a:t>：</a:t>
                </a:r>
                <a:r>
                  <a:rPr lang="en-US" altLang="ja-JP" sz="2400"/>
                  <a:t>genuine exotic state</a:t>
                </a:r>
              </a:p>
              <a:p>
                <a:r>
                  <a:rPr lang="ja-JP" altLang="en-US" sz="2400"/>
                  <a:t>　　　　（</a:t>
                </a:r>
                <a:r>
                  <a:rPr lang="en-US" altLang="ja-JP" sz="2400"/>
                  <a:t>It cannot be realized in ordinary hadrons)</a:t>
                </a:r>
              </a:p>
              <a:p>
                <a:endParaRPr kumimoji="1" lang="en-US" altLang="ja-JP" sz="2400" b="0">
                  <a:solidFill>
                    <a:schemeClr val="tx1"/>
                  </a:solidFill>
                </a:endParaRPr>
              </a:p>
              <a:p>
                <a:r>
                  <a:rPr lang="ja-JP" altLang="en-US" sz="2400"/>
                  <a:t>・</a:t>
                </a:r>
                <a:r>
                  <a:rPr lang="en-US" altLang="ja-JP" sz="2400"/>
                  <a:t>Spin-Parity</a:t>
                </a:r>
                <a:r>
                  <a:rPr lang="ja-JP" altLang="en-US" sz="2400"/>
                  <a:t>：</a:t>
                </a:r>
                <a14:m>
                  <m:oMath xmlns:m="http://schemas.openxmlformats.org/officeDocument/2006/math">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1</m:t>
                        </m:r>
                      </m:e>
                      <m:sup>
                        <m:r>
                          <a:rPr lang="en-US" altLang="ja-JP" sz="2400" i="1">
                            <a:latin typeface="Cambria Math" panose="02040503050406030204" pitchFamily="18" charset="0"/>
                            <a:ea typeface="Cambria Math" panose="02040503050406030204" pitchFamily="18" charset="0"/>
                          </a:rPr>
                          <m:t>+</m:t>
                        </m:r>
                      </m:sup>
                    </m:sSup>
                  </m:oMath>
                </a14:m>
                <a:endParaRPr lang="en-US" altLang="ja-JP" sz="2400"/>
              </a:p>
              <a:p>
                <a:endParaRPr kumimoji="1" lang="en-US" altLang="ja-JP" sz="2400" b="0">
                  <a:solidFill>
                    <a:schemeClr val="tx1"/>
                  </a:solidFill>
                </a:endParaRPr>
              </a:p>
              <a:p>
                <a:r>
                  <a:rPr lang="ja-JP" altLang="en-US" sz="2400"/>
                  <a:t>・</a:t>
                </a:r>
                <a:r>
                  <a:rPr lang="en-US" altLang="ja-JP" sz="2400" err="1"/>
                  <a:t>LHCb</a:t>
                </a:r>
                <a:r>
                  <a:rPr lang="en-US" altLang="ja-JP" sz="2400"/>
                  <a:t> favors isoscalar</a:t>
                </a:r>
                <a:endParaRPr kumimoji="1" lang="en-US" altLang="ja-JP" sz="2400" b="0">
                  <a:solidFill>
                    <a:schemeClr val="tx1"/>
                  </a:solidFill>
                </a:endParaRPr>
              </a:p>
              <a:p>
                <a:endParaRPr lang="en-US" altLang="ja-JP" sz="2400"/>
              </a:p>
              <a:p>
                <a:r>
                  <a:rPr kumimoji="1" lang="ja-JP" altLang="en-US" sz="2400" b="0">
                    <a:solidFill>
                      <a:schemeClr val="tx1"/>
                    </a:solidFill>
                  </a:rPr>
                  <a:t>・</a:t>
                </a:r>
                <a:r>
                  <a:rPr lang="en-US" altLang="ja-JP" sz="2400"/>
                  <a:t>Decay</a:t>
                </a:r>
                <a:r>
                  <a:rPr lang="ja-JP" altLang="en-US" sz="2400"/>
                  <a:t>：</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m:t>
                        </m:r>
                      </m:sub>
                    </m:sSub>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𝐷𝐷</m:t>
                    </m:r>
                    <m:r>
                      <a:rPr lang="ja-JP" altLang="en-US" sz="2400" i="1">
                        <a:latin typeface="Cambria Math" panose="02040503050406030204" pitchFamily="18" charset="0"/>
                        <a:ea typeface="Cambria Math" panose="02040503050406030204" pitchFamily="18" charset="0"/>
                      </a:rPr>
                      <m:t>𝜋</m:t>
                    </m:r>
                  </m:oMath>
                </a14:m>
                <a:r>
                  <a:rPr kumimoji="1" lang="en-US" altLang="ja-JP" sz="2400" b="0">
                    <a:solidFill>
                      <a:schemeClr val="tx1"/>
                    </a:solidFill>
                  </a:rPr>
                  <a:t> via </a:t>
                </a:r>
                <a14:m>
                  <m:oMath xmlns:m="http://schemas.openxmlformats.org/officeDocument/2006/math">
                    <m:r>
                      <a:rPr kumimoji="1" lang="en-US" altLang="ja-JP" sz="2400" b="0" i="1" smtClean="0">
                        <a:solidFill>
                          <a:schemeClr val="tx1"/>
                        </a:solidFill>
                        <a:latin typeface="Cambria Math" panose="02040503050406030204" pitchFamily="18" charset="0"/>
                      </a:rPr>
                      <m:t>𝐷</m:t>
                    </m:r>
                  </m:oMath>
                </a14:m>
                <a:endParaRPr kumimoji="1" lang="en-US" altLang="ja-JP" sz="2400" b="0" i="1">
                  <a:solidFill>
                    <a:schemeClr val="tx1"/>
                  </a:solidFill>
                </a:endParaRPr>
              </a:p>
            </p:txBody>
          </p:sp>
        </mc:Choice>
        <mc:Fallback xmlns="">
          <p:sp>
            <p:nvSpPr>
              <p:cNvPr id="14" name="テキスト ボックス 13">
                <a:extLst>
                  <a:ext uri="{FF2B5EF4-FFF2-40B4-BE49-F238E27FC236}">
                    <a16:creationId xmlns:a16="http://schemas.microsoft.com/office/drawing/2014/main" id="{5129527D-3C69-D4FF-53E4-9FA9F54FEB48}"/>
                  </a:ext>
                </a:extLst>
              </p:cNvPr>
              <p:cNvSpPr txBox="1">
                <a:spLocks noRot="1" noChangeAspect="1" noMove="1" noResize="1" noEditPoints="1" noAdjustHandles="1" noChangeArrowheads="1" noChangeShapeType="1" noTextEdit="1"/>
              </p:cNvSpPr>
              <p:nvPr/>
            </p:nvSpPr>
            <p:spPr>
              <a:xfrm>
                <a:off x="4132069" y="900453"/>
                <a:ext cx="7979066" cy="3793795"/>
              </a:xfrm>
              <a:prstGeom prst="rect">
                <a:avLst/>
              </a:prstGeom>
              <a:blipFill>
                <a:blip r:embed="rId10"/>
                <a:stretch>
                  <a:fillRect l="-1222" t="-1286" b="-289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A4A0E9EC-35AE-3CDA-AC8B-95C79A59E995}"/>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2</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4" name="テキスト ボックス 3">
                <a:extLst>
                  <a:ext uri="{FF2B5EF4-FFF2-40B4-BE49-F238E27FC236}">
                    <a16:creationId xmlns:a16="http://schemas.microsoft.com/office/drawing/2014/main" id="{A4A0E9EC-35AE-3CDA-AC8B-95C79A59E995}"/>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1"/>
                <a:stretch>
                  <a:fillRect l="-20732" t="-127027" b="-191892"/>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2DBEA84B-4BB5-0F4B-4A75-36EB40A8950C}"/>
              </a:ext>
            </a:extLst>
          </p:cNvPr>
          <p:cNvGrpSpPr/>
          <p:nvPr/>
        </p:nvGrpSpPr>
        <p:grpSpPr>
          <a:xfrm>
            <a:off x="6287393" y="4597054"/>
            <a:ext cx="2244999" cy="1632551"/>
            <a:chOff x="4412400" y="4541781"/>
            <a:chExt cx="2244999" cy="1632551"/>
          </a:xfrm>
        </p:grpSpPr>
        <p:grpSp>
          <p:nvGrpSpPr>
            <p:cNvPr id="39" name="グループ化 38">
              <a:extLst>
                <a:ext uri="{FF2B5EF4-FFF2-40B4-BE49-F238E27FC236}">
                  <a16:creationId xmlns:a16="http://schemas.microsoft.com/office/drawing/2014/main" id="{6A77878A-54F1-C1FD-1CE8-6BABE03463CE}"/>
                </a:ext>
              </a:extLst>
            </p:cNvPr>
            <p:cNvGrpSpPr/>
            <p:nvPr/>
          </p:nvGrpSpPr>
          <p:grpSpPr>
            <a:xfrm>
              <a:off x="4412400" y="4541781"/>
              <a:ext cx="2244999" cy="1632551"/>
              <a:chOff x="4366212" y="4702229"/>
              <a:chExt cx="2244999" cy="1632551"/>
            </a:xfrm>
          </p:grpSpPr>
          <p:grpSp>
            <p:nvGrpSpPr>
              <p:cNvPr id="34" name="グループ化 33">
                <a:extLst>
                  <a:ext uri="{FF2B5EF4-FFF2-40B4-BE49-F238E27FC236}">
                    <a16:creationId xmlns:a16="http://schemas.microsoft.com/office/drawing/2014/main" id="{E2CCA2A1-6E2C-F732-72A7-C4DB3D880B0C}"/>
                  </a:ext>
                </a:extLst>
              </p:cNvPr>
              <p:cNvGrpSpPr/>
              <p:nvPr/>
            </p:nvGrpSpPr>
            <p:grpSpPr>
              <a:xfrm>
                <a:off x="4366212" y="4702229"/>
                <a:ext cx="2244999" cy="1632551"/>
                <a:chOff x="4360106" y="4822788"/>
                <a:chExt cx="2244999" cy="1632551"/>
              </a:xfrm>
            </p:grpSpPr>
            <p:grpSp>
              <p:nvGrpSpPr>
                <p:cNvPr id="67" name="グループ化 66">
                  <a:extLst>
                    <a:ext uri="{FF2B5EF4-FFF2-40B4-BE49-F238E27FC236}">
                      <a16:creationId xmlns:a16="http://schemas.microsoft.com/office/drawing/2014/main" id="{4008B77B-8B1C-E33C-3FCB-6B8956D955CF}"/>
                    </a:ext>
                  </a:extLst>
                </p:cNvPr>
                <p:cNvGrpSpPr/>
                <p:nvPr/>
              </p:nvGrpSpPr>
              <p:grpSpPr>
                <a:xfrm>
                  <a:off x="4360106" y="4822788"/>
                  <a:ext cx="2244999" cy="1632551"/>
                  <a:chOff x="5422060" y="3907852"/>
                  <a:chExt cx="2244999" cy="1632551"/>
                </a:xfrm>
              </p:grpSpPr>
              <p:grpSp>
                <p:nvGrpSpPr>
                  <p:cNvPr id="18" name="グループ化 17">
                    <a:extLst>
                      <a:ext uri="{FF2B5EF4-FFF2-40B4-BE49-F238E27FC236}">
                        <a16:creationId xmlns:a16="http://schemas.microsoft.com/office/drawing/2014/main" id="{9EDCA723-FFA7-8CE0-B817-191D4F838B7F}"/>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1C85F746-8840-8D0D-F8E8-BE9FD972662A}"/>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𝑐𝑐</m:t>
                                    </m:r>
                                  </m:sub>
                                </m:sSub>
                              </m:oMath>
                            </m:oMathPara>
                          </a14:m>
                          <a:endParaRPr lang="ja-JP" altLang="en-US"/>
                        </a:p>
                      </p:txBody>
                    </p:sp>
                  </mc:Choice>
                  <mc:Fallback xmlns="">
                    <p:sp>
                      <p:nvSpPr>
                        <p:cNvPr id="19" name="テキスト ボックス 18">
                          <a:extLst>
                            <a:ext uri="{FF2B5EF4-FFF2-40B4-BE49-F238E27FC236}">
                              <a16:creationId xmlns:a16="http://schemas.microsoft.com/office/drawing/2014/main" id="{1C85F746-8840-8D0D-F8E8-BE9FD972662A}"/>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12"/>
                          <a:stretch>
                            <a:fillRect/>
                          </a:stretch>
                        </a:blipFill>
                      </p:spPr>
                      <p:txBody>
                        <a:bodyPr/>
                        <a:lstStyle/>
                        <a:p>
                          <a:r>
                            <a:rPr lang="ja-JP" altLang="en-US">
                              <a:noFill/>
                            </a:rPr>
                            <a:t> </a:t>
                          </a:r>
                        </a:p>
                      </p:txBody>
                    </p:sp>
                  </mc:Fallback>
                </mc:AlternateContent>
                <p:grpSp>
                  <p:nvGrpSpPr>
                    <p:cNvPr id="21" name="グループ化 20">
                      <a:extLst>
                        <a:ext uri="{FF2B5EF4-FFF2-40B4-BE49-F238E27FC236}">
                          <a16:creationId xmlns:a16="http://schemas.microsoft.com/office/drawing/2014/main" id="{ADF912BB-4ACC-D452-C4CB-3B2181CD7ECB}"/>
                        </a:ext>
                      </a:extLst>
                    </p:cNvPr>
                    <p:cNvGrpSpPr/>
                    <p:nvPr/>
                  </p:nvGrpSpPr>
                  <p:grpSpPr>
                    <a:xfrm>
                      <a:off x="1866380" y="3181693"/>
                      <a:ext cx="1881704" cy="933484"/>
                      <a:chOff x="1866380" y="3181693"/>
                      <a:chExt cx="1881704" cy="933484"/>
                    </a:xfrm>
                  </p:grpSpPr>
                  <p:grpSp>
                    <p:nvGrpSpPr>
                      <p:cNvPr id="22" name="グループ化 21">
                        <a:extLst>
                          <a:ext uri="{FF2B5EF4-FFF2-40B4-BE49-F238E27FC236}">
                            <a16:creationId xmlns:a16="http://schemas.microsoft.com/office/drawing/2014/main" id="{BFF11CED-B058-C4BC-69E8-18FE062227B8}"/>
                          </a:ext>
                        </a:extLst>
                      </p:cNvPr>
                      <p:cNvGrpSpPr/>
                      <p:nvPr/>
                    </p:nvGrpSpPr>
                    <p:grpSpPr>
                      <a:xfrm>
                        <a:off x="1866380" y="3409390"/>
                        <a:ext cx="1446155" cy="440105"/>
                        <a:chOff x="1866380" y="3409390"/>
                        <a:chExt cx="1446155" cy="440105"/>
                      </a:xfrm>
                    </p:grpSpPr>
                    <p:cxnSp>
                      <p:nvCxnSpPr>
                        <p:cNvPr id="27" name="直線コネクタ 26">
                          <a:extLst>
                            <a:ext uri="{FF2B5EF4-FFF2-40B4-BE49-F238E27FC236}">
                              <a16:creationId xmlns:a16="http://schemas.microsoft.com/office/drawing/2014/main" id="{FADAA907-BBB3-E9CA-EECF-98657AA3282F}"/>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6F5DC02-EE69-7C2E-897E-BA087A8D91E2}"/>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A92DF1A-8345-E2CB-3790-467FAD8A024A}"/>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23" name="テキスト ボックス 22">
                            <a:extLst>
                              <a:ext uri="{FF2B5EF4-FFF2-40B4-BE49-F238E27FC236}">
                                <a16:creationId xmlns:a16="http://schemas.microsoft.com/office/drawing/2014/main" id="{CA92DF1A-8345-E2CB-3790-467FAD8A024A}"/>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F0796930-73BA-A572-04C7-CE1C025DB271}"/>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25" name="テキスト ボックス 24">
                            <a:extLst>
                              <a:ext uri="{FF2B5EF4-FFF2-40B4-BE49-F238E27FC236}">
                                <a16:creationId xmlns:a16="http://schemas.microsoft.com/office/drawing/2014/main" id="{F0796930-73BA-A572-04C7-CE1C025DB271}"/>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14"/>
                            <a:stretch>
                              <a:fillRect/>
                            </a:stretch>
                          </a:blipFill>
                        </p:spPr>
                        <p:txBody>
                          <a:bodyPr/>
                          <a:lstStyle/>
                          <a:p>
                            <a:r>
                              <a:rPr lang="ja-JP" altLang="en-US">
                                <a:noFill/>
                              </a:rPr>
                              <a:t> </a:t>
                            </a:r>
                          </a:p>
                        </p:txBody>
                      </p:sp>
                    </mc:Fallback>
                  </mc:AlternateContent>
                </p:grpSp>
              </p:grpSp>
              <p:cxnSp>
                <p:nvCxnSpPr>
                  <p:cNvPr id="40" name="直線コネクタ 39">
                    <a:extLst>
                      <a:ext uri="{FF2B5EF4-FFF2-40B4-BE49-F238E27FC236}">
                        <a16:creationId xmlns:a16="http://schemas.microsoft.com/office/drawing/2014/main" id="{B0883615-9276-EF2F-36B7-C89455CEED70}"/>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3180C38-9BAA-7F93-64FE-6840848310E9}"/>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75F869D3-65F0-F5B8-0F41-B43AFF04E2CC}"/>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ea typeface="Cambria Math" panose="02040503050406030204" pitchFamily="18" charset="0"/>
                                </a:rPr>
                                <m:t>𝜋</m:t>
                              </m:r>
                            </m:oMath>
                          </m:oMathPara>
                        </a14:m>
                        <a:endParaRPr lang="ja-JP" altLang="en-US"/>
                      </a:p>
                    </p:txBody>
                  </p:sp>
                </mc:Choice>
                <mc:Fallback xmlns="">
                  <p:sp>
                    <p:nvSpPr>
                      <p:cNvPr id="60" name="テキスト ボックス 59">
                        <a:extLst>
                          <a:ext uri="{FF2B5EF4-FFF2-40B4-BE49-F238E27FC236}">
                            <a16:creationId xmlns:a16="http://schemas.microsoft.com/office/drawing/2014/main" id="{75F869D3-65F0-F5B8-0F41-B43AFF04E2CC}"/>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15"/>
                        <a:stretch>
                          <a:fillRect/>
                        </a:stretch>
                      </a:blipFill>
                    </p:spPr>
                    <p:txBody>
                      <a:bodyPr/>
                      <a:lstStyle/>
                      <a:p>
                        <a:r>
                          <a:rPr lang="ja-JP" altLang="en-US">
                            <a:noFill/>
                          </a:rPr>
                          <a:t> </a:t>
                        </a:r>
                      </a:p>
                    </p:txBody>
                  </p:sp>
                </mc:Fallback>
              </mc:AlternateContent>
            </p:grpSp>
            <p:cxnSp>
              <p:nvCxnSpPr>
                <p:cNvPr id="3" name="直線コネクタ 2">
                  <a:extLst>
                    <a:ext uri="{FF2B5EF4-FFF2-40B4-BE49-F238E27FC236}">
                      <a16:creationId xmlns:a16="http://schemas.microsoft.com/office/drawing/2014/main" id="{D4C81CFA-43BB-58EE-901A-6D4CDB90F369}"/>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a:extLst>
                  <a:ext uri="{FF2B5EF4-FFF2-40B4-BE49-F238E27FC236}">
                    <a16:creationId xmlns:a16="http://schemas.microsoft.com/office/drawing/2014/main" id="{187C3C4E-1782-EC17-F4FE-CD90D70A0B9E}"/>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30FF80A-6587-017F-17F3-F63D6D2010F6}"/>
                    </a:ext>
                  </a:extLst>
                </p:cNvPr>
                <p:cNvSpPr txBox="1"/>
                <p:nvPr/>
              </p:nvSpPr>
              <p:spPr>
                <a:xfrm>
                  <a:off x="5110942" y="5286662"/>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8" name="テキスト ボックス 7">
                  <a:extLst>
                    <a:ext uri="{FF2B5EF4-FFF2-40B4-BE49-F238E27FC236}">
                      <a16:creationId xmlns:a16="http://schemas.microsoft.com/office/drawing/2014/main" id="{530FF80A-6587-017F-17F3-F63D6D2010F6}"/>
                    </a:ext>
                  </a:extLst>
                </p:cNvPr>
                <p:cNvSpPr txBox="1">
                  <a:spLocks noRot="1" noChangeAspect="1" noMove="1" noResize="1" noEditPoints="1" noAdjustHandles="1" noChangeArrowheads="1" noChangeShapeType="1" noTextEdit="1"/>
                </p:cNvSpPr>
                <p:nvPr/>
              </p:nvSpPr>
              <p:spPr>
                <a:xfrm>
                  <a:off x="5110942" y="5286662"/>
                  <a:ext cx="663565" cy="369332"/>
                </a:xfrm>
                <a:prstGeom prst="rect">
                  <a:avLst/>
                </a:prstGeom>
                <a:blipFill>
                  <a:blip r:embed="rId16"/>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6A37A47C-BCC0-B348-F82B-0A3854E3C189}"/>
                </a:ext>
              </a:extLst>
            </p:cNvPr>
            <p:cNvCxnSpPr>
              <a:cxnSpLocks/>
            </p:cNvCxnSpPr>
            <p:nvPr/>
          </p:nvCxnSpPr>
          <p:spPr>
            <a:xfrm>
              <a:off x="4775695" y="5241725"/>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2729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0A2D33-A547-BDB6-9FB1-6076EADC1AA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24827D1-19C0-A8E3-8C0E-F091E6B74EAD}"/>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9230E8C-87AD-C62D-9AA3-E13CF7181FC8}"/>
              </a:ext>
            </a:extLst>
          </p:cNvPr>
          <p:cNvSpPr txBox="1"/>
          <p:nvPr/>
        </p:nvSpPr>
        <p:spPr>
          <a:xfrm>
            <a:off x="0" y="47697"/>
            <a:ext cx="12393038" cy="769441"/>
          </a:xfrm>
          <a:prstGeom prst="rect">
            <a:avLst/>
          </a:prstGeom>
          <a:noFill/>
        </p:spPr>
        <p:txBody>
          <a:bodyPr wrap="square" rtlCol="0">
            <a:spAutoFit/>
          </a:bodyPr>
          <a:lstStyle/>
          <a:p>
            <a:r>
              <a:rPr lang="en-US" altLang="ja-JP" sz="4400">
                <a:solidFill>
                  <a:schemeClr val="bg1"/>
                </a:solidFill>
              </a:rPr>
              <a:t>Previous Work: Isoscalar case</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8F3D0956-4544-419E-C9F7-A3D3257BF463}"/>
                  </a:ext>
                </a:extLst>
              </p:cNvPr>
              <p:cNvSpPr txBox="1"/>
              <p:nvPr/>
            </p:nvSpPr>
            <p:spPr>
              <a:xfrm>
                <a:off x="111317" y="1285867"/>
                <a:ext cx="11969365" cy="15302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𝑄𝑄𝑠</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𝑇</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solidFill>
                                <a:schemeClr val="tx1"/>
                              </a:solidFill>
                              <a:latin typeface="Cambria Math" panose="02040503050406030204" pitchFamily="18" charset="0"/>
                            </a:rPr>
                          </m:ctrlPr>
                        </m:sSubSupPr>
                        <m:e>
                          <m:r>
                            <m:rPr>
                              <m:sty m:val="p"/>
                            </m:rPr>
                            <a:rPr lang="el-GR" altLang="ja-JP" sz="2000" i="1">
                              <a:solidFill>
                                <a:schemeClr val="tx1"/>
                              </a:solidFill>
                              <a:latin typeface="Cambria Math" panose="02040503050406030204" pitchFamily="18" charset="0"/>
                              <a:ea typeface="Cambria Math" panose="02040503050406030204" pitchFamily="18" charset="0"/>
                            </a:rPr>
                            <m:t>Λ</m:t>
                          </m:r>
                        </m:e>
                        <m:sub>
                          <m:r>
                            <m:rPr>
                              <m:sty m:val="p"/>
                            </m:rPr>
                            <a:rPr lang="en-US" altLang="ja-JP" sz="2000" b="0" i="0" smtClean="0">
                              <a:solidFill>
                                <a:schemeClr val="tx1"/>
                              </a:solidFill>
                              <a:latin typeface="Cambria Math" panose="02040503050406030204" pitchFamily="18" charset="0"/>
                              <a:ea typeface="Cambria Math" panose="02040503050406030204" pitchFamily="18" charset="0"/>
                            </a:rPr>
                            <m:t>ff</m:t>
                          </m:r>
                        </m:sub>
                        <m:sup>
                          <m:r>
                            <a:rPr lang="en-US" altLang="ja-JP" sz="2000" i="1">
                              <a:solidFill>
                                <a:schemeClr val="tx1"/>
                              </a:solidFill>
                              <a:latin typeface="Cambria Math" panose="02040503050406030204" pitchFamily="18" charset="0"/>
                            </a:rPr>
                            <m:t>′</m:t>
                          </m:r>
                          <m:r>
                            <m:rPr>
                              <m:sty m:val="p"/>
                            </m:rPr>
                            <a:rPr lang="en-US" altLang="ja-JP" sz="2000" b="0" i="0" smtClean="0">
                              <a:solidFill>
                                <a:schemeClr val="tx1"/>
                              </a:solidFill>
                              <a:latin typeface="Cambria Math" panose="02040503050406030204" pitchFamily="18" charset="0"/>
                            </a:rPr>
                            <m:t>A</m:t>
                          </m:r>
                        </m:sup>
                      </m:sSubSup>
                      <m:r>
                        <a:rPr lang="en-US" altLang="ja-JP" sz="2000" b="0" i="1" dirty="0" smtClean="0">
                          <a:solidFill>
                            <a:schemeClr val="tx1"/>
                          </a:solidFill>
                          <a:latin typeface="Cambria Math" panose="02040503050406030204" pitchFamily="18" charset="0"/>
                        </a:rPr>
                        <m:t>=</m:t>
                      </m:r>
                      <m:r>
                        <a:rPr lang="en-US" altLang="ja-JP" sz="2000" b="0" i="1" dirty="0" smtClean="0">
                          <a:solidFill>
                            <a:schemeClr val="tx1"/>
                          </a:solidFill>
                          <a:latin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l-GR" altLang="ja-JP" sz="2000" b="0" i="0" dirty="0" smtClean="0">
                                  <a:solidFill>
                                    <a:schemeClr val="tx1"/>
                                  </a:solidFill>
                                  <a:latin typeface="Cambria Math" panose="02040503050406030204" pitchFamily="18" charset="0"/>
                                  <a:ea typeface="Cambria Math" panose="02040503050406030204" pitchFamily="18" charset="0"/>
                                </a:rPr>
                                <m:t>Ξ</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Q</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r>
                        <a:rPr lang="en-US" altLang="ja-JP" sz="2000" b="0" i="1" dirty="0" smtClean="0">
                          <a:solidFill>
                            <a:schemeClr val="tx1"/>
                          </a:solidFill>
                          <a:latin typeface="Cambria Math" panose="02040503050406030204" pitchFamily="18" charset="0"/>
                          <a:ea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Λ</m:t>
                              </m:r>
                            </m:e>
                            <m:sub>
                              <m:r>
                                <a:rPr lang="en-US" altLang="ja-JP" sz="2000" b="0" i="1" dirty="0" smtClean="0">
                                  <a:latin typeface="Cambria Math" panose="02040503050406030204" pitchFamily="18" charset="0"/>
                                </a:rPr>
                                <m:t>𝑄</m:t>
                              </m:r>
                            </m:sub>
                          </m:sSub>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ff</m:t>
                          </m:r>
                        </m:sub>
                        <m:sup>
                          <m:r>
                            <m:rPr>
                              <m:sty m:val="p"/>
                            </m:rPr>
                            <a:rPr lang="en-US" altLang="ja-JP" sz="2000">
                              <a:latin typeface="Cambria Math" panose="02040503050406030204" pitchFamily="18" charset="0"/>
                            </a:rPr>
                            <m:t>A</m:t>
                          </m:r>
                        </m:sup>
                      </m:sSubSup>
                    </m:oMath>
                  </m:oMathPara>
                </a14:m>
                <a:endParaRPr kumimoji="1" lang="en-US" altLang="ja-JP" sz="2000"/>
              </a:p>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Ω</m:t>
                              </m:r>
                            </m:e>
                            <m:sub>
                              <m:r>
                                <a:rPr lang="en-US" altLang="ja-JP" sz="2000" b="0" i="1" dirty="0" smtClean="0">
                                  <a:latin typeface="Cambria Math" panose="02040503050406030204" pitchFamily="18" charset="0"/>
                                </a:rPr>
                                <m:t>𝑄𝑄</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smtClean="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d>
                        <m:dPr>
                          <m:ctrlPr>
                            <a:rPr lang="en-US" altLang="ja-JP" sz="2000" b="0" i="1" smtClean="0">
                              <a:solidFill>
                                <a:schemeClr val="tx1"/>
                              </a:solidFill>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b="0" i="0" smtClean="0">
                                  <a:latin typeface="Cambria Math" panose="02040503050406030204" pitchFamily="18" charset="0"/>
                                </a:rPr>
                                <m:t>A</m:t>
                              </m:r>
                            </m:sup>
                          </m:sSubSup>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l-GR" altLang="ja-JP" sz="2000" i="1">
                                  <a:latin typeface="Cambria Math" panose="02040503050406030204" pitchFamily="18" charset="0"/>
                                  <a:ea typeface="Cambria Math" panose="02040503050406030204" pitchFamily="18" charset="0"/>
                                </a:rPr>
                                <m:t>𝜎</m:t>
                              </m:r>
                              <m:r>
                                <m:rPr>
                                  <m:sty m:val="p"/>
                                </m:rPr>
                                <a:rPr lang="en-US" altLang="ja-JP" sz="200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A</m:t>
                              </m:r>
                            </m:sup>
                          </m:sSubSup>
                        </m:e>
                      </m:d>
                      <m:r>
                        <a:rPr lang="en-US" altLang="ja-JP" sz="2000" b="0" i="1" dirty="0" smtClean="0">
                          <a:solidFill>
                            <a:schemeClr val="tx1"/>
                          </a:solidFill>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n-US" altLang="ja-JP" sz="2000" b="0" i="0" dirty="0" smtClean="0">
                                  <a:solidFill>
                                    <a:schemeClr val="tx1"/>
                                  </a:solidFill>
                                  <a:latin typeface="Cambria Math" panose="02040503050406030204" pitchFamily="18" charset="0"/>
                                </a:rPr>
                                <m:t>D</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s</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r>
                            <a:rPr lang="en-US" altLang="ja-JP" sz="2000" b="0" i="1" dirty="0" smtClean="0">
                              <a:solidFill>
                                <a:schemeClr val="tx1"/>
                              </a:solidFill>
                              <a:latin typeface="Cambria Math" panose="02040503050406030204" pitchFamily="18" charset="0"/>
                            </a:rPr>
                            <m:t>𝐷</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A</m:t>
                          </m:r>
                        </m:sup>
                      </m:sSubSup>
                    </m:oMath>
                  </m:oMathPara>
                </a14:m>
                <a:endParaRPr kumimoji="1" lang="ja-JP" altLang="en-US" sz="2000"/>
              </a:p>
            </p:txBody>
          </p:sp>
        </mc:Choice>
        <mc:Fallback>
          <p:sp>
            <p:nvSpPr>
              <p:cNvPr id="2" name="テキスト ボックス 1">
                <a:extLst>
                  <a:ext uri="{FF2B5EF4-FFF2-40B4-BE49-F238E27FC236}">
                    <a16:creationId xmlns:a16="http://schemas.microsoft.com/office/drawing/2014/main" id="{8F3D0956-4544-419E-C9F7-A3D3257BF463}"/>
                  </a:ext>
                </a:extLst>
              </p:cNvPr>
              <p:cNvSpPr txBox="1">
                <a:spLocks noRot="1" noChangeAspect="1" noMove="1" noResize="1" noEditPoints="1" noAdjustHandles="1" noChangeArrowheads="1" noChangeShapeType="1" noTextEdit="1"/>
              </p:cNvSpPr>
              <p:nvPr/>
            </p:nvSpPr>
            <p:spPr>
              <a:xfrm>
                <a:off x="111317" y="1285867"/>
                <a:ext cx="11969365" cy="1530291"/>
              </a:xfrm>
              <a:prstGeom prst="rect">
                <a:avLst/>
              </a:prstGeom>
              <a:blipFill>
                <a:blip r:embed="rId3"/>
                <a:stretch>
                  <a:fillRect b="-826"/>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03071D3-B100-F2E6-CAB4-D133750312F1}"/>
              </a:ext>
            </a:extLst>
          </p:cNvPr>
          <p:cNvSpPr txBox="1"/>
          <p:nvPr/>
        </p:nvSpPr>
        <p:spPr>
          <a:xfrm>
            <a:off x="447472" y="985736"/>
            <a:ext cx="3988341" cy="461665"/>
          </a:xfrm>
          <a:prstGeom prst="rect">
            <a:avLst/>
          </a:prstGeom>
          <a:noFill/>
        </p:spPr>
        <p:txBody>
          <a:bodyPr wrap="square" rtlCol="0">
            <a:spAutoFit/>
          </a:bodyPr>
          <a:lstStyle/>
          <a:p>
            <a:r>
              <a:rPr kumimoji="1" lang="en-US" altLang="ja-JP" sz="2400" u="sng"/>
              <a:t>Mass Relations</a:t>
            </a:r>
            <a:r>
              <a:rPr kumimoji="1" lang="en-US" altLang="ja-JP" sz="2400"/>
              <a:t>:</a:t>
            </a:r>
            <a:endParaRPr kumimoji="1" lang="ja-JP" altLang="en-US" sz="2400"/>
          </a:p>
        </p:txBody>
      </p:sp>
      <mc:AlternateContent xmlns:mc="http://schemas.openxmlformats.org/markup-compatibility/2006">
        <mc:Choice xmlns:a14="http://schemas.microsoft.com/office/drawing/2010/main" Requires="a14">
          <p:graphicFrame>
            <p:nvGraphicFramePr>
              <p:cNvPr id="6" name="表 5">
                <a:extLst>
                  <a:ext uri="{FF2B5EF4-FFF2-40B4-BE49-F238E27FC236}">
                    <a16:creationId xmlns:a16="http://schemas.microsoft.com/office/drawing/2014/main" id="{D4D237B3-577B-5471-081D-E5B95DCEB25A}"/>
                  </a:ext>
                </a:extLst>
              </p:cNvPr>
              <p:cNvGraphicFramePr>
                <a:graphicFrameLocks noGrp="1"/>
              </p:cNvGraphicFramePr>
              <p:nvPr/>
            </p:nvGraphicFramePr>
            <p:xfrm>
              <a:off x="571759" y="3999331"/>
              <a:ext cx="5102709" cy="1863662"/>
            </p:xfrm>
            <a:graphic>
              <a:graphicData uri="http://schemas.openxmlformats.org/drawingml/2006/table">
                <a:tbl>
                  <a:tblPr firstRow="1" bandRow="1">
                    <a:tableStyleId>{5C22544A-7EE6-4342-B048-85BDC9FD1C3A}</a:tableStyleId>
                  </a:tblPr>
                  <a:tblGrid>
                    <a:gridCol w="2011823">
                      <a:extLst>
                        <a:ext uri="{9D8B030D-6E8A-4147-A177-3AD203B41FA5}">
                          <a16:colId xmlns:a16="http://schemas.microsoft.com/office/drawing/2014/main" val="2153929264"/>
                        </a:ext>
                      </a:extLst>
                    </a:gridCol>
                    <a:gridCol w="1526881">
                      <a:extLst>
                        <a:ext uri="{9D8B030D-6E8A-4147-A177-3AD203B41FA5}">
                          <a16:colId xmlns:a16="http://schemas.microsoft.com/office/drawing/2014/main" val="2848163732"/>
                        </a:ext>
                      </a:extLst>
                    </a:gridCol>
                    <a:gridCol w="1564005">
                      <a:extLst>
                        <a:ext uri="{9D8B030D-6E8A-4147-A177-3AD203B41FA5}">
                          <a16:colId xmlns:a16="http://schemas.microsoft.com/office/drawing/2014/main" val="2745041243"/>
                        </a:ext>
                      </a:extLst>
                    </a:gridCol>
                  </a:tblGrid>
                  <a:tr h="370840">
                    <a:tc>
                      <a:txBody>
                        <a:bodyPr/>
                        <a:lstStyle/>
                        <a:p>
                          <a:pPr algn="ctr"/>
                          <a:r>
                            <a:rPr kumimoji="1" lang="en-US" altLang="ja-JP" b="0">
                              <a:solidFill>
                                <a:schemeClr val="tx1"/>
                              </a:solidFill>
                            </a:rPr>
                            <a:t>Hadron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Width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1462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𝑇</m:t>
                                    </m:r>
                                  </m:e>
                                  <m:sub>
                                    <m:r>
                                      <a:rPr lang="en-US" altLang="ja-JP" sz="1800" b="0" i="1" dirty="0" smtClean="0">
                                        <a:latin typeface="Cambria Math" panose="02040503050406030204" pitchFamily="18" charset="0"/>
                                      </a:rPr>
                                      <m:t>𝑐𝑐𝑠</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4047</m:t>
                                </m:r>
                                <m:r>
                                  <a:rPr kumimoji="1" lang="en-US" altLang="ja-JP" b="0" i="1" smtClean="0">
                                    <a:solidFill>
                                      <a:schemeClr val="tx1"/>
                                    </a:solidFill>
                                    <a:latin typeface="Cambria Math" panose="02040503050406030204" pitchFamily="18" charset="0"/>
                                    <a:ea typeface="Cambria Math" panose="02040503050406030204" pitchFamily="18" charset="0"/>
                                  </a:rPr>
                                  <m:t>±11</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47±24</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77758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ja-JP" sz="1800" i="1" dirty="0" smtClean="0">
                                        <a:latin typeface="Cambria Math" panose="02040503050406030204" pitchFamily="18" charset="0"/>
                                      </a:rPr>
                                    </m:ctrlPr>
                                  </m:sSubPr>
                                  <m:e>
                                    <m:r>
                                      <m:rPr>
                                        <m:sty m:val="p"/>
                                      </m:rPr>
                                      <a:rPr lang="el-GR" altLang="ja-JP" sz="1800" i="1" dirty="0">
                                        <a:latin typeface="Cambria Math" panose="02040503050406030204" pitchFamily="18" charset="0"/>
                                        <a:ea typeface="Cambria Math" panose="02040503050406030204" pitchFamily="18" charset="0"/>
                                      </a:rPr>
                                      <m:t>Ω</m:t>
                                    </m:r>
                                  </m:e>
                                  <m:sub>
                                    <m:r>
                                      <a:rPr lang="en-US" altLang="ja-JP" sz="1800" b="0" i="1" dirty="0" smtClean="0">
                                        <a:latin typeface="Cambria Math" panose="02040503050406030204" pitchFamily="18" charset="0"/>
                                        <a:ea typeface="Cambria Math" panose="02040503050406030204" pitchFamily="18" charset="0"/>
                                      </a:rPr>
                                      <m:t>𝑐𝑐</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3706</m:t>
                                    </m:r>
                                  </m:e>
                                  <m:sub>
                                    <m:r>
                                      <a:rPr kumimoji="1" lang="en-US" altLang="ja-JP" b="0" i="1" smtClean="0">
                                        <a:solidFill>
                                          <a:schemeClr val="tx1"/>
                                        </a:solidFill>
                                        <a:latin typeface="Cambria Math" panose="02040503050406030204" pitchFamily="18" charset="0"/>
                                        <a:ea typeface="Cambria Math" panose="02040503050406030204" pitchFamily="18" charset="0"/>
                                      </a:rPr>
                                      <m:t>−15</m:t>
                                    </m:r>
                                  </m:sub>
                                  <m:sup>
                                    <m:r>
                                      <a:rPr kumimoji="1" lang="en-US" altLang="ja-JP" b="0" i="1" smtClean="0">
                                        <a:solidFill>
                                          <a:schemeClr val="tx1"/>
                                        </a:solidFill>
                                        <a:latin typeface="Cambria Math" panose="02040503050406030204" pitchFamily="18" charset="0"/>
                                        <a:ea typeface="Cambria Math" panose="02040503050406030204" pitchFamily="18" charset="0"/>
                                      </a:rPr>
                                      <m:t>+14</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61730"/>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𝑇</m:t>
                                        </m:r>
                                      </m:e>
                                      <m:sub>
                                        <m:r>
                                          <a:rPr lang="en-US" altLang="ja-JP" sz="1800" b="0" i="1" dirty="0" smtClean="0">
                                            <a:latin typeface="Cambria Math" panose="02040503050406030204" pitchFamily="18" charset="0"/>
                                          </a:rPr>
                                          <m:t>𝑏𝑏𝑠</m:t>
                                        </m:r>
                                      </m:sub>
                                    </m:sSub>
                                  </m:e>
                                </m:d>
                                <m:r>
                                  <a:rPr lang="en-US" altLang="ja-JP" sz="1800" b="0" i="1" dirty="0" smtClean="0">
                                    <a:latin typeface="Cambria Math" panose="02040503050406030204" pitchFamily="18" charset="0"/>
                                    <a:ea typeface="Cambria Math" panose="02040503050406030204" pitchFamily="18" charset="0"/>
                                  </a:rPr>
                                  <m:t>−</m:t>
                                </m:r>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𝑇</m:t>
                                        </m:r>
                                      </m:e>
                                      <m:sub>
                                        <m:r>
                                          <a:rPr lang="en-US" altLang="ja-JP" sz="1800" b="0" i="1" dirty="0" smtClean="0">
                                            <a:latin typeface="Cambria Math" panose="02040503050406030204" pitchFamily="18" charset="0"/>
                                          </a:rPr>
                                          <m:t>𝑏𝑏</m:t>
                                        </m:r>
                                      </m:sub>
                                    </m:sSub>
                                  </m:e>
                                </m:d>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mn-ea"/>
                                  </a:rPr>
                                  <m:t>172</m:t>
                                </m:r>
                                <m:r>
                                  <a:rPr kumimoji="1" lang="en-US" altLang="ja-JP" b="0" i="1" smtClean="0">
                                    <a:solidFill>
                                      <a:schemeClr val="tx1"/>
                                    </a:solidFill>
                                    <a:latin typeface="Cambria Math" panose="02040503050406030204" pitchFamily="18" charset="0"/>
                                    <a:ea typeface="Cambria Math" panose="02040503050406030204" pitchFamily="18" charset="0"/>
                                  </a:rPr>
                                  <m:t>±3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683818"/>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m:rPr>
                                            <m:sty m:val="p"/>
                                          </m:rPr>
                                          <a:rPr lang="el-GR" altLang="ja-JP" sz="1800" i="1" dirty="0">
                                            <a:latin typeface="Cambria Math" panose="02040503050406030204" pitchFamily="18" charset="0"/>
                                            <a:ea typeface="Cambria Math" panose="02040503050406030204" pitchFamily="18" charset="0"/>
                                          </a:rPr>
                                          <m:t>Ω</m:t>
                                        </m:r>
                                      </m:e>
                                      <m:sub>
                                        <m:r>
                                          <a:rPr lang="en-US" altLang="ja-JP" sz="1800" b="0" i="1" dirty="0" smtClean="0">
                                            <a:latin typeface="Cambria Math" panose="02040503050406030204" pitchFamily="18" charset="0"/>
                                            <a:ea typeface="Cambria Math" panose="02040503050406030204" pitchFamily="18" charset="0"/>
                                          </a:rPr>
                                          <m:t>𝑏𝑏</m:t>
                                        </m:r>
                                      </m:sub>
                                    </m:sSub>
                                  </m:e>
                                </m:d>
                                <m:r>
                                  <a:rPr lang="en-US" altLang="ja-JP" sz="1800" b="0" i="1" dirty="0" smtClean="0">
                                    <a:latin typeface="Cambria Math" panose="02040503050406030204" pitchFamily="18" charset="0"/>
                                    <a:ea typeface="Cambria Math" panose="02040503050406030204" pitchFamily="18" charset="0"/>
                                  </a:rPr>
                                  <m:t>−</m:t>
                                </m:r>
                                <m:r>
                                  <a:rPr lang="en-US" altLang="ja-JP" sz="1800" b="0" i="1" dirty="0" smtClean="0">
                                    <a:latin typeface="Cambria Math" panose="02040503050406030204" pitchFamily="18" charset="0"/>
                                    <a:ea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m:rPr>
                                            <m:sty m:val="p"/>
                                          </m:rPr>
                                          <a:rPr lang="el-GR" altLang="ja-JP" sz="1800" i="1" dirty="0" smtClean="0">
                                            <a:latin typeface="Cambria Math" panose="02040503050406030204" pitchFamily="18" charset="0"/>
                                            <a:ea typeface="Cambria Math" panose="02040503050406030204" pitchFamily="18" charset="0"/>
                                          </a:rPr>
                                          <m:t>Ξ</m:t>
                                        </m:r>
                                      </m:e>
                                      <m:sub>
                                        <m:r>
                                          <a:rPr lang="en-US" altLang="ja-JP" sz="1800" b="0" i="1" dirty="0" smtClean="0">
                                            <a:latin typeface="Cambria Math" panose="02040503050406030204" pitchFamily="18" charset="0"/>
                                            <a:ea typeface="Cambria Math" panose="02040503050406030204" pitchFamily="18" charset="0"/>
                                          </a:rPr>
                                          <m:t>𝑏𝑏</m:t>
                                        </m:r>
                                      </m:sub>
                                    </m:sSub>
                                  </m:e>
                                </m:d>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84</m:t>
                                    </m:r>
                                  </m:e>
                                  <m:sub>
                                    <m:r>
                                      <a:rPr kumimoji="1" lang="en-US" altLang="ja-JP" b="0" i="1" smtClean="0">
                                        <a:solidFill>
                                          <a:schemeClr val="tx1"/>
                                        </a:solidFill>
                                        <a:latin typeface="Cambria Math" panose="02040503050406030204" pitchFamily="18" charset="0"/>
                                        <a:ea typeface="Cambria Math" panose="02040503050406030204" pitchFamily="18" charset="0"/>
                                      </a:rPr>
                                      <m:t>−5</m:t>
                                    </m:r>
                                  </m:sub>
                                  <m:sup>
                                    <m:r>
                                      <a:rPr kumimoji="1" lang="en-US" altLang="ja-JP" b="0" i="1" smtClean="0">
                                        <a:solidFill>
                                          <a:schemeClr val="tx1"/>
                                        </a:solidFill>
                                        <a:latin typeface="Cambria Math" panose="02040503050406030204" pitchFamily="18" charset="0"/>
                                        <a:ea typeface="Cambria Math" panose="02040503050406030204" pitchFamily="18" charset="0"/>
                                      </a:rPr>
                                      <m:t>+4</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1453"/>
                      </a:ext>
                    </a:extLst>
                  </a:tr>
                </a:tbl>
              </a:graphicData>
            </a:graphic>
          </p:graphicFrame>
        </mc:Choice>
        <mc:Fallback>
          <p:graphicFrame>
            <p:nvGraphicFramePr>
              <p:cNvPr id="6" name="表 5">
                <a:extLst>
                  <a:ext uri="{FF2B5EF4-FFF2-40B4-BE49-F238E27FC236}">
                    <a16:creationId xmlns:a16="http://schemas.microsoft.com/office/drawing/2014/main" id="{D4D237B3-577B-5471-081D-E5B95DCEB25A}"/>
                  </a:ext>
                </a:extLst>
              </p:cNvPr>
              <p:cNvGraphicFramePr>
                <a:graphicFrameLocks noGrp="1"/>
              </p:cNvGraphicFramePr>
              <p:nvPr/>
            </p:nvGraphicFramePr>
            <p:xfrm>
              <a:off x="571759" y="3999331"/>
              <a:ext cx="5102709" cy="1863662"/>
            </p:xfrm>
            <a:graphic>
              <a:graphicData uri="http://schemas.openxmlformats.org/drawingml/2006/table">
                <a:tbl>
                  <a:tblPr firstRow="1" bandRow="1">
                    <a:tableStyleId>{5C22544A-7EE6-4342-B048-85BDC9FD1C3A}</a:tableStyleId>
                  </a:tblPr>
                  <a:tblGrid>
                    <a:gridCol w="2011823">
                      <a:extLst>
                        <a:ext uri="{9D8B030D-6E8A-4147-A177-3AD203B41FA5}">
                          <a16:colId xmlns:a16="http://schemas.microsoft.com/office/drawing/2014/main" val="2153929264"/>
                        </a:ext>
                      </a:extLst>
                    </a:gridCol>
                    <a:gridCol w="1526881">
                      <a:extLst>
                        <a:ext uri="{9D8B030D-6E8A-4147-A177-3AD203B41FA5}">
                          <a16:colId xmlns:a16="http://schemas.microsoft.com/office/drawing/2014/main" val="2848163732"/>
                        </a:ext>
                      </a:extLst>
                    </a:gridCol>
                    <a:gridCol w="1564005">
                      <a:extLst>
                        <a:ext uri="{9D8B030D-6E8A-4147-A177-3AD203B41FA5}">
                          <a16:colId xmlns:a16="http://schemas.microsoft.com/office/drawing/2014/main" val="2745041243"/>
                        </a:ext>
                      </a:extLst>
                    </a:gridCol>
                  </a:tblGrid>
                  <a:tr h="370840">
                    <a:tc>
                      <a:txBody>
                        <a:bodyPr/>
                        <a:lstStyle/>
                        <a:p>
                          <a:pPr algn="ctr"/>
                          <a:r>
                            <a:rPr kumimoji="1" lang="en-US" altLang="ja-JP" b="0">
                              <a:solidFill>
                                <a:schemeClr val="tx1"/>
                              </a:solidFill>
                            </a:rPr>
                            <a:t>Hadron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Width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14628"/>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33" t="-103333" r="-155063" b="-3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1405" t="-103333" r="-102479" b="-3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7642" t="-103333" r="-813" b="-300000"/>
                          </a:stretch>
                        </a:blipFill>
                      </a:tcPr>
                    </a:tc>
                    <a:extLst>
                      <a:ext uri="{0D108BD9-81ED-4DB2-BD59-A6C34878D82A}">
                        <a16:rowId xmlns:a16="http://schemas.microsoft.com/office/drawing/2014/main" val="2573777584"/>
                      </a:ext>
                    </a:extLst>
                  </a:tr>
                  <a:tr h="37585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33" t="-203333" r="-155063" b="-2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1405" t="-203333" r="-102479" b="-200000"/>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61730"/>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33" t="-313793" r="-155063" b="-10689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1405" t="-313793" r="-102479" b="-106897"/>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683818"/>
                      </a:ext>
                    </a:extLst>
                  </a:tr>
                  <a:tr h="375285">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33" t="-400000" r="-155063"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1405" t="-400000" r="-102479" b="-3333"/>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1453"/>
                      </a:ext>
                    </a:extLst>
                  </a:tr>
                </a:tbl>
              </a:graphicData>
            </a:graphic>
          </p:graphicFrame>
        </mc:Fallback>
      </mc:AlternateContent>
      <p:grpSp>
        <p:nvGrpSpPr>
          <p:cNvPr id="18" name="グループ化 17">
            <a:extLst>
              <a:ext uri="{FF2B5EF4-FFF2-40B4-BE49-F238E27FC236}">
                <a16:creationId xmlns:a16="http://schemas.microsoft.com/office/drawing/2014/main" id="{4066EDFF-D6A3-95D1-A73B-322A328D3150}"/>
              </a:ext>
            </a:extLst>
          </p:cNvPr>
          <p:cNvGrpSpPr/>
          <p:nvPr/>
        </p:nvGrpSpPr>
        <p:grpSpPr>
          <a:xfrm>
            <a:off x="6095999" y="4041073"/>
            <a:ext cx="5927389" cy="1951919"/>
            <a:chOff x="6095999" y="3294826"/>
            <a:chExt cx="5927389" cy="1951919"/>
          </a:xfrm>
        </p:grpSpPr>
        <p:grpSp>
          <p:nvGrpSpPr>
            <p:cNvPr id="11" name="グループ化 10">
              <a:extLst>
                <a:ext uri="{FF2B5EF4-FFF2-40B4-BE49-F238E27FC236}">
                  <a16:creationId xmlns:a16="http://schemas.microsoft.com/office/drawing/2014/main" id="{4CF9F1AB-830A-417A-262D-DD59659699C1}"/>
                </a:ext>
              </a:extLst>
            </p:cNvPr>
            <p:cNvGrpSpPr/>
            <p:nvPr/>
          </p:nvGrpSpPr>
          <p:grpSpPr>
            <a:xfrm>
              <a:off x="6095999" y="3294826"/>
              <a:ext cx="5927389" cy="1951919"/>
              <a:chOff x="5718240" y="3845766"/>
              <a:chExt cx="5927389" cy="1951919"/>
            </a:xfrm>
          </p:grpSpPr>
          <p:sp>
            <p:nvSpPr>
              <p:cNvPr id="9" name="角丸四角形 8">
                <a:extLst>
                  <a:ext uri="{FF2B5EF4-FFF2-40B4-BE49-F238E27FC236}">
                    <a16:creationId xmlns:a16="http://schemas.microsoft.com/office/drawing/2014/main" id="{03A6293A-E1AD-A908-1C88-0EF040F7E30F}"/>
                  </a:ext>
                </a:extLst>
              </p:cNvPr>
              <p:cNvSpPr/>
              <p:nvPr/>
            </p:nvSpPr>
            <p:spPr>
              <a:xfrm>
                <a:off x="5718240" y="4053192"/>
                <a:ext cx="5927389" cy="1744493"/>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D256A4D-46D5-8EE6-1C5F-714BCEEA809F}"/>
                  </a:ext>
                </a:extLst>
              </p:cNvPr>
              <p:cNvSpPr txBox="1"/>
              <p:nvPr/>
            </p:nvSpPr>
            <p:spPr>
              <a:xfrm>
                <a:off x="5934679" y="5026086"/>
                <a:ext cx="5494509" cy="707886"/>
              </a:xfrm>
              <a:prstGeom prst="rect">
                <a:avLst/>
              </a:prstGeom>
              <a:noFill/>
            </p:spPr>
            <p:txBody>
              <a:bodyPr wrap="square" rtlCol="0">
                <a:spAutoFit/>
              </a:bodyPr>
              <a:lstStyle/>
              <a:p>
                <a:r>
                  <a:rPr kumimoji="1" lang="en-US" altLang="ja-JP" sz="2000" dirty="0"/>
                  <a:t>We proposed a novel way to investigate color structure from the perspective of symmetries.</a:t>
                </a:r>
                <a:endParaRPr kumimoji="1" lang="ja-JP" altLang="en-US" sz="2000"/>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CFDFEA0A-A0CA-DEB5-6A6B-23A8E1ED9F3C}"/>
                      </a:ext>
                    </a:extLst>
                  </p:cNvPr>
                  <p:cNvSpPr txBox="1"/>
                  <p:nvPr/>
                </p:nvSpPr>
                <p:spPr>
                  <a:xfrm>
                    <a:off x="6128606" y="3845766"/>
                    <a:ext cx="5113876" cy="462434"/>
                  </a:xfrm>
                  <a:prstGeom prst="rect">
                    <a:avLst/>
                  </a:prstGeom>
                  <a:solidFill>
                    <a:schemeClr val="bg1"/>
                  </a:solidFill>
                </p:spPr>
                <p:txBody>
                  <a:bodyPr wrap="square" rtlCol="0">
                    <a:spAutoFit/>
                  </a:bodyPr>
                  <a:lstStyle/>
                  <a:p>
                    <a:pPr algn="ctr"/>
                    <a:r>
                      <a:rPr kumimoji="1" lang="en-US" altLang="ja-JP" sz="2400" dirty="0"/>
                      <a:t>color </a:t>
                    </a:r>
                    <a14:m>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e>
                          <m:sub>
                            <m:r>
                              <m:rPr>
                                <m:sty m:val="p"/>
                              </m:rPr>
                              <a:rPr kumimoji="1" lang="en-US" altLang="ja-JP" sz="2400" b="0" i="0" smtClean="0">
                                <a:latin typeface="Cambria Math" panose="02040503050406030204" pitchFamily="18" charset="0"/>
                              </a:rPr>
                              <m:t>c</m:t>
                            </m:r>
                          </m:sub>
                        </m:sSub>
                      </m:oMath>
                    </a14:m>
                    <a:r>
                      <a:rPr kumimoji="1" lang="en-US" altLang="ja-JP" sz="2400" dirty="0"/>
                      <a:t> diquark</a:t>
                    </a:r>
                    <a:endParaRPr kumimoji="1" lang="ja-JP" altLang="en-US" sz="2400"/>
                  </a:p>
                </p:txBody>
              </p:sp>
            </mc:Choice>
            <mc:Fallback>
              <p:sp>
                <p:nvSpPr>
                  <p:cNvPr id="8" name="テキスト ボックス 7">
                    <a:extLst>
                      <a:ext uri="{FF2B5EF4-FFF2-40B4-BE49-F238E27FC236}">
                        <a16:creationId xmlns:a16="http://schemas.microsoft.com/office/drawing/2014/main" id="{CFDFEA0A-A0CA-DEB5-6A6B-23A8E1ED9F3C}"/>
                      </a:ext>
                    </a:extLst>
                  </p:cNvPr>
                  <p:cNvSpPr txBox="1">
                    <a:spLocks noRot="1" noChangeAspect="1" noMove="1" noResize="1" noEditPoints="1" noAdjustHandles="1" noChangeArrowheads="1" noChangeShapeType="1" noTextEdit="1"/>
                  </p:cNvSpPr>
                  <p:nvPr/>
                </p:nvSpPr>
                <p:spPr>
                  <a:xfrm>
                    <a:off x="6128606" y="3845766"/>
                    <a:ext cx="5113876" cy="462434"/>
                  </a:xfrm>
                  <a:prstGeom prst="rect">
                    <a:avLst/>
                  </a:prstGeom>
                  <a:blipFill>
                    <a:blip r:embed="rId5"/>
                    <a:stretch>
                      <a:fillRect t="-10811" b="-29730"/>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269F5E07-49DD-07AE-3445-838BF056F250}"/>
                    </a:ext>
                  </a:extLst>
                </p:cNvPr>
                <p:cNvSpPr txBox="1"/>
                <p:nvPr/>
              </p:nvSpPr>
              <p:spPr>
                <a:xfrm>
                  <a:off x="6095999" y="3760358"/>
                  <a:ext cx="5927389" cy="708592"/>
                </a:xfrm>
                <a:prstGeom prst="rect">
                  <a:avLst/>
                </a:prstGeom>
                <a:noFill/>
              </p:spPr>
              <p:txBody>
                <a:bodyPr wrap="square" rtlCol="0">
                  <a:spAutoFit/>
                </a:bodyPr>
                <a:lstStyle/>
                <a:p>
                  <a:r>
                    <a:rPr kumimoji="1" lang="en-US" altLang="ja-JP" sz="2000" dirty="0"/>
                    <a:t>If these results agree with future experiments,</a:t>
                  </a:r>
                </a:p>
                <a:p>
                  <a:r>
                    <a:rPr kumimoji="1" lang="en-US" altLang="ja-JP" sz="2000" dirty="0"/>
                    <a:t>it means that the color </a:t>
                  </a:r>
                  <a14:m>
                    <m:oMath xmlns:m="http://schemas.openxmlformats.org/officeDocument/2006/math">
                      <m:sSub>
                        <m:sSubPr>
                          <m:ctrlPr>
                            <a:rPr kumimoji="1" lang="en-US" altLang="ja-JP" sz="2000" i="1" smtClean="0">
                              <a:latin typeface="Cambria Math" panose="02040503050406030204" pitchFamily="18" charset="0"/>
                            </a:rPr>
                          </m:ctrlPr>
                        </m:sSubPr>
                        <m:e>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3</m:t>
                              </m:r>
                            </m:e>
                          </m:acc>
                        </m:e>
                        <m:sub>
                          <m:r>
                            <m:rPr>
                              <m:sty m:val="p"/>
                            </m:rPr>
                            <a:rPr kumimoji="1" lang="en-US" altLang="ja-JP" sz="2000" b="0" i="0" smtClean="0">
                              <a:latin typeface="Cambria Math" panose="02040503050406030204" pitchFamily="18" charset="0"/>
                            </a:rPr>
                            <m:t>c</m:t>
                          </m:r>
                        </m:sub>
                      </m:sSub>
                    </m:oMath>
                  </a14:m>
                  <a:r>
                    <a:rPr kumimoji="1" lang="en-US" altLang="ja-JP" sz="2000" dirty="0"/>
                    <a:t> diquark is dominant.</a:t>
                  </a:r>
                  <a:endParaRPr kumimoji="1" lang="ja-JP" altLang="en-US" sz="2000"/>
                </a:p>
              </p:txBody>
            </p:sp>
          </mc:Choice>
          <mc:Fallback>
            <p:sp>
              <p:nvSpPr>
                <p:cNvPr id="12" name="テキスト ボックス 11">
                  <a:extLst>
                    <a:ext uri="{FF2B5EF4-FFF2-40B4-BE49-F238E27FC236}">
                      <a16:creationId xmlns:a16="http://schemas.microsoft.com/office/drawing/2014/main" id="{269F5E07-49DD-07AE-3445-838BF056F250}"/>
                    </a:ext>
                  </a:extLst>
                </p:cNvPr>
                <p:cNvSpPr txBox="1">
                  <a:spLocks noRot="1" noChangeAspect="1" noMove="1" noResize="1" noEditPoints="1" noAdjustHandles="1" noChangeArrowheads="1" noChangeShapeType="1" noTextEdit="1"/>
                </p:cNvSpPr>
                <p:nvPr/>
              </p:nvSpPr>
              <p:spPr>
                <a:xfrm>
                  <a:off x="6095999" y="3760358"/>
                  <a:ext cx="5927389" cy="708592"/>
                </a:xfrm>
                <a:prstGeom prst="rect">
                  <a:avLst/>
                </a:prstGeom>
                <a:blipFill>
                  <a:blip r:embed="rId6"/>
                  <a:stretch>
                    <a:fillRect l="-1071" t="-3509" b="-15789"/>
                  </a:stretch>
                </a:blipFill>
              </p:spPr>
              <p:txBody>
                <a:bodyPr/>
                <a:lstStyle/>
                <a:p>
                  <a:r>
                    <a:rPr lang="ja-JP" altLang="en-US">
                      <a:noFill/>
                    </a:rPr>
                    <a:t> </a:t>
                  </a:r>
                </a:p>
              </p:txBody>
            </p:sp>
          </mc:Fallback>
        </mc:AlternateContent>
      </p:grpSp>
      <p:sp>
        <p:nvSpPr>
          <p:cNvPr id="16" name="テキスト ボックス 15">
            <a:extLst>
              <a:ext uri="{FF2B5EF4-FFF2-40B4-BE49-F238E27FC236}">
                <a16:creationId xmlns:a16="http://schemas.microsoft.com/office/drawing/2014/main" id="{D329327E-CB32-0B3D-C884-0583F2D3FC93}"/>
              </a:ext>
            </a:extLst>
          </p:cNvPr>
          <p:cNvSpPr txBox="1"/>
          <p:nvPr/>
        </p:nvSpPr>
        <p:spPr>
          <a:xfrm>
            <a:off x="799427" y="5951822"/>
            <a:ext cx="5005025" cy="338554"/>
          </a:xfrm>
          <a:prstGeom prst="rect">
            <a:avLst/>
          </a:prstGeom>
          <a:noFill/>
        </p:spPr>
        <p:txBody>
          <a:bodyPr wrap="square" rtlCol="0">
            <a:spAutoFit/>
          </a:bodyPr>
          <a:lstStyle/>
          <a:p>
            <a:r>
              <a:rPr kumimoji="1" lang="en-US" altLang="ja-JP" sz="1600" u="sng" dirty="0"/>
              <a:t>M. Tanaka</a:t>
            </a:r>
            <a:r>
              <a:rPr kumimoji="1" lang="en-US" altLang="ja-JP" sz="1600" dirty="0"/>
              <a:t> et al., </a:t>
            </a:r>
            <a:r>
              <a:rPr lang="en-US" altLang="ja-JP" sz="1600" b="0" i="0" dirty="0">
                <a:effectLst/>
              </a:rPr>
              <a:t>Phys. Rev. D 110, 016024 (2024)</a:t>
            </a:r>
            <a:endParaRPr kumimoji="1" lang="ja-JP" altLang="en-US" sz="1600"/>
          </a:p>
        </p:txBody>
      </p:sp>
      <p:grpSp>
        <p:nvGrpSpPr>
          <p:cNvPr id="3" name="グループ化 2">
            <a:extLst>
              <a:ext uri="{FF2B5EF4-FFF2-40B4-BE49-F238E27FC236}">
                <a16:creationId xmlns:a16="http://schemas.microsoft.com/office/drawing/2014/main" id="{CF8A6598-1D04-A76A-74A3-924CCA974427}"/>
              </a:ext>
            </a:extLst>
          </p:cNvPr>
          <p:cNvGrpSpPr/>
          <p:nvPr/>
        </p:nvGrpSpPr>
        <p:grpSpPr>
          <a:xfrm>
            <a:off x="5655915" y="2690196"/>
            <a:ext cx="5663301" cy="1120825"/>
            <a:chOff x="6311448" y="4013770"/>
            <a:chExt cx="5663301" cy="1120825"/>
          </a:xfrm>
        </p:grpSpPr>
        <p:grpSp>
          <p:nvGrpSpPr>
            <p:cNvPr id="13" name="グループ化 12">
              <a:extLst>
                <a:ext uri="{FF2B5EF4-FFF2-40B4-BE49-F238E27FC236}">
                  <a16:creationId xmlns:a16="http://schemas.microsoft.com/office/drawing/2014/main" id="{BFCC19AE-79B3-74D1-89CF-D292CF03B1D6}"/>
                </a:ext>
              </a:extLst>
            </p:cNvPr>
            <p:cNvGrpSpPr/>
            <p:nvPr/>
          </p:nvGrpSpPr>
          <p:grpSpPr>
            <a:xfrm>
              <a:off x="6311448" y="4247653"/>
              <a:ext cx="5663301" cy="886942"/>
              <a:chOff x="6311448" y="4062824"/>
              <a:chExt cx="5663301" cy="886942"/>
            </a:xfrm>
          </p:grpSpPr>
          <p:sp>
            <p:nvSpPr>
              <p:cNvPr id="15" name="角丸四角形 14">
                <a:extLst>
                  <a:ext uri="{FF2B5EF4-FFF2-40B4-BE49-F238E27FC236}">
                    <a16:creationId xmlns:a16="http://schemas.microsoft.com/office/drawing/2014/main" id="{86946359-60D9-70B7-C7D4-D40D152BFDC0}"/>
                  </a:ext>
                </a:extLst>
              </p:cNvPr>
              <p:cNvSpPr/>
              <p:nvPr/>
            </p:nvSpPr>
            <p:spPr>
              <a:xfrm>
                <a:off x="6311448" y="4062824"/>
                <a:ext cx="5335168" cy="886942"/>
              </a:xfrm>
              <a:prstGeom prst="roundRect">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4903CABA-19C0-D428-E935-E5247C5DCED2}"/>
                      </a:ext>
                    </a:extLst>
                  </p:cNvPr>
                  <p:cNvSpPr txBox="1"/>
                  <p:nvPr/>
                </p:nvSpPr>
                <p:spPr>
                  <a:xfrm>
                    <a:off x="6364485" y="4217761"/>
                    <a:ext cx="5610264" cy="707886"/>
                  </a:xfrm>
                  <a:prstGeom prst="rect">
                    <a:avLst/>
                  </a:prstGeom>
                  <a:noFill/>
                </p:spPr>
                <p:txBody>
                  <a:bodyPr wrap="square">
                    <a:spAutoFit/>
                  </a:bodyPr>
                  <a:lstStyle/>
                  <a:p>
                    <a:r>
                      <a:rPr kumimoji="1" lang="en-US" altLang="ja-JP" sz="2000" dirty="0"/>
                      <a:t>SFS does not emerge in the case of color </a:t>
                    </a:r>
                    <a14:m>
                      <m:oMath xmlns:m="http://schemas.openxmlformats.org/officeDocument/2006/math">
                        <m:r>
                          <a:rPr lang="en-US" altLang="ja-JP" sz="2000">
                            <a:latin typeface="Cambria Math" panose="02040503050406030204" pitchFamily="18" charset="0"/>
                          </a:rPr>
                          <m:t>6</m:t>
                        </m:r>
                      </m:oMath>
                    </a14:m>
                    <a:r>
                      <a:rPr kumimoji="1" lang="en-US" altLang="ja-JP" sz="2000" dirty="0"/>
                      <a:t>.</a:t>
                    </a:r>
                    <a:r>
                      <a:rPr kumimoji="1" lang="ja-JP" altLang="en-US" sz="2000"/>
                      <a:t> </a:t>
                    </a:r>
                    <a:r>
                      <a:rPr lang="en-US" altLang="ja-JP" sz="2000" dirty="0"/>
                      <a:t>There is no relation between </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𝑐𝑐</m:t>
                            </m:r>
                          </m:sub>
                        </m:sSub>
                      </m:oMath>
                    </a14:m>
                    <a:r>
                      <a:rPr lang="en-US" altLang="ja-JP" sz="2000" dirty="0"/>
                      <a:t> and </a:t>
                    </a:r>
                    <a14:m>
                      <m:oMath xmlns:m="http://schemas.openxmlformats.org/officeDocument/2006/math">
                        <m:sSub>
                          <m:sSubPr>
                            <m:ctrlPr>
                              <a:rPr kumimoji="1" lang="en-US" altLang="ja-JP" sz="2000" i="1" smtClean="0">
                                <a:latin typeface="Cambria Math" panose="02040503050406030204" pitchFamily="18" charset="0"/>
                              </a:rPr>
                            </m:ctrlPr>
                          </m:sSub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b="0" i="1" smtClean="0">
                                <a:latin typeface="Cambria Math" panose="02040503050406030204" pitchFamily="18" charset="0"/>
                              </a:rPr>
                              <m:t>𝑐</m:t>
                            </m:r>
                          </m:sub>
                        </m:sSub>
                      </m:oMath>
                    </a14:m>
                    <a:r>
                      <a:rPr kumimoji="1" lang="en-US" altLang="ja-JP" sz="2000" dirty="0"/>
                      <a:t> </a:t>
                    </a:r>
                  </a:p>
                </p:txBody>
              </p:sp>
            </mc:Choice>
            <mc:Fallback>
              <p:sp>
                <p:nvSpPr>
                  <p:cNvPr id="17" name="テキスト ボックス 16">
                    <a:extLst>
                      <a:ext uri="{FF2B5EF4-FFF2-40B4-BE49-F238E27FC236}">
                        <a16:creationId xmlns:a16="http://schemas.microsoft.com/office/drawing/2014/main" id="{4903CABA-19C0-D428-E935-E5247C5DCED2}"/>
                      </a:ext>
                    </a:extLst>
                  </p:cNvPr>
                  <p:cNvSpPr txBox="1">
                    <a:spLocks noRot="1" noChangeAspect="1" noMove="1" noResize="1" noEditPoints="1" noAdjustHandles="1" noChangeArrowheads="1" noChangeShapeType="1" noTextEdit="1"/>
                  </p:cNvSpPr>
                  <p:nvPr/>
                </p:nvSpPr>
                <p:spPr>
                  <a:xfrm>
                    <a:off x="6364485" y="4217761"/>
                    <a:ext cx="5610264" cy="707886"/>
                  </a:xfrm>
                  <a:prstGeom prst="rect">
                    <a:avLst/>
                  </a:prstGeom>
                  <a:blipFill>
                    <a:blip r:embed="rId7"/>
                    <a:stretch>
                      <a:fillRect l="-1129" t="-3509" b="-15789"/>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BB7C2729-DBDB-47FF-CDE7-C43E68AD1611}"/>
                    </a:ext>
                  </a:extLst>
                </p:cNvPr>
                <p:cNvSpPr txBox="1"/>
                <p:nvPr/>
              </p:nvSpPr>
              <p:spPr>
                <a:xfrm>
                  <a:off x="7387694" y="4013770"/>
                  <a:ext cx="3185325" cy="400110"/>
                </a:xfrm>
                <a:prstGeom prst="rect">
                  <a:avLst/>
                </a:prstGeom>
                <a:solidFill>
                  <a:schemeClr val="bg1"/>
                </a:solidFill>
              </p:spPr>
              <p:txBody>
                <a:bodyPr wrap="square">
                  <a:spAutoFit/>
                </a:bodyPr>
                <a:lstStyle/>
                <a:p>
                  <a:pPr algn="ctr"/>
                  <a:r>
                    <a:rPr kumimoji="1" lang="en-US" altLang="ja-JP" sz="2000" u="sng"/>
                    <a:t>Color rep. of diquark is </a:t>
                  </a:r>
                  <a14:m>
                    <m:oMath xmlns:m="http://schemas.openxmlformats.org/officeDocument/2006/math">
                      <m:r>
                        <a:rPr kumimoji="1" lang="en-US" altLang="ja-JP" sz="2000" b="0" i="0" u="sng" smtClean="0">
                          <a:latin typeface="Cambria Math" panose="02040503050406030204" pitchFamily="18" charset="0"/>
                        </a:rPr>
                        <m:t>6</m:t>
                      </m:r>
                    </m:oMath>
                  </a14:m>
                  <a:endParaRPr lang="ja-JP" altLang="en-US" sz="2000" u="sng"/>
                </a:p>
              </p:txBody>
            </p:sp>
          </mc:Choice>
          <mc:Fallback>
            <p:sp>
              <p:nvSpPr>
                <p:cNvPr id="14" name="テキスト ボックス 13">
                  <a:extLst>
                    <a:ext uri="{FF2B5EF4-FFF2-40B4-BE49-F238E27FC236}">
                      <a16:creationId xmlns:a16="http://schemas.microsoft.com/office/drawing/2014/main" id="{BB7C2729-DBDB-47FF-CDE7-C43E68AD1611}"/>
                    </a:ext>
                  </a:extLst>
                </p:cNvPr>
                <p:cNvSpPr txBox="1">
                  <a:spLocks noRot="1" noChangeAspect="1" noMove="1" noResize="1" noEditPoints="1" noAdjustHandles="1" noChangeArrowheads="1" noChangeShapeType="1" noTextEdit="1"/>
                </p:cNvSpPr>
                <p:nvPr/>
              </p:nvSpPr>
              <p:spPr>
                <a:xfrm>
                  <a:off x="7387694" y="4013770"/>
                  <a:ext cx="3185325" cy="400110"/>
                </a:xfrm>
                <a:prstGeom prst="rect">
                  <a:avLst/>
                </a:prstGeom>
                <a:blipFill>
                  <a:blip r:embed="rId8"/>
                  <a:stretch>
                    <a:fillRect t="-3030" b="-27273"/>
                  </a:stretch>
                </a:blipFill>
              </p:spPr>
              <p:txBody>
                <a:bodyPr/>
                <a:lstStyle/>
                <a:p>
                  <a:r>
                    <a:rPr lang="ja-JP" altLang="en-US">
                      <a:noFill/>
                    </a:rPr>
                    <a:t> </a:t>
                  </a:r>
                </a:p>
              </p:txBody>
            </p:sp>
          </mc:Fallback>
        </mc:AlternateContent>
      </p:grpSp>
      <p:sp>
        <p:nvSpPr>
          <p:cNvPr id="19" name="テキスト ボックス 18">
            <a:extLst>
              <a:ext uri="{FF2B5EF4-FFF2-40B4-BE49-F238E27FC236}">
                <a16:creationId xmlns:a16="http://schemas.microsoft.com/office/drawing/2014/main" id="{822C34A9-2A7A-1D94-B2EB-15526CF62D74}"/>
              </a:ext>
            </a:extLst>
          </p:cNvPr>
          <p:cNvSpPr txBox="1"/>
          <p:nvPr/>
        </p:nvSpPr>
        <p:spPr>
          <a:xfrm>
            <a:off x="6434215" y="5992992"/>
            <a:ext cx="6010704" cy="830997"/>
          </a:xfrm>
          <a:prstGeom prst="rect">
            <a:avLst/>
          </a:prstGeom>
          <a:noFill/>
        </p:spPr>
        <p:txBody>
          <a:bodyPr wrap="square">
            <a:spAutoFit/>
          </a:bodyPr>
          <a:lstStyle/>
          <a:p>
            <a:r>
              <a:rPr lang="en-US" altLang="ja-JP" sz="2400" dirty="0">
                <a:solidFill>
                  <a:srgbClr val="FF0000"/>
                </a:solidFill>
              </a:rPr>
              <a:t>Investigating SFS may lead to understanding of color structure.</a:t>
            </a:r>
            <a:endParaRPr lang="ja-JP" altLang="en-US" sz="2400">
              <a:solidFill>
                <a:srgbClr val="FF0000"/>
              </a:solidFill>
            </a:endParaRPr>
          </a:p>
        </p:txBody>
      </p:sp>
    </p:spTree>
    <p:extLst>
      <p:ext uri="{BB962C8B-B14F-4D97-AF65-F5344CB8AC3E}">
        <p14:creationId xmlns:p14="http://schemas.microsoft.com/office/powerpoint/2010/main" val="30139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12DE86-7F8F-3C9A-B845-E040AB815DDA}"/>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11FD6EB-5B79-C91C-472D-3FDDF63CF66D}"/>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91F01F2-A3B9-4CF4-3F7B-F2ABBB8D5C5B}"/>
              </a:ext>
            </a:extLst>
          </p:cNvPr>
          <p:cNvSpPr txBox="1"/>
          <p:nvPr/>
        </p:nvSpPr>
        <p:spPr>
          <a:xfrm>
            <a:off x="0" y="47697"/>
            <a:ext cx="10170826" cy="769441"/>
          </a:xfrm>
          <a:prstGeom prst="rect">
            <a:avLst/>
          </a:prstGeom>
          <a:noFill/>
        </p:spPr>
        <p:txBody>
          <a:bodyPr wrap="square" rtlCol="0">
            <a:spAutoFit/>
          </a:bodyPr>
          <a:lstStyle/>
          <a:p>
            <a:r>
              <a:rPr kumimoji="1" lang="en-US" altLang="ja-JP" sz="4400">
                <a:solidFill>
                  <a:schemeClr val="bg1"/>
                </a:solidFill>
              </a:rPr>
              <a:t>From Isoscalar to Isovector</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83BA8689-6846-19A6-AC25-10C3B3FC7B6B}"/>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p:sp>
            <p:nvSpPr>
              <p:cNvPr id="32" name="テキスト ボックス 31">
                <a:extLst>
                  <a:ext uri="{FF2B5EF4-FFF2-40B4-BE49-F238E27FC236}">
                    <a16:creationId xmlns:a16="http://schemas.microsoft.com/office/drawing/2014/main" id="{83BA8689-6846-19A6-AC25-10C3B3FC7B6B}"/>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20732" t="-127027" b="-191892"/>
                </a:stretch>
              </a:blipFill>
            </p:spPr>
            <p:txBody>
              <a:bodyPr/>
              <a:lstStyle/>
              <a:p>
                <a:r>
                  <a:rPr lang="ja-JP" altLang="en-US">
                    <a:noFill/>
                  </a:rPr>
                  <a:t> </a:t>
                </a:r>
              </a:p>
            </p:txBody>
          </p:sp>
        </mc:Fallback>
      </mc:AlternateContent>
      <p:grpSp>
        <p:nvGrpSpPr>
          <p:cNvPr id="22" name="グループ化 21">
            <a:extLst>
              <a:ext uri="{FF2B5EF4-FFF2-40B4-BE49-F238E27FC236}">
                <a16:creationId xmlns:a16="http://schemas.microsoft.com/office/drawing/2014/main" id="{F45E10A8-CABC-972A-0B91-FDED48A7DDAC}"/>
              </a:ext>
            </a:extLst>
          </p:cNvPr>
          <p:cNvGrpSpPr/>
          <p:nvPr/>
        </p:nvGrpSpPr>
        <p:grpSpPr>
          <a:xfrm>
            <a:off x="704419" y="1133345"/>
            <a:ext cx="4789972" cy="5175925"/>
            <a:chOff x="6698821" y="1095346"/>
            <a:chExt cx="4789972" cy="5175925"/>
          </a:xfrm>
        </p:grpSpPr>
        <p:grpSp>
          <p:nvGrpSpPr>
            <p:cNvPr id="23" name="グループ化 22">
              <a:extLst>
                <a:ext uri="{FF2B5EF4-FFF2-40B4-BE49-F238E27FC236}">
                  <a16:creationId xmlns:a16="http://schemas.microsoft.com/office/drawing/2014/main" id="{564A8404-3B9C-7AF8-FC7B-9161AC97345B}"/>
                </a:ext>
              </a:extLst>
            </p:cNvPr>
            <p:cNvGrpSpPr/>
            <p:nvPr/>
          </p:nvGrpSpPr>
          <p:grpSpPr>
            <a:xfrm>
              <a:off x="9559685" y="4057735"/>
              <a:ext cx="1761292" cy="1742892"/>
              <a:chOff x="6037721" y="3900979"/>
              <a:chExt cx="2344280" cy="2319789"/>
            </a:xfrm>
          </p:grpSpPr>
          <p:grpSp>
            <p:nvGrpSpPr>
              <p:cNvPr id="81" name="グループ化 80">
                <a:extLst>
                  <a:ext uri="{FF2B5EF4-FFF2-40B4-BE49-F238E27FC236}">
                    <a16:creationId xmlns:a16="http://schemas.microsoft.com/office/drawing/2014/main" id="{4DB94280-C44C-CE40-ABBA-2A7FB9E16548}"/>
                  </a:ext>
                </a:extLst>
              </p:cNvPr>
              <p:cNvGrpSpPr/>
              <p:nvPr/>
            </p:nvGrpSpPr>
            <p:grpSpPr>
              <a:xfrm>
                <a:off x="6037721" y="3900979"/>
                <a:ext cx="2344280" cy="2319789"/>
                <a:chOff x="2791601" y="3739925"/>
                <a:chExt cx="2344280" cy="2319789"/>
              </a:xfrm>
            </p:grpSpPr>
            <p:sp>
              <p:nvSpPr>
                <p:cNvPr id="87" name="フローチャート: 結合子 86">
                  <a:extLst>
                    <a:ext uri="{FF2B5EF4-FFF2-40B4-BE49-F238E27FC236}">
                      <a16:creationId xmlns:a16="http://schemas.microsoft.com/office/drawing/2014/main" id="{28EB8D58-E82E-38B6-7031-1C3E5874313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DD2B3033-96C3-E0AF-5E2B-46955F9D00F1}"/>
                    </a:ext>
                  </a:extLst>
                </p:cNvPr>
                <p:cNvGrpSpPr/>
                <p:nvPr/>
              </p:nvGrpSpPr>
              <p:grpSpPr>
                <a:xfrm>
                  <a:off x="3247602" y="4840481"/>
                  <a:ext cx="1509816" cy="888715"/>
                  <a:chOff x="794834" y="3462482"/>
                  <a:chExt cx="1509816" cy="888715"/>
                </a:xfrm>
              </p:grpSpPr>
              <p:grpSp>
                <p:nvGrpSpPr>
                  <p:cNvPr id="89" name="グループ化 88">
                    <a:extLst>
                      <a:ext uri="{FF2B5EF4-FFF2-40B4-BE49-F238E27FC236}">
                        <a16:creationId xmlns:a16="http://schemas.microsoft.com/office/drawing/2014/main" id="{DAEA9CC9-D650-F700-156F-11E9394E8030}"/>
                      </a:ext>
                    </a:extLst>
                  </p:cNvPr>
                  <p:cNvGrpSpPr/>
                  <p:nvPr/>
                </p:nvGrpSpPr>
                <p:grpSpPr>
                  <a:xfrm>
                    <a:off x="1589947" y="3490930"/>
                    <a:ext cx="714703" cy="860267"/>
                    <a:chOff x="3926883" y="3542625"/>
                    <a:chExt cx="714703" cy="860267"/>
                  </a:xfrm>
                </p:grpSpPr>
                <mc:AlternateContent xmlns:mc="http://schemas.openxmlformats.org/markup-compatibility/2006">
                  <mc:Choice xmlns:a14="http://schemas.microsoft.com/office/drawing/2010/main" Requires="a14">
                    <p:sp>
                      <p:nvSpPr>
                        <p:cNvPr id="93" name="テキスト ボックス 92">
                          <a:extLst>
                            <a:ext uri="{FF2B5EF4-FFF2-40B4-BE49-F238E27FC236}">
                              <a16:creationId xmlns:a16="http://schemas.microsoft.com/office/drawing/2014/main" id="{9B541829-2BBE-0C2B-1EDD-D7CA08C0A7B0}"/>
                            </a:ext>
                          </a:extLst>
                        </p:cNvPr>
                        <p:cNvSpPr txBox="1"/>
                        <p:nvPr/>
                      </p:nvSpPr>
                      <p:spPr>
                        <a:xfrm>
                          <a:off x="3926883" y="3542625"/>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93" name="テキスト ボックス 92">
                          <a:extLst>
                            <a:ext uri="{FF2B5EF4-FFF2-40B4-BE49-F238E27FC236}">
                              <a16:creationId xmlns:a16="http://schemas.microsoft.com/office/drawing/2014/main" id="{9B541829-2BBE-0C2B-1EDD-D7CA08C0A7B0}"/>
                            </a:ext>
                          </a:extLst>
                        </p:cNvPr>
                        <p:cNvSpPr txBox="1">
                          <a:spLocks noRot="1" noChangeAspect="1" noMove="1" noResize="1" noEditPoints="1" noAdjustHandles="1" noChangeArrowheads="1" noChangeShapeType="1" noTextEdit="1"/>
                        </p:cNvSpPr>
                        <p:nvPr/>
                      </p:nvSpPr>
                      <p:spPr>
                        <a:xfrm>
                          <a:off x="3926883" y="3542625"/>
                          <a:ext cx="714703" cy="860267"/>
                        </a:xfrm>
                        <a:prstGeom prst="rect">
                          <a:avLst/>
                        </a:prstGeom>
                        <a:blipFill>
                          <a:blip r:embed="rId4"/>
                          <a:stretch>
                            <a:fillRect l="-4651" r="-4651"/>
                          </a:stretch>
                        </a:blipFill>
                      </p:spPr>
                      <p:txBody>
                        <a:bodyPr/>
                        <a:lstStyle/>
                        <a:p>
                          <a:r>
                            <a:rPr lang="ja-JP" altLang="en-US">
                              <a:noFill/>
                            </a:rPr>
                            <a:t> </a:t>
                          </a:r>
                        </a:p>
                      </p:txBody>
                    </p:sp>
                  </mc:Fallback>
                </mc:AlternateContent>
                <p:sp>
                  <p:nvSpPr>
                    <p:cNvPr id="94" name="円/楕円 93">
                      <a:extLst>
                        <a:ext uri="{FF2B5EF4-FFF2-40B4-BE49-F238E27FC236}">
                          <a16:creationId xmlns:a16="http://schemas.microsoft.com/office/drawing/2014/main" id="{A6CFF56C-0F9C-2257-56F1-82C45926B38F}"/>
                        </a:ext>
                      </a:extLst>
                    </p:cNvPr>
                    <p:cNvSpPr/>
                    <p:nvPr/>
                  </p:nvSpPr>
                  <p:spPr>
                    <a:xfrm>
                      <a:off x="3990591"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A4DD3D2B-9584-218F-4C65-64122444151A}"/>
                      </a:ext>
                    </a:extLst>
                  </p:cNvPr>
                  <p:cNvGrpSpPr/>
                  <p:nvPr/>
                </p:nvGrpSpPr>
                <p:grpSpPr>
                  <a:xfrm>
                    <a:off x="794834" y="3462482"/>
                    <a:ext cx="604309" cy="860267"/>
                    <a:chOff x="3512998" y="5077157"/>
                    <a:chExt cx="604309" cy="860267"/>
                  </a:xfrm>
                </p:grpSpPr>
                <mc:AlternateContent xmlns:mc="http://schemas.openxmlformats.org/markup-compatibility/2006">
                  <mc:Choice xmlns:a14="http://schemas.microsoft.com/office/drawing/2010/main" Requires="a14">
                    <p:sp>
                      <p:nvSpPr>
                        <p:cNvPr id="91" name="テキスト ボックス 90">
                          <a:extLst>
                            <a:ext uri="{FF2B5EF4-FFF2-40B4-BE49-F238E27FC236}">
                              <a16:creationId xmlns:a16="http://schemas.microsoft.com/office/drawing/2014/main" id="{A5B7D7BA-81AD-6DA4-A27C-97BC0D89CFD3}"/>
                            </a:ext>
                          </a:extLst>
                        </p:cNvPr>
                        <p:cNvSpPr txBox="1"/>
                        <p:nvPr/>
                      </p:nvSpPr>
                      <p:spPr>
                        <a:xfrm>
                          <a:off x="3547263" y="5077157"/>
                          <a:ext cx="570044"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𝑠</m:t>
                                </m:r>
                              </m:oMath>
                            </m:oMathPara>
                          </a14:m>
                          <a:endParaRPr kumimoji="1" lang="ja-JP" altLang="en-US"/>
                        </a:p>
                      </p:txBody>
                    </p:sp>
                  </mc:Choice>
                  <mc:Fallback>
                    <p:sp>
                      <p:nvSpPr>
                        <p:cNvPr id="91" name="テキスト ボックス 90">
                          <a:extLst>
                            <a:ext uri="{FF2B5EF4-FFF2-40B4-BE49-F238E27FC236}">
                              <a16:creationId xmlns:a16="http://schemas.microsoft.com/office/drawing/2014/main" id="{A5B7D7BA-81AD-6DA4-A27C-97BC0D89CFD3}"/>
                            </a:ext>
                          </a:extLst>
                        </p:cNvPr>
                        <p:cNvSpPr txBox="1">
                          <a:spLocks noRot="1" noChangeAspect="1" noMove="1" noResize="1" noEditPoints="1" noAdjustHandles="1" noChangeArrowheads="1" noChangeShapeType="1" noTextEdit="1"/>
                        </p:cNvSpPr>
                        <p:nvPr/>
                      </p:nvSpPr>
                      <p:spPr>
                        <a:xfrm>
                          <a:off x="3547263" y="5077157"/>
                          <a:ext cx="570044" cy="860267"/>
                        </a:xfrm>
                        <a:prstGeom prst="rect">
                          <a:avLst/>
                        </a:prstGeom>
                        <a:blipFill>
                          <a:blip r:embed="rId5"/>
                          <a:stretch>
                            <a:fillRect/>
                          </a:stretch>
                        </a:blipFill>
                      </p:spPr>
                      <p:txBody>
                        <a:bodyPr/>
                        <a:lstStyle/>
                        <a:p>
                          <a:r>
                            <a:rPr lang="ja-JP" altLang="en-US">
                              <a:noFill/>
                            </a:rPr>
                            <a:t> </a:t>
                          </a:r>
                        </a:p>
                      </p:txBody>
                    </p:sp>
                  </mc:Fallback>
                </mc:AlternateContent>
                <p:sp>
                  <p:nvSpPr>
                    <p:cNvPr id="92" name="円/楕円 91">
                      <a:extLst>
                        <a:ext uri="{FF2B5EF4-FFF2-40B4-BE49-F238E27FC236}">
                          <a16:creationId xmlns:a16="http://schemas.microsoft.com/office/drawing/2014/main" id="{7DC7CB83-23C1-C395-D47C-A902099BBE1B}"/>
                        </a:ext>
                      </a:extLst>
                    </p:cNvPr>
                    <p:cNvSpPr/>
                    <p:nvPr/>
                  </p:nvSpPr>
                  <p:spPr>
                    <a:xfrm>
                      <a:off x="3512998"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mc:Choice xmlns:a14="http://schemas.microsoft.com/office/drawing/2010/main" Requires="a14">
              <p:sp>
                <p:nvSpPr>
                  <p:cNvPr id="82" name="テキスト ボックス 81">
                    <a:extLst>
                      <a:ext uri="{FF2B5EF4-FFF2-40B4-BE49-F238E27FC236}">
                        <a16:creationId xmlns:a16="http://schemas.microsoft.com/office/drawing/2014/main" id="{F8272D00-3E54-B053-C8FA-5C205417A601}"/>
                      </a:ext>
                    </a:extLst>
                  </p:cNvPr>
                  <p:cNvSpPr txBox="1"/>
                  <p:nvPr/>
                </p:nvSpPr>
                <p:spPr>
                  <a:xfrm>
                    <a:off x="7257891" y="417246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82" name="テキスト ボックス 81">
                    <a:extLst>
                      <a:ext uri="{FF2B5EF4-FFF2-40B4-BE49-F238E27FC236}">
                        <a16:creationId xmlns:a16="http://schemas.microsoft.com/office/drawing/2014/main" id="{F8272D00-3E54-B053-C8FA-5C205417A601}"/>
                      </a:ext>
                    </a:extLst>
                  </p:cNvPr>
                  <p:cNvSpPr txBox="1">
                    <a:spLocks noRot="1" noChangeAspect="1" noMove="1" noResize="1" noEditPoints="1" noAdjustHandles="1" noChangeArrowheads="1" noChangeShapeType="1" noTextEdit="1"/>
                  </p:cNvSpPr>
                  <p:nvPr/>
                </p:nvSpPr>
                <p:spPr>
                  <a:xfrm>
                    <a:off x="7257891" y="4172467"/>
                    <a:ext cx="714703" cy="707886"/>
                  </a:xfrm>
                  <a:prstGeom prst="rect">
                    <a:avLst/>
                  </a:prstGeom>
                  <a:blipFill>
                    <a:blip r:embed="rId6"/>
                    <a:stretch>
                      <a:fillRect b="-18605"/>
                    </a:stretch>
                  </a:blipFill>
                </p:spPr>
                <p:txBody>
                  <a:bodyPr/>
                  <a:lstStyle/>
                  <a:p>
                    <a:r>
                      <a:rPr lang="ja-JP" altLang="en-US">
                        <a:noFill/>
                      </a:rPr>
                      <a:t> </a:t>
                    </a:r>
                  </a:p>
                </p:txBody>
              </p:sp>
            </mc:Fallback>
          </mc:AlternateContent>
          <p:sp>
            <p:nvSpPr>
              <p:cNvPr id="83" name="円/楕円 82">
                <a:extLst>
                  <a:ext uri="{FF2B5EF4-FFF2-40B4-BE49-F238E27FC236}">
                    <a16:creationId xmlns:a16="http://schemas.microsoft.com/office/drawing/2014/main" id="{DCEDABF5-DF8F-59DC-7F41-4DAA806C5E39}"/>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84" name="テキスト ボックス 83">
                    <a:extLst>
                      <a:ext uri="{FF2B5EF4-FFF2-40B4-BE49-F238E27FC236}">
                        <a16:creationId xmlns:a16="http://schemas.microsoft.com/office/drawing/2014/main" id="{37EB80DD-453E-930F-5327-E25175E1A115}"/>
                      </a:ext>
                    </a:extLst>
                  </p:cNvPr>
                  <p:cNvSpPr txBox="1"/>
                  <p:nvPr/>
                </p:nvSpPr>
                <p:spPr>
                  <a:xfrm>
                    <a:off x="6481968" y="4172467"/>
                    <a:ext cx="5700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84" name="テキスト ボックス 83">
                    <a:extLst>
                      <a:ext uri="{FF2B5EF4-FFF2-40B4-BE49-F238E27FC236}">
                        <a16:creationId xmlns:a16="http://schemas.microsoft.com/office/drawing/2014/main" id="{37EB80DD-453E-930F-5327-E25175E1A115}"/>
                      </a:ext>
                    </a:extLst>
                  </p:cNvPr>
                  <p:cNvSpPr txBox="1">
                    <a:spLocks noRot="1" noChangeAspect="1" noMove="1" noResize="1" noEditPoints="1" noAdjustHandles="1" noChangeArrowheads="1" noChangeShapeType="1" noTextEdit="1"/>
                  </p:cNvSpPr>
                  <p:nvPr/>
                </p:nvSpPr>
                <p:spPr>
                  <a:xfrm>
                    <a:off x="6481968" y="4172467"/>
                    <a:ext cx="570043" cy="707886"/>
                  </a:xfrm>
                  <a:prstGeom prst="rect">
                    <a:avLst/>
                  </a:prstGeom>
                  <a:blipFill>
                    <a:blip r:embed="rId7"/>
                    <a:stretch>
                      <a:fillRect l="-8824" r="-5882" b="-18605"/>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B3271203-35C5-ED74-48B8-3B9E1830B037}"/>
                  </a:ext>
                </a:extLst>
              </p:cNvPr>
              <p:cNvSpPr/>
              <p:nvPr/>
            </p:nvSpPr>
            <p:spPr>
              <a:xfrm>
                <a:off x="6493722" y="4337735"/>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98FFD1C6-4245-4CA6-0D02-6F953BA1BC52}"/>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34077292-5C54-B28B-572B-A53FABA6CE17}"/>
                </a:ext>
              </a:extLst>
            </p:cNvPr>
            <p:cNvGrpSpPr/>
            <p:nvPr/>
          </p:nvGrpSpPr>
          <p:grpSpPr>
            <a:xfrm>
              <a:off x="6870237" y="1565990"/>
              <a:ext cx="1761292" cy="1742892"/>
              <a:chOff x="2791601" y="3739925"/>
              <a:chExt cx="2344280" cy="2319789"/>
            </a:xfrm>
          </p:grpSpPr>
          <p:sp>
            <p:nvSpPr>
              <p:cNvPr id="70" name="フローチャート: 結合子 69">
                <a:extLst>
                  <a:ext uri="{FF2B5EF4-FFF2-40B4-BE49-F238E27FC236}">
                    <a16:creationId xmlns:a16="http://schemas.microsoft.com/office/drawing/2014/main" id="{30D9E5EE-EC89-00BB-CD46-6C6118E47ECB}"/>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CEE00C1E-4243-0836-D0A8-6667412E5BA5}"/>
                  </a:ext>
                </a:extLst>
              </p:cNvPr>
              <p:cNvGrpSpPr/>
              <p:nvPr/>
            </p:nvGrpSpPr>
            <p:grpSpPr>
              <a:xfrm>
                <a:off x="3247602" y="3889140"/>
                <a:ext cx="1518327" cy="1860756"/>
                <a:chOff x="6783282" y="3889140"/>
                <a:chExt cx="1518327" cy="1860756"/>
              </a:xfrm>
            </p:grpSpPr>
            <p:grpSp>
              <p:nvGrpSpPr>
                <p:cNvPr id="72" name="グループ化 71">
                  <a:extLst>
                    <a:ext uri="{FF2B5EF4-FFF2-40B4-BE49-F238E27FC236}">
                      <a16:creationId xmlns:a16="http://schemas.microsoft.com/office/drawing/2014/main" id="{20A9C106-6613-9C11-86B0-B28C0C55DDBA}"/>
                    </a:ext>
                  </a:extLst>
                </p:cNvPr>
                <p:cNvGrpSpPr/>
                <p:nvPr/>
              </p:nvGrpSpPr>
              <p:grpSpPr>
                <a:xfrm>
                  <a:off x="6783282" y="4846414"/>
                  <a:ext cx="1518327" cy="903482"/>
                  <a:chOff x="794834" y="3468415"/>
                  <a:chExt cx="1518327" cy="903482"/>
                </a:xfrm>
              </p:grpSpPr>
              <p:grpSp>
                <p:nvGrpSpPr>
                  <p:cNvPr id="75" name="グループ化 74">
                    <a:extLst>
                      <a:ext uri="{FF2B5EF4-FFF2-40B4-BE49-F238E27FC236}">
                        <a16:creationId xmlns:a16="http://schemas.microsoft.com/office/drawing/2014/main" id="{703D285C-F25A-8CAB-91F7-040590FEAFED}"/>
                      </a:ext>
                    </a:extLst>
                  </p:cNvPr>
                  <p:cNvGrpSpPr/>
                  <p:nvPr/>
                </p:nvGrpSpPr>
                <p:grpSpPr>
                  <a:xfrm>
                    <a:off x="1598458" y="3511630"/>
                    <a:ext cx="714703" cy="860267"/>
                    <a:chOff x="3935394" y="3563325"/>
                    <a:chExt cx="714703" cy="860267"/>
                  </a:xfrm>
                </p:grpSpPr>
                <mc:AlternateContent xmlns:mc="http://schemas.openxmlformats.org/markup-compatibility/2006">
                  <mc:Choice xmlns:a14="http://schemas.microsoft.com/office/drawing/2010/main" Requires="a14">
                    <p:sp>
                      <p:nvSpPr>
                        <p:cNvPr id="79" name="テキスト ボックス 78">
                          <a:extLst>
                            <a:ext uri="{FF2B5EF4-FFF2-40B4-BE49-F238E27FC236}">
                              <a16:creationId xmlns:a16="http://schemas.microsoft.com/office/drawing/2014/main" id="{9EEAB216-C722-C2C7-9FCB-BB3AEF41BA5E}"/>
                            </a:ext>
                          </a:extLst>
                        </p:cNvPr>
                        <p:cNvSpPr txBox="1"/>
                        <p:nvPr/>
                      </p:nvSpPr>
                      <p:spPr>
                        <a:xfrm>
                          <a:off x="3935394" y="3563325"/>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79" name="テキスト ボックス 78">
                          <a:extLst>
                            <a:ext uri="{FF2B5EF4-FFF2-40B4-BE49-F238E27FC236}">
                              <a16:creationId xmlns:a16="http://schemas.microsoft.com/office/drawing/2014/main" id="{9EEAB216-C722-C2C7-9FCB-BB3AEF41BA5E}"/>
                            </a:ext>
                          </a:extLst>
                        </p:cNvPr>
                        <p:cNvSpPr txBox="1">
                          <a:spLocks noRot="1" noChangeAspect="1" noMove="1" noResize="1" noEditPoints="1" noAdjustHandles="1" noChangeArrowheads="1" noChangeShapeType="1" noTextEdit="1"/>
                        </p:cNvSpPr>
                        <p:nvPr/>
                      </p:nvSpPr>
                      <p:spPr>
                        <a:xfrm>
                          <a:off x="3935394" y="3563325"/>
                          <a:ext cx="714703" cy="860267"/>
                        </a:xfrm>
                        <a:prstGeom prst="rect">
                          <a:avLst/>
                        </a:prstGeom>
                        <a:blipFill>
                          <a:blip r:embed="rId8"/>
                          <a:stretch>
                            <a:fillRect l="-6977" r="-4651"/>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194C472C-E58E-D0EA-0832-58F0C9A15C0F}"/>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CEC89711-65B1-C3BE-DE96-8B147B8BE0E8}"/>
                      </a:ext>
                    </a:extLst>
                  </p:cNvPr>
                  <p:cNvGrpSpPr/>
                  <p:nvPr/>
                </p:nvGrpSpPr>
                <p:grpSpPr>
                  <a:xfrm>
                    <a:off x="794834" y="3468415"/>
                    <a:ext cx="604309" cy="860265"/>
                    <a:chOff x="3512998" y="5083090"/>
                    <a:chExt cx="604309" cy="860265"/>
                  </a:xfrm>
                </p:grpSpPr>
                <mc:AlternateContent xmlns:mc="http://schemas.openxmlformats.org/markup-compatibility/2006">
                  <mc:Choice xmlns:a14="http://schemas.microsoft.com/office/drawing/2010/main" Requires="a14">
                    <p:sp>
                      <p:nvSpPr>
                        <p:cNvPr id="77" name="テキスト ボックス 76">
                          <a:extLst>
                            <a:ext uri="{FF2B5EF4-FFF2-40B4-BE49-F238E27FC236}">
                              <a16:creationId xmlns:a16="http://schemas.microsoft.com/office/drawing/2014/main" id="{720CCD07-F38E-B201-B0A1-9EA8A038D271}"/>
                            </a:ext>
                          </a:extLst>
                        </p:cNvPr>
                        <p:cNvSpPr txBox="1"/>
                        <p:nvPr/>
                      </p:nvSpPr>
                      <p:spPr>
                        <a:xfrm>
                          <a:off x="3517191" y="5083090"/>
                          <a:ext cx="570044" cy="860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p:sp>
                      <p:nvSpPr>
                        <p:cNvPr id="77" name="テキスト ボックス 76">
                          <a:extLst>
                            <a:ext uri="{FF2B5EF4-FFF2-40B4-BE49-F238E27FC236}">
                              <a16:creationId xmlns:a16="http://schemas.microsoft.com/office/drawing/2014/main" id="{720CCD07-F38E-B201-B0A1-9EA8A038D271}"/>
                            </a:ext>
                          </a:extLst>
                        </p:cNvPr>
                        <p:cNvSpPr txBox="1">
                          <a:spLocks noRot="1" noChangeAspect="1" noMove="1" noResize="1" noEditPoints="1" noAdjustHandles="1" noChangeArrowheads="1" noChangeShapeType="1" noTextEdit="1"/>
                        </p:cNvSpPr>
                        <p:nvPr/>
                      </p:nvSpPr>
                      <p:spPr>
                        <a:xfrm>
                          <a:off x="3517191" y="5083090"/>
                          <a:ext cx="570044" cy="860265"/>
                        </a:xfrm>
                        <a:prstGeom prst="rect">
                          <a:avLst/>
                        </a:prstGeom>
                        <a:blipFill>
                          <a:blip r:embed="rId9"/>
                          <a:stretch>
                            <a:fillRect l="-5714" r="-5714"/>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FE1E13AA-DE28-FA02-A223-452E1785D170}"/>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3" name="円/楕円 72">
                  <a:extLst>
                    <a:ext uri="{FF2B5EF4-FFF2-40B4-BE49-F238E27FC236}">
                      <a16:creationId xmlns:a16="http://schemas.microsoft.com/office/drawing/2014/main" id="{B8E3CCED-8E4E-12C4-BB92-8BD6DA4F99A9}"/>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4" name="テキスト ボックス 73">
                      <a:extLst>
                        <a:ext uri="{FF2B5EF4-FFF2-40B4-BE49-F238E27FC236}">
                          <a16:creationId xmlns:a16="http://schemas.microsoft.com/office/drawing/2014/main" id="{D8183981-EEE5-CE4E-C630-4CA9853907AC}"/>
                        </a:ext>
                      </a:extLst>
                    </p:cNvPr>
                    <p:cNvSpPr txBox="1"/>
                    <p:nvPr/>
                  </p:nvSpPr>
                  <p:spPr>
                    <a:xfrm>
                      <a:off x="7210948" y="3889140"/>
                      <a:ext cx="570045" cy="7092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sz="2000"/>
                    </a:p>
                  </p:txBody>
                </p:sp>
              </mc:Choice>
              <mc:Fallback>
                <p:sp>
                  <p:nvSpPr>
                    <p:cNvPr id="74" name="テキスト ボックス 73">
                      <a:extLst>
                        <a:ext uri="{FF2B5EF4-FFF2-40B4-BE49-F238E27FC236}">
                          <a16:creationId xmlns:a16="http://schemas.microsoft.com/office/drawing/2014/main" id="{D8183981-EEE5-CE4E-C630-4CA9853907AC}"/>
                        </a:ext>
                      </a:extLst>
                    </p:cNvPr>
                    <p:cNvSpPr txBox="1">
                      <a:spLocks noRot="1" noChangeAspect="1" noMove="1" noResize="1" noEditPoints="1" noAdjustHandles="1" noChangeArrowheads="1" noChangeShapeType="1" noTextEdit="1"/>
                    </p:cNvSpPr>
                    <p:nvPr/>
                  </p:nvSpPr>
                  <p:spPr>
                    <a:xfrm>
                      <a:off x="7210948" y="3889140"/>
                      <a:ext cx="570045" cy="709232"/>
                    </a:xfrm>
                    <a:prstGeom prst="rect">
                      <a:avLst/>
                    </a:prstGeom>
                    <a:blipFill>
                      <a:blip r:embed="rId10"/>
                      <a:stretch>
                        <a:fillRect l="-8571" r="-2857" b="-18605"/>
                      </a:stretch>
                    </a:blipFill>
                  </p:spPr>
                  <p:txBody>
                    <a:bodyPr/>
                    <a:lstStyle/>
                    <a:p>
                      <a:r>
                        <a:rPr lang="ja-JP" altLang="en-US">
                          <a:noFill/>
                        </a:rPr>
                        <a:t> </a:t>
                      </a:r>
                    </a:p>
                  </p:txBody>
                </p:sp>
              </mc:Fallback>
            </mc:AlternateContent>
          </p:grpSp>
        </p:grpSp>
        <p:grpSp>
          <p:nvGrpSpPr>
            <p:cNvPr id="30" name="グループ化 29">
              <a:extLst>
                <a:ext uri="{FF2B5EF4-FFF2-40B4-BE49-F238E27FC236}">
                  <a16:creationId xmlns:a16="http://schemas.microsoft.com/office/drawing/2014/main" id="{6660B14C-9A23-191C-508E-D696F8658682}"/>
                </a:ext>
              </a:extLst>
            </p:cNvPr>
            <p:cNvGrpSpPr/>
            <p:nvPr/>
          </p:nvGrpSpPr>
          <p:grpSpPr>
            <a:xfrm>
              <a:off x="9564451" y="1565990"/>
              <a:ext cx="1761292" cy="1742892"/>
              <a:chOff x="6037721" y="3900979"/>
              <a:chExt cx="2344280" cy="2319789"/>
            </a:xfrm>
          </p:grpSpPr>
          <p:grpSp>
            <p:nvGrpSpPr>
              <p:cNvPr id="56" name="グループ化 55">
                <a:extLst>
                  <a:ext uri="{FF2B5EF4-FFF2-40B4-BE49-F238E27FC236}">
                    <a16:creationId xmlns:a16="http://schemas.microsoft.com/office/drawing/2014/main" id="{39F4FF36-3D50-04D1-FFC9-9F346F9EE064}"/>
                  </a:ext>
                </a:extLst>
              </p:cNvPr>
              <p:cNvGrpSpPr/>
              <p:nvPr/>
            </p:nvGrpSpPr>
            <p:grpSpPr>
              <a:xfrm>
                <a:off x="6037721" y="3900979"/>
                <a:ext cx="2344280" cy="2319789"/>
                <a:chOff x="2791601" y="3739925"/>
                <a:chExt cx="2344280" cy="2319789"/>
              </a:xfrm>
            </p:grpSpPr>
            <p:sp>
              <p:nvSpPr>
                <p:cNvPr id="62" name="フローチャート: 結合子 61">
                  <a:extLst>
                    <a:ext uri="{FF2B5EF4-FFF2-40B4-BE49-F238E27FC236}">
                      <a16:creationId xmlns:a16="http://schemas.microsoft.com/office/drawing/2014/main" id="{E774739A-F792-0764-84BA-52F3A9D7F762}"/>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C4084084-2B46-F45E-5CED-6086EB5E0677}"/>
                    </a:ext>
                  </a:extLst>
                </p:cNvPr>
                <p:cNvGrpSpPr/>
                <p:nvPr/>
              </p:nvGrpSpPr>
              <p:grpSpPr>
                <a:xfrm>
                  <a:off x="3242056" y="4848174"/>
                  <a:ext cx="1517529" cy="872919"/>
                  <a:chOff x="789288" y="3470175"/>
                  <a:chExt cx="1517529" cy="872919"/>
                </a:xfrm>
              </p:grpSpPr>
              <p:grpSp>
                <p:nvGrpSpPr>
                  <p:cNvPr id="64" name="グループ化 63">
                    <a:extLst>
                      <a:ext uri="{FF2B5EF4-FFF2-40B4-BE49-F238E27FC236}">
                        <a16:creationId xmlns:a16="http://schemas.microsoft.com/office/drawing/2014/main" id="{3230B27D-8C3E-C917-608B-4B2CD76B7578}"/>
                      </a:ext>
                    </a:extLst>
                  </p:cNvPr>
                  <p:cNvGrpSpPr/>
                  <p:nvPr/>
                </p:nvGrpSpPr>
                <p:grpSpPr>
                  <a:xfrm>
                    <a:off x="1592114" y="3482827"/>
                    <a:ext cx="714703" cy="860267"/>
                    <a:chOff x="3929050" y="3534522"/>
                    <a:chExt cx="714703" cy="860267"/>
                  </a:xfrm>
                </p:grpSpPr>
                <mc:AlternateContent xmlns:mc="http://schemas.openxmlformats.org/markup-compatibility/2006">
                  <mc:Choice xmlns:a14="http://schemas.microsoft.com/office/drawing/2010/main" Requires="a14">
                    <p:sp>
                      <p:nvSpPr>
                        <p:cNvPr id="68" name="テキスト ボックス 67">
                          <a:extLst>
                            <a:ext uri="{FF2B5EF4-FFF2-40B4-BE49-F238E27FC236}">
                              <a16:creationId xmlns:a16="http://schemas.microsoft.com/office/drawing/2014/main" id="{91A2D93F-528A-EC8C-A04D-A170BA71EFEB}"/>
                            </a:ext>
                          </a:extLst>
                        </p:cNvPr>
                        <p:cNvSpPr txBox="1"/>
                        <p:nvPr/>
                      </p:nvSpPr>
                      <p:spPr>
                        <a:xfrm>
                          <a:off x="3929050" y="3534522"/>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68" name="テキスト ボックス 67">
                          <a:extLst>
                            <a:ext uri="{FF2B5EF4-FFF2-40B4-BE49-F238E27FC236}">
                              <a16:creationId xmlns:a16="http://schemas.microsoft.com/office/drawing/2014/main" id="{91A2D93F-528A-EC8C-A04D-A170BA71EFEB}"/>
                            </a:ext>
                          </a:extLst>
                        </p:cNvPr>
                        <p:cNvSpPr txBox="1">
                          <a:spLocks noRot="1" noChangeAspect="1" noMove="1" noResize="1" noEditPoints="1" noAdjustHandles="1" noChangeArrowheads="1" noChangeShapeType="1" noTextEdit="1"/>
                        </p:cNvSpPr>
                        <p:nvPr/>
                      </p:nvSpPr>
                      <p:spPr>
                        <a:xfrm>
                          <a:off x="3929050" y="3534522"/>
                          <a:ext cx="714703" cy="860267"/>
                        </a:xfrm>
                        <a:prstGeom prst="rect">
                          <a:avLst/>
                        </a:prstGeom>
                        <a:blipFill>
                          <a:blip r:embed="rId11"/>
                          <a:stretch>
                            <a:fillRect l="-6977" r="-2326"/>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8F89C7BF-871A-66CE-4EAF-9D85D442AD2F}"/>
                        </a:ext>
                      </a:extLst>
                    </p:cNvPr>
                    <p:cNvSpPr/>
                    <p:nvPr/>
                  </p:nvSpPr>
                  <p:spPr>
                    <a:xfrm>
                      <a:off x="3990591"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C94D9CD5-13B3-E609-C7D3-8140E8706C20}"/>
                      </a:ext>
                    </a:extLst>
                  </p:cNvPr>
                  <p:cNvGrpSpPr/>
                  <p:nvPr/>
                </p:nvGrpSpPr>
                <p:grpSpPr>
                  <a:xfrm>
                    <a:off x="789288" y="3470175"/>
                    <a:ext cx="609855" cy="860267"/>
                    <a:chOff x="3507452" y="5084850"/>
                    <a:chExt cx="609855" cy="860267"/>
                  </a:xfrm>
                </p:grpSpPr>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9019425E-E18A-2176-800A-CB32A8555DB1}"/>
                            </a:ext>
                          </a:extLst>
                        </p:cNvPr>
                        <p:cNvSpPr txBox="1"/>
                        <p:nvPr/>
                      </p:nvSpPr>
                      <p:spPr>
                        <a:xfrm>
                          <a:off x="3507452" y="5084850"/>
                          <a:ext cx="570044"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p:sp>
                      <p:nvSpPr>
                        <p:cNvPr id="66" name="テキスト ボックス 65">
                          <a:extLst>
                            <a:ext uri="{FF2B5EF4-FFF2-40B4-BE49-F238E27FC236}">
                              <a16:creationId xmlns:a16="http://schemas.microsoft.com/office/drawing/2014/main" id="{9019425E-E18A-2176-800A-CB32A8555DB1}"/>
                            </a:ext>
                          </a:extLst>
                        </p:cNvPr>
                        <p:cNvSpPr txBox="1">
                          <a:spLocks noRot="1" noChangeAspect="1" noMove="1" noResize="1" noEditPoints="1" noAdjustHandles="1" noChangeArrowheads="1" noChangeShapeType="1" noTextEdit="1"/>
                        </p:cNvSpPr>
                        <p:nvPr/>
                      </p:nvSpPr>
                      <p:spPr>
                        <a:xfrm>
                          <a:off x="3507452" y="5084850"/>
                          <a:ext cx="570044" cy="860267"/>
                        </a:xfrm>
                        <a:prstGeom prst="rect">
                          <a:avLst/>
                        </a:prstGeom>
                        <a:blipFill>
                          <a:blip r:embed="rId12"/>
                          <a:stretch>
                            <a:fillRect l="-2857" r="-8571"/>
                          </a:stretch>
                        </a:blipFill>
                      </p:spPr>
                      <p:txBody>
                        <a:bodyPr/>
                        <a:lstStyle/>
                        <a:p>
                          <a:r>
                            <a:rPr lang="ja-JP" altLang="en-US">
                              <a:noFill/>
                            </a:rPr>
                            <a:t> </a:t>
                          </a:r>
                        </a:p>
                      </p:txBody>
                    </p:sp>
                  </mc:Fallback>
                </mc:AlternateContent>
                <p:sp>
                  <p:nvSpPr>
                    <p:cNvPr id="67" name="円/楕円 66">
                      <a:extLst>
                        <a:ext uri="{FF2B5EF4-FFF2-40B4-BE49-F238E27FC236}">
                          <a16:creationId xmlns:a16="http://schemas.microsoft.com/office/drawing/2014/main" id="{ECA9A91F-A7B2-1B6B-9DDB-A052FBA62153}"/>
                        </a:ext>
                      </a:extLst>
                    </p:cNvPr>
                    <p:cNvSpPr/>
                    <p:nvPr/>
                  </p:nvSpPr>
                  <p:spPr>
                    <a:xfrm>
                      <a:off x="3512998"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34B5A98B-1769-4863-80BD-55801630AA2E}"/>
                      </a:ext>
                    </a:extLst>
                  </p:cNvPr>
                  <p:cNvSpPr txBox="1"/>
                  <p:nvPr/>
                </p:nvSpPr>
                <p:spPr>
                  <a:xfrm>
                    <a:off x="7257891" y="417246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57" name="テキスト ボックス 56">
                    <a:extLst>
                      <a:ext uri="{FF2B5EF4-FFF2-40B4-BE49-F238E27FC236}">
                        <a16:creationId xmlns:a16="http://schemas.microsoft.com/office/drawing/2014/main" id="{34B5A98B-1769-4863-80BD-55801630AA2E}"/>
                      </a:ext>
                    </a:extLst>
                  </p:cNvPr>
                  <p:cNvSpPr txBox="1">
                    <a:spLocks noRot="1" noChangeAspect="1" noMove="1" noResize="1" noEditPoints="1" noAdjustHandles="1" noChangeArrowheads="1" noChangeShapeType="1" noTextEdit="1"/>
                  </p:cNvSpPr>
                  <p:nvPr/>
                </p:nvSpPr>
                <p:spPr>
                  <a:xfrm>
                    <a:off x="7257891" y="4172467"/>
                    <a:ext cx="714703" cy="707886"/>
                  </a:xfrm>
                  <a:prstGeom prst="rect">
                    <a:avLst/>
                  </a:prstGeom>
                  <a:blipFill>
                    <a:blip r:embed="rId13"/>
                    <a:stretch>
                      <a:fillRect b="-18605"/>
                    </a:stretch>
                  </a:blipFill>
                </p:spPr>
                <p:txBody>
                  <a:bodyPr/>
                  <a:lstStyle/>
                  <a:p>
                    <a:r>
                      <a:rPr lang="ja-JP" altLang="en-US">
                        <a:noFill/>
                      </a:rPr>
                      <a:t> </a:t>
                    </a:r>
                  </a:p>
                </p:txBody>
              </p:sp>
            </mc:Fallback>
          </mc:AlternateContent>
          <p:sp>
            <p:nvSpPr>
              <p:cNvPr id="58" name="円/楕円 57">
                <a:extLst>
                  <a:ext uri="{FF2B5EF4-FFF2-40B4-BE49-F238E27FC236}">
                    <a16:creationId xmlns:a16="http://schemas.microsoft.com/office/drawing/2014/main" id="{C86762C1-B2AF-FB00-7341-54A1B14BC1FC}"/>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59" name="テキスト ボックス 58">
                    <a:extLst>
                      <a:ext uri="{FF2B5EF4-FFF2-40B4-BE49-F238E27FC236}">
                        <a16:creationId xmlns:a16="http://schemas.microsoft.com/office/drawing/2014/main" id="{C896A068-C7D1-0EC9-F930-974619B2E8D7}"/>
                      </a:ext>
                    </a:extLst>
                  </p:cNvPr>
                  <p:cNvSpPr txBox="1"/>
                  <p:nvPr/>
                </p:nvSpPr>
                <p:spPr>
                  <a:xfrm>
                    <a:off x="6481968" y="4172467"/>
                    <a:ext cx="5700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59" name="テキスト ボックス 58">
                    <a:extLst>
                      <a:ext uri="{FF2B5EF4-FFF2-40B4-BE49-F238E27FC236}">
                        <a16:creationId xmlns:a16="http://schemas.microsoft.com/office/drawing/2014/main" id="{C896A068-C7D1-0EC9-F930-974619B2E8D7}"/>
                      </a:ext>
                    </a:extLst>
                  </p:cNvPr>
                  <p:cNvSpPr txBox="1">
                    <a:spLocks noRot="1" noChangeAspect="1" noMove="1" noResize="1" noEditPoints="1" noAdjustHandles="1" noChangeArrowheads="1" noChangeShapeType="1" noTextEdit="1"/>
                  </p:cNvSpPr>
                  <p:nvPr/>
                </p:nvSpPr>
                <p:spPr>
                  <a:xfrm>
                    <a:off x="6481968" y="4172467"/>
                    <a:ext cx="570043" cy="707886"/>
                  </a:xfrm>
                  <a:prstGeom prst="rect">
                    <a:avLst/>
                  </a:prstGeom>
                  <a:blipFill>
                    <a:blip r:embed="rId14"/>
                    <a:stretch>
                      <a:fillRect l="-8571" r="-2857" b="-18605"/>
                    </a:stretch>
                  </a:blipFill>
                </p:spPr>
                <p:txBody>
                  <a:bodyPr/>
                  <a:lstStyle/>
                  <a:p>
                    <a:r>
                      <a:rPr lang="ja-JP" altLang="en-US">
                        <a:noFill/>
                      </a:rPr>
                      <a:t> </a:t>
                    </a:r>
                  </a:p>
                </p:txBody>
              </p:sp>
            </mc:Fallback>
          </mc:AlternateContent>
          <p:sp>
            <p:nvSpPr>
              <p:cNvPr id="60" name="円/楕円 59">
                <a:extLst>
                  <a:ext uri="{FF2B5EF4-FFF2-40B4-BE49-F238E27FC236}">
                    <a16:creationId xmlns:a16="http://schemas.microsoft.com/office/drawing/2014/main" id="{427EA9F4-4D63-2F47-C069-3279FBEA615F}"/>
                  </a:ext>
                </a:extLst>
              </p:cNvPr>
              <p:cNvSpPr/>
              <p:nvPr/>
            </p:nvSpPr>
            <p:spPr>
              <a:xfrm>
                <a:off x="6493722" y="4337735"/>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a:extLst>
                  <a:ext uri="{FF2B5EF4-FFF2-40B4-BE49-F238E27FC236}">
                    <a16:creationId xmlns:a16="http://schemas.microsoft.com/office/drawing/2014/main" id="{9041A8A0-3332-FE2C-4EBD-2F7D4D2CF2B8}"/>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AA9F6AB7-3B74-209F-342E-771DDF69B7F6}"/>
                    </a:ext>
                  </a:extLst>
                </p:cNvPr>
                <p:cNvSpPr txBox="1"/>
                <p:nvPr/>
              </p:nvSpPr>
              <p:spPr>
                <a:xfrm>
                  <a:off x="9401400" y="1095346"/>
                  <a:ext cx="20873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=0</m:t>
                            </m:r>
                          </m:sup>
                        </m:sSubSup>
                      </m:oMath>
                    </m:oMathPara>
                  </a14:m>
                  <a:endParaRPr lang="ja-JP" altLang="en-US"/>
                </a:p>
              </p:txBody>
            </p:sp>
          </mc:Choice>
          <mc:Fallback>
            <p:sp>
              <p:nvSpPr>
                <p:cNvPr id="31" name="テキスト ボックス 30">
                  <a:extLst>
                    <a:ext uri="{FF2B5EF4-FFF2-40B4-BE49-F238E27FC236}">
                      <a16:creationId xmlns:a16="http://schemas.microsoft.com/office/drawing/2014/main" id="{AA9F6AB7-3B74-209F-342E-771DDF69B7F6}"/>
                    </a:ext>
                  </a:extLst>
                </p:cNvPr>
                <p:cNvSpPr txBox="1">
                  <a:spLocks noRot="1" noChangeAspect="1" noMove="1" noResize="1" noEditPoints="1" noAdjustHandles="1" noChangeArrowheads="1" noChangeShapeType="1" noTextEdit="1"/>
                </p:cNvSpPr>
                <p:nvPr/>
              </p:nvSpPr>
              <p:spPr>
                <a:xfrm>
                  <a:off x="9401400" y="1095346"/>
                  <a:ext cx="2087393" cy="461665"/>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68831D2E-7B96-A04D-7471-660C8280BBA8}"/>
                    </a:ext>
                  </a:extLst>
                </p:cNvPr>
                <p:cNvSpPr txBox="1"/>
                <p:nvPr/>
              </p:nvSpPr>
              <p:spPr>
                <a:xfrm>
                  <a:off x="6813917" y="1101042"/>
                  <a:ext cx="1864402" cy="469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i="0">
                                <a:latin typeface="Cambria Math" panose="02040503050406030204" pitchFamily="18" charset="0"/>
                                <a:ea typeface="Cambria Math" panose="02040503050406030204" pitchFamily="18" charset="0"/>
                              </a:rPr>
                              <m:t>Λ</m:t>
                            </m:r>
                          </m:e>
                          <m:sub>
                            <m:r>
                              <m:rPr>
                                <m:sty m:val="p"/>
                              </m:rPr>
                              <a:rPr kumimoji="1" lang="en-US" altLang="ja-JP" sz="2400" b="0" i="0" smtClean="0">
                                <a:latin typeface="Cambria Math" panose="02040503050406030204" pitchFamily="18" charset="0"/>
                              </a:rPr>
                              <m:t>c</m:t>
                            </m:r>
                          </m:sub>
                        </m:sSub>
                      </m:oMath>
                    </m:oMathPara>
                  </a14:m>
                  <a:endParaRPr lang="ja-JP" altLang="en-US"/>
                </a:p>
              </p:txBody>
            </p:sp>
          </mc:Choice>
          <mc:Fallback>
            <p:sp>
              <p:nvSpPr>
                <p:cNvPr id="33" name="テキスト ボックス 32">
                  <a:extLst>
                    <a:ext uri="{FF2B5EF4-FFF2-40B4-BE49-F238E27FC236}">
                      <a16:creationId xmlns:a16="http://schemas.microsoft.com/office/drawing/2014/main" id="{68831D2E-7B96-A04D-7471-660C8280BBA8}"/>
                    </a:ext>
                  </a:extLst>
                </p:cNvPr>
                <p:cNvSpPr txBox="1">
                  <a:spLocks noRot="1" noChangeAspect="1" noMove="1" noResize="1" noEditPoints="1" noAdjustHandles="1" noChangeArrowheads="1" noChangeShapeType="1" noTextEdit="1"/>
                </p:cNvSpPr>
                <p:nvPr/>
              </p:nvSpPr>
              <p:spPr>
                <a:xfrm>
                  <a:off x="6813917" y="1101042"/>
                  <a:ext cx="1864402" cy="469479"/>
                </a:xfrm>
                <a:prstGeom prst="rect">
                  <a:avLst/>
                </a:prstGeom>
                <a:blipFill>
                  <a:blip r:embed="rId16"/>
                  <a:stretch>
                    <a:fillRect/>
                  </a:stretch>
                </a:blipFill>
              </p:spPr>
              <p:txBody>
                <a:bodyPr/>
                <a:lstStyle/>
                <a:p>
                  <a:r>
                    <a:rPr lang="ja-JP" altLang="en-US">
                      <a:noFill/>
                    </a:rPr>
                    <a:t> </a:t>
                  </a:r>
                </a:p>
              </p:txBody>
            </p:sp>
          </mc:Fallback>
        </mc:AlternateContent>
        <p:grpSp>
          <p:nvGrpSpPr>
            <p:cNvPr id="34" name="グループ化 33">
              <a:extLst>
                <a:ext uri="{FF2B5EF4-FFF2-40B4-BE49-F238E27FC236}">
                  <a16:creationId xmlns:a16="http://schemas.microsoft.com/office/drawing/2014/main" id="{E4204111-5B70-43D5-ACFD-8346089F73C2}"/>
                </a:ext>
              </a:extLst>
            </p:cNvPr>
            <p:cNvGrpSpPr/>
            <p:nvPr/>
          </p:nvGrpSpPr>
          <p:grpSpPr>
            <a:xfrm>
              <a:off x="6862047" y="4057735"/>
              <a:ext cx="1761292" cy="1742892"/>
              <a:chOff x="2791601" y="3739925"/>
              <a:chExt cx="2344280" cy="2319789"/>
            </a:xfrm>
          </p:grpSpPr>
          <p:sp>
            <p:nvSpPr>
              <p:cNvPr id="45" name="フローチャート: 結合子 44">
                <a:extLst>
                  <a:ext uri="{FF2B5EF4-FFF2-40B4-BE49-F238E27FC236}">
                    <a16:creationId xmlns:a16="http://schemas.microsoft.com/office/drawing/2014/main" id="{B425C52F-D83D-49DD-E7C2-6510CFBEA65C}"/>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94FC9C7C-51E9-15F9-3181-25AB969586A2}"/>
                  </a:ext>
                </a:extLst>
              </p:cNvPr>
              <p:cNvGrpSpPr/>
              <p:nvPr/>
            </p:nvGrpSpPr>
            <p:grpSpPr>
              <a:xfrm>
                <a:off x="3247602" y="3889140"/>
                <a:ext cx="1518327" cy="1839870"/>
                <a:chOff x="6783282" y="3889140"/>
                <a:chExt cx="1518327" cy="1839870"/>
              </a:xfrm>
            </p:grpSpPr>
            <p:grpSp>
              <p:nvGrpSpPr>
                <p:cNvPr id="47" name="グループ化 46">
                  <a:extLst>
                    <a:ext uri="{FF2B5EF4-FFF2-40B4-BE49-F238E27FC236}">
                      <a16:creationId xmlns:a16="http://schemas.microsoft.com/office/drawing/2014/main" id="{2D916F69-5160-A5D9-36AF-7150CA60FE12}"/>
                    </a:ext>
                  </a:extLst>
                </p:cNvPr>
                <p:cNvGrpSpPr/>
                <p:nvPr/>
              </p:nvGrpSpPr>
              <p:grpSpPr>
                <a:xfrm>
                  <a:off x="6783282" y="4840481"/>
                  <a:ext cx="1518327" cy="888529"/>
                  <a:chOff x="794834" y="3462482"/>
                  <a:chExt cx="1518327" cy="888529"/>
                </a:xfrm>
              </p:grpSpPr>
              <p:grpSp>
                <p:nvGrpSpPr>
                  <p:cNvPr id="50" name="グループ化 49">
                    <a:extLst>
                      <a:ext uri="{FF2B5EF4-FFF2-40B4-BE49-F238E27FC236}">
                        <a16:creationId xmlns:a16="http://schemas.microsoft.com/office/drawing/2014/main" id="{9C812CDE-5C34-270D-2FE5-05253FB1D763}"/>
                      </a:ext>
                    </a:extLst>
                  </p:cNvPr>
                  <p:cNvGrpSpPr/>
                  <p:nvPr/>
                </p:nvGrpSpPr>
                <p:grpSpPr>
                  <a:xfrm>
                    <a:off x="1598458" y="3490744"/>
                    <a:ext cx="714703" cy="860267"/>
                    <a:chOff x="3935394" y="3542439"/>
                    <a:chExt cx="714703" cy="860267"/>
                  </a:xfrm>
                </p:grpSpPr>
                <mc:AlternateContent xmlns:mc="http://schemas.openxmlformats.org/markup-compatibility/2006">
                  <mc:Choice xmlns:a14="http://schemas.microsoft.com/office/drawing/2010/main" Requires="a14">
                    <p:sp>
                      <p:nvSpPr>
                        <p:cNvPr id="54" name="テキスト ボックス 53">
                          <a:extLst>
                            <a:ext uri="{FF2B5EF4-FFF2-40B4-BE49-F238E27FC236}">
                              <a16:creationId xmlns:a16="http://schemas.microsoft.com/office/drawing/2014/main" id="{6C1DFE97-79E0-6F4C-A59A-D763F2F4E1D8}"/>
                            </a:ext>
                          </a:extLst>
                        </p:cNvPr>
                        <p:cNvSpPr txBox="1"/>
                        <p:nvPr/>
                      </p:nvSpPr>
                      <p:spPr>
                        <a:xfrm>
                          <a:off x="3935394" y="3542439"/>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54" name="テキスト ボックス 53">
                          <a:extLst>
                            <a:ext uri="{FF2B5EF4-FFF2-40B4-BE49-F238E27FC236}">
                              <a16:creationId xmlns:a16="http://schemas.microsoft.com/office/drawing/2014/main" id="{6C1DFE97-79E0-6F4C-A59A-D763F2F4E1D8}"/>
                            </a:ext>
                          </a:extLst>
                        </p:cNvPr>
                        <p:cNvSpPr txBox="1">
                          <a:spLocks noRot="1" noChangeAspect="1" noMove="1" noResize="1" noEditPoints="1" noAdjustHandles="1" noChangeArrowheads="1" noChangeShapeType="1" noTextEdit="1"/>
                        </p:cNvSpPr>
                        <p:nvPr/>
                      </p:nvSpPr>
                      <p:spPr>
                        <a:xfrm>
                          <a:off x="3935394" y="3542439"/>
                          <a:ext cx="714703" cy="860267"/>
                        </a:xfrm>
                        <a:prstGeom prst="rect">
                          <a:avLst/>
                        </a:prstGeom>
                        <a:blipFill>
                          <a:blip r:embed="rId17"/>
                          <a:stretch>
                            <a:fillRect l="-6977" r="-2326"/>
                          </a:stretch>
                        </a:blipFill>
                      </p:spPr>
                      <p:txBody>
                        <a:bodyPr/>
                        <a:lstStyle/>
                        <a:p>
                          <a:r>
                            <a:rPr lang="ja-JP" altLang="en-US">
                              <a:noFill/>
                            </a:rPr>
                            <a:t> </a:t>
                          </a:r>
                        </a:p>
                      </p:txBody>
                    </p:sp>
                  </mc:Fallback>
                </mc:AlternateContent>
                <p:sp>
                  <p:nvSpPr>
                    <p:cNvPr id="55" name="円/楕円 54">
                      <a:extLst>
                        <a:ext uri="{FF2B5EF4-FFF2-40B4-BE49-F238E27FC236}">
                          <a16:creationId xmlns:a16="http://schemas.microsoft.com/office/drawing/2014/main" id="{4D4C1509-337C-D792-E99B-D6D2BC9A6772}"/>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F602DBF4-395B-4D48-39DE-FFE25187318B}"/>
                      </a:ext>
                    </a:extLst>
                  </p:cNvPr>
                  <p:cNvGrpSpPr/>
                  <p:nvPr/>
                </p:nvGrpSpPr>
                <p:grpSpPr>
                  <a:xfrm>
                    <a:off x="794834" y="3462482"/>
                    <a:ext cx="604309" cy="860264"/>
                    <a:chOff x="3512998" y="5077157"/>
                    <a:chExt cx="604309" cy="860264"/>
                  </a:xfrm>
                </p:grpSpPr>
                <mc:AlternateContent xmlns:mc="http://schemas.openxmlformats.org/markup-compatibility/2006">
                  <mc:Choice xmlns:a14="http://schemas.microsoft.com/office/drawing/2010/main" Requires="a14">
                    <p:sp>
                      <p:nvSpPr>
                        <p:cNvPr id="52" name="テキスト ボックス 51">
                          <a:extLst>
                            <a:ext uri="{FF2B5EF4-FFF2-40B4-BE49-F238E27FC236}">
                              <a16:creationId xmlns:a16="http://schemas.microsoft.com/office/drawing/2014/main" id="{E4C8A209-AAAC-C7B4-1159-EBF33922C1DF}"/>
                            </a:ext>
                          </a:extLst>
                        </p:cNvPr>
                        <p:cNvSpPr txBox="1"/>
                        <p:nvPr/>
                      </p:nvSpPr>
                      <p:spPr>
                        <a:xfrm>
                          <a:off x="3538672" y="5077157"/>
                          <a:ext cx="570044" cy="860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𝑠</m:t>
                                </m:r>
                              </m:oMath>
                            </m:oMathPara>
                          </a14:m>
                          <a:endParaRPr kumimoji="1" lang="ja-JP" altLang="en-US"/>
                        </a:p>
                      </p:txBody>
                    </p:sp>
                  </mc:Choice>
                  <mc:Fallback>
                    <p:sp>
                      <p:nvSpPr>
                        <p:cNvPr id="52" name="テキスト ボックス 51">
                          <a:extLst>
                            <a:ext uri="{FF2B5EF4-FFF2-40B4-BE49-F238E27FC236}">
                              <a16:creationId xmlns:a16="http://schemas.microsoft.com/office/drawing/2014/main" id="{E4C8A209-AAAC-C7B4-1159-EBF33922C1DF}"/>
                            </a:ext>
                          </a:extLst>
                        </p:cNvPr>
                        <p:cNvSpPr txBox="1">
                          <a:spLocks noRot="1" noChangeAspect="1" noMove="1" noResize="1" noEditPoints="1" noAdjustHandles="1" noChangeArrowheads="1" noChangeShapeType="1" noTextEdit="1"/>
                        </p:cNvSpPr>
                        <p:nvPr/>
                      </p:nvSpPr>
                      <p:spPr>
                        <a:xfrm>
                          <a:off x="3538672" y="5077157"/>
                          <a:ext cx="570044" cy="860264"/>
                        </a:xfrm>
                        <a:prstGeom prst="rect">
                          <a:avLst/>
                        </a:prstGeom>
                        <a:blipFill>
                          <a:blip r:embed="rId5"/>
                          <a:stretch>
                            <a:fillRect/>
                          </a:stretch>
                        </a:blipFill>
                      </p:spPr>
                      <p:txBody>
                        <a:bodyPr/>
                        <a:lstStyle/>
                        <a:p>
                          <a:r>
                            <a:rPr lang="ja-JP" altLang="en-US">
                              <a:noFill/>
                            </a:rPr>
                            <a:t> </a:t>
                          </a:r>
                        </a:p>
                      </p:txBody>
                    </p:sp>
                  </mc:Fallback>
                </mc:AlternateContent>
                <p:sp>
                  <p:nvSpPr>
                    <p:cNvPr id="53" name="円/楕円 52">
                      <a:extLst>
                        <a:ext uri="{FF2B5EF4-FFF2-40B4-BE49-F238E27FC236}">
                          <a16:creationId xmlns:a16="http://schemas.microsoft.com/office/drawing/2014/main" id="{417CBA46-B92F-FF9D-4102-710E7DD619C1}"/>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8" name="円/楕円 47">
                  <a:extLst>
                    <a:ext uri="{FF2B5EF4-FFF2-40B4-BE49-F238E27FC236}">
                      <a16:creationId xmlns:a16="http://schemas.microsoft.com/office/drawing/2014/main" id="{F3B370AC-A703-2985-9376-64B6166E0B81}"/>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49" name="テキスト ボックス 48">
                      <a:extLst>
                        <a:ext uri="{FF2B5EF4-FFF2-40B4-BE49-F238E27FC236}">
                          <a16:creationId xmlns:a16="http://schemas.microsoft.com/office/drawing/2014/main" id="{4CF5026C-F422-D43C-AEEE-42561BEEEB38}"/>
                        </a:ext>
                      </a:extLst>
                    </p:cNvPr>
                    <p:cNvSpPr txBox="1"/>
                    <p:nvPr/>
                  </p:nvSpPr>
                  <p:spPr>
                    <a:xfrm>
                      <a:off x="7210948" y="3889140"/>
                      <a:ext cx="570045" cy="7092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sz="2000"/>
                    </a:p>
                  </p:txBody>
                </p:sp>
              </mc:Choice>
              <mc:Fallback>
                <p:sp>
                  <p:nvSpPr>
                    <p:cNvPr id="49" name="テキスト ボックス 48">
                      <a:extLst>
                        <a:ext uri="{FF2B5EF4-FFF2-40B4-BE49-F238E27FC236}">
                          <a16:creationId xmlns:a16="http://schemas.microsoft.com/office/drawing/2014/main" id="{4CF5026C-F422-D43C-AEEE-42561BEEEB38}"/>
                        </a:ext>
                      </a:extLst>
                    </p:cNvPr>
                    <p:cNvSpPr txBox="1">
                      <a:spLocks noRot="1" noChangeAspect="1" noMove="1" noResize="1" noEditPoints="1" noAdjustHandles="1" noChangeArrowheads="1" noChangeShapeType="1" noTextEdit="1"/>
                    </p:cNvSpPr>
                    <p:nvPr/>
                  </p:nvSpPr>
                  <p:spPr>
                    <a:xfrm>
                      <a:off x="7210948" y="3889140"/>
                      <a:ext cx="570045" cy="709232"/>
                    </a:xfrm>
                    <a:prstGeom prst="rect">
                      <a:avLst/>
                    </a:prstGeom>
                    <a:blipFill>
                      <a:blip r:embed="rId18"/>
                      <a:stretch>
                        <a:fillRect l="-5714" r="-2857" b="-18605"/>
                      </a:stretch>
                    </a:blipFill>
                  </p:spPr>
                  <p:txBody>
                    <a:bodyPr/>
                    <a:lstStyle/>
                    <a:p>
                      <a:r>
                        <a:rPr lang="ja-JP" altLang="en-US">
                          <a:noFill/>
                        </a:rPr>
                        <a:t> </a:t>
                      </a:r>
                    </a:p>
                  </p:txBody>
                </p:sp>
              </mc:Fallback>
            </mc:AlternateContent>
          </p:grpSp>
        </p:grpSp>
        <mc:AlternateContent xmlns:mc="http://schemas.openxmlformats.org/markup-compatibility/2006">
          <mc:Choice xmlns:a14="http://schemas.microsoft.com/office/drawing/2010/main" Requires="a14">
            <p:sp>
              <p:nvSpPr>
                <p:cNvPr id="35" name="テキスト ボックス 34">
                  <a:extLst>
                    <a:ext uri="{FF2B5EF4-FFF2-40B4-BE49-F238E27FC236}">
                      <a16:creationId xmlns:a16="http://schemas.microsoft.com/office/drawing/2014/main" id="{B1CD9CCC-1171-B0CB-5622-C8771C06441F}"/>
                    </a:ext>
                  </a:extLst>
                </p:cNvPr>
                <p:cNvSpPr txBox="1"/>
                <p:nvPr/>
              </p:nvSpPr>
              <p:spPr>
                <a:xfrm>
                  <a:off x="6698821" y="5803200"/>
                  <a:ext cx="209459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a:latin typeface="Cambria Math" panose="02040503050406030204" pitchFamily="18" charset="0"/>
                                <a:ea typeface="Cambria Math" panose="02040503050406030204" pitchFamily="18" charset="0"/>
                              </a:rPr>
                              <m:t>Σ</m:t>
                            </m:r>
                          </m:e>
                          <m:sub>
                            <m:r>
                              <m:rPr>
                                <m:sty m:val="p"/>
                              </m:rPr>
                              <a:rPr kumimoji="1" lang="en-US" altLang="ja-JP" sz="2400" b="0" i="0" smtClean="0">
                                <a:latin typeface="Cambria Math" panose="02040503050406030204" pitchFamily="18" charset="0"/>
                              </a:rPr>
                              <m:t>c</m:t>
                            </m:r>
                          </m:sub>
                        </m:sSub>
                      </m:oMath>
                    </m:oMathPara>
                  </a14:m>
                  <a:endParaRPr lang="ja-JP" altLang="en-US"/>
                </a:p>
              </p:txBody>
            </p:sp>
          </mc:Choice>
          <mc:Fallback>
            <p:sp>
              <p:nvSpPr>
                <p:cNvPr id="35" name="テキスト ボックス 34">
                  <a:extLst>
                    <a:ext uri="{FF2B5EF4-FFF2-40B4-BE49-F238E27FC236}">
                      <a16:creationId xmlns:a16="http://schemas.microsoft.com/office/drawing/2014/main" id="{B1CD9CCC-1171-B0CB-5622-C8771C06441F}"/>
                    </a:ext>
                  </a:extLst>
                </p:cNvPr>
                <p:cNvSpPr txBox="1">
                  <a:spLocks noRot="1" noChangeAspect="1" noMove="1" noResize="1" noEditPoints="1" noAdjustHandles="1" noChangeArrowheads="1" noChangeShapeType="1" noTextEdit="1"/>
                </p:cNvSpPr>
                <p:nvPr/>
              </p:nvSpPr>
              <p:spPr>
                <a:xfrm>
                  <a:off x="6698821" y="5803200"/>
                  <a:ext cx="2094594" cy="461665"/>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6" name="テキスト ボックス 35">
                  <a:extLst>
                    <a:ext uri="{FF2B5EF4-FFF2-40B4-BE49-F238E27FC236}">
                      <a16:creationId xmlns:a16="http://schemas.microsoft.com/office/drawing/2014/main" id="{1174D64E-187E-23A6-028D-D43D11CD14F8}"/>
                    </a:ext>
                  </a:extLst>
                </p:cNvPr>
                <p:cNvSpPr txBox="1"/>
                <p:nvPr/>
              </p:nvSpPr>
              <p:spPr>
                <a:xfrm>
                  <a:off x="9604187" y="5809606"/>
                  <a:ext cx="17539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=1</m:t>
                            </m:r>
                          </m:sup>
                        </m:sSubSup>
                      </m:oMath>
                    </m:oMathPara>
                  </a14:m>
                  <a:endParaRPr lang="ja-JP" altLang="en-US"/>
                </a:p>
              </p:txBody>
            </p:sp>
          </mc:Choice>
          <mc:Fallback>
            <p:sp>
              <p:nvSpPr>
                <p:cNvPr id="36" name="テキスト ボックス 35">
                  <a:extLst>
                    <a:ext uri="{FF2B5EF4-FFF2-40B4-BE49-F238E27FC236}">
                      <a16:creationId xmlns:a16="http://schemas.microsoft.com/office/drawing/2014/main" id="{1174D64E-187E-23A6-028D-D43D11CD14F8}"/>
                    </a:ext>
                  </a:extLst>
                </p:cNvPr>
                <p:cNvSpPr txBox="1">
                  <a:spLocks noRot="1" noChangeAspect="1" noMove="1" noResize="1" noEditPoints="1" noAdjustHandles="1" noChangeArrowheads="1" noChangeShapeType="1" noTextEdit="1"/>
                </p:cNvSpPr>
                <p:nvPr/>
              </p:nvSpPr>
              <p:spPr>
                <a:xfrm>
                  <a:off x="9604187" y="5809606"/>
                  <a:ext cx="1753992" cy="461665"/>
                </a:xfrm>
                <a:prstGeom prst="rect">
                  <a:avLst/>
                </a:prstGeom>
                <a:blipFill>
                  <a:blip r:embed="rId20"/>
                  <a:stretch>
                    <a:fillRect/>
                  </a:stretch>
                </a:blipFill>
              </p:spPr>
              <p:txBody>
                <a:bodyPr/>
                <a:lstStyle/>
                <a:p>
                  <a:r>
                    <a:rPr lang="ja-JP" altLang="en-US">
                      <a:noFill/>
                    </a:rPr>
                    <a:t> </a:t>
                  </a:r>
                </a:p>
              </p:txBody>
            </p:sp>
          </mc:Fallback>
        </mc:AlternateContent>
        <p:sp>
          <p:nvSpPr>
            <p:cNvPr id="37" name="左右矢印 36">
              <a:extLst>
                <a:ext uri="{FF2B5EF4-FFF2-40B4-BE49-F238E27FC236}">
                  <a16:creationId xmlns:a16="http://schemas.microsoft.com/office/drawing/2014/main" id="{294CB12B-75F3-3529-DF59-D3E0CD82E646}"/>
                </a:ext>
              </a:extLst>
            </p:cNvPr>
            <p:cNvSpPr/>
            <p:nvPr/>
          </p:nvSpPr>
          <p:spPr>
            <a:xfrm>
              <a:off x="8688972" y="2396928"/>
              <a:ext cx="807817"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左右矢印 37">
              <a:extLst>
                <a:ext uri="{FF2B5EF4-FFF2-40B4-BE49-F238E27FC236}">
                  <a16:creationId xmlns:a16="http://schemas.microsoft.com/office/drawing/2014/main" id="{0791F918-D3C3-2B3A-1943-DC8655A69BFC}"/>
                </a:ext>
              </a:extLst>
            </p:cNvPr>
            <p:cNvSpPr/>
            <p:nvPr/>
          </p:nvSpPr>
          <p:spPr>
            <a:xfrm>
              <a:off x="8693029" y="4893775"/>
              <a:ext cx="807817"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右矢印 38">
              <a:extLst>
                <a:ext uri="{FF2B5EF4-FFF2-40B4-BE49-F238E27FC236}">
                  <a16:creationId xmlns:a16="http://schemas.microsoft.com/office/drawing/2014/main" id="{70ABDF57-32D9-E305-F8C6-508BBA9311E8}"/>
                </a:ext>
              </a:extLst>
            </p:cNvPr>
            <p:cNvSpPr/>
            <p:nvPr/>
          </p:nvSpPr>
          <p:spPr>
            <a:xfrm rot="16200000">
              <a:off x="7413934" y="3572220"/>
              <a:ext cx="647989"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右矢印 39">
              <a:extLst>
                <a:ext uri="{FF2B5EF4-FFF2-40B4-BE49-F238E27FC236}">
                  <a16:creationId xmlns:a16="http://schemas.microsoft.com/office/drawing/2014/main" id="{4B0751D2-7208-2D50-5D8A-D008F1F2CF41}"/>
                </a:ext>
              </a:extLst>
            </p:cNvPr>
            <p:cNvSpPr/>
            <p:nvPr/>
          </p:nvSpPr>
          <p:spPr>
            <a:xfrm rot="16200000">
              <a:off x="10116337" y="3572221"/>
              <a:ext cx="647989"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3F8E935-6951-2386-678F-C1284EFEA6A5}"/>
                </a:ext>
              </a:extLst>
            </p:cNvPr>
            <p:cNvSpPr txBox="1"/>
            <p:nvPr/>
          </p:nvSpPr>
          <p:spPr>
            <a:xfrm>
              <a:off x="7630368" y="1962724"/>
              <a:ext cx="2960558" cy="338554"/>
            </a:xfrm>
            <a:prstGeom prst="rect">
              <a:avLst/>
            </a:prstGeom>
            <a:noFill/>
          </p:spPr>
          <p:txBody>
            <a:bodyPr wrap="square" rtlCol="0">
              <a:spAutoFit/>
            </a:bodyPr>
            <a:lstStyle/>
            <a:p>
              <a:pPr algn="ctr"/>
              <a:r>
                <a:rPr kumimoji="1" lang="en-US" altLang="ja-JP" sz="1600">
                  <a:solidFill>
                    <a:srgbClr val="FF0000"/>
                  </a:solidFill>
                </a:rPr>
                <a:t>SFS</a:t>
              </a:r>
              <a:endParaRPr kumimoji="1" lang="ja-JP" altLang="en-US" sz="1600">
                <a:solidFill>
                  <a:srgbClr val="FF0000"/>
                </a:solidFill>
              </a:endParaRPr>
            </a:p>
          </p:txBody>
        </p:sp>
        <p:sp>
          <p:nvSpPr>
            <p:cNvPr id="42" name="テキスト ボックス 41">
              <a:extLst>
                <a:ext uri="{FF2B5EF4-FFF2-40B4-BE49-F238E27FC236}">
                  <a16:creationId xmlns:a16="http://schemas.microsoft.com/office/drawing/2014/main" id="{6A52A0AB-1C02-21D4-011A-AAA3055996EE}"/>
                </a:ext>
              </a:extLst>
            </p:cNvPr>
            <p:cNvSpPr txBox="1"/>
            <p:nvPr/>
          </p:nvSpPr>
          <p:spPr>
            <a:xfrm>
              <a:off x="8708187" y="5073804"/>
              <a:ext cx="779607" cy="338554"/>
            </a:xfrm>
            <a:prstGeom prst="rect">
              <a:avLst/>
            </a:prstGeom>
            <a:noFill/>
          </p:spPr>
          <p:txBody>
            <a:bodyPr wrap="square" rtlCol="0">
              <a:spAutoFit/>
            </a:bodyPr>
            <a:lstStyle/>
            <a:p>
              <a:pPr algn="ctr"/>
              <a:r>
                <a:rPr kumimoji="1" lang="en-US" altLang="ja-JP" sz="1600">
                  <a:solidFill>
                    <a:srgbClr val="FF0000"/>
                  </a:solidFill>
                </a:rPr>
                <a:t>SFS</a:t>
              </a:r>
              <a:endParaRPr kumimoji="1" lang="ja-JP" altLang="en-US" sz="1600">
                <a:solidFill>
                  <a:srgbClr val="FF0000"/>
                </a:solidFill>
              </a:endParaRPr>
            </a:p>
          </p:txBody>
        </p:sp>
      </p:grpSp>
      <mc:AlternateContent xmlns:mc="http://schemas.openxmlformats.org/markup-compatibility/2006">
        <mc:Choice xmlns:a14="http://schemas.microsoft.com/office/drawing/2010/main" Requires="a14">
          <p:sp>
            <p:nvSpPr>
              <p:cNvPr id="165" name="テキスト ボックス 164">
                <a:extLst>
                  <a:ext uri="{FF2B5EF4-FFF2-40B4-BE49-F238E27FC236}">
                    <a16:creationId xmlns:a16="http://schemas.microsoft.com/office/drawing/2014/main" id="{6E65C635-F0AE-C55F-3FCC-5F164066BF6A}"/>
                  </a:ext>
                </a:extLst>
              </p:cNvPr>
              <p:cNvSpPr txBox="1"/>
              <p:nvPr/>
            </p:nvSpPr>
            <p:spPr>
              <a:xfrm>
                <a:off x="5665110" y="1772009"/>
                <a:ext cx="6450788" cy="1292662"/>
              </a:xfrm>
              <a:prstGeom prst="rect">
                <a:avLst/>
              </a:prstGeom>
              <a:noFill/>
            </p:spPr>
            <p:txBody>
              <a:bodyPr wrap="square" rtlCol="0">
                <a:spAutoFit/>
              </a:bodyPr>
              <a:lstStyle/>
              <a:p>
                <a:r>
                  <a:rPr kumimoji="1" lang="en-US" altLang="ja-JP" sz="2000">
                    <a:solidFill>
                      <a:schemeClr val="accent2">
                        <a:lumMod val="75000"/>
                      </a:schemeClr>
                    </a:solidFill>
                  </a:rPr>
                  <a:t>①</a:t>
                </a:r>
                <a:r>
                  <a:rPr kumimoji="1" lang="en-US" altLang="ja-JP" sz="2000"/>
                  <a:t>We studied </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𝑇</m:t>
                        </m:r>
                      </m:e>
                      <m:sub>
                        <m:r>
                          <a:rPr lang="en-US" altLang="ja-JP" sz="2000" i="1">
                            <a:latin typeface="Cambria Math" panose="02040503050406030204" pitchFamily="18" charset="0"/>
                          </a:rPr>
                          <m:t>𝑐𝑐</m:t>
                        </m:r>
                      </m:sub>
                      <m:sup>
                        <m:r>
                          <a:rPr lang="en-US" altLang="ja-JP" sz="2000" i="1">
                            <a:latin typeface="Cambria Math" panose="02040503050406030204" pitchFamily="18" charset="0"/>
                          </a:rPr>
                          <m:t>𝐼</m:t>
                        </m:r>
                        <m:r>
                          <a:rPr lang="en-US" altLang="ja-JP" sz="2000" i="1">
                            <a:latin typeface="Cambria Math" panose="02040503050406030204" pitchFamily="18" charset="0"/>
                          </a:rPr>
                          <m:t>=0</m:t>
                        </m:r>
                      </m:sup>
                    </m:sSubSup>
                  </m:oMath>
                </a14:m>
                <a:r>
                  <a:rPr kumimoji="1" lang="en-US" altLang="ja-JP" sz="2000"/>
                  <a:t> related to </a:t>
                </a:r>
                <a14:m>
                  <m:oMath xmlns:m="http://schemas.openxmlformats.org/officeDocument/2006/math">
                    <m:sSub>
                      <m:sSubPr>
                        <m:ctrlPr>
                          <a:rPr kumimoji="1" lang="en-US" altLang="ja-JP" sz="2000" i="1" smtClean="0">
                            <a:latin typeface="Cambria Math" panose="02040503050406030204" pitchFamily="18" charset="0"/>
                          </a:rPr>
                        </m:ctrlPr>
                      </m:sSub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b="0" i="1" smtClean="0">
                            <a:latin typeface="Cambria Math" panose="02040503050406030204" pitchFamily="18" charset="0"/>
                          </a:rPr>
                          <m:t>𝑐</m:t>
                        </m:r>
                      </m:sub>
                    </m:sSub>
                  </m:oMath>
                </a14:m>
                <a:r>
                  <a:rPr lang="ja-JP" altLang="en-US" sz="2000"/>
                  <a:t> </a:t>
                </a:r>
                <a:r>
                  <a:rPr lang="en-US" altLang="ja-JP" sz="2000"/>
                  <a:t>under SFS</a:t>
                </a:r>
                <a:endParaRPr kumimoji="1" lang="en-US" altLang="ja-JP" sz="2000"/>
              </a:p>
              <a:p>
                <a:endParaRPr lang="en-US" altLang="ja-JP"/>
              </a:p>
              <a:p>
                <a:r>
                  <a:rPr lang="en-US" altLang="ja-JP" sz="2000">
                    <a:solidFill>
                      <a:schemeClr val="accent2">
                        <a:lumMod val="75000"/>
                      </a:schemeClr>
                    </a:solidFill>
                  </a:rPr>
                  <a:t>②</a:t>
                </a:r>
                <a:r>
                  <a:rPr lang="en-US" altLang="ja-JP" sz="2000"/>
                  <a:t>We assume </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𝑇</m:t>
                        </m:r>
                      </m:e>
                      <m:sub>
                        <m:r>
                          <a:rPr lang="en-US" altLang="ja-JP" sz="2000" i="1">
                            <a:latin typeface="Cambria Math" panose="02040503050406030204" pitchFamily="18" charset="0"/>
                          </a:rPr>
                          <m:t>𝑐𝑐</m:t>
                        </m:r>
                      </m:sub>
                      <m:sup>
                        <m:r>
                          <a:rPr lang="en-US" altLang="ja-JP" sz="2000" i="1">
                            <a:latin typeface="Cambria Math" panose="02040503050406030204" pitchFamily="18" charset="0"/>
                          </a:rPr>
                          <m:t>𝐼</m:t>
                        </m:r>
                        <m:r>
                          <a:rPr lang="en-US" altLang="ja-JP" sz="2000" i="1">
                            <a:latin typeface="Cambria Math" panose="02040503050406030204" pitchFamily="18" charset="0"/>
                          </a:rPr>
                          <m:t>=1</m:t>
                        </m:r>
                      </m:sup>
                    </m:sSubSup>
                  </m:oMath>
                </a14:m>
                <a:r>
                  <a:rPr lang="en-US" altLang="ja-JP" sz="2000"/>
                  <a:t> also exist which is related to </a:t>
                </a:r>
                <a14:m>
                  <m:oMath xmlns:m="http://schemas.openxmlformats.org/officeDocument/2006/math">
                    <m:sSub>
                      <m:sSubPr>
                        <m:ctrlPr>
                          <a:rPr lang="en-US" altLang="ja-JP" sz="2000" i="1">
                            <a:latin typeface="Cambria Math" panose="02040503050406030204" pitchFamily="18" charset="0"/>
                          </a:rPr>
                        </m:ctrlPr>
                      </m:sSubPr>
                      <m:e>
                        <m:r>
                          <m:rPr>
                            <m:sty m:val="p"/>
                          </m:rPr>
                          <a:rPr lang="el-GR" altLang="ja-JP" sz="2000" i="1">
                            <a:latin typeface="Cambria Math" panose="02040503050406030204" pitchFamily="18" charset="0"/>
                            <a:ea typeface="Cambria Math" panose="02040503050406030204" pitchFamily="18" charset="0"/>
                          </a:rPr>
                          <m:t>Σ</m:t>
                        </m:r>
                      </m:e>
                      <m:sub>
                        <m:r>
                          <a:rPr lang="en-US" altLang="ja-JP" sz="2000" i="1">
                            <a:latin typeface="Cambria Math" panose="02040503050406030204" pitchFamily="18" charset="0"/>
                          </a:rPr>
                          <m:t>𝑐</m:t>
                        </m:r>
                      </m:sub>
                    </m:sSub>
                  </m:oMath>
                </a14:m>
                <a:r>
                  <a:rPr lang="en-US" altLang="ja-JP" sz="2000"/>
                  <a:t> under SFS.</a:t>
                </a:r>
              </a:p>
            </p:txBody>
          </p:sp>
        </mc:Choice>
        <mc:Fallback>
          <p:sp>
            <p:nvSpPr>
              <p:cNvPr id="165" name="テキスト ボックス 164">
                <a:extLst>
                  <a:ext uri="{FF2B5EF4-FFF2-40B4-BE49-F238E27FC236}">
                    <a16:creationId xmlns:a16="http://schemas.microsoft.com/office/drawing/2014/main" id="{6E65C635-F0AE-C55F-3FCC-5F164066BF6A}"/>
                  </a:ext>
                </a:extLst>
              </p:cNvPr>
              <p:cNvSpPr txBox="1">
                <a:spLocks noRot="1" noChangeAspect="1" noMove="1" noResize="1" noEditPoints="1" noAdjustHandles="1" noChangeArrowheads="1" noChangeShapeType="1" noTextEdit="1"/>
              </p:cNvSpPr>
              <p:nvPr/>
            </p:nvSpPr>
            <p:spPr>
              <a:xfrm>
                <a:off x="5665110" y="1772009"/>
                <a:ext cx="6450788" cy="1292662"/>
              </a:xfrm>
              <a:prstGeom prst="rect">
                <a:avLst/>
              </a:prstGeom>
              <a:blipFill>
                <a:blip r:embed="rId21"/>
                <a:stretch>
                  <a:fillRect l="-784" t="-1942" b="-7767"/>
                </a:stretch>
              </a:blipFill>
            </p:spPr>
            <p:txBody>
              <a:bodyPr/>
              <a:lstStyle/>
              <a:p>
                <a:r>
                  <a:rPr lang="ja-JP" altLang="en-US">
                    <a:noFill/>
                  </a:rPr>
                  <a:t> </a:t>
                </a:r>
              </a:p>
            </p:txBody>
          </p:sp>
        </mc:Fallback>
      </mc:AlternateContent>
      <p:sp>
        <p:nvSpPr>
          <p:cNvPr id="167" name="テキスト ボックス 166">
            <a:extLst>
              <a:ext uri="{FF2B5EF4-FFF2-40B4-BE49-F238E27FC236}">
                <a16:creationId xmlns:a16="http://schemas.microsoft.com/office/drawing/2014/main" id="{65206EDB-933E-7362-96B9-4AC4B5BDADDC}"/>
              </a:ext>
            </a:extLst>
          </p:cNvPr>
          <p:cNvSpPr txBox="1"/>
          <p:nvPr/>
        </p:nvSpPr>
        <p:spPr>
          <a:xfrm>
            <a:off x="2851930" y="2576626"/>
            <a:ext cx="643013" cy="461665"/>
          </a:xfrm>
          <a:prstGeom prst="rect">
            <a:avLst/>
          </a:prstGeom>
          <a:noFill/>
        </p:spPr>
        <p:txBody>
          <a:bodyPr wrap="square">
            <a:spAutoFit/>
          </a:bodyPr>
          <a:lstStyle/>
          <a:p>
            <a:r>
              <a:rPr kumimoji="1" lang="en-US" altLang="ja-JP" sz="2400">
                <a:solidFill>
                  <a:schemeClr val="accent2">
                    <a:lumMod val="75000"/>
                  </a:schemeClr>
                </a:solidFill>
              </a:rPr>
              <a:t>①</a:t>
            </a:r>
            <a:endParaRPr lang="ja-JP" altLang="en-US" sz="2400">
              <a:solidFill>
                <a:schemeClr val="accent2">
                  <a:lumMod val="75000"/>
                </a:schemeClr>
              </a:solidFill>
            </a:endParaRPr>
          </a:p>
        </p:txBody>
      </p:sp>
      <p:sp>
        <p:nvSpPr>
          <p:cNvPr id="168" name="テキスト ボックス 167">
            <a:extLst>
              <a:ext uri="{FF2B5EF4-FFF2-40B4-BE49-F238E27FC236}">
                <a16:creationId xmlns:a16="http://schemas.microsoft.com/office/drawing/2014/main" id="{49E30C69-0220-B39D-4340-CE46C4175B1D}"/>
              </a:ext>
            </a:extLst>
          </p:cNvPr>
          <p:cNvSpPr txBox="1"/>
          <p:nvPr/>
        </p:nvSpPr>
        <p:spPr>
          <a:xfrm>
            <a:off x="1760979" y="3528258"/>
            <a:ext cx="548538" cy="461665"/>
          </a:xfrm>
          <a:prstGeom prst="rect">
            <a:avLst/>
          </a:prstGeom>
          <a:noFill/>
        </p:spPr>
        <p:txBody>
          <a:bodyPr wrap="square">
            <a:spAutoFit/>
          </a:bodyPr>
          <a:lstStyle/>
          <a:p>
            <a:r>
              <a:rPr kumimoji="1" lang="en-US" altLang="ja-JP" sz="2400">
                <a:solidFill>
                  <a:schemeClr val="accent2">
                    <a:lumMod val="75000"/>
                  </a:schemeClr>
                </a:solidFill>
              </a:rPr>
              <a:t>②</a:t>
            </a:r>
            <a:endParaRPr lang="ja-JP" altLang="en-US" sz="2400">
              <a:solidFill>
                <a:schemeClr val="accent2">
                  <a:lumMod val="75000"/>
                </a:schemeClr>
              </a:solidFill>
            </a:endParaRPr>
          </a:p>
        </p:txBody>
      </p:sp>
      <p:sp>
        <p:nvSpPr>
          <p:cNvPr id="169" name="テキスト ボックス 168">
            <a:extLst>
              <a:ext uri="{FF2B5EF4-FFF2-40B4-BE49-F238E27FC236}">
                <a16:creationId xmlns:a16="http://schemas.microsoft.com/office/drawing/2014/main" id="{B2913B45-97CF-F7EE-796B-A64CB98774D3}"/>
              </a:ext>
            </a:extLst>
          </p:cNvPr>
          <p:cNvSpPr txBox="1"/>
          <p:nvPr/>
        </p:nvSpPr>
        <p:spPr>
          <a:xfrm>
            <a:off x="2873498" y="4600719"/>
            <a:ext cx="643013" cy="461665"/>
          </a:xfrm>
          <a:prstGeom prst="rect">
            <a:avLst/>
          </a:prstGeom>
          <a:noFill/>
        </p:spPr>
        <p:txBody>
          <a:bodyPr wrap="square">
            <a:spAutoFit/>
          </a:bodyPr>
          <a:lstStyle/>
          <a:p>
            <a:r>
              <a:rPr kumimoji="1" lang="en-US" altLang="ja-JP" sz="2400">
                <a:solidFill>
                  <a:schemeClr val="accent2">
                    <a:lumMod val="75000"/>
                  </a:schemeClr>
                </a:solidFill>
              </a:rPr>
              <a:t>②</a:t>
            </a:r>
            <a:endParaRPr lang="ja-JP" altLang="en-US" sz="2400">
              <a:solidFill>
                <a:schemeClr val="accent2">
                  <a:lumMod val="75000"/>
                </a:schemeClr>
              </a:solidFill>
            </a:endParaRPr>
          </a:p>
        </p:txBody>
      </p:sp>
      <p:sp>
        <p:nvSpPr>
          <p:cNvPr id="176" name="角丸四角形 175">
            <a:extLst>
              <a:ext uri="{FF2B5EF4-FFF2-40B4-BE49-F238E27FC236}">
                <a16:creationId xmlns:a16="http://schemas.microsoft.com/office/drawing/2014/main" id="{38828F5F-347B-EE41-AE06-6DAADD39A9FD}"/>
              </a:ext>
            </a:extLst>
          </p:cNvPr>
          <p:cNvSpPr/>
          <p:nvPr/>
        </p:nvSpPr>
        <p:spPr>
          <a:xfrm>
            <a:off x="5665110" y="1582067"/>
            <a:ext cx="6455554" cy="1790380"/>
          </a:xfrm>
          <a:prstGeom prst="roundRect">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75" name="テキスト ボックス 174">
                <a:extLst>
                  <a:ext uri="{FF2B5EF4-FFF2-40B4-BE49-F238E27FC236}">
                    <a16:creationId xmlns:a16="http://schemas.microsoft.com/office/drawing/2014/main" id="{2F27FEDF-5925-55DE-3925-92380F06497C}"/>
                  </a:ext>
                </a:extLst>
              </p:cNvPr>
              <p:cNvSpPr txBox="1"/>
              <p:nvPr/>
            </p:nvSpPr>
            <p:spPr>
              <a:xfrm>
                <a:off x="7348794" y="1354186"/>
                <a:ext cx="3185325" cy="400815"/>
              </a:xfrm>
              <a:prstGeom prst="rect">
                <a:avLst/>
              </a:prstGeom>
              <a:solidFill>
                <a:schemeClr val="bg1"/>
              </a:solidFill>
            </p:spPr>
            <p:txBody>
              <a:bodyPr wrap="square">
                <a:spAutoFit/>
              </a:bodyPr>
              <a:lstStyle/>
              <a:p>
                <a:pPr algn="ctr"/>
                <a:r>
                  <a:rPr kumimoji="1" lang="en-US" altLang="ja-JP" sz="2000" u="sng"/>
                  <a:t>Color rep. of diquark is </a:t>
                </a:r>
                <a14:m>
                  <m:oMath xmlns:m="http://schemas.openxmlformats.org/officeDocument/2006/math">
                    <m:acc>
                      <m:accPr>
                        <m:chr m:val="̅"/>
                        <m:ctrlPr>
                          <a:rPr kumimoji="1" lang="en-US" altLang="ja-JP" sz="2000" b="0" i="1" u="sng" smtClean="0">
                            <a:latin typeface="Cambria Math" panose="02040503050406030204" pitchFamily="18" charset="0"/>
                          </a:rPr>
                        </m:ctrlPr>
                      </m:accPr>
                      <m:e>
                        <m:r>
                          <a:rPr kumimoji="1" lang="en-US" altLang="ja-JP" sz="2000" b="0" i="1" u="sng" smtClean="0">
                            <a:latin typeface="Cambria Math" panose="02040503050406030204" pitchFamily="18" charset="0"/>
                          </a:rPr>
                          <m:t>3</m:t>
                        </m:r>
                      </m:e>
                    </m:acc>
                  </m:oMath>
                </a14:m>
                <a:endParaRPr lang="ja-JP" altLang="en-US" sz="2000" u="sng"/>
              </a:p>
            </p:txBody>
          </p:sp>
        </mc:Choice>
        <mc:Fallback>
          <p:sp>
            <p:nvSpPr>
              <p:cNvPr id="175" name="テキスト ボックス 174">
                <a:extLst>
                  <a:ext uri="{FF2B5EF4-FFF2-40B4-BE49-F238E27FC236}">
                    <a16:creationId xmlns:a16="http://schemas.microsoft.com/office/drawing/2014/main" id="{2F27FEDF-5925-55DE-3925-92380F06497C}"/>
                  </a:ext>
                </a:extLst>
              </p:cNvPr>
              <p:cNvSpPr txBox="1">
                <a:spLocks noRot="1" noChangeAspect="1" noMove="1" noResize="1" noEditPoints="1" noAdjustHandles="1" noChangeArrowheads="1" noChangeShapeType="1" noTextEdit="1"/>
              </p:cNvSpPr>
              <p:nvPr/>
            </p:nvSpPr>
            <p:spPr>
              <a:xfrm>
                <a:off x="7348794" y="1354186"/>
                <a:ext cx="3185325" cy="400815"/>
              </a:xfrm>
              <a:prstGeom prst="rect">
                <a:avLst/>
              </a:prstGeom>
              <a:blipFill>
                <a:blip r:embed="rId22"/>
                <a:stretch>
                  <a:fillRect t="-3030" b="-27273"/>
                </a:stretch>
              </a:blipFill>
            </p:spPr>
            <p:txBody>
              <a:bodyPr/>
              <a:lstStyle/>
              <a:p>
                <a:r>
                  <a:rPr lang="ja-JP" altLang="en-US">
                    <a:noFill/>
                  </a:rPr>
                  <a:t> </a:t>
                </a:r>
              </a:p>
            </p:txBody>
          </p:sp>
        </mc:Fallback>
      </mc:AlternateContent>
      <p:sp>
        <p:nvSpPr>
          <p:cNvPr id="184" name="上下矢印 183">
            <a:extLst>
              <a:ext uri="{FF2B5EF4-FFF2-40B4-BE49-F238E27FC236}">
                <a16:creationId xmlns:a16="http://schemas.microsoft.com/office/drawing/2014/main" id="{2E13409D-BCBA-9133-51DA-ED0EE8D3D39E}"/>
              </a:ext>
            </a:extLst>
          </p:cNvPr>
          <p:cNvSpPr/>
          <p:nvPr/>
        </p:nvSpPr>
        <p:spPr>
          <a:xfrm>
            <a:off x="8754479" y="3454282"/>
            <a:ext cx="179882" cy="47219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テキスト ボックス 185">
            <a:extLst>
              <a:ext uri="{FF2B5EF4-FFF2-40B4-BE49-F238E27FC236}">
                <a16:creationId xmlns:a16="http://schemas.microsoft.com/office/drawing/2014/main" id="{DDB57A52-554C-8ECF-708A-78532E2BAB20}"/>
              </a:ext>
            </a:extLst>
          </p:cNvPr>
          <p:cNvSpPr txBox="1"/>
          <p:nvPr/>
        </p:nvSpPr>
        <p:spPr>
          <a:xfrm>
            <a:off x="6262921" y="5225446"/>
            <a:ext cx="6010704" cy="830997"/>
          </a:xfrm>
          <a:prstGeom prst="rect">
            <a:avLst/>
          </a:prstGeom>
          <a:noFill/>
        </p:spPr>
        <p:txBody>
          <a:bodyPr wrap="square">
            <a:spAutoFit/>
          </a:bodyPr>
          <a:lstStyle/>
          <a:p>
            <a:r>
              <a:rPr lang="en-US" altLang="ja-JP" sz="2400" dirty="0">
                <a:solidFill>
                  <a:srgbClr val="FF0000"/>
                </a:solidFill>
              </a:rPr>
              <a:t>Investigating SFS may lead to understanding of color structure.</a:t>
            </a:r>
            <a:endParaRPr lang="ja-JP" altLang="en-US" sz="2400">
              <a:solidFill>
                <a:srgbClr val="FF0000"/>
              </a:solidFill>
            </a:endParaRPr>
          </a:p>
        </p:txBody>
      </p:sp>
      <p:sp>
        <p:nvSpPr>
          <p:cNvPr id="3" name="四角形: 角を丸くする 2">
            <a:extLst>
              <a:ext uri="{FF2B5EF4-FFF2-40B4-BE49-F238E27FC236}">
                <a16:creationId xmlns:a16="http://schemas.microsoft.com/office/drawing/2014/main" id="{49834994-F867-1524-1934-5C0082080622}"/>
              </a:ext>
            </a:extLst>
          </p:cNvPr>
          <p:cNvSpPr/>
          <p:nvPr/>
        </p:nvSpPr>
        <p:spPr>
          <a:xfrm>
            <a:off x="3565283" y="4032916"/>
            <a:ext cx="1798494" cy="2363419"/>
          </a:xfrm>
          <a:prstGeom prst="roundRect">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F91DDAF-48FE-04CB-617E-2B17B47AE708}"/>
              </a:ext>
            </a:extLst>
          </p:cNvPr>
          <p:cNvSpPr txBox="1"/>
          <p:nvPr/>
        </p:nvSpPr>
        <p:spPr>
          <a:xfrm>
            <a:off x="5326575" y="6042831"/>
            <a:ext cx="2251850" cy="369332"/>
          </a:xfrm>
          <a:prstGeom prst="rect">
            <a:avLst/>
          </a:prstGeom>
          <a:noFill/>
        </p:spPr>
        <p:txBody>
          <a:bodyPr wrap="square" rtlCol="0">
            <a:spAutoFit/>
          </a:bodyPr>
          <a:lstStyle/>
          <a:p>
            <a:r>
              <a:rPr kumimoji="1" lang="en-US" altLang="ja-JP"/>
              <a:t>Undiscovered</a:t>
            </a:r>
            <a:r>
              <a:rPr lang="en-US" altLang="ja-JP"/>
              <a:t>.</a:t>
            </a:r>
            <a:endParaRPr kumimoji="1" lang="ja-JP" altLang="en-US"/>
          </a:p>
        </p:txBody>
      </p:sp>
      <p:grpSp>
        <p:nvGrpSpPr>
          <p:cNvPr id="6" name="グループ化 5">
            <a:extLst>
              <a:ext uri="{FF2B5EF4-FFF2-40B4-BE49-F238E27FC236}">
                <a16:creationId xmlns:a16="http://schemas.microsoft.com/office/drawing/2014/main" id="{82807571-6572-E15E-0C73-CAF33C6F2355}"/>
              </a:ext>
            </a:extLst>
          </p:cNvPr>
          <p:cNvGrpSpPr/>
          <p:nvPr/>
        </p:nvGrpSpPr>
        <p:grpSpPr>
          <a:xfrm>
            <a:off x="5660344" y="4013770"/>
            <a:ext cx="6455554" cy="1102747"/>
            <a:chOff x="5660344" y="4013770"/>
            <a:chExt cx="6455554" cy="1102747"/>
          </a:xfrm>
        </p:grpSpPr>
        <p:grpSp>
          <p:nvGrpSpPr>
            <p:cNvPr id="183" name="グループ化 182">
              <a:extLst>
                <a:ext uri="{FF2B5EF4-FFF2-40B4-BE49-F238E27FC236}">
                  <a16:creationId xmlns:a16="http://schemas.microsoft.com/office/drawing/2014/main" id="{05AFFE41-5FF4-4D9B-0D19-43E6B92730C8}"/>
                </a:ext>
              </a:extLst>
            </p:cNvPr>
            <p:cNvGrpSpPr/>
            <p:nvPr/>
          </p:nvGrpSpPr>
          <p:grpSpPr>
            <a:xfrm>
              <a:off x="5660344" y="4229575"/>
              <a:ext cx="6455554" cy="886942"/>
              <a:chOff x="5660344" y="4044746"/>
              <a:chExt cx="6455554" cy="886942"/>
            </a:xfrm>
          </p:grpSpPr>
          <p:sp>
            <p:nvSpPr>
              <p:cNvPr id="177" name="角丸四角形 176">
                <a:extLst>
                  <a:ext uri="{FF2B5EF4-FFF2-40B4-BE49-F238E27FC236}">
                    <a16:creationId xmlns:a16="http://schemas.microsoft.com/office/drawing/2014/main" id="{7D7601A5-B1FF-67BD-3E60-CBE8FD2CDF05}"/>
                  </a:ext>
                </a:extLst>
              </p:cNvPr>
              <p:cNvSpPr/>
              <p:nvPr/>
            </p:nvSpPr>
            <p:spPr>
              <a:xfrm>
                <a:off x="5660344" y="4044746"/>
                <a:ext cx="6455554" cy="886942"/>
              </a:xfrm>
              <a:prstGeom prst="roundRect">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80" name="テキスト ボックス 179">
                    <a:extLst>
                      <a:ext uri="{FF2B5EF4-FFF2-40B4-BE49-F238E27FC236}">
                        <a16:creationId xmlns:a16="http://schemas.microsoft.com/office/drawing/2014/main" id="{0AE984C7-7F92-716E-433F-12650677EF92}"/>
                      </a:ext>
                    </a:extLst>
                  </p:cNvPr>
                  <p:cNvSpPr txBox="1"/>
                  <p:nvPr/>
                </p:nvSpPr>
                <p:spPr>
                  <a:xfrm>
                    <a:off x="6364485" y="4217761"/>
                    <a:ext cx="5610264" cy="707886"/>
                  </a:xfrm>
                  <a:prstGeom prst="rect">
                    <a:avLst/>
                  </a:prstGeom>
                  <a:noFill/>
                </p:spPr>
                <p:txBody>
                  <a:bodyPr wrap="square">
                    <a:spAutoFit/>
                  </a:bodyPr>
                  <a:lstStyle/>
                  <a:p>
                    <a:r>
                      <a:rPr kumimoji="1" lang="en-US" altLang="ja-JP" sz="2000" dirty="0"/>
                      <a:t>SFS does not emerge in the case of color </a:t>
                    </a:r>
                    <a14:m>
                      <m:oMath xmlns:m="http://schemas.openxmlformats.org/officeDocument/2006/math">
                        <m:r>
                          <a:rPr lang="en-US" altLang="ja-JP" sz="2000">
                            <a:latin typeface="Cambria Math" panose="02040503050406030204" pitchFamily="18" charset="0"/>
                          </a:rPr>
                          <m:t>6</m:t>
                        </m:r>
                      </m:oMath>
                    </a14:m>
                    <a:r>
                      <a:rPr kumimoji="1" lang="en-US" altLang="ja-JP" sz="2000" dirty="0"/>
                      <a:t>.</a:t>
                    </a:r>
                    <a:r>
                      <a:rPr kumimoji="1" lang="ja-JP" altLang="en-US" sz="2000"/>
                      <a:t> </a:t>
                    </a:r>
                    <a:r>
                      <a:rPr lang="en-US" altLang="ja-JP" sz="2000" dirty="0"/>
                      <a:t>There is no relation between </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𝑐𝑐</m:t>
                            </m:r>
                          </m:sub>
                        </m:sSub>
                      </m:oMath>
                    </a14:m>
                    <a:r>
                      <a:rPr lang="en-US" altLang="ja-JP" sz="2000" dirty="0"/>
                      <a:t> and </a:t>
                    </a:r>
                    <a14:m>
                      <m:oMath xmlns:m="http://schemas.openxmlformats.org/officeDocument/2006/math">
                        <m:sSub>
                          <m:sSubPr>
                            <m:ctrlPr>
                              <a:rPr kumimoji="1" lang="en-US" altLang="ja-JP" sz="2000" i="1" smtClean="0">
                                <a:latin typeface="Cambria Math" panose="02040503050406030204" pitchFamily="18" charset="0"/>
                              </a:rPr>
                            </m:ctrlPr>
                          </m:sSubPr>
                          <m:e>
                            <m:r>
                              <m:rPr>
                                <m:sty m:val="p"/>
                              </m:rPr>
                              <a:rPr kumimoji="1" lang="el-GR" altLang="ja-JP" sz="2000" i="1" smtClean="0">
                                <a:latin typeface="Cambria Math" panose="02040503050406030204" pitchFamily="18" charset="0"/>
                                <a:ea typeface="Cambria Math" panose="02040503050406030204" pitchFamily="18" charset="0"/>
                              </a:rPr>
                              <m:t>Λ</m:t>
                            </m:r>
                          </m:e>
                          <m:sub>
                            <m:r>
                              <a:rPr kumimoji="1" lang="en-US" altLang="ja-JP" sz="2000" b="0" i="1" smtClean="0">
                                <a:latin typeface="Cambria Math" panose="02040503050406030204" pitchFamily="18" charset="0"/>
                              </a:rPr>
                              <m:t>𝑐</m:t>
                            </m:r>
                          </m:sub>
                        </m:sSub>
                      </m:oMath>
                    </a14:m>
                    <a:r>
                      <a:rPr kumimoji="1" lang="en-US" altLang="ja-JP" sz="2000" dirty="0"/>
                      <a:t> </a:t>
                    </a:r>
                  </a:p>
                </p:txBody>
              </p:sp>
            </mc:Choice>
            <mc:Fallback>
              <p:sp>
                <p:nvSpPr>
                  <p:cNvPr id="180" name="テキスト ボックス 179">
                    <a:extLst>
                      <a:ext uri="{FF2B5EF4-FFF2-40B4-BE49-F238E27FC236}">
                        <a16:creationId xmlns:a16="http://schemas.microsoft.com/office/drawing/2014/main" id="{0AE984C7-7F92-716E-433F-12650677EF92}"/>
                      </a:ext>
                    </a:extLst>
                  </p:cNvPr>
                  <p:cNvSpPr txBox="1">
                    <a:spLocks noRot="1" noChangeAspect="1" noMove="1" noResize="1" noEditPoints="1" noAdjustHandles="1" noChangeArrowheads="1" noChangeShapeType="1" noTextEdit="1"/>
                  </p:cNvSpPr>
                  <p:nvPr/>
                </p:nvSpPr>
                <p:spPr>
                  <a:xfrm>
                    <a:off x="6364485" y="4217761"/>
                    <a:ext cx="5610264" cy="707886"/>
                  </a:xfrm>
                  <a:prstGeom prst="rect">
                    <a:avLst/>
                  </a:prstGeom>
                  <a:blipFill>
                    <a:blip r:embed="rId23"/>
                    <a:stretch>
                      <a:fillRect l="-1131" t="-1754" b="-15789"/>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DD847CCA-EF05-D0AF-0189-3E6229C34739}"/>
                    </a:ext>
                  </a:extLst>
                </p:cNvPr>
                <p:cNvSpPr txBox="1"/>
                <p:nvPr/>
              </p:nvSpPr>
              <p:spPr>
                <a:xfrm>
                  <a:off x="7387694" y="4013770"/>
                  <a:ext cx="3185325" cy="400110"/>
                </a:xfrm>
                <a:prstGeom prst="rect">
                  <a:avLst/>
                </a:prstGeom>
                <a:solidFill>
                  <a:schemeClr val="bg1"/>
                </a:solidFill>
              </p:spPr>
              <p:txBody>
                <a:bodyPr wrap="square">
                  <a:spAutoFit/>
                </a:bodyPr>
                <a:lstStyle/>
                <a:p>
                  <a:pPr algn="ctr"/>
                  <a:r>
                    <a:rPr kumimoji="1" lang="en-US" altLang="ja-JP" sz="2000" u="sng"/>
                    <a:t>Color rep. of diquark is </a:t>
                  </a:r>
                  <a14:m>
                    <m:oMath xmlns:m="http://schemas.openxmlformats.org/officeDocument/2006/math">
                      <m:r>
                        <a:rPr kumimoji="1" lang="en-US" altLang="ja-JP" sz="2000" b="0" i="0" u="sng" smtClean="0">
                          <a:latin typeface="Cambria Math" panose="02040503050406030204" pitchFamily="18" charset="0"/>
                        </a:rPr>
                        <m:t>6</m:t>
                      </m:r>
                    </m:oMath>
                  </a14:m>
                  <a:endParaRPr lang="ja-JP" altLang="en-US" sz="2000" u="sng"/>
                </a:p>
              </p:txBody>
            </p:sp>
          </mc:Choice>
          <mc:Fallback>
            <p:sp>
              <p:nvSpPr>
                <p:cNvPr id="5" name="テキスト ボックス 4">
                  <a:extLst>
                    <a:ext uri="{FF2B5EF4-FFF2-40B4-BE49-F238E27FC236}">
                      <a16:creationId xmlns:a16="http://schemas.microsoft.com/office/drawing/2014/main" id="{DD847CCA-EF05-D0AF-0189-3E6229C34739}"/>
                    </a:ext>
                  </a:extLst>
                </p:cNvPr>
                <p:cNvSpPr txBox="1">
                  <a:spLocks noRot="1" noChangeAspect="1" noMove="1" noResize="1" noEditPoints="1" noAdjustHandles="1" noChangeArrowheads="1" noChangeShapeType="1" noTextEdit="1"/>
                </p:cNvSpPr>
                <p:nvPr/>
              </p:nvSpPr>
              <p:spPr>
                <a:xfrm>
                  <a:off x="7387694" y="4013770"/>
                  <a:ext cx="3185325" cy="400110"/>
                </a:xfrm>
                <a:prstGeom prst="rect">
                  <a:avLst/>
                </a:prstGeom>
                <a:blipFill>
                  <a:blip r:embed="rId24"/>
                  <a:stretch>
                    <a:fillRect t="-3030" b="-30303"/>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A18730C1-98D7-B4FE-07F7-735466A4968F}"/>
                  </a:ext>
                </a:extLst>
              </p:cNvPr>
              <p:cNvSpPr txBox="1"/>
              <p:nvPr/>
            </p:nvSpPr>
            <p:spPr>
              <a:xfrm>
                <a:off x="2572201" y="5271613"/>
                <a:ext cx="10525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𝑐</m:t>
                          </m:r>
                        </m:e>
                      </m:acc>
                    </m:oMath>
                  </m:oMathPara>
                </a14:m>
                <a:endParaRPr kumimoji="1" lang="ja-JP" altLang="en-US"/>
              </a:p>
            </p:txBody>
          </p:sp>
        </mc:Choice>
        <mc:Fallback>
          <p:sp>
            <p:nvSpPr>
              <p:cNvPr id="9" name="テキスト ボックス 8">
                <a:extLst>
                  <a:ext uri="{FF2B5EF4-FFF2-40B4-BE49-F238E27FC236}">
                    <a16:creationId xmlns:a16="http://schemas.microsoft.com/office/drawing/2014/main" id="{A18730C1-98D7-B4FE-07F7-735466A4968F}"/>
                  </a:ext>
                </a:extLst>
              </p:cNvPr>
              <p:cNvSpPr txBox="1">
                <a:spLocks noRot="1" noChangeAspect="1" noMove="1" noResize="1" noEditPoints="1" noAdjustHandles="1" noChangeArrowheads="1" noChangeShapeType="1" noTextEdit="1"/>
              </p:cNvSpPr>
              <p:nvPr/>
            </p:nvSpPr>
            <p:spPr>
              <a:xfrm>
                <a:off x="2572201" y="5271613"/>
                <a:ext cx="1052553" cy="369332"/>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047D8930-410F-5006-D094-2D06C168D457}"/>
                  </a:ext>
                </a:extLst>
              </p:cNvPr>
              <p:cNvSpPr txBox="1"/>
              <p:nvPr/>
            </p:nvSpPr>
            <p:spPr>
              <a:xfrm>
                <a:off x="2595285" y="2149551"/>
                <a:ext cx="10525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𝑐</m:t>
                          </m:r>
                        </m:e>
                      </m:acc>
                    </m:oMath>
                  </m:oMathPara>
                </a14:m>
                <a:endParaRPr kumimoji="1" lang="ja-JP" altLang="en-US"/>
              </a:p>
            </p:txBody>
          </p:sp>
        </mc:Choice>
        <mc:Fallback>
          <p:sp>
            <p:nvSpPr>
              <p:cNvPr id="11" name="テキスト ボックス 10">
                <a:extLst>
                  <a:ext uri="{FF2B5EF4-FFF2-40B4-BE49-F238E27FC236}">
                    <a16:creationId xmlns:a16="http://schemas.microsoft.com/office/drawing/2014/main" id="{047D8930-410F-5006-D094-2D06C168D457}"/>
                  </a:ext>
                </a:extLst>
              </p:cNvPr>
              <p:cNvSpPr txBox="1">
                <a:spLocks noRot="1" noChangeAspect="1" noMove="1" noResize="1" noEditPoints="1" noAdjustHandles="1" noChangeArrowheads="1" noChangeShapeType="1" noTextEdit="1"/>
              </p:cNvSpPr>
              <p:nvPr/>
            </p:nvSpPr>
            <p:spPr>
              <a:xfrm>
                <a:off x="2595285" y="2149551"/>
                <a:ext cx="1052553" cy="369332"/>
              </a:xfrm>
              <a:prstGeom prst="rect">
                <a:avLst/>
              </a:prstGeom>
              <a:blipFill>
                <a:blip r:embed="rId26"/>
                <a:stretch>
                  <a:fillRect/>
                </a:stretch>
              </a:blipFill>
            </p:spPr>
            <p:txBody>
              <a:bodyPr/>
              <a:lstStyle/>
              <a:p>
                <a:r>
                  <a:rPr lang="ja-JP" altLang="en-US">
                    <a:noFill/>
                  </a:rPr>
                  <a:t> </a:t>
                </a:r>
              </a:p>
            </p:txBody>
          </p:sp>
        </mc:Fallback>
      </mc:AlternateContent>
      <p:sp>
        <p:nvSpPr>
          <p:cNvPr id="146" name="テキスト ボックス 145">
            <a:extLst>
              <a:ext uri="{FF2B5EF4-FFF2-40B4-BE49-F238E27FC236}">
                <a16:creationId xmlns:a16="http://schemas.microsoft.com/office/drawing/2014/main" id="{48E27F77-A0FD-026F-AD33-A8525422FA52}"/>
              </a:ext>
            </a:extLst>
          </p:cNvPr>
          <p:cNvSpPr txBox="1"/>
          <p:nvPr/>
        </p:nvSpPr>
        <p:spPr>
          <a:xfrm>
            <a:off x="4341955" y="3492492"/>
            <a:ext cx="2077020" cy="338554"/>
          </a:xfrm>
          <a:prstGeom prst="rect">
            <a:avLst/>
          </a:prstGeom>
          <a:noFill/>
        </p:spPr>
        <p:txBody>
          <a:bodyPr wrap="square" rtlCol="0">
            <a:spAutoFit/>
          </a:bodyPr>
          <a:lstStyle/>
          <a:p>
            <a:pPr algn="ctr"/>
            <a:r>
              <a:rPr kumimoji="1" lang="en-US" altLang="ja-JP" sz="1600">
                <a:solidFill>
                  <a:srgbClr val="FF0000"/>
                </a:solidFill>
              </a:rPr>
              <a:t>Isospin symmetry</a:t>
            </a:r>
            <a:endParaRPr kumimoji="1" lang="ja-JP" altLang="en-US" sz="1600">
              <a:solidFill>
                <a:srgbClr val="FF0000"/>
              </a:solidFill>
            </a:endParaRPr>
          </a:p>
        </p:txBody>
      </p:sp>
      <mc:AlternateContent xmlns:mc="http://schemas.openxmlformats.org/markup-compatibility/2006">
        <mc:Choice xmlns:a14="http://schemas.microsoft.com/office/drawing/2010/main" Requires="a14">
          <p:sp>
            <p:nvSpPr>
              <p:cNvPr id="147" name="テキスト ボックス 146">
                <a:extLst>
                  <a:ext uri="{FF2B5EF4-FFF2-40B4-BE49-F238E27FC236}">
                    <a16:creationId xmlns:a16="http://schemas.microsoft.com/office/drawing/2014/main" id="{1DE5CE7B-9DBB-6534-8330-1AC3EF22504E}"/>
                  </a:ext>
                </a:extLst>
              </p:cNvPr>
              <p:cNvSpPr txBox="1"/>
              <p:nvPr/>
            </p:nvSpPr>
            <p:spPr>
              <a:xfrm>
                <a:off x="4574440" y="3668672"/>
                <a:ext cx="16843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𝐼</m:t>
                      </m:r>
                      <m:r>
                        <a:rPr kumimoji="1" lang="en-US" altLang="ja-JP" b="0" i="1" smtClean="0">
                          <a:latin typeface="Cambria Math" panose="02040503050406030204" pitchFamily="18" charset="0"/>
                          <a:ea typeface="Cambria Math" panose="02040503050406030204" pitchFamily="18" charset="0"/>
                        </a:rPr>
                        <m:t>=1</m:t>
                      </m:r>
                    </m:oMath>
                  </m:oMathPara>
                </a14:m>
                <a:endParaRPr kumimoji="1" lang="ja-JP" altLang="en-US"/>
              </a:p>
            </p:txBody>
          </p:sp>
        </mc:Choice>
        <mc:Fallback>
          <p:sp>
            <p:nvSpPr>
              <p:cNvPr id="147" name="テキスト ボックス 146">
                <a:extLst>
                  <a:ext uri="{FF2B5EF4-FFF2-40B4-BE49-F238E27FC236}">
                    <a16:creationId xmlns:a16="http://schemas.microsoft.com/office/drawing/2014/main" id="{1DE5CE7B-9DBB-6534-8330-1AC3EF22504E}"/>
                  </a:ext>
                </a:extLst>
              </p:cNvPr>
              <p:cNvSpPr txBox="1">
                <a:spLocks noRot="1" noChangeAspect="1" noMove="1" noResize="1" noEditPoints="1" noAdjustHandles="1" noChangeArrowheads="1" noChangeShapeType="1" noTextEdit="1"/>
              </p:cNvSpPr>
              <p:nvPr/>
            </p:nvSpPr>
            <p:spPr>
              <a:xfrm>
                <a:off x="4574440" y="3668672"/>
                <a:ext cx="1684357" cy="369332"/>
              </a:xfrm>
              <a:prstGeom prst="rect">
                <a:avLst/>
              </a:prstGeom>
              <a:blipFill>
                <a:blip r:embed="rId27"/>
                <a:stretch>
                  <a:fillRect/>
                </a:stretch>
              </a:blipFill>
            </p:spPr>
            <p:txBody>
              <a:bodyPr/>
              <a:lstStyle/>
              <a:p>
                <a:r>
                  <a:rPr lang="ja-JP" altLang="en-US">
                    <a:noFill/>
                  </a:rPr>
                  <a:t> </a:t>
                </a:r>
              </a:p>
            </p:txBody>
          </p:sp>
        </mc:Fallback>
      </mc:AlternateContent>
      <p:sp>
        <p:nvSpPr>
          <p:cNvPr id="148" name="テキスト ボックス 147">
            <a:extLst>
              <a:ext uri="{FF2B5EF4-FFF2-40B4-BE49-F238E27FC236}">
                <a16:creationId xmlns:a16="http://schemas.microsoft.com/office/drawing/2014/main" id="{F0ACB072-864C-C5B4-5E4D-ECCF7C3C12AE}"/>
              </a:ext>
            </a:extLst>
          </p:cNvPr>
          <p:cNvSpPr txBox="1"/>
          <p:nvPr/>
        </p:nvSpPr>
        <p:spPr>
          <a:xfrm>
            <a:off x="-196353" y="3495599"/>
            <a:ext cx="2077020" cy="338554"/>
          </a:xfrm>
          <a:prstGeom prst="rect">
            <a:avLst/>
          </a:prstGeom>
          <a:noFill/>
        </p:spPr>
        <p:txBody>
          <a:bodyPr wrap="square" rtlCol="0">
            <a:spAutoFit/>
          </a:bodyPr>
          <a:lstStyle/>
          <a:p>
            <a:pPr algn="ctr"/>
            <a:r>
              <a:rPr kumimoji="1" lang="en-US" altLang="ja-JP" sz="1600">
                <a:solidFill>
                  <a:srgbClr val="FF0000"/>
                </a:solidFill>
              </a:rPr>
              <a:t>Isospin symmetry</a:t>
            </a:r>
            <a:endParaRPr kumimoji="1" lang="ja-JP" altLang="en-US" sz="1600">
              <a:solidFill>
                <a:srgbClr val="FF0000"/>
              </a:solidFill>
            </a:endParaRPr>
          </a:p>
        </p:txBody>
      </p:sp>
      <mc:AlternateContent xmlns:mc="http://schemas.openxmlformats.org/markup-compatibility/2006">
        <mc:Choice xmlns:a14="http://schemas.microsoft.com/office/drawing/2010/main" Requires="a14">
          <p:sp>
            <p:nvSpPr>
              <p:cNvPr id="149" name="テキスト ボックス 148">
                <a:extLst>
                  <a:ext uri="{FF2B5EF4-FFF2-40B4-BE49-F238E27FC236}">
                    <a16:creationId xmlns:a16="http://schemas.microsoft.com/office/drawing/2014/main" id="{8309B3F4-B927-06A0-7F5D-CFBAEF4BD380}"/>
                  </a:ext>
                </a:extLst>
              </p:cNvPr>
              <p:cNvSpPr txBox="1"/>
              <p:nvPr/>
            </p:nvSpPr>
            <p:spPr>
              <a:xfrm>
                <a:off x="36132" y="3671779"/>
                <a:ext cx="16843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𝐼</m:t>
                      </m:r>
                      <m:r>
                        <a:rPr kumimoji="1" lang="en-US" altLang="ja-JP" b="0" i="1" smtClean="0">
                          <a:latin typeface="Cambria Math" panose="02040503050406030204" pitchFamily="18" charset="0"/>
                          <a:ea typeface="Cambria Math" panose="02040503050406030204" pitchFamily="18" charset="0"/>
                        </a:rPr>
                        <m:t>=1</m:t>
                      </m:r>
                    </m:oMath>
                  </m:oMathPara>
                </a14:m>
                <a:endParaRPr kumimoji="1" lang="ja-JP" altLang="en-US"/>
              </a:p>
            </p:txBody>
          </p:sp>
        </mc:Choice>
        <mc:Fallback>
          <p:sp>
            <p:nvSpPr>
              <p:cNvPr id="149" name="テキスト ボックス 148">
                <a:extLst>
                  <a:ext uri="{FF2B5EF4-FFF2-40B4-BE49-F238E27FC236}">
                    <a16:creationId xmlns:a16="http://schemas.microsoft.com/office/drawing/2014/main" id="{8309B3F4-B927-06A0-7F5D-CFBAEF4BD380}"/>
                  </a:ext>
                </a:extLst>
              </p:cNvPr>
              <p:cNvSpPr txBox="1">
                <a:spLocks noRot="1" noChangeAspect="1" noMove="1" noResize="1" noEditPoints="1" noAdjustHandles="1" noChangeArrowheads="1" noChangeShapeType="1" noTextEdit="1"/>
              </p:cNvSpPr>
              <p:nvPr/>
            </p:nvSpPr>
            <p:spPr>
              <a:xfrm>
                <a:off x="36132" y="3671779"/>
                <a:ext cx="1684357" cy="369332"/>
              </a:xfrm>
              <a:prstGeom prst="rect">
                <a:avLst/>
              </a:prstGeom>
              <a:blipFill>
                <a:blip r:embed="rId2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2543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Assumption of this study</a:t>
            </a:r>
            <a:endParaRPr kumimoji="1" lang="ja-JP" altLang="en-US" sz="4400">
              <a:solidFill>
                <a:schemeClr val="bg1"/>
              </a:solidFill>
            </a:endParaRPr>
          </a:p>
        </p:txBody>
      </p:sp>
      <p:grpSp>
        <p:nvGrpSpPr>
          <p:cNvPr id="11" name="グループ化 10">
            <a:extLst>
              <a:ext uri="{FF2B5EF4-FFF2-40B4-BE49-F238E27FC236}">
                <a16:creationId xmlns:a16="http://schemas.microsoft.com/office/drawing/2014/main" id="{F8EA1703-0C89-66F8-310F-D663552FDAB9}"/>
              </a:ext>
            </a:extLst>
          </p:cNvPr>
          <p:cNvGrpSpPr/>
          <p:nvPr/>
        </p:nvGrpSpPr>
        <p:grpSpPr>
          <a:xfrm>
            <a:off x="2158580" y="1483192"/>
            <a:ext cx="8286356" cy="3114479"/>
            <a:chOff x="4267151" y="1502376"/>
            <a:chExt cx="8286356" cy="2011003"/>
          </a:xfrm>
        </p:grpSpPr>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2E48D4C6-9423-AE93-4648-A1E553DF5A40}"/>
                    </a:ext>
                  </a:extLst>
                </p:cNvPr>
                <p:cNvSpPr txBox="1"/>
                <p:nvPr/>
              </p:nvSpPr>
              <p:spPr>
                <a:xfrm>
                  <a:off x="4267151" y="1502376"/>
                  <a:ext cx="8286356" cy="536570"/>
                </a:xfrm>
                <a:prstGeom prst="rect">
                  <a:avLst/>
                </a:prstGeom>
                <a:noFill/>
              </p:spPr>
              <p:txBody>
                <a:bodyPr wrap="square">
                  <a:spAutoFit/>
                </a:bodyPr>
                <a:lstStyle/>
                <a:p>
                  <a:r>
                    <a:rPr kumimoji="1" lang="ja-JP" altLang="en-US" sz="2400"/>
                    <a:t>・</a:t>
                  </a:r>
                  <a:r>
                    <a:rPr kumimoji="1" lang="en-US" altLang="ja-JP" sz="2400"/>
                    <a:t>Assumption</a:t>
                  </a:r>
                </a:p>
                <a:p>
                  <a:r>
                    <a:rPr kumimoji="1" lang="en-US" altLang="ja-JP"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oMath>
                  </a14:m>
                  <a:r>
                    <a:rPr lang="ja-JP" altLang="en-US" sz="2400"/>
                    <a:t>：</a:t>
                  </a:r>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 </a:t>
                  </a:r>
                  <a:r>
                    <a:rPr kumimoji="1" lang="en-US" altLang="ja-JP" sz="2400"/>
                    <a:t>diquark</a:t>
                  </a:r>
                  <a:r>
                    <a:rPr kumimoji="1" lang="ja-JP" altLang="en-US" sz="2400"/>
                    <a:t>＋</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oMath>
                  </a14:m>
                  <a:r>
                    <a:rPr kumimoji="1" lang="en-US" altLang="ja-JP" sz="2400"/>
                    <a:t> </a:t>
                  </a:r>
                  <a:r>
                    <a:rPr lang="en-US" altLang="ja-JP" sz="2400"/>
                    <a:t>light quark cloud</a:t>
                  </a:r>
                  <a:endParaRPr kumimoji="1" lang="en-US" altLang="ja-JP" sz="2400"/>
                </a:p>
              </p:txBody>
            </p:sp>
          </mc:Choice>
          <mc:Fallback xmlns="">
            <p:sp>
              <p:nvSpPr>
                <p:cNvPr id="61" name="テキスト ボックス 60">
                  <a:extLst>
                    <a:ext uri="{FF2B5EF4-FFF2-40B4-BE49-F238E27FC236}">
                      <a16:creationId xmlns:a16="http://schemas.microsoft.com/office/drawing/2014/main" id="{2E48D4C6-9423-AE93-4648-A1E553DF5A40}"/>
                    </a:ext>
                  </a:extLst>
                </p:cNvPr>
                <p:cNvSpPr txBox="1">
                  <a:spLocks noRot="1" noChangeAspect="1" noMove="1" noResize="1" noEditPoints="1" noAdjustHandles="1" noChangeArrowheads="1" noChangeShapeType="1" noTextEdit="1"/>
                </p:cNvSpPr>
                <p:nvPr/>
              </p:nvSpPr>
              <p:spPr>
                <a:xfrm>
                  <a:off x="4267151" y="1502376"/>
                  <a:ext cx="8286356" cy="536570"/>
                </a:xfrm>
                <a:prstGeom prst="rect">
                  <a:avLst/>
                </a:prstGeom>
                <a:blipFill>
                  <a:blip r:embed="rId3"/>
                  <a:stretch>
                    <a:fillRect l="-1104"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B7954EE-D0FB-CADD-DBC1-E837C571D4C2}"/>
                    </a:ext>
                  </a:extLst>
                </p:cNvPr>
                <p:cNvSpPr txBox="1"/>
                <p:nvPr/>
              </p:nvSpPr>
              <p:spPr>
                <a:xfrm>
                  <a:off x="4267151" y="2641436"/>
                  <a:ext cx="4932218" cy="298591"/>
                </a:xfrm>
                <a:prstGeom prst="rect">
                  <a:avLst/>
                </a:prstGeom>
                <a:noFill/>
              </p:spPr>
              <p:txBody>
                <a:bodyPr wrap="square" rtlCol="0">
                  <a:spAutoFit/>
                </a:bodyPr>
                <a:lstStyle/>
                <a:p>
                  <a:r>
                    <a:rPr kumimoji="1" lang="ja-JP" altLang="en-US" sz="2400"/>
                    <a:t>・</a:t>
                  </a:r>
                  <a:r>
                    <a:rPr kumimoji="1" lang="en-US" altLang="ja-JP" sz="2400"/>
                    <a:t>Color rep. of diquark</a:t>
                  </a:r>
                  <a:r>
                    <a:rPr kumimoji="1" lang="ja-JP" altLang="en-US" sz="2400"/>
                    <a:t>：</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en-US" altLang="ja-JP" sz="2400">
                      <a:solidFill>
                        <a:schemeClr val="tx1"/>
                      </a:solidFill>
                    </a:rPr>
                    <a:t> </a:t>
                  </a:r>
                  <a:r>
                    <a:rPr kumimoji="1" lang="en-US" altLang="ja-JP" sz="2400">
                      <a:solidFill>
                        <a:schemeClr val="bg1">
                          <a:lumMod val="75000"/>
                        </a:schemeClr>
                      </a:solidFill>
                    </a:rPr>
                    <a:t>and </a:t>
                  </a:r>
                  <a14:m>
                    <m:oMath xmlns:m="http://schemas.openxmlformats.org/officeDocument/2006/math">
                      <m:r>
                        <a:rPr kumimoji="1" lang="en-US" altLang="ja-JP" sz="2400" b="0" i="1" smtClean="0">
                          <a:solidFill>
                            <a:schemeClr val="bg1">
                              <a:lumMod val="75000"/>
                            </a:schemeClr>
                          </a:solidFill>
                          <a:latin typeface="Cambria Math" panose="02040503050406030204" pitchFamily="18" charset="0"/>
                        </a:rPr>
                        <m:t>6</m:t>
                      </m:r>
                    </m:oMath>
                  </a14:m>
                  <a:endParaRPr kumimoji="1" lang="ja-JP" altLang="en-US" sz="2400"/>
                </a:p>
              </p:txBody>
            </p:sp>
          </mc:Choice>
          <mc:Fallback xmlns="">
            <p:sp>
              <p:nvSpPr>
                <p:cNvPr id="62" name="テキスト ボックス 61">
                  <a:extLst>
                    <a:ext uri="{FF2B5EF4-FFF2-40B4-BE49-F238E27FC236}">
                      <a16:creationId xmlns:a16="http://schemas.microsoft.com/office/drawing/2014/main" id="{8B7954EE-D0FB-CADD-DBC1-E837C571D4C2}"/>
                    </a:ext>
                  </a:extLst>
                </p:cNvPr>
                <p:cNvSpPr txBox="1">
                  <a:spLocks noRot="1" noChangeAspect="1" noMove="1" noResize="1" noEditPoints="1" noAdjustHandles="1" noChangeArrowheads="1" noChangeShapeType="1" noTextEdit="1"/>
                </p:cNvSpPr>
                <p:nvPr/>
              </p:nvSpPr>
              <p:spPr>
                <a:xfrm>
                  <a:off x="4267151" y="2641436"/>
                  <a:ext cx="4932218" cy="298591"/>
                </a:xfrm>
                <a:prstGeom prst="rect">
                  <a:avLst/>
                </a:prstGeom>
                <a:blipFill>
                  <a:blip r:embed="rId4"/>
                  <a:stretch>
                    <a:fillRect l="-1854"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E4F433F1-3DD6-31B6-BD7A-6C71EF014764}"/>
                    </a:ext>
                  </a:extLst>
                </p:cNvPr>
                <p:cNvSpPr txBox="1"/>
                <p:nvPr/>
              </p:nvSpPr>
              <p:spPr>
                <a:xfrm>
                  <a:off x="5143331" y="2924965"/>
                  <a:ext cx="2020818"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=1+8</m:t>
                        </m:r>
                      </m:oMath>
                    </m:oMathPara>
                  </a14:m>
                  <a:endParaRPr lang="ja-JP" altLang="en-US" sz="2400"/>
                </a:p>
              </p:txBody>
            </p:sp>
          </mc:Choice>
          <mc:Fallback xmlns="">
            <p:sp>
              <p:nvSpPr>
                <p:cNvPr id="64" name="テキスト ボックス 63">
                  <a:extLst>
                    <a:ext uri="{FF2B5EF4-FFF2-40B4-BE49-F238E27FC236}">
                      <a16:creationId xmlns:a16="http://schemas.microsoft.com/office/drawing/2014/main" id="{E4F433F1-3DD6-31B6-BD7A-6C71EF014764}"/>
                    </a:ext>
                  </a:extLst>
                </p:cNvPr>
                <p:cNvSpPr txBox="1">
                  <a:spLocks noRot="1" noChangeAspect="1" noMove="1" noResize="1" noEditPoints="1" noAdjustHandles="1" noChangeArrowheads="1" noChangeShapeType="1" noTextEdit="1"/>
                </p:cNvSpPr>
                <p:nvPr/>
              </p:nvSpPr>
              <p:spPr>
                <a:xfrm>
                  <a:off x="5143331" y="2924965"/>
                  <a:ext cx="2020818" cy="298591"/>
                </a:xfrm>
                <a:prstGeom prst="rect">
                  <a:avLst/>
                </a:prstGeom>
                <a:blipFill>
                  <a:blip r:embed="rId5"/>
                  <a:stretch>
                    <a:fillRect l="-9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253B53BE-9536-13D1-1284-8D73CB74AD01}"/>
                    </a:ext>
                  </a:extLst>
                </p:cNvPr>
                <p:cNvSpPr txBox="1"/>
                <p:nvPr/>
              </p:nvSpPr>
              <p:spPr>
                <a:xfrm>
                  <a:off x="5143331" y="3214788"/>
                  <a:ext cx="2915139"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ja-JP" sz="2400" i="1" smtClean="0">
                            <a:solidFill>
                              <a:schemeClr val="bg1">
                                <a:lumMod val="75000"/>
                              </a:schemeClr>
                            </a:solidFill>
                            <a:latin typeface="Cambria Math" panose="02040503050406030204" pitchFamily="18" charset="0"/>
                          </a:rPr>
                          <m:t>6</m:t>
                        </m:r>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m:t>
                        </m:r>
                        <m:acc>
                          <m:accPr>
                            <m:chr m:val="̅"/>
                            <m:ctrlP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ctrlPr>
                          </m:accPr>
                          <m:e>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6</m:t>
                            </m:r>
                          </m:e>
                        </m:acc>
                        <m:r>
                          <a:rPr kumimoji="1" lang="en-US" altLang="ja-JP" sz="2400" b="0" i="1" smtClean="0">
                            <a:solidFill>
                              <a:schemeClr val="bg1">
                                <a:lumMod val="75000"/>
                              </a:schemeClr>
                            </a:solidFill>
                            <a:latin typeface="Cambria Math" panose="02040503050406030204" pitchFamily="18" charset="0"/>
                          </a:rPr>
                          <m:t>=1+8+27</m:t>
                        </m:r>
                      </m:oMath>
                    </m:oMathPara>
                  </a14:m>
                  <a:endParaRPr lang="ja-JP" altLang="en-US" sz="2400">
                    <a:solidFill>
                      <a:schemeClr val="bg1">
                        <a:lumMod val="75000"/>
                      </a:schemeClr>
                    </a:solidFill>
                  </a:endParaRPr>
                </a:p>
              </p:txBody>
            </p:sp>
          </mc:Choice>
          <mc:Fallback xmlns="">
            <p:sp>
              <p:nvSpPr>
                <p:cNvPr id="65" name="テキスト ボックス 64">
                  <a:extLst>
                    <a:ext uri="{FF2B5EF4-FFF2-40B4-BE49-F238E27FC236}">
                      <a16:creationId xmlns:a16="http://schemas.microsoft.com/office/drawing/2014/main" id="{253B53BE-9536-13D1-1284-8D73CB74AD01}"/>
                    </a:ext>
                  </a:extLst>
                </p:cNvPr>
                <p:cNvSpPr txBox="1">
                  <a:spLocks noRot="1" noChangeAspect="1" noMove="1" noResize="1" noEditPoints="1" noAdjustHandles="1" noChangeArrowheads="1" noChangeShapeType="1" noTextEdit="1"/>
                </p:cNvSpPr>
                <p:nvPr/>
              </p:nvSpPr>
              <p:spPr>
                <a:xfrm>
                  <a:off x="5143331" y="3214788"/>
                  <a:ext cx="2915139" cy="298591"/>
                </a:xfrm>
                <a:prstGeom prst="rect">
                  <a:avLst/>
                </a:prstGeom>
                <a:blipFill>
                  <a:blip r:embed="rId6"/>
                  <a:stretch>
                    <a:fillRect l="-628"/>
                  </a:stretch>
                </a:blipFill>
              </p:spPr>
              <p:txBody>
                <a:bodyPr/>
                <a:lstStyle/>
                <a:p>
                  <a:r>
                    <a:rPr lang="ja-JP" altLang="en-US">
                      <a:noFill/>
                    </a:rPr>
                    <a:t> </a:t>
                  </a:r>
                </a:p>
              </p:txBody>
            </p:sp>
          </mc:Fallback>
        </mc:AlternateContent>
      </p:grpSp>
      <p:sp>
        <p:nvSpPr>
          <p:cNvPr id="3" name="右中かっこ 2">
            <a:extLst>
              <a:ext uri="{FF2B5EF4-FFF2-40B4-BE49-F238E27FC236}">
                <a16:creationId xmlns:a16="http://schemas.microsoft.com/office/drawing/2014/main" id="{7CCC925D-9CD9-19F4-8C0F-87FE79E55B6D}"/>
              </a:ext>
            </a:extLst>
          </p:cNvPr>
          <p:cNvSpPr/>
          <p:nvPr/>
        </p:nvSpPr>
        <p:spPr>
          <a:xfrm>
            <a:off x="5590952" y="3696411"/>
            <a:ext cx="257907" cy="9048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871F325-4B02-9599-2FFE-76B6A9BD996C}"/>
                  </a:ext>
                </a:extLst>
              </p:cNvPr>
              <p:cNvSpPr txBox="1"/>
              <p:nvPr/>
            </p:nvSpPr>
            <p:spPr>
              <a:xfrm>
                <a:off x="5848859" y="3937783"/>
                <a:ext cx="4322654" cy="462434"/>
              </a:xfrm>
              <a:prstGeom prst="rect">
                <a:avLst/>
              </a:prstGeom>
              <a:noFill/>
            </p:spPr>
            <p:txBody>
              <a:bodyPr wrap="square" rtlCol="0">
                <a:spAutoFit/>
              </a:bodyPr>
              <a:lstStyle/>
              <a:p>
                <a:r>
                  <a:rPr kumimoji="1" lang="en-US" altLang="ja-JP" sz="2400"/>
                  <a:t>We assume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t> </a:t>
                </a:r>
                <a:r>
                  <a:rPr kumimoji="1" lang="en-US" altLang="ja-JP" sz="2400"/>
                  <a:t>is </a:t>
                </a:r>
                <a:r>
                  <a:rPr lang="en-US" altLang="ja-JP" sz="2400"/>
                  <a:t>dominant</a:t>
                </a:r>
                <a:endParaRPr kumimoji="1" lang="ja-JP" altLang="en-US" sz="2400"/>
              </a:p>
            </p:txBody>
          </p:sp>
        </mc:Choice>
        <mc:Fallback xmlns="">
          <p:sp>
            <p:nvSpPr>
              <p:cNvPr id="4" name="テキスト ボックス 3">
                <a:extLst>
                  <a:ext uri="{FF2B5EF4-FFF2-40B4-BE49-F238E27FC236}">
                    <a16:creationId xmlns:a16="http://schemas.microsoft.com/office/drawing/2014/main" id="{D871F325-4B02-9599-2FFE-76B6A9BD996C}"/>
                  </a:ext>
                </a:extLst>
              </p:cNvPr>
              <p:cNvSpPr txBox="1">
                <a:spLocks noRot="1" noChangeAspect="1" noMove="1" noResize="1" noEditPoints="1" noAdjustHandles="1" noChangeArrowheads="1" noChangeShapeType="1" noTextEdit="1"/>
              </p:cNvSpPr>
              <p:nvPr/>
            </p:nvSpPr>
            <p:spPr>
              <a:xfrm>
                <a:off x="5848859" y="3937783"/>
                <a:ext cx="4322654" cy="462434"/>
              </a:xfrm>
              <a:prstGeom prst="rect">
                <a:avLst/>
              </a:prstGeom>
              <a:blipFill>
                <a:blip r:embed="rId7"/>
                <a:stretch>
                  <a:fillRect l="-2113" t="-9211" b="-30263"/>
                </a:stretch>
              </a:blipFill>
            </p:spPr>
            <p:txBody>
              <a:bodyPr/>
              <a:lstStyle/>
              <a:p>
                <a:r>
                  <a:rPr lang="ja-JP" altLang="en-US">
                    <a:noFill/>
                  </a:rPr>
                  <a:t> </a:t>
                </a:r>
              </a:p>
            </p:txBody>
          </p:sp>
        </mc:Fallback>
      </mc:AlternateContent>
      <p:sp>
        <p:nvSpPr>
          <p:cNvPr id="12" name="下矢印 7">
            <a:extLst>
              <a:ext uri="{FF2B5EF4-FFF2-40B4-BE49-F238E27FC236}">
                <a16:creationId xmlns:a16="http://schemas.microsoft.com/office/drawing/2014/main" id="{D7DFBD40-56CF-5C2B-43A5-BC6C4145EB62}"/>
              </a:ext>
            </a:extLst>
          </p:cNvPr>
          <p:cNvSpPr/>
          <p:nvPr/>
        </p:nvSpPr>
        <p:spPr>
          <a:xfrm>
            <a:off x="4589347" y="4724183"/>
            <a:ext cx="347408" cy="76811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B2CC2B8-66F7-E456-39D4-D59F81807CBD}"/>
              </a:ext>
            </a:extLst>
          </p:cNvPr>
          <p:cNvSpPr txBox="1"/>
          <p:nvPr/>
        </p:nvSpPr>
        <p:spPr>
          <a:xfrm>
            <a:off x="4867525" y="4922396"/>
            <a:ext cx="4324564" cy="369332"/>
          </a:xfrm>
          <a:prstGeom prst="rect">
            <a:avLst/>
          </a:prstGeom>
          <a:noFill/>
        </p:spPr>
        <p:txBody>
          <a:bodyPr wrap="square" rtlCol="0">
            <a:spAutoFit/>
          </a:bodyPr>
          <a:lstStyle/>
          <a:p>
            <a:r>
              <a:rPr kumimoji="1" lang="en-US" altLang="ja-JP"/>
              <a:t>Comparison with future experiment</a:t>
            </a:r>
            <a:endParaRPr kumimoji="1" lang="ja-JP" altLang="en-US"/>
          </a:p>
        </p:txBody>
      </p:sp>
      <p:sp>
        <p:nvSpPr>
          <p:cNvPr id="14" name="テキスト ボックス 13">
            <a:extLst>
              <a:ext uri="{FF2B5EF4-FFF2-40B4-BE49-F238E27FC236}">
                <a16:creationId xmlns:a16="http://schemas.microsoft.com/office/drawing/2014/main" id="{8EF7028F-9CC7-EBC6-D7CA-20713726328D}"/>
              </a:ext>
            </a:extLst>
          </p:cNvPr>
          <p:cNvSpPr txBox="1"/>
          <p:nvPr/>
        </p:nvSpPr>
        <p:spPr>
          <a:xfrm>
            <a:off x="2152183" y="5511546"/>
            <a:ext cx="7791447" cy="830997"/>
          </a:xfrm>
          <a:prstGeom prst="rect">
            <a:avLst/>
          </a:prstGeom>
          <a:noFill/>
        </p:spPr>
        <p:txBody>
          <a:bodyPr wrap="square">
            <a:spAutoFit/>
          </a:bodyPr>
          <a:lstStyle/>
          <a:p>
            <a:r>
              <a:rPr lang="en-US" altLang="ja-JP" sz="2400">
                <a:solidFill>
                  <a:srgbClr val="FF0000"/>
                </a:solidFill>
              </a:rPr>
              <a:t>We can study whether the color anti-triplet state of diquark is dominant in the DHTs or not.</a:t>
            </a:r>
            <a:endParaRPr lang="ja-JP" altLang="en-US" sz="2400">
              <a:solidFill>
                <a:srgbClr val="FF0000"/>
              </a:solidFill>
            </a:endParaRPr>
          </a:p>
        </p:txBody>
      </p:sp>
      <p:sp>
        <p:nvSpPr>
          <p:cNvPr id="6" name="テキスト ボックス 5">
            <a:extLst>
              <a:ext uri="{FF2B5EF4-FFF2-40B4-BE49-F238E27FC236}">
                <a16:creationId xmlns:a16="http://schemas.microsoft.com/office/drawing/2014/main" id="{F0DA9CB3-FBA7-788A-F79E-87D168F3E5B1}"/>
              </a:ext>
            </a:extLst>
          </p:cNvPr>
          <p:cNvSpPr txBox="1"/>
          <p:nvPr/>
        </p:nvSpPr>
        <p:spPr>
          <a:xfrm>
            <a:off x="7256366" y="4333246"/>
            <a:ext cx="2687264" cy="369332"/>
          </a:xfrm>
          <a:prstGeom prst="rect">
            <a:avLst/>
          </a:prstGeom>
          <a:noFill/>
        </p:spPr>
        <p:txBody>
          <a:bodyPr wrap="square" rtlCol="0">
            <a:spAutoFit/>
          </a:bodyPr>
          <a:lstStyle/>
          <a:p>
            <a:r>
              <a:rPr kumimoji="1" lang="en-US" altLang="ja-JP"/>
              <a:t>More stable?</a:t>
            </a:r>
            <a:endParaRPr kumimoji="1" lang="ja-JP" altLang="en-US"/>
          </a:p>
        </p:txBody>
      </p:sp>
      <p:sp>
        <p:nvSpPr>
          <p:cNvPr id="9" name="テキスト ボックス 8">
            <a:extLst>
              <a:ext uri="{FF2B5EF4-FFF2-40B4-BE49-F238E27FC236}">
                <a16:creationId xmlns:a16="http://schemas.microsoft.com/office/drawing/2014/main" id="{0DA1E26C-45D0-2C01-4BAB-38F09413C824}"/>
              </a:ext>
            </a:extLst>
          </p:cNvPr>
          <p:cNvSpPr txBox="1"/>
          <p:nvPr/>
        </p:nvSpPr>
        <p:spPr>
          <a:xfrm>
            <a:off x="2026975" y="998792"/>
            <a:ext cx="4636654" cy="461665"/>
          </a:xfrm>
          <a:prstGeom prst="rect">
            <a:avLst/>
          </a:prstGeom>
          <a:noFill/>
        </p:spPr>
        <p:txBody>
          <a:bodyPr wrap="square" rtlCol="0">
            <a:spAutoFit/>
          </a:bodyPr>
          <a:lstStyle/>
          <a:p>
            <a:r>
              <a:rPr lang="en-US" altLang="ja-JP" sz="2400"/>
              <a:t>Assumption in</a:t>
            </a:r>
            <a:r>
              <a:rPr lang="ja-JP" altLang="en-US" sz="2400"/>
              <a:t> </a:t>
            </a:r>
            <a:r>
              <a:rPr lang="en-US" altLang="ja-JP" sz="2400"/>
              <a:t>this</a:t>
            </a:r>
            <a:r>
              <a:rPr lang="ja-JP" altLang="en-US" sz="2400"/>
              <a:t> </a:t>
            </a:r>
            <a:r>
              <a:rPr lang="en-US" altLang="ja-JP" sz="2400"/>
              <a:t>study,</a:t>
            </a:r>
            <a:endParaRPr kumimoji="1" lang="ja-JP" altLang="en-US" sz="2400"/>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F12FBA9-514D-A4DA-A731-3817DBD64AAD}"/>
                  </a:ext>
                </a:extLst>
              </p:cNvPr>
              <p:cNvSpPr txBox="1"/>
              <p:nvPr/>
            </p:nvSpPr>
            <p:spPr>
              <a:xfrm>
                <a:off x="4610827" y="2202558"/>
                <a:ext cx="2249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m:t>
                      </m:r>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FF12FBA9-514D-A4DA-A731-3817DBD64AAD}"/>
                  </a:ext>
                </a:extLst>
              </p:cNvPr>
              <p:cNvSpPr txBox="1">
                <a:spLocks noRot="1" noChangeAspect="1" noMove="1" noResize="1" noEditPoints="1" noAdjustHandles="1" noChangeArrowheads="1" noChangeShapeType="1" noTextEdit="1"/>
              </p:cNvSpPr>
              <p:nvPr/>
            </p:nvSpPr>
            <p:spPr>
              <a:xfrm>
                <a:off x="4610827" y="2202558"/>
                <a:ext cx="2249424" cy="369332"/>
              </a:xfrm>
              <a:prstGeom prst="rect">
                <a:avLst/>
              </a:prstGeom>
              <a:blipFill>
                <a:blip r:embed="rId8"/>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13EFED10-2C2F-E97E-A0B5-A4B5D9EF6AFA}"/>
                  </a:ext>
                </a:extLst>
              </p:cNvPr>
              <p:cNvSpPr txBox="1"/>
              <p:nvPr/>
            </p:nvSpPr>
            <p:spPr>
              <a:xfrm>
                <a:off x="7483049" y="3077707"/>
                <a:ext cx="2460581" cy="785536"/>
              </a:xfrm>
              <a:prstGeom prst="rect">
                <a:avLst/>
              </a:prstGeom>
              <a:noFill/>
            </p:spPr>
            <p:txBody>
              <a:bodyPr wrap="square" rtlCol="0">
                <a:spAutoFit/>
              </a:bodyPr>
              <a:lstStyle/>
              <a:p>
                <a:r>
                  <a:rPr kumimoji="1" lang="en-US" altLang="ja-JP"/>
                  <a:t>Color factor</a:t>
                </a:r>
              </a:p>
              <a:p>
                <a14:m>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𝐹</m:t>
                        </m:r>
                      </m:sub>
                      <m:sup>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3</m:t>
                            </m:r>
                          </m:e>
                        </m:acc>
                      </m:sup>
                    </m:sSub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3</m:t>
                        </m:r>
                      </m:den>
                    </m:f>
                  </m:oMath>
                </a14:m>
                <a:r>
                  <a:rPr kumimoji="1" lang="en-US" altLang="ja-JP"/>
                  <a:t>,</a:t>
                </a:r>
                <a:r>
                  <a:rPr lang="en-US" altLang="ja-JP"/>
                  <a:t> </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𝐶</m:t>
                        </m:r>
                      </m:e>
                      <m:sub>
                        <m:r>
                          <a:rPr lang="en-US" altLang="ja-JP" i="1">
                            <a:latin typeface="Cambria Math" panose="02040503050406030204" pitchFamily="18" charset="0"/>
                          </a:rPr>
                          <m:t>𝐹</m:t>
                        </m:r>
                      </m:sub>
                      <m:sup>
                        <m:r>
                          <a:rPr lang="en-US" altLang="ja-JP" b="0" i="1" smtClean="0">
                            <a:latin typeface="Cambria Math" panose="02040503050406030204" pitchFamily="18" charset="0"/>
                          </a:rPr>
                          <m:t>6</m:t>
                        </m:r>
                      </m:sup>
                    </m:sSubSup>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b="0" i="1" smtClean="0">
                            <a:latin typeface="Cambria Math" panose="02040503050406030204" pitchFamily="18" charset="0"/>
                          </a:rPr>
                          <m:t>1</m:t>
                        </m:r>
                      </m:num>
                      <m:den>
                        <m:r>
                          <a:rPr lang="en-US" altLang="ja-JP" i="1">
                            <a:latin typeface="Cambria Math" panose="02040503050406030204" pitchFamily="18" charset="0"/>
                          </a:rPr>
                          <m:t>3</m:t>
                        </m:r>
                      </m:den>
                    </m:f>
                  </m:oMath>
                </a14:m>
                <a:endParaRPr kumimoji="1" lang="ja-JP" altLang="en-US"/>
              </a:p>
            </p:txBody>
          </p:sp>
        </mc:Choice>
        <mc:Fallback xmlns="">
          <p:sp>
            <p:nvSpPr>
              <p:cNvPr id="19" name="テキスト ボックス 18">
                <a:extLst>
                  <a:ext uri="{FF2B5EF4-FFF2-40B4-BE49-F238E27FC236}">
                    <a16:creationId xmlns:a16="http://schemas.microsoft.com/office/drawing/2014/main" id="{13EFED10-2C2F-E97E-A0B5-A4B5D9EF6AFA}"/>
                  </a:ext>
                </a:extLst>
              </p:cNvPr>
              <p:cNvSpPr txBox="1">
                <a:spLocks noRot="1" noChangeAspect="1" noMove="1" noResize="1" noEditPoints="1" noAdjustHandles="1" noChangeArrowheads="1" noChangeShapeType="1" noTextEdit="1"/>
              </p:cNvSpPr>
              <p:nvPr/>
            </p:nvSpPr>
            <p:spPr>
              <a:xfrm>
                <a:off x="7483049" y="3077707"/>
                <a:ext cx="2460581" cy="785536"/>
              </a:xfrm>
              <a:prstGeom prst="rect">
                <a:avLst/>
              </a:prstGeom>
              <a:blipFill>
                <a:blip r:embed="rId9"/>
                <a:stretch>
                  <a:fillRect l="-2233" t="-4651" b="-2326"/>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D214AE8D-1B8C-59DD-AA0C-522A4561CC6B}"/>
              </a:ext>
            </a:extLst>
          </p:cNvPr>
          <p:cNvSpPr/>
          <p:nvPr/>
        </p:nvSpPr>
        <p:spPr>
          <a:xfrm>
            <a:off x="7483049" y="3077707"/>
            <a:ext cx="1785663" cy="74986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94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Assumption of this study</a:t>
            </a:r>
            <a:endParaRPr kumimoji="1" lang="ja-JP" altLang="en-US" sz="4400">
              <a:solidFill>
                <a:schemeClr val="bg1"/>
              </a:solidFill>
            </a:endParaRPr>
          </a:p>
        </p:txBody>
      </p:sp>
      <p:grpSp>
        <p:nvGrpSpPr>
          <p:cNvPr id="59" name="グループ化 58">
            <a:extLst>
              <a:ext uri="{FF2B5EF4-FFF2-40B4-BE49-F238E27FC236}">
                <a16:creationId xmlns:a16="http://schemas.microsoft.com/office/drawing/2014/main" id="{1B15BADF-B96A-1A00-40E4-3B17359653D9}"/>
              </a:ext>
            </a:extLst>
          </p:cNvPr>
          <p:cNvGrpSpPr/>
          <p:nvPr/>
        </p:nvGrpSpPr>
        <p:grpSpPr>
          <a:xfrm>
            <a:off x="722424" y="3429508"/>
            <a:ext cx="2629473" cy="2641896"/>
            <a:chOff x="824291" y="1897914"/>
            <a:chExt cx="2629473" cy="2641896"/>
          </a:xfrm>
        </p:grpSpPr>
        <p:sp>
          <p:nvSpPr>
            <p:cNvPr id="15" name="フローチャート: 結合子 14">
              <a:extLst>
                <a:ext uri="{FF2B5EF4-FFF2-40B4-BE49-F238E27FC236}">
                  <a16:creationId xmlns:a16="http://schemas.microsoft.com/office/drawing/2014/main" id="{BFD05F9E-CF9E-BBAE-4F1C-B44829AF1E72}"/>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0C55FCD-A8F3-BD80-0491-47E1F6C4CF9F}"/>
                </a:ext>
              </a:extLst>
            </p:cNvPr>
            <p:cNvGrpSpPr/>
            <p:nvPr/>
          </p:nvGrpSpPr>
          <p:grpSpPr>
            <a:xfrm>
              <a:off x="1134437" y="2626843"/>
              <a:ext cx="1209851" cy="1832470"/>
              <a:chOff x="1134437" y="2626843"/>
              <a:chExt cx="1209851" cy="1832470"/>
            </a:xfrm>
          </p:grpSpPr>
          <p:grpSp>
            <p:nvGrpSpPr>
              <p:cNvPr id="31" name="グループ化 30">
                <a:extLst>
                  <a:ext uri="{FF2B5EF4-FFF2-40B4-BE49-F238E27FC236}">
                    <a16:creationId xmlns:a16="http://schemas.microsoft.com/office/drawing/2014/main" id="{01DE9FC9-6ED1-9EF3-6EB2-4F048D5053C3}"/>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4006CA0-1730-5E4C-0818-96BFADF5C83A}"/>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84006CA0-1730-5E4C-0818-96BFADF5C83A}"/>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3"/>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6F0FBA46-C61F-EC5F-28BA-5FA6837B19D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a:extLst>
                  <a:ext uri="{FF2B5EF4-FFF2-40B4-BE49-F238E27FC236}">
                    <a16:creationId xmlns:a16="http://schemas.microsoft.com/office/drawing/2014/main" id="{57A82EB4-DA0C-3CF7-A2C9-790664D9ABB2}"/>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8516D693-AA10-1117-BA68-6B557816A337}"/>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D650D33-6967-1850-D1B2-0DEE691D8FB9}"/>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2D650D33-6967-1850-D1B2-0DEE691D8FB9}"/>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4"/>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9824CA82-6EE8-27E5-60D7-16CDC03B4C0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コネクタ 43">
                <a:extLst>
                  <a:ext uri="{FF2B5EF4-FFF2-40B4-BE49-F238E27FC236}">
                    <a16:creationId xmlns:a16="http://schemas.microsoft.com/office/drawing/2014/main" id="{8E61E379-637D-DBF5-714C-FA59B56E6519}"/>
                  </a:ext>
                </a:extLst>
              </p:cNvPr>
              <p:cNvCxnSpPr>
                <a:cxnSpLocks/>
                <a:endCxn id="3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376661B7-DB07-D589-4601-8D51F5D670C5}"/>
                </a:ext>
              </a:extLst>
            </p:cNvPr>
            <p:cNvGrpSpPr/>
            <p:nvPr/>
          </p:nvGrpSpPr>
          <p:grpSpPr>
            <a:xfrm>
              <a:off x="2083824" y="1988804"/>
              <a:ext cx="1209851" cy="1832470"/>
              <a:chOff x="1134437" y="2626843"/>
              <a:chExt cx="1209851" cy="1832470"/>
            </a:xfrm>
          </p:grpSpPr>
          <p:grpSp>
            <p:nvGrpSpPr>
              <p:cNvPr id="49" name="グループ化 48">
                <a:extLst>
                  <a:ext uri="{FF2B5EF4-FFF2-40B4-BE49-F238E27FC236}">
                    <a16:creationId xmlns:a16="http://schemas.microsoft.com/office/drawing/2014/main" id="{114BFB60-9AAD-653B-9E67-C368AA950122}"/>
                  </a:ext>
                </a:extLst>
              </p:cNvPr>
              <p:cNvGrpSpPr/>
              <p:nvPr/>
            </p:nvGrpSpPr>
            <p:grpSpPr>
              <a:xfrm>
                <a:off x="1629585" y="3521822"/>
                <a:ext cx="714703" cy="784446"/>
                <a:chOff x="3966521" y="3573517"/>
                <a:chExt cx="714703" cy="784446"/>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151F1B9-1367-2E43-2395-1AF1B932FC88}"/>
                        </a:ext>
                      </a:extLst>
                    </p:cNvPr>
                    <p:cNvSpPr txBox="1"/>
                    <p:nvPr/>
                  </p:nvSpPr>
                  <p:spPr>
                    <a:xfrm>
                      <a:off x="3966521" y="3573517"/>
                      <a:ext cx="714703" cy="784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𝑑</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6151F1B9-1367-2E43-2395-1AF1B932FC88}"/>
                        </a:ext>
                      </a:extLst>
                    </p:cNvPr>
                    <p:cNvSpPr txBox="1">
                      <a:spLocks noRot="1" noChangeAspect="1" noMove="1" noResize="1" noEditPoints="1" noAdjustHandles="1" noChangeArrowheads="1" noChangeShapeType="1" noTextEdit="1"/>
                    </p:cNvSpPr>
                    <p:nvPr/>
                  </p:nvSpPr>
                  <p:spPr>
                    <a:xfrm>
                      <a:off x="3966521" y="3573517"/>
                      <a:ext cx="714703" cy="784446"/>
                    </a:xfrm>
                    <a:prstGeom prst="rect">
                      <a:avLst/>
                    </a:prstGeom>
                    <a:blipFill>
                      <a:blip r:embed="rId5"/>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AA566C84-8DCB-66A7-9F9F-323C944B74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a:extLst>
                  <a:ext uri="{FF2B5EF4-FFF2-40B4-BE49-F238E27FC236}">
                    <a16:creationId xmlns:a16="http://schemas.microsoft.com/office/drawing/2014/main" id="{637CCB72-BB0E-3118-22ED-9ECB72704DB5}"/>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981C6C4E-98C3-BAFD-1FDC-73D296FB3E0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B74C12D-3395-42C1-86EF-01063B0CEDD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𝑢</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DB74C12D-3395-42C1-86EF-01063B0CEDD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145D1D1F-98CE-11A4-24A2-C3269F1EE08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2" name="直線コネクタ 51">
                <a:extLst>
                  <a:ext uri="{FF2B5EF4-FFF2-40B4-BE49-F238E27FC236}">
                    <a16:creationId xmlns:a16="http://schemas.microsoft.com/office/drawing/2014/main" id="{518635BD-3DCE-D8E8-9C8C-C08578085365}"/>
                  </a:ext>
                </a:extLst>
              </p:cNvPr>
              <p:cNvCxnSpPr>
                <a:cxnSpLocks/>
                <a:endCxn id="56"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509E1847-57CE-A14A-34DE-C4AEAD9B9DC9}"/>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F8EA1703-0C89-66F8-310F-D663552FDAB9}"/>
              </a:ext>
            </a:extLst>
          </p:cNvPr>
          <p:cNvGrpSpPr/>
          <p:nvPr/>
        </p:nvGrpSpPr>
        <p:grpSpPr>
          <a:xfrm>
            <a:off x="4292974" y="1580657"/>
            <a:ext cx="8286356" cy="3114479"/>
            <a:chOff x="4267151" y="1502376"/>
            <a:chExt cx="8286356" cy="2011003"/>
          </a:xfrm>
        </p:grpSpPr>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2E48D4C6-9423-AE93-4648-A1E553DF5A40}"/>
                    </a:ext>
                  </a:extLst>
                </p:cNvPr>
                <p:cNvSpPr txBox="1"/>
                <p:nvPr/>
              </p:nvSpPr>
              <p:spPr>
                <a:xfrm>
                  <a:off x="4267151" y="1502376"/>
                  <a:ext cx="8286356" cy="536570"/>
                </a:xfrm>
                <a:prstGeom prst="rect">
                  <a:avLst/>
                </a:prstGeom>
                <a:noFill/>
              </p:spPr>
              <p:txBody>
                <a:bodyPr wrap="square">
                  <a:spAutoFit/>
                </a:bodyPr>
                <a:lstStyle/>
                <a:p>
                  <a:r>
                    <a:rPr kumimoji="1" lang="ja-JP" altLang="en-US" sz="2400"/>
                    <a:t>・</a:t>
                  </a:r>
                  <a:r>
                    <a:rPr kumimoji="1" lang="en-US" altLang="ja-JP" sz="2400"/>
                    <a:t>Assumption</a:t>
                  </a:r>
                </a:p>
                <a:p>
                  <a:r>
                    <a:rPr kumimoji="1" lang="en-US" altLang="ja-JP"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oMath>
                  </a14:m>
                  <a:r>
                    <a:rPr lang="ja-JP" altLang="en-US" sz="2400"/>
                    <a:t>：</a:t>
                  </a:r>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 </a:t>
                  </a:r>
                  <a:r>
                    <a:rPr kumimoji="1" lang="en-US" altLang="ja-JP" sz="2400"/>
                    <a:t>diquark</a:t>
                  </a:r>
                  <a:r>
                    <a:rPr kumimoji="1" lang="ja-JP" altLang="en-US" sz="2400"/>
                    <a:t>＋</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oMath>
                  </a14:m>
                  <a:r>
                    <a:rPr kumimoji="1" lang="en-US" altLang="ja-JP" sz="2400"/>
                    <a:t> </a:t>
                  </a:r>
                  <a:r>
                    <a:rPr lang="en-US" altLang="ja-JP" sz="2400"/>
                    <a:t>light quark cloud</a:t>
                  </a:r>
                  <a:endParaRPr kumimoji="1" lang="en-US" altLang="ja-JP" sz="2400"/>
                </a:p>
              </p:txBody>
            </p:sp>
          </mc:Choice>
          <mc:Fallback xmlns="">
            <p:sp>
              <p:nvSpPr>
                <p:cNvPr id="61" name="テキスト ボックス 60">
                  <a:extLst>
                    <a:ext uri="{FF2B5EF4-FFF2-40B4-BE49-F238E27FC236}">
                      <a16:creationId xmlns:a16="http://schemas.microsoft.com/office/drawing/2014/main" id="{2E48D4C6-9423-AE93-4648-A1E553DF5A40}"/>
                    </a:ext>
                  </a:extLst>
                </p:cNvPr>
                <p:cNvSpPr txBox="1">
                  <a:spLocks noRot="1" noChangeAspect="1" noMove="1" noResize="1" noEditPoints="1" noAdjustHandles="1" noChangeArrowheads="1" noChangeShapeType="1" noTextEdit="1"/>
                </p:cNvSpPr>
                <p:nvPr/>
              </p:nvSpPr>
              <p:spPr>
                <a:xfrm>
                  <a:off x="4267151" y="1502376"/>
                  <a:ext cx="8286356" cy="536570"/>
                </a:xfrm>
                <a:prstGeom prst="rect">
                  <a:avLst/>
                </a:prstGeom>
                <a:blipFill>
                  <a:blip r:embed="rId7"/>
                  <a:stretch>
                    <a:fillRect l="-1103"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B7954EE-D0FB-CADD-DBC1-E837C571D4C2}"/>
                    </a:ext>
                  </a:extLst>
                </p:cNvPr>
                <p:cNvSpPr txBox="1"/>
                <p:nvPr/>
              </p:nvSpPr>
              <p:spPr>
                <a:xfrm>
                  <a:off x="4267151" y="2641436"/>
                  <a:ext cx="4932218" cy="298591"/>
                </a:xfrm>
                <a:prstGeom prst="rect">
                  <a:avLst/>
                </a:prstGeom>
                <a:noFill/>
              </p:spPr>
              <p:txBody>
                <a:bodyPr wrap="square" rtlCol="0">
                  <a:spAutoFit/>
                </a:bodyPr>
                <a:lstStyle/>
                <a:p>
                  <a:r>
                    <a:rPr kumimoji="1" lang="ja-JP" altLang="en-US" sz="2400"/>
                    <a:t>・</a:t>
                  </a:r>
                  <a:r>
                    <a:rPr kumimoji="1" lang="en-US" altLang="ja-JP" sz="2400"/>
                    <a:t>Color rep. of diquark</a:t>
                  </a:r>
                  <a:r>
                    <a:rPr kumimoji="1" lang="ja-JP" altLang="en-US" sz="2400"/>
                    <a:t>：</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en-US" altLang="ja-JP" sz="2400">
                      <a:solidFill>
                        <a:schemeClr val="tx1"/>
                      </a:solidFill>
                    </a:rPr>
                    <a:t> </a:t>
                  </a:r>
                  <a:r>
                    <a:rPr kumimoji="1" lang="en-US" altLang="ja-JP" sz="2400">
                      <a:solidFill>
                        <a:schemeClr val="bg1">
                          <a:lumMod val="75000"/>
                        </a:schemeClr>
                      </a:solidFill>
                    </a:rPr>
                    <a:t>and </a:t>
                  </a:r>
                  <a14:m>
                    <m:oMath xmlns:m="http://schemas.openxmlformats.org/officeDocument/2006/math">
                      <m:r>
                        <a:rPr kumimoji="1" lang="en-US" altLang="ja-JP" sz="2400" b="0" i="1" smtClean="0">
                          <a:solidFill>
                            <a:schemeClr val="bg1">
                              <a:lumMod val="75000"/>
                            </a:schemeClr>
                          </a:solidFill>
                          <a:latin typeface="Cambria Math" panose="02040503050406030204" pitchFamily="18" charset="0"/>
                        </a:rPr>
                        <m:t>6</m:t>
                      </m:r>
                    </m:oMath>
                  </a14:m>
                  <a:endParaRPr kumimoji="1" lang="ja-JP" altLang="en-US" sz="2400"/>
                </a:p>
              </p:txBody>
            </p:sp>
          </mc:Choice>
          <mc:Fallback xmlns="">
            <p:sp>
              <p:nvSpPr>
                <p:cNvPr id="62" name="テキスト ボックス 61">
                  <a:extLst>
                    <a:ext uri="{FF2B5EF4-FFF2-40B4-BE49-F238E27FC236}">
                      <a16:creationId xmlns:a16="http://schemas.microsoft.com/office/drawing/2014/main" id="{8B7954EE-D0FB-CADD-DBC1-E837C571D4C2}"/>
                    </a:ext>
                  </a:extLst>
                </p:cNvPr>
                <p:cNvSpPr txBox="1">
                  <a:spLocks noRot="1" noChangeAspect="1" noMove="1" noResize="1" noEditPoints="1" noAdjustHandles="1" noChangeArrowheads="1" noChangeShapeType="1" noTextEdit="1"/>
                </p:cNvSpPr>
                <p:nvPr/>
              </p:nvSpPr>
              <p:spPr>
                <a:xfrm>
                  <a:off x="4267151" y="2641436"/>
                  <a:ext cx="4932218" cy="298591"/>
                </a:xfrm>
                <a:prstGeom prst="rect">
                  <a:avLst/>
                </a:prstGeom>
                <a:blipFill>
                  <a:blip r:embed="rId8"/>
                  <a:stretch>
                    <a:fillRect l="-1854"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E4F433F1-3DD6-31B6-BD7A-6C71EF014764}"/>
                    </a:ext>
                  </a:extLst>
                </p:cNvPr>
                <p:cNvSpPr txBox="1"/>
                <p:nvPr/>
              </p:nvSpPr>
              <p:spPr>
                <a:xfrm>
                  <a:off x="5143331" y="2924965"/>
                  <a:ext cx="2020818"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=1+8</m:t>
                        </m:r>
                      </m:oMath>
                    </m:oMathPara>
                  </a14:m>
                  <a:endParaRPr lang="ja-JP" altLang="en-US" sz="2400"/>
                </a:p>
              </p:txBody>
            </p:sp>
          </mc:Choice>
          <mc:Fallback xmlns="">
            <p:sp>
              <p:nvSpPr>
                <p:cNvPr id="64" name="テキスト ボックス 63">
                  <a:extLst>
                    <a:ext uri="{FF2B5EF4-FFF2-40B4-BE49-F238E27FC236}">
                      <a16:creationId xmlns:a16="http://schemas.microsoft.com/office/drawing/2014/main" id="{E4F433F1-3DD6-31B6-BD7A-6C71EF014764}"/>
                    </a:ext>
                  </a:extLst>
                </p:cNvPr>
                <p:cNvSpPr txBox="1">
                  <a:spLocks noRot="1" noChangeAspect="1" noMove="1" noResize="1" noEditPoints="1" noAdjustHandles="1" noChangeArrowheads="1" noChangeShapeType="1" noTextEdit="1"/>
                </p:cNvSpPr>
                <p:nvPr/>
              </p:nvSpPr>
              <p:spPr>
                <a:xfrm>
                  <a:off x="5143331" y="2924965"/>
                  <a:ext cx="2020818" cy="298591"/>
                </a:xfrm>
                <a:prstGeom prst="rect">
                  <a:avLst/>
                </a:prstGeom>
                <a:blipFill>
                  <a:blip r:embed="rId9"/>
                  <a:stretch>
                    <a:fillRect l="-9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253B53BE-9536-13D1-1284-8D73CB74AD01}"/>
                    </a:ext>
                  </a:extLst>
                </p:cNvPr>
                <p:cNvSpPr txBox="1"/>
                <p:nvPr/>
              </p:nvSpPr>
              <p:spPr>
                <a:xfrm>
                  <a:off x="5143331" y="3214788"/>
                  <a:ext cx="2915139"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ja-JP" sz="2400" i="1" smtClean="0">
                            <a:solidFill>
                              <a:schemeClr val="bg1">
                                <a:lumMod val="75000"/>
                              </a:schemeClr>
                            </a:solidFill>
                            <a:latin typeface="Cambria Math" panose="02040503050406030204" pitchFamily="18" charset="0"/>
                          </a:rPr>
                          <m:t>6</m:t>
                        </m:r>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m:t>
                        </m:r>
                        <m:acc>
                          <m:accPr>
                            <m:chr m:val="̅"/>
                            <m:ctrlP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ctrlPr>
                          </m:accPr>
                          <m:e>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6</m:t>
                            </m:r>
                          </m:e>
                        </m:acc>
                        <m:r>
                          <a:rPr kumimoji="1" lang="en-US" altLang="ja-JP" sz="2400" b="0" i="1" smtClean="0">
                            <a:solidFill>
                              <a:schemeClr val="bg1">
                                <a:lumMod val="75000"/>
                              </a:schemeClr>
                            </a:solidFill>
                            <a:latin typeface="Cambria Math" panose="02040503050406030204" pitchFamily="18" charset="0"/>
                          </a:rPr>
                          <m:t>=1+8+27</m:t>
                        </m:r>
                      </m:oMath>
                    </m:oMathPara>
                  </a14:m>
                  <a:endParaRPr lang="ja-JP" altLang="en-US" sz="2400">
                    <a:solidFill>
                      <a:schemeClr val="bg1">
                        <a:lumMod val="75000"/>
                      </a:schemeClr>
                    </a:solidFill>
                  </a:endParaRPr>
                </a:p>
              </p:txBody>
            </p:sp>
          </mc:Choice>
          <mc:Fallback xmlns="">
            <p:sp>
              <p:nvSpPr>
                <p:cNvPr id="65" name="テキスト ボックス 64">
                  <a:extLst>
                    <a:ext uri="{FF2B5EF4-FFF2-40B4-BE49-F238E27FC236}">
                      <a16:creationId xmlns:a16="http://schemas.microsoft.com/office/drawing/2014/main" id="{253B53BE-9536-13D1-1284-8D73CB74AD01}"/>
                    </a:ext>
                  </a:extLst>
                </p:cNvPr>
                <p:cNvSpPr txBox="1">
                  <a:spLocks noRot="1" noChangeAspect="1" noMove="1" noResize="1" noEditPoints="1" noAdjustHandles="1" noChangeArrowheads="1" noChangeShapeType="1" noTextEdit="1"/>
                </p:cNvSpPr>
                <p:nvPr/>
              </p:nvSpPr>
              <p:spPr>
                <a:xfrm>
                  <a:off x="5143331" y="3214788"/>
                  <a:ext cx="2915139" cy="298591"/>
                </a:xfrm>
                <a:prstGeom prst="rect">
                  <a:avLst/>
                </a:prstGeom>
                <a:blipFill>
                  <a:blip r:embed="rId10"/>
                  <a:stretch>
                    <a:fillRect l="-628"/>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F5B32D8-58FB-7081-DFCD-D4A404ABB4C2}"/>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,2021[3,4]</a:t>
                </a:r>
                <a:endParaRPr kumimoji="1" lang="ja-JP" altLang="en-US"/>
              </a:p>
            </p:txBody>
          </p:sp>
        </mc:Choice>
        <mc:Fallback xmlns="">
          <p:sp>
            <p:nvSpPr>
              <p:cNvPr id="7" name="テキスト ボックス 6">
                <a:extLst>
                  <a:ext uri="{FF2B5EF4-FFF2-40B4-BE49-F238E27FC236}">
                    <a16:creationId xmlns:a16="http://schemas.microsoft.com/office/drawing/2014/main" id="{2F5B32D8-58FB-7081-DFCD-D4A404ABB4C2}"/>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11"/>
                <a:stretch>
                  <a:fillRect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 20">
                <a:extLst>
                  <a:ext uri="{FF2B5EF4-FFF2-40B4-BE49-F238E27FC236}">
                    <a16:creationId xmlns:a16="http://schemas.microsoft.com/office/drawing/2014/main" id="{DC56CAD0-A995-2545-E7AB-FCBC98262B20}"/>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8" name="表 20">
                <a:extLst>
                  <a:ext uri="{FF2B5EF4-FFF2-40B4-BE49-F238E27FC236}">
                    <a16:creationId xmlns:a16="http://schemas.microsoft.com/office/drawing/2014/main" id="{DC56CAD0-A995-2545-E7AB-FCBC98262B20}"/>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3" name="右中かっこ 2">
            <a:extLst>
              <a:ext uri="{FF2B5EF4-FFF2-40B4-BE49-F238E27FC236}">
                <a16:creationId xmlns:a16="http://schemas.microsoft.com/office/drawing/2014/main" id="{7CCC925D-9CD9-19F4-8C0F-87FE79E55B6D}"/>
              </a:ext>
            </a:extLst>
          </p:cNvPr>
          <p:cNvSpPr/>
          <p:nvPr/>
        </p:nvSpPr>
        <p:spPr>
          <a:xfrm>
            <a:off x="7725346" y="3793876"/>
            <a:ext cx="257907" cy="9048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871F325-4B02-9599-2FFE-76B6A9BD996C}"/>
                  </a:ext>
                </a:extLst>
              </p:cNvPr>
              <p:cNvSpPr txBox="1"/>
              <p:nvPr/>
            </p:nvSpPr>
            <p:spPr>
              <a:xfrm>
                <a:off x="7983253" y="4035248"/>
                <a:ext cx="4322654" cy="462434"/>
              </a:xfrm>
              <a:prstGeom prst="rect">
                <a:avLst/>
              </a:prstGeom>
              <a:noFill/>
            </p:spPr>
            <p:txBody>
              <a:bodyPr wrap="square" rtlCol="0">
                <a:spAutoFit/>
              </a:bodyPr>
              <a:lstStyle/>
              <a:p>
                <a:r>
                  <a:rPr kumimoji="1" lang="en-US" altLang="ja-JP" sz="2400"/>
                  <a:t>We assume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t> </a:t>
                </a:r>
                <a:r>
                  <a:rPr kumimoji="1" lang="en-US" altLang="ja-JP" sz="2400"/>
                  <a:t>is </a:t>
                </a:r>
                <a:r>
                  <a:rPr lang="en-US" altLang="ja-JP" sz="2400"/>
                  <a:t>dominant</a:t>
                </a:r>
                <a:endParaRPr kumimoji="1" lang="ja-JP" altLang="en-US" sz="2400"/>
              </a:p>
            </p:txBody>
          </p:sp>
        </mc:Choice>
        <mc:Fallback xmlns="">
          <p:sp>
            <p:nvSpPr>
              <p:cNvPr id="4" name="テキスト ボックス 3">
                <a:extLst>
                  <a:ext uri="{FF2B5EF4-FFF2-40B4-BE49-F238E27FC236}">
                    <a16:creationId xmlns:a16="http://schemas.microsoft.com/office/drawing/2014/main" id="{D871F325-4B02-9599-2FFE-76B6A9BD996C}"/>
                  </a:ext>
                </a:extLst>
              </p:cNvPr>
              <p:cNvSpPr txBox="1">
                <a:spLocks noRot="1" noChangeAspect="1" noMove="1" noResize="1" noEditPoints="1" noAdjustHandles="1" noChangeArrowheads="1" noChangeShapeType="1" noTextEdit="1"/>
              </p:cNvSpPr>
              <p:nvPr/>
            </p:nvSpPr>
            <p:spPr>
              <a:xfrm>
                <a:off x="7983253" y="4035248"/>
                <a:ext cx="4322654" cy="462434"/>
              </a:xfrm>
              <a:prstGeom prst="rect">
                <a:avLst/>
              </a:prstGeom>
              <a:blipFill>
                <a:blip r:embed="rId13"/>
                <a:stretch>
                  <a:fillRect l="-2257" t="-9211" b="-30263"/>
                </a:stretch>
              </a:blipFill>
            </p:spPr>
            <p:txBody>
              <a:bodyPr/>
              <a:lstStyle/>
              <a:p>
                <a:r>
                  <a:rPr lang="ja-JP" altLang="en-US">
                    <a:noFill/>
                  </a:rPr>
                  <a:t> </a:t>
                </a:r>
              </a:p>
            </p:txBody>
          </p:sp>
        </mc:Fallback>
      </mc:AlternateContent>
      <p:sp>
        <p:nvSpPr>
          <p:cNvPr id="12" name="下矢印 7">
            <a:extLst>
              <a:ext uri="{FF2B5EF4-FFF2-40B4-BE49-F238E27FC236}">
                <a16:creationId xmlns:a16="http://schemas.microsoft.com/office/drawing/2014/main" id="{D7DFBD40-56CF-5C2B-43A5-BC6C4145EB62}"/>
              </a:ext>
            </a:extLst>
          </p:cNvPr>
          <p:cNvSpPr/>
          <p:nvPr/>
        </p:nvSpPr>
        <p:spPr>
          <a:xfrm>
            <a:off x="6723741" y="4821648"/>
            <a:ext cx="347408" cy="76811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B2CC2B8-66F7-E456-39D4-D59F81807CBD}"/>
              </a:ext>
            </a:extLst>
          </p:cNvPr>
          <p:cNvSpPr txBox="1"/>
          <p:nvPr/>
        </p:nvSpPr>
        <p:spPr>
          <a:xfrm>
            <a:off x="7001919" y="5019861"/>
            <a:ext cx="4324564" cy="369332"/>
          </a:xfrm>
          <a:prstGeom prst="rect">
            <a:avLst/>
          </a:prstGeom>
          <a:noFill/>
        </p:spPr>
        <p:txBody>
          <a:bodyPr wrap="square" rtlCol="0">
            <a:spAutoFit/>
          </a:bodyPr>
          <a:lstStyle/>
          <a:p>
            <a:r>
              <a:rPr kumimoji="1" lang="en-US" altLang="ja-JP"/>
              <a:t>Comparison with future experiment</a:t>
            </a:r>
            <a:endParaRPr kumimoji="1" lang="ja-JP" altLang="en-US"/>
          </a:p>
        </p:txBody>
      </p:sp>
      <p:sp>
        <p:nvSpPr>
          <p:cNvPr id="14" name="テキスト ボックス 13">
            <a:extLst>
              <a:ext uri="{FF2B5EF4-FFF2-40B4-BE49-F238E27FC236}">
                <a16:creationId xmlns:a16="http://schemas.microsoft.com/office/drawing/2014/main" id="{8EF7028F-9CC7-EBC6-D7CA-20713726328D}"/>
              </a:ext>
            </a:extLst>
          </p:cNvPr>
          <p:cNvSpPr txBox="1"/>
          <p:nvPr/>
        </p:nvSpPr>
        <p:spPr>
          <a:xfrm>
            <a:off x="4286577" y="5609011"/>
            <a:ext cx="7791447" cy="830997"/>
          </a:xfrm>
          <a:prstGeom prst="rect">
            <a:avLst/>
          </a:prstGeom>
          <a:noFill/>
        </p:spPr>
        <p:txBody>
          <a:bodyPr wrap="square">
            <a:spAutoFit/>
          </a:bodyPr>
          <a:lstStyle/>
          <a:p>
            <a:r>
              <a:rPr lang="en-US" altLang="ja-JP" sz="2400">
                <a:solidFill>
                  <a:srgbClr val="FF0000"/>
                </a:solidFill>
              </a:rPr>
              <a:t>We can study whether the color anti-triplet state of diquark is dominant in the DHTs or not.</a:t>
            </a:r>
            <a:endParaRPr lang="ja-JP" altLang="en-US" sz="2400">
              <a:solidFill>
                <a:srgbClr val="FF0000"/>
              </a:solidFill>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B6B38C4-F89C-15DC-5839-4EF04D2CB923}"/>
                  </a:ext>
                </a:extLst>
              </p:cNvPr>
              <p:cNvSpPr txBox="1"/>
              <p:nvPr/>
            </p:nvSpPr>
            <p:spPr>
              <a:xfrm>
                <a:off x="4292974" y="2644907"/>
                <a:ext cx="6101607" cy="461665"/>
              </a:xfrm>
              <a:prstGeom prst="rect">
                <a:avLst/>
              </a:prstGeom>
              <a:noFill/>
            </p:spPr>
            <p:txBody>
              <a:bodyPr wrap="square">
                <a:spAutoFit/>
              </a:bodyPr>
              <a:lstStyle/>
              <a:p>
                <a:r>
                  <a:rPr kumimoji="1" lang="ja-JP" altLang="en-US" sz="2400" b="0"/>
                  <a:t>・</a:t>
                </a:r>
                <a:r>
                  <a:rPr kumimoji="1" lang="en-US" altLang="ja-JP" sz="2400" b="0"/>
                  <a:t>No radial excitation between </a:t>
                </a:r>
                <a14:m>
                  <m:oMath xmlns:m="http://schemas.openxmlformats.org/officeDocument/2006/math">
                    <m:r>
                      <a:rPr kumimoji="1" lang="en-US" altLang="ja-JP" sz="2400" b="0" i="1" smtClean="0">
                        <a:latin typeface="Cambria Math" panose="02040503050406030204" pitchFamily="18" charset="0"/>
                      </a:rPr>
                      <m:t>𝑐</m:t>
                    </m:r>
                  </m:oMath>
                </a14:m>
                <a:r>
                  <a:rPr lang="ja-JP" altLang="en-US" sz="2400"/>
                  <a:t> </a:t>
                </a:r>
                <a:r>
                  <a:rPr lang="en-US" altLang="ja-JP" sz="2400"/>
                  <a:t>and </a:t>
                </a:r>
                <a14:m>
                  <m:oMath xmlns:m="http://schemas.openxmlformats.org/officeDocument/2006/math">
                    <m:r>
                      <a:rPr lang="en-US" altLang="ja-JP" sz="2400" i="1">
                        <a:latin typeface="Cambria Math" panose="02040503050406030204" pitchFamily="18" charset="0"/>
                      </a:rPr>
                      <m:t>𝑐</m:t>
                    </m:r>
                  </m:oMath>
                </a14:m>
                <a:r>
                  <a:rPr lang="en-US" altLang="ja-JP" sz="2400"/>
                  <a:t> </a:t>
                </a:r>
                <a:endParaRPr lang="ja-JP" altLang="en-US" sz="2400"/>
              </a:p>
            </p:txBody>
          </p:sp>
        </mc:Choice>
        <mc:Fallback xmlns="">
          <p:sp>
            <p:nvSpPr>
              <p:cNvPr id="18" name="テキスト ボックス 17">
                <a:extLst>
                  <a:ext uri="{FF2B5EF4-FFF2-40B4-BE49-F238E27FC236}">
                    <a16:creationId xmlns:a16="http://schemas.microsoft.com/office/drawing/2014/main" id="{EB6B38C4-F89C-15DC-5839-4EF04D2CB923}"/>
                  </a:ext>
                </a:extLst>
              </p:cNvPr>
              <p:cNvSpPr txBox="1">
                <a:spLocks noRot="1" noChangeAspect="1" noMove="1" noResize="1" noEditPoints="1" noAdjustHandles="1" noChangeArrowheads="1" noChangeShapeType="1" noTextEdit="1"/>
              </p:cNvSpPr>
              <p:nvPr/>
            </p:nvSpPr>
            <p:spPr>
              <a:xfrm>
                <a:off x="4292974" y="2644907"/>
                <a:ext cx="6101607" cy="461665"/>
              </a:xfrm>
              <a:prstGeom prst="rect">
                <a:avLst/>
              </a:prstGeom>
              <a:blipFill>
                <a:blip r:embed="rId14"/>
                <a:stretch>
                  <a:fillRect l="-1499" t="-10526" b="-28947"/>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F0DA9CB3-FBA7-788A-F79E-87D168F3E5B1}"/>
              </a:ext>
            </a:extLst>
          </p:cNvPr>
          <p:cNvSpPr txBox="1"/>
          <p:nvPr/>
        </p:nvSpPr>
        <p:spPr>
          <a:xfrm>
            <a:off x="9390760" y="4430711"/>
            <a:ext cx="2687264" cy="369332"/>
          </a:xfrm>
          <a:prstGeom prst="rect">
            <a:avLst/>
          </a:prstGeom>
          <a:noFill/>
        </p:spPr>
        <p:txBody>
          <a:bodyPr wrap="square" rtlCol="0">
            <a:spAutoFit/>
          </a:bodyPr>
          <a:lstStyle/>
          <a:p>
            <a:r>
              <a:rPr kumimoji="1" lang="en-US" altLang="ja-JP"/>
              <a:t>More stable?</a:t>
            </a:r>
            <a:endParaRPr kumimoji="1" lang="ja-JP" altLang="en-US"/>
          </a:p>
        </p:txBody>
      </p:sp>
      <p:sp>
        <p:nvSpPr>
          <p:cNvPr id="9" name="テキスト ボックス 8">
            <a:extLst>
              <a:ext uri="{FF2B5EF4-FFF2-40B4-BE49-F238E27FC236}">
                <a16:creationId xmlns:a16="http://schemas.microsoft.com/office/drawing/2014/main" id="{0DA1E26C-45D0-2C01-4BAB-38F09413C824}"/>
              </a:ext>
            </a:extLst>
          </p:cNvPr>
          <p:cNvSpPr txBox="1"/>
          <p:nvPr/>
        </p:nvSpPr>
        <p:spPr>
          <a:xfrm>
            <a:off x="4161369" y="1096257"/>
            <a:ext cx="4636654" cy="461665"/>
          </a:xfrm>
          <a:prstGeom prst="rect">
            <a:avLst/>
          </a:prstGeom>
          <a:noFill/>
        </p:spPr>
        <p:txBody>
          <a:bodyPr wrap="square" rtlCol="0">
            <a:spAutoFit/>
          </a:bodyPr>
          <a:lstStyle/>
          <a:p>
            <a:r>
              <a:rPr lang="en-US" altLang="ja-JP" sz="2400"/>
              <a:t>In</a:t>
            </a:r>
            <a:r>
              <a:rPr lang="ja-JP" altLang="en-US" sz="2400"/>
              <a:t> </a:t>
            </a:r>
            <a:r>
              <a:rPr lang="en-US" altLang="ja-JP" sz="2400"/>
              <a:t>this</a:t>
            </a:r>
            <a:r>
              <a:rPr lang="ja-JP" altLang="en-US" sz="2400"/>
              <a:t> </a:t>
            </a:r>
            <a:r>
              <a:rPr lang="en-US" altLang="ja-JP" sz="2400"/>
              <a:t>study,</a:t>
            </a:r>
            <a:endParaRPr kumimoji="1" lang="ja-JP" altLang="en-US" sz="2400"/>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F12FBA9-514D-A4DA-A731-3817DBD64AAD}"/>
                  </a:ext>
                </a:extLst>
              </p:cNvPr>
              <p:cNvSpPr txBox="1"/>
              <p:nvPr/>
            </p:nvSpPr>
            <p:spPr>
              <a:xfrm>
                <a:off x="6745221" y="2300023"/>
                <a:ext cx="2249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m:t>
                      </m:r>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FF12FBA9-514D-A4DA-A731-3817DBD64AAD}"/>
                  </a:ext>
                </a:extLst>
              </p:cNvPr>
              <p:cNvSpPr txBox="1">
                <a:spLocks noRot="1" noChangeAspect="1" noMove="1" noResize="1" noEditPoints="1" noAdjustHandles="1" noChangeArrowheads="1" noChangeShapeType="1" noTextEdit="1"/>
              </p:cNvSpPr>
              <p:nvPr/>
            </p:nvSpPr>
            <p:spPr>
              <a:xfrm>
                <a:off x="6745221" y="2300023"/>
                <a:ext cx="2249424" cy="369332"/>
              </a:xfrm>
              <a:prstGeom prst="rect">
                <a:avLst/>
              </a:prstGeom>
              <a:blipFill>
                <a:blip r:embed="rId15"/>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13EFED10-2C2F-E97E-A0B5-A4B5D9EF6AFA}"/>
                  </a:ext>
                </a:extLst>
              </p:cNvPr>
              <p:cNvSpPr txBox="1"/>
              <p:nvPr/>
            </p:nvSpPr>
            <p:spPr>
              <a:xfrm>
                <a:off x="9617443" y="3175172"/>
                <a:ext cx="2460581" cy="785536"/>
              </a:xfrm>
              <a:prstGeom prst="rect">
                <a:avLst/>
              </a:prstGeom>
              <a:noFill/>
            </p:spPr>
            <p:txBody>
              <a:bodyPr wrap="square" rtlCol="0">
                <a:spAutoFit/>
              </a:bodyPr>
              <a:lstStyle/>
              <a:p>
                <a:r>
                  <a:rPr kumimoji="1" lang="en-US" altLang="ja-JP"/>
                  <a:t>Color factor</a:t>
                </a:r>
              </a:p>
              <a:p>
                <a14:m>
                  <m:oMath xmlns:m="http://schemas.openxmlformats.org/officeDocument/2006/math">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𝐹</m:t>
                        </m:r>
                      </m:sub>
                      <m:sup>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3</m:t>
                            </m:r>
                          </m:e>
                        </m:acc>
                      </m:sup>
                    </m:sSub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3</m:t>
                        </m:r>
                      </m:den>
                    </m:f>
                  </m:oMath>
                </a14:m>
                <a:r>
                  <a:rPr kumimoji="1" lang="en-US" altLang="ja-JP"/>
                  <a:t>,</a:t>
                </a:r>
                <a:r>
                  <a:rPr lang="en-US" altLang="ja-JP"/>
                  <a:t> </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𝐶</m:t>
                        </m:r>
                      </m:e>
                      <m:sub>
                        <m:r>
                          <a:rPr lang="en-US" altLang="ja-JP" i="1">
                            <a:latin typeface="Cambria Math" panose="02040503050406030204" pitchFamily="18" charset="0"/>
                          </a:rPr>
                          <m:t>𝐹</m:t>
                        </m:r>
                      </m:sub>
                      <m:sup>
                        <m:r>
                          <a:rPr lang="en-US" altLang="ja-JP" b="0" i="1" smtClean="0">
                            <a:latin typeface="Cambria Math" panose="02040503050406030204" pitchFamily="18" charset="0"/>
                          </a:rPr>
                          <m:t>6</m:t>
                        </m:r>
                      </m:sup>
                    </m:sSubSup>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b="0" i="1" smtClean="0">
                            <a:latin typeface="Cambria Math" panose="02040503050406030204" pitchFamily="18" charset="0"/>
                          </a:rPr>
                          <m:t>1</m:t>
                        </m:r>
                      </m:num>
                      <m:den>
                        <m:r>
                          <a:rPr lang="en-US" altLang="ja-JP" i="1">
                            <a:latin typeface="Cambria Math" panose="02040503050406030204" pitchFamily="18" charset="0"/>
                          </a:rPr>
                          <m:t>3</m:t>
                        </m:r>
                      </m:den>
                    </m:f>
                  </m:oMath>
                </a14:m>
                <a:endParaRPr kumimoji="1" lang="ja-JP" altLang="en-US"/>
              </a:p>
            </p:txBody>
          </p:sp>
        </mc:Choice>
        <mc:Fallback xmlns="">
          <p:sp>
            <p:nvSpPr>
              <p:cNvPr id="19" name="テキスト ボックス 18">
                <a:extLst>
                  <a:ext uri="{FF2B5EF4-FFF2-40B4-BE49-F238E27FC236}">
                    <a16:creationId xmlns:a16="http://schemas.microsoft.com/office/drawing/2014/main" id="{13EFED10-2C2F-E97E-A0B5-A4B5D9EF6AFA}"/>
                  </a:ext>
                </a:extLst>
              </p:cNvPr>
              <p:cNvSpPr txBox="1">
                <a:spLocks noRot="1" noChangeAspect="1" noMove="1" noResize="1" noEditPoints="1" noAdjustHandles="1" noChangeArrowheads="1" noChangeShapeType="1" noTextEdit="1"/>
              </p:cNvSpPr>
              <p:nvPr/>
            </p:nvSpPr>
            <p:spPr>
              <a:xfrm>
                <a:off x="9617443" y="3175172"/>
                <a:ext cx="2460581" cy="785536"/>
              </a:xfrm>
              <a:prstGeom prst="rect">
                <a:avLst/>
              </a:prstGeom>
              <a:blipFill>
                <a:blip r:embed="rId16"/>
                <a:stretch>
                  <a:fillRect l="-2233" t="-4651" b="-2326"/>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D214AE8D-1B8C-59DD-AA0C-522A4561CC6B}"/>
              </a:ext>
            </a:extLst>
          </p:cNvPr>
          <p:cNvSpPr/>
          <p:nvPr/>
        </p:nvSpPr>
        <p:spPr>
          <a:xfrm>
            <a:off x="9617443" y="3175172"/>
            <a:ext cx="1785663" cy="74986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9BFF9B3B-3D0C-BF96-1C73-33D1A7A5878F}"/>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7</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21" name="テキスト ボックス 20">
                <a:extLst>
                  <a:ext uri="{FF2B5EF4-FFF2-40B4-BE49-F238E27FC236}">
                    <a16:creationId xmlns:a16="http://schemas.microsoft.com/office/drawing/2014/main" id="{9BFF9B3B-3D0C-BF96-1C73-33D1A7A5878F}"/>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7"/>
                <a:stretch>
                  <a:fillRect l="-20958" t="-126316" r="-44910" b="-189474"/>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8A471530-204F-BF62-AF58-82ED138D6ED4}"/>
              </a:ext>
            </a:extLst>
          </p:cNvPr>
          <p:cNvSpPr txBox="1"/>
          <p:nvPr/>
        </p:nvSpPr>
        <p:spPr>
          <a:xfrm>
            <a:off x="-9968" y="6425483"/>
            <a:ext cx="8424007" cy="461665"/>
          </a:xfrm>
          <a:prstGeom prst="rect">
            <a:avLst/>
          </a:prstGeom>
          <a:noFill/>
        </p:spPr>
        <p:txBody>
          <a:bodyPr wrap="square" rtlCol="0">
            <a:spAutoFit/>
          </a:bodyPr>
          <a:lstStyle/>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Phys. 18, 751 (2022), arXiv:2109.01038 [hep‒ex]</a:t>
            </a:r>
          </a:p>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a:t>
            </a:r>
            <a:r>
              <a:rPr lang="en-US" altLang="ja-JP" sz="1200" b="0" i="0" err="1">
                <a:effectLst/>
              </a:rPr>
              <a:t>Commun</a:t>
            </a:r>
            <a:r>
              <a:rPr lang="en-US" altLang="ja-JP" sz="1200" b="0" i="0">
                <a:effectLst/>
              </a:rPr>
              <a:t>. 13, 3351 (2022), arXiv:2109.01056 [hep‒ex]</a:t>
            </a:r>
            <a:endParaRPr kumimoji="1" lang="ja-JP" altLang="en-US" sz="1200"/>
          </a:p>
        </p:txBody>
      </p:sp>
    </p:spTree>
    <p:extLst>
      <p:ext uri="{BB962C8B-B14F-4D97-AF65-F5344CB8AC3E}">
        <p14:creationId xmlns:p14="http://schemas.microsoft.com/office/powerpoint/2010/main" val="3625135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99E90B-F246-0CAB-74B7-2D581062CF5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27252D-4591-92BA-350D-63B292D14868}"/>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D7CF202-502F-6305-BA22-0B59F3BC1CAE}"/>
              </a:ext>
            </a:extLst>
          </p:cNvPr>
          <p:cNvSpPr txBox="1"/>
          <p:nvPr/>
        </p:nvSpPr>
        <p:spPr>
          <a:xfrm>
            <a:off x="-1" y="47697"/>
            <a:ext cx="12467271" cy="769441"/>
          </a:xfrm>
          <a:prstGeom prst="rect">
            <a:avLst/>
          </a:prstGeom>
          <a:noFill/>
        </p:spPr>
        <p:txBody>
          <a:bodyPr wrap="square" rtlCol="0">
            <a:spAutoFit/>
          </a:bodyPr>
          <a:lstStyle/>
          <a:p>
            <a:r>
              <a:rPr kumimoji="1" lang="en-US" altLang="ja-JP" sz="4400">
                <a:solidFill>
                  <a:schemeClr val="bg1"/>
                </a:solidFill>
              </a:rPr>
              <a:t>Superflavor Symmetry in the case of isoscalar</a:t>
            </a:r>
            <a:endParaRPr kumimoji="1" lang="ja-JP" altLang="en-US" sz="4400">
              <a:solidFill>
                <a:schemeClr val="bg1"/>
              </a:solidFill>
            </a:endParaRPr>
          </a:p>
        </p:txBody>
      </p:sp>
      <p:sp>
        <p:nvSpPr>
          <p:cNvPr id="6" name="テキスト ボックス 5">
            <a:extLst>
              <a:ext uri="{FF2B5EF4-FFF2-40B4-BE49-F238E27FC236}">
                <a16:creationId xmlns:a16="http://schemas.microsoft.com/office/drawing/2014/main" id="{A8DEA077-ACC3-1A35-B4FE-133DDFF74DF7}"/>
              </a:ext>
            </a:extLst>
          </p:cNvPr>
          <p:cNvSpPr txBox="1"/>
          <p:nvPr/>
        </p:nvSpPr>
        <p:spPr>
          <a:xfrm>
            <a:off x="308097" y="6465598"/>
            <a:ext cx="7900416" cy="307777"/>
          </a:xfrm>
          <a:prstGeom prst="rect">
            <a:avLst/>
          </a:prstGeom>
          <a:noFill/>
        </p:spPr>
        <p:txBody>
          <a:bodyPr wrap="square" rtlCol="0">
            <a:spAutoFit/>
          </a:bodyPr>
          <a:lstStyle/>
          <a:p>
            <a:r>
              <a:rPr lang="en-US" altLang="ja-JP" sz="1400"/>
              <a:t>cf. E. J. Eichten and C. </a:t>
            </a:r>
            <a:r>
              <a:rPr lang="en-US" altLang="ja-JP" sz="1400" err="1"/>
              <a:t>Quigg</a:t>
            </a:r>
            <a:r>
              <a:rPr lang="en-US" altLang="ja-JP" sz="1400"/>
              <a:t>, Phys. Rev. Lett. 119, 202002 (2017).</a:t>
            </a:r>
            <a:endParaRPr kumimoji="1" lang="ja-JP" altLang="en-US" sz="1400"/>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6FF1D12C-7FEB-DF86-134C-C275B2EAA0B0}"/>
                  </a:ext>
                </a:extLst>
              </p:cNvPr>
              <p:cNvSpPr txBox="1"/>
              <p:nvPr/>
            </p:nvSpPr>
            <p:spPr>
              <a:xfrm>
                <a:off x="5120383" y="4053471"/>
                <a:ext cx="131204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18" name="テキスト ボックス 17">
                <a:extLst>
                  <a:ext uri="{FF2B5EF4-FFF2-40B4-BE49-F238E27FC236}">
                    <a16:creationId xmlns:a16="http://schemas.microsoft.com/office/drawing/2014/main" id="{6FF1D12C-7FEB-DF86-134C-C275B2EAA0B0}"/>
                  </a:ext>
                </a:extLst>
              </p:cNvPr>
              <p:cNvSpPr txBox="1">
                <a:spLocks noRot="1" noChangeAspect="1" noMove="1" noResize="1" noEditPoints="1" noAdjustHandles="1" noChangeArrowheads="1" noChangeShapeType="1" noTextEdit="1"/>
              </p:cNvSpPr>
              <p:nvPr/>
            </p:nvSpPr>
            <p:spPr>
              <a:xfrm>
                <a:off x="5120383" y="4053471"/>
                <a:ext cx="1312049" cy="646331"/>
              </a:xfrm>
              <a:prstGeom prst="rect">
                <a:avLst/>
              </a:prstGeom>
              <a:blipFill>
                <a:blip r:embed="rId3"/>
                <a:stretch>
                  <a:fillRect b="-283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F6152563-9CC4-1046-3A7A-2B6ECE9A0793}"/>
              </a:ext>
            </a:extLst>
          </p:cNvPr>
          <p:cNvSpPr txBox="1"/>
          <p:nvPr/>
        </p:nvSpPr>
        <p:spPr>
          <a:xfrm>
            <a:off x="429766" y="4798629"/>
            <a:ext cx="5720618" cy="1569660"/>
          </a:xfrm>
          <a:prstGeom prst="rect">
            <a:avLst/>
          </a:prstGeom>
          <a:noFill/>
          <a:ln w="28575">
            <a:solidFill>
              <a:srgbClr val="FF0000"/>
            </a:solidFill>
          </a:ln>
        </p:spPr>
        <p:txBody>
          <a:bodyPr wrap="square" rtlCol="0">
            <a:spAutoFit/>
          </a:bodyPr>
          <a:lstStyle/>
          <a:p>
            <a:r>
              <a:rPr kumimoji="1" lang="ja-JP" altLang="en-US" sz="2400"/>
              <a:t>・</a:t>
            </a:r>
            <a:r>
              <a:rPr kumimoji="1" lang="en-US" altLang="ja-JP" sz="2400"/>
              <a:t>Systematic understanding for hadron spectrum</a:t>
            </a:r>
          </a:p>
          <a:p>
            <a:r>
              <a:rPr lang="ja-JP" altLang="en-US" sz="2400"/>
              <a:t>・</a:t>
            </a:r>
            <a:r>
              <a:rPr lang="en-US" altLang="ja-JP" sz="2400"/>
              <a:t>Prediction of undiscovered hadrons</a:t>
            </a:r>
          </a:p>
          <a:p>
            <a:r>
              <a:rPr lang="ja-JP" altLang="en-US" sz="2400"/>
              <a:t>・</a:t>
            </a:r>
            <a:r>
              <a:rPr lang="en-US" altLang="ja-JP" sz="2400"/>
              <a:t>Understanding</a:t>
            </a:r>
            <a:r>
              <a:rPr lang="ja-JP" altLang="en-US" sz="2400"/>
              <a:t> </a:t>
            </a:r>
            <a:r>
              <a:rPr lang="en-US" altLang="ja-JP" sz="2400"/>
              <a:t>of</a:t>
            </a:r>
            <a:r>
              <a:rPr lang="ja-JP" altLang="en-US" sz="2400"/>
              <a:t> </a:t>
            </a:r>
            <a:r>
              <a:rPr lang="en-US" altLang="ja-JP" sz="2400"/>
              <a:t>hadron</a:t>
            </a:r>
            <a:r>
              <a:rPr lang="ja-JP" altLang="en-US" sz="2400"/>
              <a:t> </a:t>
            </a:r>
            <a:r>
              <a:rPr lang="en-US" altLang="ja-JP" sz="2400"/>
              <a:t>structures</a:t>
            </a:r>
            <a:r>
              <a:rPr lang="ja-JP" altLang="en-US" sz="2400"/>
              <a:t> </a:t>
            </a:r>
            <a:endParaRPr kumimoji="1" lang="ja-JP" altLang="en-US" sz="2400"/>
          </a:p>
        </p:txBody>
      </p:sp>
      <p:sp>
        <p:nvSpPr>
          <p:cNvPr id="27" name="左中かっこ 26">
            <a:extLst>
              <a:ext uri="{FF2B5EF4-FFF2-40B4-BE49-F238E27FC236}">
                <a16:creationId xmlns:a16="http://schemas.microsoft.com/office/drawing/2014/main" id="{45535392-4A39-0FC3-D1AB-C2E28FDC8067}"/>
              </a:ext>
            </a:extLst>
          </p:cNvPr>
          <p:cNvSpPr/>
          <p:nvPr/>
        </p:nvSpPr>
        <p:spPr>
          <a:xfrm>
            <a:off x="143525" y="1667682"/>
            <a:ext cx="245124" cy="235258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D6F38CC9-675B-E1D7-640D-DD83A3F86A1E}"/>
              </a:ext>
            </a:extLst>
          </p:cNvPr>
          <p:cNvGrpSpPr/>
          <p:nvPr/>
        </p:nvGrpSpPr>
        <p:grpSpPr>
          <a:xfrm>
            <a:off x="6374293" y="1063048"/>
            <a:ext cx="6444496" cy="5426409"/>
            <a:chOff x="6096000" y="1289184"/>
            <a:chExt cx="6444496" cy="5426409"/>
          </a:xfrm>
        </p:grpSpPr>
        <p:grpSp>
          <p:nvGrpSpPr>
            <p:cNvPr id="12" name="グループ化 11">
              <a:extLst>
                <a:ext uri="{FF2B5EF4-FFF2-40B4-BE49-F238E27FC236}">
                  <a16:creationId xmlns:a16="http://schemas.microsoft.com/office/drawing/2014/main" id="{C50A79AA-AD3F-7AC7-4104-37F4D801F4C7}"/>
                </a:ext>
              </a:extLst>
            </p:cNvPr>
            <p:cNvGrpSpPr/>
            <p:nvPr/>
          </p:nvGrpSpPr>
          <p:grpSpPr>
            <a:xfrm>
              <a:off x="6096000" y="1289184"/>
              <a:ext cx="6444496" cy="5426409"/>
              <a:chOff x="6096000" y="1289184"/>
              <a:chExt cx="6444496" cy="5426409"/>
            </a:xfrm>
          </p:grpSpPr>
          <p:sp>
            <p:nvSpPr>
              <p:cNvPr id="14" name="角丸四角形 13">
                <a:extLst>
                  <a:ext uri="{FF2B5EF4-FFF2-40B4-BE49-F238E27FC236}">
                    <a16:creationId xmlns:a16="http://schemas.microsoft.com/office/drawing/2014/main" id="{05857898-CFC6-1824-4C46-E2F85AA9E912}"/>
                  </a:ext>
                </a:extLst>
              </p:cNvPr>
              <p:cNvSpPr/>
              <p:nvPr/>
            </p:nvSpPr>
            <p:spPr>
              <a:xfrm>
                <a:off x="6096000" y="1566252"/>
                <a:ext cx="5585892" cy="5149341"/>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E0DC477-1C57-EFBF-0795-756CA7265969}"/>
                  </a:ext>
                </a:extLst>
              </p:cNvPr>
              <p:cNvSpPr txBox="1"/>
              <p:nvPr/>
            </p:nvSpPr>
            <p:spPr>
              <a:xfrm>
                <a:off x="6458166" y="1742906"/>
                <a:ext cx="5581926" cy="400110"/>
              </a:xfrm>
              <a:prstGeom prst="rect">
                <a:avLst/>
              </a:prstGeom>
              <a:noFill/>
            </p:spPr>
            <p:txBody>
              <a:bodyPr wrap="square" rtlCol="0">
                <a:spAutoFit/>
              </a:bodyPr>
              <a:lstStyle/>
              <a:p>
                <a:r>
                  <a:rPr lang="ja-JP" altLang="en-US" sz="2000" u="sng"/>
                  <a:t>・</a:t>
                </a:r>
                <a:r>
                  <a:rPr lang="en-US" altLang="ja-JP" sz="2000" u="sng"/>
                  <a:t>Breaking of HQS</a:t>
                </a:r>
                <a:endParaRPr kumimoji="1" lang="ja-JP" altLang="en-US" sz="2000" u="sng"/>
              </a:p>
            </p:txBody>
          </p:sp>
          <p:grpSp>
            <p:nvGrpSpPr>
              <p:cNvPr id="33" name="グループ化 32">
                <a:extLst>
                  <a:ext uri="{FF2B5EF4-FFF2-40B4-BE49-F238E27FC236}">
                    <a16:creationId xmlns:a16="http://schemas.microsoft.com/office/drawing/2014/main" id="{F5C28CA1-C989-5FCD-CA04-2544B4A5B7B9}"/>
                  </a:ext>
                </a:extLst>
              </p:cNvPr>
              <p:cNvGrpSpPr/>
              <p:nvPr/>
            </p:nvGrpSpPr>
            <p:grpSpPr>
              <a:xfrm>
                <a:off x="6187773" y="3480990"/>
                <a:ext cx="6352723" cy="847143"/>
                <a:chOff x="275927" y="4433719"/>
                <a:chExt cx="6352723" cy="847143"/>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F3983756-04E6-60AA-91E8-9F84CF0FD1DB}"/>
                        </a:ext>
                      </a:extLst>
                    </p:cNvPr>
                    <p:cNvSpPr txBox="1"/>
                    <p:nvPr/>
                  </p:nvSpPr>
                  <p:spPr>
                    <a:xfrm>
                      <a:off x="414724" y="4449865"/>
                      <a:ext cx="6213926"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m:t>
                                    </m:r>
                                  </m:sup>
                                </m:sSubSup>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rPr>
                                      <m:t>𝑐</m:t>
                                    </m:r>
                                  </m:sub>
                                  <m:sup>
                                    <m:r>
                                      <a:rPr lang="en-US" altLang="ja-JP" sz="2400" b="0" i="1" smtClean="0">
                                        <a:latin typeface="Cambria Math" panose="02040503050406030204" pitchFamily="18" charset="0"/>
                                      </a:rPr>
                                      <m:t>+</m:t>
                                    </m:r>
                                  </m:sup>
                                </m:sSubSup>
                              </m:e>
                            </m:d>
                            <m:r>
                              <a:rPr lang="en-US" altLang="ja-JP" sz="2400" b="0" i="0" smtClean="0">
                                <a:latin typeface="Cambria Math" panose="02040503050406030204" pitchFamily="18" charset="0"/>
                              </a:rPr>
                              <m:t>=1588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𝑐𝑐</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=1720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35" name="テキスト ボックス 34">
                      <a:extLst>
                        <a:ext uri="{FF2B5EF4-FFF2-40B4-BE49-F238E27FC236}">
                          <a16:creationId xmlns:a16="http://schemas.microsoft.com/office/drawing/2014/main" id="{F3983756-04E6-60AA-91E8-9F84CF0FD1DB}"/>
                        </a:ext>
                      </a:extLst>
                    </p:cNvPr>
                    <p:cNvSpPr txBox="1">
                      <a:spLocks noRot="1" noChangeAspect="1" noMove="1" noResize="1" noEditPoints="1" noAdjustHandles="1" noChangeArrowheads="1" noChangeShapeType="1" noTextEdit="1"/>
                    </p:cNvSpPr>
                    <p:nvPr/>
                  </p:nvSpPr>
                  <p:spPr>
                    <a:xfrm>
                      <a:off x="414724" y="4449865"/>
                      <a:ext cx="6213926" cy="830997"/>
                    </a:xfrm>
                    <a:prstGeom prst="rect">
                      <a:avLst/>
                    </a:prstGeom>
                    <a:blipFill>
                      <a:blip r:embed="rId4"/>
                      <a:stretch>
                        <a:fillRect l="-196" b="-8824"/>
                      </a:stretch>
                    </a:blipFill>
                  </p:spPr>
                  <p:txBody>
                    <a:bodyPr/>
                    <a:lstStyle/>
                    <a:p>
                      <a:r>
                        <a:rPr lang="ja-JP" altLang="en-US">
                          <a:noFill/>
                        </a:rPr>
                        <a:t> </a:t>
                      </a:r>
                    </a:p>
                  </p:txBody>
                </p:sp>
              </mc:Fallback>
            </mc:AlternateContent>
            <p:sp>
              <p:nvSpPr>
                <p:cNvPr id="36" name="左中かっこ 35">
                  <a:extLst>
                    <a:ext uri="{FF2B5EF4-FFF2-40B4-BE49-F238E27FC236}">
                      <a16:creationId xmlns:a16="http://schemas.microsoft.com/office/drawing/2014/main" id="{735245D5-407C-52FA-3CF6-16F398F0EF55}"/>
                    </a:ext>
                  </a:extLst>
                </p:cNvPr>
                <p:cNvSpPr/>
                <p:nvPr/>
              </p:nvSpPr>
              <p:spPr>
                <a:xfrm>
                  <a:off x="275927" y="4433719"/>
                  <a:ext cx="347717"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03C6179C-2A3A-029A-438C-332CE29D8D71}"/>
                  </a:ext>
                </a:extLst>
              </p:cNvPr>
              <p:cNvSpPr txBox="1"/>
              <p:nvPr/>
            </p:nvSpPr>
            <p:spPr>
              <a:xfrm>
                <a:off x="6405827" y="3091023"/>
                <a:ext cx="5356406" cy="400110"/>
              </a:xfrm>
              <a:prstGeom prst="rect">
                <a:avLst/>
              </a:prstGeom>
              <a:noFill/>
            </p:spPr>
            <p:txBody>
              <a:bodyPr wrap="square">
                <a:spAutoFit/>
              </a:bodyPr>
              <a:lstStyle/>
              <a:p>
                <a:r>
                  <a:rPr lang="ja-JP" altLang="en-US" sz="2000" u="sng"/>
                  <a:t>・</a:t>
                </a:r>
                <a:r>
                  <a:rPr lang="en-US" altLang="ja-JP" sz="2000" u="sng"/>
                  <a:t>Breaking of SFS</a:t>
                </a:r>
                <a:endParaRPr kumimoji="1" lang="ja-JP" altLang="en-US" sz="2000" u="sng"/>
              </a:p>
            </p:txBody>
          </p:sp>
          <p:grpSp>
            <p:nvGrpSpPr>
              <p:cNvPr id="38" name="グループ化 37">
                <a:extLst>
                  <a:ext uri="{FF2B5EF4-FFF2-40B4-BE49-F238E27FC236}">
                    <a16:creationId xmlns:a16="http://schemas.microsoft.com/office/drawing/2014/main" id="{14AB1579-F82F-822F-E550-795CEE1613A1}"/>
                  </a:ext>
                </a:extLst>
              </p:cNvPr>
              <p:cNvGrpSpPr/>
              <p:nvPr/>
            </p:nvGrpSpPr>
            <p:grpSpPr>
              <a:xfrm>
                <a:off x="6240113" y="2127862"/>
                <a:ext cx="5948864" cy="886894"/>
                <a:chOff x="-8293" y="2542259"/>
                <a:chExt cx="5948864" cy="886894"/>
              </a:xfrm>
            </p:grpSpPr>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E27D0F5A-F03E-4264-AB84-DA6FEE0F639B}"/>
                        </a:ext>
                      </a:extLst>
                    </p:cNvPr>
                    <p:cNvSpPr txBox="1"/>
                    <p:nvPr/>
                  </p:nvSpPr>
                  <p:spPr>
                    <a:xfrm>
                      <a:off x="147206" y="2588843"/>
                      <a:ext cx="5793365"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i="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=103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𝐵</m:t>
                                </m:r>
                              </m:e>
                            </m:d>
                            <m:r>
                              <a:rPr lang="en-US" altLang="ja-JP" sz="2400" b="0" i="0" smtClean="0">
                                <a:latin typeface="Cambria Math" panose="02040503050406030204" pitchFamily="18" charset="0"/>
                              </a:rPr>
                              <m:t>=78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41" name="テキスト ボックス 40">
                      <a:extLst>
                        <a:ext uri="{FF2B5EF4-FFF2-40B4-BE49-F238E27FC236}">
                          <a16:creationId xmlns:a16="http://schemas.microsoft.com/office/drawing/2014/main" id="{E27D0F5A-F03E-4264-AB84-DA6FEE0F639B}"/>
                        </a:ext>
                      </a:extLst>
                    </p:cNvPr>
                    <p:cNvSpPr txBox="1">
                      <a:spLocks noRot="1" noChangeAspect="1" noMove="1" noResize="1" noEditPoints="1" noAdjustHandles="1" noChangeArrowheads="1" noChangeShapeType="1" noTextEdit="1"/>
                    </p:cNvSpPr>
                    <p:nvPr/>
                  </p:nvSpPr>
                  <p:spPr>
                    <a:xfrm>
                      <a:off x="147206" y="2588843"/>
                      <a:ext cx="5793365" cy="830997"/>
                    </a:xfrm>
                    <a:prstGeom prst="rect">
                      <a:avLst/>
                    </a:prstGeom>
                    <a:blipFill>
                      <a:blip r:embed="rId5"/>
                      <a:stretch>
                        <a:fillRect l="-316" b="-8824"/>
                      </a:stretch>
                    </a:blipFill>
                  </p:spPr>
                  <p:txBody>
                    <a:bodyPr/>
                    <a:lstStyle/>
                    <a:p>
                      <a:r>
                        <a:rPr lang="ja-JP" altLang="en-US">
                          <a:noFill/>
                        </a:rPr>
                        <a:t> </a:t>
                      </a:r>
                    </a:p>
                  </p:txBody>
                </p:sp>
              </mc:Fallback>
            </mc:AlternateContent>
            <p:sp>
              <p:nvSpPr>
                <p:cNvPr id="40" name="左中かっこ 39">
                  <a:extLst>
                    <a:ext uri="{FF2B5EF4-FFF2-40B4-BE49-F238E27FC236}">
                      <a16:creationId xmlns:a16="http://schemas.microsoft.com/office/drawing/2014/main" id="{AF7516C4-CD0F-5690-66E4-F6D0FACF5C22}"/>
                    </a:ext>
                  </a:extLst>
                </p:cNvPr>
                <p:cNvSpPr/>
                <p:nvPr/>
              </p:nvSpPr>
              <p:spPr>
                <a:xfrm>
                  <a:off x="-8293" y="2542259"/>
                  <a:ext cx="295378" cy="886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40AEBC92-5C44-1F00-820A-F964CE44DAC7}"/>
                  </a:ext>
                </a:extLst>
              </p:cNvPr>
              <p:cNvSpPr txBox="1"/>
              <p:nvPr/>
            </p:nvSpPr>
            <p:spPr>
              <a:xfrm>
                <a:off x="7133007" y="1289184"/>
                <a:ext cx="3661607" cy="461665"/>
              </a:xfrm>
              <a:prstGeom prst="rect">
                <a:avLst/>
              </a:prstGeom>
              <a:solidFill>
                <a:schemeClr val="bg1"/>
              </a:solidFill>
            </p:spPr>
            <p:txBody>
              <a:bodyPr wrap="square" rtlCol="0">
                <a:spAutoFit/>
              </a:bodyPr>
              <a:lstStyle/>
              <a:p>
                <a:pPr algn="ctr"/>
                <a:r>
                  <a:rPr kumimoji="1" lang="en-US" altLang="ja-JP" sz="2400">
                    <a:solidFill>
                      <a:srgbClr val="FF0000"/>
                    </a:solidFill>
                  </a:rPr>
                  <a:t>There are discrepancies.</a:t>
                </a:r>
                <a:endParaRPr kumimoji="1" lang="ja-JP" altLang="en-US" sz="2400">
                  <a:solidFill>
                    <a:srgbClr val="FF0000"/>
                  </a:solidFill>
                </a:endParaRPr>
              </a:p>
            </p:txBody>
          </p:sp>
          <p:grpSp>
            <p:nvGrpSpPr>
              <p:cNvPr id="22" name="グループ化 21">
                <a:extLst>
                  <a:ext uri="{FF2B5EF4-FFF2-40B4-BE49-F238E27FC236}">
                    <a16:creationId xmlns:a16="http://schemas.microsoft.com/office/drawing/2014/main" id="{CEAA9FE2-A78C-CFB8-DB75-67D898016B26}"/>
                  </a:ext>
                </a:extLst>
              </p:cNvPr>
              <p:cNvGrpSpPr/>
              <p:nvPr/>
            </p:nvGrpSpPr>
            <p:grpSpPr>
              <a:xfrm>
                <a:off x="6650636" y="4342871"/>
                <a:ext cx="4610582" cy="1299732"/>
                <a:chOff x="6455529" y="2228163"/>
                <a:chExt cx="4610582" cy="1299732"/>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40F6CE5-E1A1-DAE2-9854-7F56AE60714B}"/>
                        </a:ext>
                      </a:extLst>
                    </p:cNvPr>
                    <p:cNvSpPr txBox="1"/>
                    <p:nvPr/>
                  </p:nvSpPr>
                  <p:spPr>
                    <a:xfrm>
                      <a:off x="6471298" y="2636863"/>
                      <a:ext cx="4594813" cy="831766"/>
                    </a:xfrm>
                    <a:prstGeom prst="rect">
                      <a:avLst/>
                    </a:prstGeom>
                    <a:noFill/>
                    <a:ln w="19050">
                      <a:noFill/>
                    </a:ln>
                  </p:spPr>
                  <p:txBody>
                    <a:bodyPr wrap="square">
                      <a:spAutoFit/>
                    </a:bodyPr>
                    <a:lstStyle/>
                    <a:p>
                      <a:r>
                        <a:rPr lang="en-US" altLang="ja-JP" sz="2400"/>
                        <a:t>Real masses of </a:t>
                      </a:r>
                      <a14:m>
                        <m:oMath xmlns:m="http://schemas.openxmlformats.org/officeDocument/2006/math">
                          <m:r>
                            <a:rPr kumimoji="1" lang="en-US" altLang="ja-JP" sz="2400" b="0" i="1" smtClean="0">
                              <a:latin typeface="Cambria Math" panose="02040503050406030204" pitchFamily="18" charset="0"/>
                            </a:rPr>
                            <m:t>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oMath>
                      </a14:m>
                      <a:r>
                        <a:rPr kumimoji="1" lang="en-US" altLang="ja-JP" sz="2400"/>
                        <a:t> are finite</a:t>
                      </a:r>
                    </a:p>
                    <a:p>
                      <a:r>
                        <a:rPr lang="ja-JP" altLang="en-US" sz="2400"/>
                        <a:t>→</a:t>
                      </a:r>
                      <a:r>
                        <a:rPr lang="en-US" altLang="ja-JP" sz="2400"/>
                        <a:t>Mixing of color </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3</m:t>
                              </m:r>
                            </m:e>
                          </m:acc>
                        </m:oMath>
                      </a14:m>
                      <a:r>
                        <a:rPr kumimoji="1" lang="en-US" altLang="ja-JP" sz="2400"/>
                        <a:t> and </a:t>
                      </a:r>
                      <a14:m>
                        <m:oMath xmlns:m="http://schemas.openxmlformats.org/officeDocument/2006/math">
                          <m:r>
                            <a:rPr kumimoji="1" lang="en-US" altLang="ja-JP" sz="2400" b="0" i="1" smtClean="0">
                              <a:latin typeface="Cambria Math" panose="02040503050406030204" pitchFamily="18" charset="0"/>
                            </a:rPr>
                            <m:t>6</m:t>
                          </m:r>
                        </m:oMath>
                      </a14:m>
                      <a:r>
                        <a:rPr kumimoji="1" lang="ja-JP" altLang="en-US" sz="2400"/>
                        <a:t> </a:t>
                      </a:r>
                      <a:r>
                        <a:rPr kumimoji="1" lang="en-US" altLang="ja-JP" sz="2400"/>
                        <a:t>in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Sub>
                        </m:oMath>
                      </a14:m>
                      <a:endParaRPr kumimoji="1" lang="ja-JP" altLang="en-US" sz="2400"/>
                    </a:p>
                  </p:txBody>
                </p:sp>
              </mc:Choice>
              <mc:Fallback xmlns="">
                <p:sp>
                  <p:nvSpPr>
                    <p:cNvPr id="23" name="テキスト ボックス 22">
                      <a:extLst>
                        <a:ext uri="{FF2B5EF4-FFF2-40B4-BE49-F238E27FC236}">
                          <a16:creationId xmlns:a16="http://schemas.microsoft.com/office/drawing/2014/main" id="{440F6CE5-E1A1-DAE2-9854-7F56AE60714B}"/>
                        </a:ext>
                      </a:extLst>
                    </p:cNvPr>
                    <p:cNvSpPr txBox="1">
                      <a:spLocks noRot="1" noChangeAspect="1" noMove="1" noResize="1" noEditPoints="1" noAdjustHandles="1" noChangeArrowheads="1" noChangeShapeType="1" noTextEdit="1"/>
                    </p:cNvSpPr>
                    <p:nvPr/>
                  </p:nvSpPr>
                  <p:spPr>
                    <a:xfrm>
                      <a:off x="6471298" y="2636863"/>
                      <a:ext cx="4594813" cy="831766"/>
                    </a:xfrm>
                    <a:prstGeom prst="rect">
                      <a:avLst/>
                    </a:prstGeom>
                    <a:blipFill>
                      <a:blip r:embed="rId6"/>
                      <a:stretch>
                        <a:fillRect l="-1989" t="-5839" b="-16058"/>
                      </a:stretch>
                    </a:blipFill>
                    <a:ln w="19050">
                      <a:noFill/>
                    </a:ln>
                  </p:spPr>
                  <p:txBody>
                    <a:bodyPr/>
                    <a:lstStyle/>
                    <a:p>
                      <a:r>
                        <a:rPr lang="ja-JP" altLang="en-US">
                          <a:noFill/>
                        </a:rPr>
                        <a:t> </a:t>
                      </a:r>
                    </a:p>
                  </p:txBody>
                </p:sp>
              </mc:Fallback>
            </mc:AlternateContent>
            <p:sp>
              <p:nvSpPr>
                <p:cNvPr id="28" name="角丸四角形 27">
                  <a:extLst>
                    <a:ext uri="{FF2B5EF4-FFF2-40B4-BE49-F238E27FC236}">
                      <a16:creationId xmlns:a16="http://schemas.microsoft.com/office/drawing/2014/main" id="{EB06EAF3-FA4E-E949-8CC6-BC040D9C26BC}"/>
                    </a:ext>
                  </a:extLst>
                </p:cNvPr>
                <p:cNvSpPr/>
                <p:nvPr/>
              </p:nvSpPr>
              <p:spPr>
                <a:xfrm>
                  <a:off x="6455529" y="2516059"/>
                  <a:ext cx="4476618" cy="1011836"/>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53187F8-BBCA-61E3-7393-95A46D11BFED}"/>
                    </a:ext>
                  </a:extLst>
                </p:cNvPr>
                <p:cNvSpPr txBox="1"/>
                <p:nvPr/>
              </p:nvSpPr>
              <p:spPr>
                <a:xfrm>
                  <a:off x="7404518" y="2228163"/>
                  <a:ext cx="2578641" cy="461665"/>
                </a:xfrm>
                <a:prstGeom prst="rect">
                  <a:avLst/>
                </a:prstGeom>
                <a:solidFill>
                  <a:schemeClr val="bg1"/>
                </a:solidFill>
              </p:spPr>
              <p:txBody>
                <a:bodyPr wrap="square" rtlCol="0">
                  <a:spAutoFit/>
                </a:bodyPr>
                <a:lstStyle/>
                <a:p>
                  <a:pPr algn="ctr"/>
                  <a:r>
                    <a:rPr kumimoji="1" lang="en-US" altLang="ja-JP" sz="2400"/>
                    <a:t>Possible reason</a:t>
                  </a:r>
                  <a:endParaRPr kumimoji="1" lang="ja-JP" altLang="en-US" sz="2400"/>
                </a:p>
              </p:txBody>
            </p:sp>
          </p:grpSp>
          <p:sp>
            <p:nvSpPr>
              <p:cNvPr id="47" name="テキスト ボックス 46">
                <a:extLst>
                  <a:ext uri="{FF2B5EF4-FFF2-40B4-BE49-F238E27FC236}">
                    <a16:creationId xmlns:a16="http://schemas.microsoft.com/office/drawing/2014/main" id="{6A139223-6384-CA22-391D-BA0D3F1F5CAF}"/>
                  </a:ext>
                </a:extLst>
              </p:cNvPr>
              <p:cNvSpPr txBox="1"/>
              <p:nvPr/>
            </p:nvSpPr>
            <p:spPr>
              <a:xfrm>
                <a:off x="6292765" y="5857167"/>
                <a:ext cx="5192362" cy="830997"/>
              </a:xfrm>
              <a:prstGeom prst="rect">
                <a:avLst/>
              </a:prstGeom>
              <a:noFill/>
            </p:spPr>
            <p:txBody>
              <a:bodyPr wrap="square" rtlCol="0">
                <a:spAutoFit/>
              </a:bodyPr>
              <a:lstStyle/>
              <a:p>
                <a:pPr algn="ctr"/>
                <a:r>
                  <a:rPr kumimoji="1" lang="en-US" altLang="ja-JP" sz="2400" u="sng">
                    <a:solidFill>
                      <a:srgbClr val="FF0000"/>
                    </a:solidFill>
                  </a:rPr>
                  <a:t>We rederive the mass relations</a:t>
                </a:r>
              </a:p>
              <a:p>
                <a:pPr algn="ctr"/>
                <a:r>
                  <a:rPr lang="en-US" altLang="ja-JP" sz="2400" u="sng">
                    <a:solidFill>
                      <a:srgbClr val="FF0000"/>
                    </a:solidFill>
                  </a:rPr>
                  <a:t>including correction terms</a:t>
                </a:r>
                <a:endParaRPr kumimoji="1" lang="ja-JP" altLang="en-US" sz="2400" u="sng">
                  <a:solidFill>
                    <a:srgbClr val="FF0000"/>
                  </a:solidFill>
                </a:endParaRPr>
              </a:p>
            </p:txBody>
          </p:sp>
        </p:grpSp>
        <p:cxnSp>
          <p:nvCxnSpPr>
            <p:cNvPr id="49" name="直線コネクタ 48">
              <a:extLst>
                <a:ext uri="{FF2B5EF4-FFF2-40B4-BE49-F238E27FC236}">
                  <a16:creationId xmlns:a16="http://schemas.microsoft.com/office/drawing/2014/main" id="{2A4495B9-C3F8-A2A7-96EF-4BE226DEAD46}"/>
                </a:ext>
              </a:extLst>
            </p:cNvPr>
            <p:cNvCxnSpPr/>
            <p:nvPr/>
          </p:nvCxnSpPr>
          <p:spPr>
            <a:xfrm>
              <a:off x="9491472" y="2533338"/>
              <a:ext cx="55943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3412E29-DEA9-EFEA-C48D-8ACA3BC48B94}"/>
                </a:ext>
              </a:extLst>
            </p:cNvPr>
            <p:cNvCxnSpPr>
              <a:cxnSpLocks/>
            </p:cNvCxnSpPr>
            <p:nvPr/>
          </p:nvCxnSpPr>
          <p:spPr>
            <a:xfrm>
              <a:off x="9491472" y="2903095"/>
              <a:ext cx="37955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9CE2AF2-1D41-ABD4-A700-E3FDD8671B5A}"/>
                </a:ext>
              </a:extLst>
            </p:cNvPr>
            <p:cNvCxnSpPr>
              <a:cxnSpLocks/>
            </p:cNvCxnSpPr>
            <p:nvPr/>
          </p:nvCxnSpPr>
          <p:spPr>
            <a:xfrm>
              <a:off x="9572698" y="4215640"/>
              <a:ext cx="68057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C8F0DB4F-81D0-D06A-D4A8-110BE5224D16}"/>
                </a:ext>
              </a:extLst>
            </p:cNvPr>
            <p:cNvCxnSpPr>
              <a:cxnSpLocks/>
            </p:cNvCxnSpPr>
            <p:nvPr/>
          </p:nvCxnSpPr>
          <p:spPr>
            <a:xfrm>
              <a:off x="8904357" y="3850879"/>
              <a:ext cx="73951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1B573188-A3CF-17FF-06E8-3B1F98070972}"/>
              </a:ext>
            </a:extLst>
          </p:cNvPr>
          <p:cNvGrpSpPr/>
          <p:nvPr/>
        </p:nvGrpSpPr>
        <p:grpSpPr>
          <a:xfrm>
            <a:off x="157677" y="1694186"/>
            <a:ext cx="6986953" cy="2604752"/>
            <a:chOff x="157677" y="1919470"/>
            <a:chExt cx="6986953" cy="2604752"/>
          </a:xfrm>
        </p:grpSpPr>
        <p:grpSp>
          <p:nvGrpSpPr>
            <p:cNvPr id="26" name="グループ化 25">
              <a:extLst>
                <a:ext uri="{FF2B5EF4-FFF2-40B4-BE49-F238E27FC236}">
                  <a16:creationId xmlns:a16="http://schemas.microsoft.com/office/drawing/2014/main" id="{DB4052AD-39E5-10D4-1ABA-BE38F4E0C813}"/>
                </a:ext>
              </a:extLst>
            </p:cNvPr>
            <p:cNvGrpSpPr/>
            <p:nvPr/>
          </p:nvGrpSpPr>
          <p:grpSpPr>
            <a:xfrm>
              <a:off x="157677" y="1919470"/>
              <a:ext cx="6986953" cy="2604752"/>
              <a:chOff x="6021661" y="2030565"/>
              <a:chExt cx="6986953" cy="2604752"/>
            </a:xfrm>
          </p:grpSpPr>
          <p:grpSp>
            <p:nvGrpSpPr>
              <p:cNvPr id="25" name="グループ化 24">
                <a:extLst>
                  <a:ext uri="{FF2B5EF4-FFF2-40B4-BE49-F238E27FC236}">
                    <a16:creationId xmlns:a16="http://schemas.microsoft.com/office/drawing/2014/main" id="{F6E4636F-B179-6EDF-3B47-059F8FB995BD}"/>
                  </a:ext>
                </a:extLst>
              </p:cNvPr>
              <p:cNvGrpSpPr/>
              <p:nvPr/>
            </p:nvGrpSpPr>
            <p:grpSpPr>
              <a:xfrm>
                <a:off x="6021661" y="2030565"/>
                <a:ext cx="6986953" cy="2604752"/>
                <a:chOff x="6021661" y="2030565"/>
                <a:chExt cx="6986953" cy="2604752"/>
              </a:xfrm>
            </p:grpSpPr>
            <p:grpSp>
              <p:nvGrpSpPr>
                <p:cNvPr id="19" name="グループ化 18">
                  <a:extLst>
                    <a:ext uri="{FF2B5EF4-FFF2-40B4-BE49-F238E27FC236}">
                      <a16:creationId xmlns:a16="http://schemas.microsoft.com/office/drawing/2014/main" id="{E6DBE53E-9CBD-831E-95A7-4B02FF1E4EA1}"/>
                    </a:ext>
                  </a:extLst>
                </p:cNvPr>
                <p:cNvGrpSpPr/>
                <p:nvPr/>
              </p:nvGrpSpPr>
              <p:grpSpPr>
                <a:xfrm>
                  <a:off x="6214713" y="2030565"/>
                  <a:ext cx="6793901" cy="2604752"/>
                  <a:chOff x="676656" y="1882424"/>
                  <a:chExt cx="6793901" cy="2604752"/>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4772A4D-9833-B25D-D1F4-34CC56296724}"/>
                          </a:ext>
                        </a:extLst>
                      </p:cNvPr>
                      <p:cNvSpPr txBox="1"/>
                      <p:nvPr/>
                    </p:nvSpPr>
                    <p:spPr>
                      <a:xfrm>
                        <a:off x="676656" y="1882424"/>
                        <a:ext cx="6793901" cy="26047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lang="en-US" altLang="ja-JP" sz="2800" i="1">
                                      <a:latin typeface="Cambria Math" panose="02040503050406030204" pitchFamily="18" charset="0"/>
                                    </a:rPr>
                                    <m:t>𝑄𝑄𝑠</m:t>
                                  </m:r>
                                </m:sub>
                              </m:sSub>
                              <m:r>
                                <a:rPr kumimoji="1"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𝑄𝑄𝑞</m:t>
                                  </m:r>
                                </m:sub>
                              </m:sSub>
                              <m:r>
                                <a:rPr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𝑞</m:t>
                                  </m:r>
                                </m:sub>
                              </m:sSub>
                            </m:oMath>
                          </m:oMathPara>
                        </a14:m>
                        <a:endParaRPr kumimoji="1"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𝑄𝑄𝑞</m:t>
                                  </m:r>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𝑞</m:t>
                                  </m:r>
                                </m:sub>
                              </m:sSub>
                            </m:oMath>
                          </m:oMathPara>
                        </a14:m>
                        <a:endParaRPr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𝑠</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smtClean="0">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𝑠</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oMath>
                          </m:oMathPara>
                        </a14:m>
                        <a:endParaRPr lang="en-US" altLang="ja-JP" sz="2400"/>
                      </a:p>
                      <a:p>
                        <a:endParaRPr kumimoji="1" lang="en-US" altLang="ja-JP" sz="2400"/>
                      </a:p>
                    </p:txBody>
                  </p:sp>
                </mc:Choice>
                <mc:Fallback xmlns="">
                  <p:sp>
                    <p:nvSpPr>
                      <p:cNvPr id="7" name="テキスト ボックス 6">
                        <a:extLst>
                          <a:ext uri="{FF2B5EF4-FFF2-40B4-BE49-F238E27FC236}">
                            <a16:creationId xmlns:a16="http://schemas.microsoft.com/office/drawing/2014/main" id="{24772A4D-9833-B25D-D1F4-34CC56296724}"/>
                          </a:ext>
                        </a:extLst>
                      </p:cNvPr>
                      <p:cNvSpPr txBox="1">
                        <a:spLocks noRot="1" noChangeAspect="1" noMove="1" noResize="1" noEditPoints="1" noAdjustHandles="1" noChangeArrowheads="1" noChangeShapeType="1" noTextEdit="1"/>
                      </p:cNvSpPr>
                      <p:nvPr/>
                    </p:nvSpPr>
                    <p:spPr>
                      <a:xfrm>
                        <a:off x="676656" y="1882424"/>
                        <a:ext cx="6793901" cy="2604752"/>
                      </a:xfrm>
                      <a:prstGeom prst="rect">
                        <a:avLst/>
                      </a:prstGeom>
                      <a:blipFill>
                        <a:blip r:embed="rId7"/>
                        <a:stretch>
                          <a:fillRect/>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0DAA44FF-D485-349A-68C1-B896BC3DB0CC}"/>
                      </a:ext>
                    </a:extLst>
                  </p:cNvPr>
                  <p:cNvGrpSpPr/>
                  <p:nvPr/>
                </p:nvGrpSpPr>
                <p:grpSpPr>
                  <a:xfrm>
                    <a:off x="714576" y="3974833"/>
                    <a:ext cx="1049385" cy="461665"/>
                    <a:chOff x="2070936" y="4876745"/>
                    <a:chExt cx="1049385" cy="461665"/>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B5A88AE-4337-414B-E28E-E6184B0AA230}"/>
                            </a:ext>
                          </a:extLst>
                        </p:cNvPr>
                        <p:cNvSpPr txBox="1"/>
                        <p:nvPr/>
                      </p:nvSpPr>
                      <p:spPr>
                        <a:xfrm>
                          <a:off x="2316016" y="4876745"/>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𝑐𝑐𝑠</m:t>
                                    </m:r>
                                  </m:sub>
                                </m:sSub>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DB5A88AE-4337-414B-E28E-E6184B0AA230}"/>
                            </a:ext>
                          </a:extLst>
                        </p:cNvPr>
                        <p:cNvSpPr txBox="1">
                          <a:spLocks noRot="1" noChangeAspect="1" noMove="1" noResize="1" noEditPoints="1" noAdjustHandles="1" noChangeArrowheads="1" noChangeShapeType="1" noTextEdit="1"/>
                        </p:cNvSpPr>
                        <p:nvPr/>
                      </p:nvSpPr>
                      <p:spPr>
                        <a:xfrm>
                          <a:off x="2316016" y="4876745"/>
                          <a:ext cx="804305" cy="461665"/>
                        </a:xfrm>
                        <a:prstGeom prst="rect">
                          <a:avLst/>
                        </a:prstGeom>
                        <a:blipFill>
                          <a:blip r:embed="rId8"/>
                          <a:stretch>
                            <a:fillRect/>
                          </a:stretch>
                        </a:blipFill>
                      </p:spPr>
                      <p:txBody>
                        <a:bodyPr/>
                        <a:lstStyle/>
                        <a:p>
                          <a:r>
                            <a:rPr lang="ja-JP" altLang="en-US">
                              <a:noFill/>
                            </a:rPr>
                            <a:t> </a:t>
                          </a:r>
                        </a:p>
                      </p:txBody>
                    </p:sp>
                  </mc:Fallback>
                </mc:AlternateContent>
                <p:cxnSp>
                  <p:nvCxnSpPr>
                    <p:cNvPr id="17" name="直線コネクタ 16">
                      <a:extLst>
                        <a:ext uri="{FF2B5EF4-FFF2-40B4-BE49-F238E27FC236}">
                          <a16:creationId xmlns:a16="http://schemas.microsoft.com/office/drawing/2014/main" id="{87D64B93-475D-CDCC-AC5D-E4FB376AA921}"/>
                        </a:ext>
                      </a:extLst>
                    </p:cNvPr>
                    <p:cNvCxnSpPr>
                      <a:cxnSpLocks/>
                    </p:cNvCxnSpPr>
                    <p:nvPr/>
                  </p:nvCxnSpPr>
                  <p:spPr>
                    <a:xfrm>
                      <a:off x="2070936" y="4932947"/>
                      <a:ext cx="94509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7FED401-A9E9-6E45-0BD5-524F64A1113F}"/>
                        </a:ext>
                      </a:extLst>
                    </p:cNvPr>
                    <p:cNvSpPr txBox="1"/>
                    <p:nvPr/>
                  </p:nvSpPr>
                  <p:spPr>
                    <a:xfrm>
                      <a:off x="6021661" y="3338479"/>
                      <a:ext cx="17240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5" name="テキスト ボックス 4">
                      <a:extLst>
                        <a:ext uri="{FF2B5EF4-FFF2-40B4-BE49-F238E27FC236}">
                          <a16:creationId xmlns:a16="http://schemas.microsoft.com/office/drawing/2014/main" id="{97FED401-A9E9-6E45-0BD5-524F64A1113F}"/>
                        </a:ext>
                      </a:extLst>
                    </p:cNvPr>
                    <p:cNvSpPr txBox="1">
                      <a:spLocks noRot="1" noChangeAspect="1" noMove="1" noResize="1" noEditPoints="1" noAdjustHandles="1" noChangeArrowheads="1" noChangeShapeType="1" noTextEdit="1"/>
                    </p:cNvSpPr>
                    <p:nvPr/>
                  </p:nvSpPr>
                  <p:spPr>
                    <a:xfrm>
                      <a:off x="6021661" y="3338479"/>
                      <a:ext cx="1724098" cy="461665"/>
                    </a:xfrm>
                    <a:prstGeom prst="rect">
                      <a:avLst/>
                    </a:prstGeom>
                    <a:blipFill>
                      <a:blip r:embed="rId9"/>
                      <a:stretch>
                        <a:fillRect/>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D2464441-A2BC-84D1-6681-C0E950BF0906}"/>
                    </a:ext>
                  </a:extLst>
                </p:cNvPr>
                <p:cNvCxnSpPr>
                  <a:cxnSpLocks/>
                </p:cNvCxnSpPr>
                <p:nvPr/>
              </p:nvCxnSpPr>
              <p:spPr>
                <a:xfrm>
                  <a:off x="6293750" y="3371461"/>
                  <a:ext cx="92564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D28FF3AF-6A12-B353-225F-540226B7ECB0}"/>
                      </a:ext>
                    </a:extLst>
                  </p:cNvPr>
                  <p:cNvSpPr txBox="1"/>
                  <p:nvPr/>
                </p:nvSpPr>
                <p:spPr>
                  <a:xfrm>
                    <a:off x="7862276" y="4116592"/>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20" name="テキスト ボックス 19">
                    <a:extLst>
                      <a:ext uri="{FF2B5EF4-FFF2-40B4-BE49-F238E27FC236}">
                        <a16:creationId xmlns:a16="http://schemas.microsoft.com/office/drawing/2014/main" id="{D28FF3AF-6A12-B353-225F-540226B7ECB0}"/>
                      </a:ext>
                    </a:extLst>
                  </p:cNvPr>
                  <p:cNvSpPr txBox="1">
                    <a:spLocks noRot="1" noChangeAspect="1" noMove="1" noResize="1" noEditPoints="1" noAdjustHandles="1" noChangeArrowheads="1" noChangeShapeType="1" noTextEdit="1"/>
                  </p:cNvSpPr>
                  <p:nvPr/>
                </p:nvSpPr>
                <p:spPr>
                  <a:xfrm>
                    <a:off x="7862276" y="4116592"/>
                    <a:ext cx="731186" cy="461665"/>
                  </a:xfrm>
                  <a:prstGeom prst="rect">
                    <a:avLst/>
                  </a:prstGeom>
                  <a:blipFill>
                    <a:blip r:embed="rId10"/>
                    <a:stretch>
                      <a:fillRect/>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59DA3731-17A5-4462-F937-9A2276984CF4}"/>
                  </a:ext>
                </a:extLst>
              </p:cNvPr>
              <p:cNvCxnSpPr>
                <a:cxnSpLocks/>
              </p:cNvCxnSpPr>
              <p:nvPr/>
            </p:nvCxnSpPr>
            <p:spPr>
              <a:xfrm>
                <a:off x="7675454" y="4197825"/>
                <a:ext cx="9875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D9B54A14-F3DD-C5B2-9BC7-2CDB84BF86F9}"/>
                    </a:ext>
                  </a:extLst>
                </p:cNvPr>
                <p:cNvSpPr txBox="1"/>
                <p:nvPr/>
              </p:nvSpPr>
              <p:spPr>
                <a:xfrm>
                  <a:off x="3131820" y="3227383"/>
                  <a:ext cx="9732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42" name="テキスト ボックス 41">
                  <a:extLst>
                    <a:ext uri="{FF2B5EF4-FFF2-40B4-BE49-F238E27FC236}">
                      <a16:creationId xmlns:a16="http://schemas.microsoft.com/office/drawing/2014/main" id="{D9B54A14-F3DD-C5B2-9BC7-2CDB84BF86F9}"/>
                    </a:ext>
                  </a:extLst>
                </p:cNvPr>
                <p:cNvSpPr txBox="1">
                  <a:spLocks noRot="1" noChangeAspect="1" noMove="1" noResize="1" noEditPoints="1" noAdjustHandles="1" noChangeArrowheads="1" noChangeShapeType="1" noTextEdit="1"/>
                </p:cNvSpPr>
                <p:nvPr/>
              </p:nvSpPr>
              <p:spPr>
                <a:xfrm>
                  <a:off x="3131820" y="3227383"/>
                  <a:ext cx="973209" cy="461665"/>
                </a:xfrm>
                <a:prstGeom prst="rect">
                  <a:avLst/>
                </a:prstGeom>
                <a:blipFill>
                  <a:blip r:embed="rId11"/>
                  <a:stretch>
                    <a:fillRect/>
                  </a:stretch>
                </a:blipFill>
              </p:spPr>
              <p:txBody>
                <a:bodyPr/>
                <a:lstStyle/>
                <a:p>
                  <a:r>
                    <a:rPr lang="ja-JP" altLang="en-US">
                      <a:noFill/>
                    </a:rPr>
                    <a:t> </a:t>
                  </a:r>
                </a:p>
              </p:txBody>
            </p:sp>
          </mc:Fallback>
        </mc:AlternateContent>
        <p:cxnSp>
          <p:nvCxnSpPr>
            <p:cNvPr id="43" name="直線コネクタ 42">
              <a:extLst>
                <a:ext uri="{FF2B5EF4-FFF2-40B4-BE49-F238E27FC236}">
                  <a16:creationId xmlns:a16="http://schemas.microsoft.com/office/drawing/2014/main" id="{A2822403-3E31-529E-5D44-4796C9FACD1D}"/>
                </a:ext>
              </a:extLst>
            </p:cNvPr>
            <p:cNvCxnSpPr>
              <a:cxnSpLocks/>
            </p:cNvCxnSpPr>
            <p:nvPr/>
          </p:nvCxnSpPr>
          <p:spPr>
            <a:xfrm>
              <a:off x="3131820" y="3266855"/>
              <a:ext cx="82614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98A2416F-83EA-A7FE-73AD-55807DF2B730}"/>
                    </a:ext>
                  </a:extLst>
                </p:cNvPr>
                <p:cNvSpPr txBox="1"/>
                <p:nvPr/>
              </p:nvSpPr>
              <p:spPr>
                <a:xfrm>
                  <a:off x="1898730" y="3227384"/>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44" name="テキスト ボックス 43">
                  <a:extLst>
                    <a:ext uri="{FF2B5EF4-FFF2-40B4-BE49-F238E27FC236}">
                      <a16:creationId xmlns:a16="http://schemas.microsoft.com/office/drawing/2014/main" id="{98A2416F-83EA-A7FE-73AD-55807DF2B730}"/>
                    </a:ext>
                  </a:extLst>
                </p:cNvPr>
                <p:cNvSpPr txBox="1">
                  <a:spLocks noRot="1" noChangeAspect="1" noMove="1" noResize="1" noEditPoints="1" noAdjustHandles="1" noChangeArrowheads="1" noChangeShapeType="1" noTextEdit="1"/>
                </p:cNvSpPr>
                <p:nvPr/>
              </p:nvSpPr>
              <p:spPr>
                <a:xfrm>
                  <a:off x="1898730" y="3227384"/>
                  <a:ext cx="804305" cy="461665"/>
                </a:xfrm>
                <a:prstGeom prst="rect">
                  <a:avLst/>
                </a:prstGeom>
                <a:blipFill>
                  <a:blip r:embed="rId12"/>
                  <a:stretch>
                    <a:fillRect/>
                  </a:stretch>
                </a:blipFill>
              </p:spPr>
              <p:txBody>
                <a:bodyPr/>
                <a:lstStyle/>
                <a:p>
                  <a:r>
                    <a:rPr lang="ja-JP" altLang="en-US">
                      <a:noFill/>
                    </a:rPr>
                    <a:t> </a:t>
                  </a:r>
                </a:p>
              </p:txBody>
            </p:sp>
          </mc:Fallback>
        </mc:AlternateContent>
        <p:cxnSp>
          <p:nvCxnSpPr>
            <p:cNvPr id="45" name="直線コネクタ 44">
              <a:extLst>
                <a:ext uri="{FF2B5EF4-FFF2-40B4-BE49-F238E27FC236}">
                  <a16:creationId xmlns:a16="http://schemas.microsoft.com/office/drawing/2014/main" id="{9A5050FD-7327-46B8-A4FD-7552A683512D}"/>
                </a:ext>
              </a:extLst>
            </p:cNvPr>
            <p:cNvCxnSpPr>
              <a:cxnSpLocks/>
            </p:cNvCxnSpPr>
            <p:nvPr/>
          </p:nvCxnSpPr>
          <p:spPr>
            <a:xfrm flipV="1">
              <a:off x="1830203" y="3260366"/>
              <a:ext cx="854631" cy="129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C70F8268-931D-CCC1-2F30-B6BBC4B9A908}"/>
                    </a:ext>
                  </a:extLst>
                </p:cNvPr>
                <p:cNvSpPr txBox="1"/>
                <p:nvPr/>
              </p:nvSpPr>
              <p:spPr>
                <a:xfrm>
                  <a:off x="4258305" y="3195958"/>
                  <a:ext cx="8847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0000"/>
                            </a:solidFill>
                            <a:latin typeface="Cambria Math" panose="02040503050406030204" pitchFamily="18" charset="0"/>
                          </a:rPr>
                          <m:t>𝐷</m:t>
                        </m:r>
                      </m:oMath>
                    </m:oMathPara>
                  </a14:m>
                  <a:endParaRPr kumimoji="1" lang="ja-JP" altLang="en-US"/>
                </a:p>
              </p:txBody>
            </p:sp>
          </mc:Choice>
          <mc:Fallback xmlns="">
            <p:sp>
              <p:nvSpPr>
                <p:cNvPr id="46" name="テキスト ボックス 45">
                  <a:extLst>
                    <a:ext uri="{FF2B5EF4-FFF2-40B4-BE49-F238E27FC236}">
                      <a16:creationId xmlns:a16="http://schemas.microsoft.com/office/drawing/2014/main" id="{C70F8268-931D-CCC1-2F30-B6BBC4B9A908}"/>
                    </a:ext>
                  </a:extLst>
                </p:cNvPr>
                <p:cNvSpPr txBox="1">
                  <a:spLocks noRot="1" noChangeAspect="1" noMove="1" noResize="1" noEditPoints="1" noAdjustHandles="1" noChangeArrowheads="1" noChangeShapeType="1" noTextEdit="1"/>
                </p:cNvSpPr>
                <p:nvPr/>
              </p:nvSpPr>
              <p:spPr>
                <a:xfrm>
                  <a:off x="4258305" y="3195958"/>
                  <a:ext cx="884735" cy="461665"/>
                </a:xfrm>
                <a:prstGeom prst="rect">
                  <a:avLst/>
                </a:prstGeom>
                <a:blipFill>
                  <a:blip r:embed="rId13"/>
                  <a:stretch>
                    <a:fillRect/>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361BF18C-BD8E-9F57-E87E-D42D8344CA6C}"/>
                </a:ext>
              </a:extLst>
            </p:cNvPr>
            <p:cNvCxnSpPr>
              <a:cxnSpLocks/>
            </p:cNvCxnSpPr>
            <p:nvPr/>
          </p:nvCxnSpPr>
          <p:spPr>
            <a:xfrm>
              <a:off x="4390507" y="3271517"/>
              <a:ext cx="63429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E8A1B76F-2339-4223-0228-BD4DA4E895DE}"/>
                    </a:ext>
                  </a:extLst>
                </p:cNvPr>
                <p:cNvSpPr txBox="1"/>
                <p:nvPr/>
              </p:nvSpPr>
              <p:spPr>
                <a:xfrm>
                  <a:off x="3291393" y="4027006"/>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2" name="テキスト ボックス 61">
                  <a:extLst>
                    <a:ext uri="{FF2B5EF4-FFF2-40B4-BE49-F238E27FC236}">
                      <a16:creationId xmlns:a16="http://schemas.microsoft.com/office/drawing/2014/main" id="{E8A1B76F-2339-4223-0228-BD4DA4E895DE}"/>
                    </a:ext>
                  </a:extLst>
                </p:cNvPr>
                <p:cNvSpPr txBox="1">
                  <a:spLocks noRot="1" noChangeAspect="1" noMove="1" noResize="1" noEditPoints="1" noAdjustHandles="1" noChangeArrowheads="1" noChangeShapeType="1" noTextEdit="1"/>
                </p:cNvSpPr>
                <p:nvPr/>
              </p:nvSpPr>
              <p:spPr>
                <a:xfrm>
                  <a:off x="3291393" y="4027006"/>
                  <a:ext cx="804305" cy="461665"/>
                </a:xfrm>
                <a:prstGeom prst="rect">
                  <a:avLst/>
                </a:prstGeom>
                <a:blipFill>
                  <a:blip r:embed="rId14"/>
                  <a:stretch>
                    <a:fillRect/>
                  </a:stretch>
                </a:blipFill>
              </p:spPr>
              <p:txBody>
                <a:bodyPr/>
                <a:lstStyle/>
                <a:p>
                  <a:r>
                    <a:rPr lang="ja-JP" altLang="en-US">
                      <a:noFill/>
                    </a:rPr>
                    <a:t> </a:t>
                  </a:r>
                </a:p>
              </p:txBody>
            </p:sp>
          </mc:Fallback>
        </mc:AlternateContent>
        <p:cxnSp>
          <p:nvCxnSpPr>
            <p:cNvPr id="63" name="直線コネクタ 62">
              <a:extLst>
                <a:ext uri="{FF2B5EF4-FFF2-40B4-BE49-F238E27FC236}">
                  <a16:creationId xmlns:a16="http://schemas.microsoft.com/office/drawing/2014/main" id="{8E3D6D8B-8F2B-4FA2-9916-3F8875F0B1EB}"/>
                </a:ext>
              </a:extLst>
            </p:cNvPr>
            <p:cNvCxnSpPr>
              <a:cxnSpLocks/>
            </p:cNvCxnSpPr>
            <p:nvPr/>
          </p:nvCxnSpPr>
          <p:spPr>
            <a:xfrm>
              <a:off x="3290075" y="4086730"/>
              <a:ext cx="7571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20E0996B-39E1-ACEB-E456-31E4E8DF265B}"/>
                    </a:ext>
                  </a:extLst>
                </p:cNvPr>
                <p:cNvSpPr txBox="1"/>
                <p:nvPr/>
              </p:nvSpPr>
              <p:spPr>
                <a:xfrm>
                  <a:off x="4542011" y="4042947"/>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4" name="テキスト ボックス 63">
                  <a:extLst>
                    <a:ext uri="{FF2B5EF4-FFF2-40B4-BE49-F238E27FC236}">
                      <a16:creationId xmlns:a16="http://schemas.microsoft.com/office/drawing/2014/main" id="{20E0996B-39E1-ACEB-E456-31E4E8DF265B}"/>
                    </a:ext>
                  </a:extLst>
                </p:cNvPr>
                <p:cNvSpPr txBox="1">
                  <a:spLocks noRot="1" noChangeAspect="1" noMove="1" noResize="1" noEditPoints="1" noAdjustHandles="1" noChangeArrowheads="1" noChangeShapeType="1" noTextEdit="1"/>
                </p:cNvSpPr>
                <p:nvPr/>
              </p:nvSpPr>
              <p:spPr>
                <a:xfrm>
                  <a:off x="4542011" y="4042947"/>
                  <a:ext cx="731186" cy="461665"/>
                </a:xfrm>
                <a:prstGeom prst="rect">
                  <a:avLst/>
                </a:prstGeom>
                <a:blipFill>
                  <a:blip r:embed="rId15"/>
                  <a:stretch>
                    <a:fillRect/>
                  </a:stretch>
                </a:blipFill>
              </p:spPr>
              <p:txBody>
                <a:bodyPr/>
                <a:lstStyle/>
                <a:p>
                  <a:r>
                    <a:rPr lang="ja-JP" altLang="en-US">
                      <a:noFill/>
                    </a:rPr>
                    <a:t> </a:t>
                  </a:r>
                </a:p>
              </p:txBody>
            </p:sp>
          </mc:Fallback>
        </mc:AlternateContent>
        <p:cxnSp>
          <p:nvCxnSpPr>
            <p:cNvPr id="65" name="直線コネクタ 64">
              <a:extLst>
                <a:ext uri="{FF2B5EF4-FFF2-40B4-BE49-F238E27FC236}">
                  <a16:creationId xmlns:a16="http://schemas.microsoft.com/office/drawing/2014/main" id="{62CDBB6E-E1F4-9780-F909-9530E6EFD323}"/>
                </a:ext>
              </a:extLst>
            </p:cNvPr>
            <p:cNvCxnSpPr>
              <a:cxnSpLocks/>
            </p:cNvCxnSpPr>
            <p:nvPr/>
          </p:nvCxnSpPr>
          <p:spPr>
            <a:xfrm>
              <a:off x="4513634" y="4110310"/>
              <a:ext cx="78794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直線矢印コネクタ 28">
            <a:extLst>
              <a:ext uri="{FF2B5EF4-FFF2-40B4-BE49-F238E27FC236}">
                <a16:creationId xmlns:a16="http://schemas.microsoft.com/office/drawing/2014/main" id="{CC98163F-B8BC-D647-7F99-613D3E490D8C}"/>
              </a:ext>
            </a:extLst>
          </p:cNvPr>
          <p:cNvCxnSpPr>
            <a:cxnSpLocks/>
          </p:cNvCxnSpPr>
          <p:nvPr/>
        </p:nvCxnSpPr>
        <p:spPr>
          <a:xfrm>
            <a:off x="4726040" y="2048069"/>
            <a:ext cx="1792366" cy="317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2515513D-0886-5524-FF3B-74419239EBE4}"/>
              </a:ext>
            </a:extLst>
          </p:cNvPr>
          <p:cNvCxnSpPr>
            <a:cxnSpLocks/>
            <a:endCxn id="36" idx="1"/>
          </p:cNvCxnSpPr>
          <p:nvPr/>
        </p:nvCxnSpPr>
        <p:spPr>
          <a:xfrm>
            <a:off x="5143040" y="2851060"/>
            <a:ext cx="1323026" cy="8192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8138AA1-D91D-4444-66CD-08F244529F9D}"/>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8</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68138AA1-D91D-4444-66CD-08F244529F9D}"/>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6"/>
                <a:stretch>
                  <a:fillRect l="-20958" t="-126316" r="-44910" b="-189474"/>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C7DB8BA1-5154-5DD6-8D3A-B2F90B3F29BD}"/>
              </a:ext>
            </a:extLst>
          </p:cNvPr>
          <p:cNvSpPr txBox="1"/>
          <p:nvPr/>
        </p:nvSpPr>
        <p:spPr>
          <a:xfrm>
            <a:off x="30240" y="1141263"/>
            <a:ext cx="7107223" cy="400110"/>
          </a:xfrm>
          <a:prstGeom prst="rect">
            <a:avLst/>
          </a:prstGeom>
          <a:noFill/>
        </p:spPr>
        <p:txBody>
          <a:bodyPr wrap="square" rtlCol="0">
            <a:spAutoFit/>
          </a:bodyPr>
          <a:lstStyle/>
          <a:p>
            <a:r>
              <a:rPr kumimoji="1" lang="en-US" altLang="ja-JP" sz="2000"/>
              <a:t>We derived these relations from HQS and SFS.</a:t>
            </a:r>
            <a:endParaRPr kumimoji="1" lang="ja-JP" altLang="en-US" sz="2000"/>
          </a:p>
        </p:txBody>
      </p:sp>
      <p:sp>
        <p:nvSpPr>
          <p:cNvPr id="32" name="テキスト ボックス 31">
            <a:extLst>
              <a:ext uri="{FF2B5EF4-FFF2-40B4-BE49-F238E27FC236}">
                <a16:creationId xmlns:a16="http://schemas.microsoft.com/office/drawing/2014/main" id="{2FBDF89D-658B-05A7-8A67-9281510BD734}"/>
              </a:ext>
            </a:extLst>
          </p:cNvPr>
          <p:cNvSpPr txBox="1"/>
          <p:nvPr/>
        </p:nvSpPr>
        <p:spPr>
          <a:xfrm>
            <a:off x="97137" y="4203662"/>
            <a:ext cx="5036654" cy="369332"/>
          </a:xfrm>
          <a:prstGeom prst="rect">
            <a:avLst/>
          </a:prstGeom>
          <a:noFill/>
        </p:spPr>
        <p:txBody>
          <a:bodyPr wrap="square" rtlCol="0">
            <a:spAutoFit/>
          </a:bodyPr>
          <a:lstStyle/>
          <a:p>
            <a:r>
              <a:rPr kumimoji="1" lang="en-US" altLang="ja-JP"/>
              <a:t>※These masses are spin averaged masses.</a:t>
            </a:r>
            <a:endParaRPr kumimoji="1" lang="ja-JP" altLang="en-US"/>
          </a:p>
        </p:txBody>
      </p:sp>
    </p:spTree>
    <p:extLst>
      <p:ext uri="{BB962C8B-B14F-4D97-AF65-F5344CB8AC3E}">
        <p14:creationId xmlns:p14="http://schemas.microsoft.com/office/powerpoint/2010/main" val="38962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E802385-423D-76A9-6A78-FC22CED86D72}"/>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191FC42-159B-5917-702B-610E3754DCEF}"/>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C0D056E-63E0-9F4C-32B7-5979B0E8B59D}"/>
              </a:ext>
            </a:extLst>
          </p:cNvPr>
          <p:cNvSpPr txBox="1"/>
          <p:nvPr/>
        </p:nvSpPr>
        <p:spPr>
          <a:xfrm>
            <a:off x="0" y="47697"/>
            <a:ext cx="10127974" cy="769441"/>
          </a:xfrm>
          <a:prstGeom prst="rect">
            <a:avLst/>
          </a:prstGeom>
          <a:noFill/>
        </p:spPr>
        <p:txBody>
          <a:bodyPr wrap="square" rtlCol="0">
            <a:spAutoFit/>
          </a:bodyPr>
          <a:lstStyle/>
          <a:p>
            <a:r>
              <a:rPr kumimoji="1" lang="en-US" altLang="ja-JP" sz="4400">
                <a:solidFill>
                  <a:schemeClr val="bg1"/>
                </a:solidFill>
              </a:rPr>
              <a:t>The Effective Fields of DHTs</a:t>
            </a:r>
            <a:endParaRPr kumimoji="1" lang="ja-JP" altLang="en-US" sz="4400">
              <a:solidFill>
                <a:schemeClr val="bg1"/>
              </a:solidFill>
            </a:endParaRPr>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1A2B69DE-8472-CAF5-DAB9-95267C3954F2}"/>
                  </a:ext>
                </a:extLst>
              </p:cNvPr>
              <p:cNvGraphicFramePr>
                <a:graphicFrameLocks noGrp="1"/>
              </p:cNvGraphicFramePr>
              <p:nvPr/>
            </p:nvGraphicFramePr>
            <p:xfrm>
              <a:off x="393592" y="1973635"/>
              <a:ext cx="6404988" cy="1854200"/>
            </p:xfrm>
            <a:graphic>
              <a:graphicData uri="http://schemas.openxmlformats.org/drawingml/2006/table">
                <a:tbl>
                  <a:tblPr firstRow="1" bandRow="1">
                    <a:tableStyleId>{5C22544A-7EE6-4342-B048-85BDC9FD1C3A}</a:tableStyleId>
                  </a:tblPr>
                  <a:tblGrid>
                    <a:gridCol w="2134996">
                      <a:extLst>
                        <a:ext uri="{9D8B030D-6E8A-4147-A177-3AD203B41FA5}">
                          <a16:colId xmlns:a16="http://schemas.microsoft.com/office/drawing/2014/main" val="467775362"/>
                        </a:ext>
                      </a:extLst>
                    </a:gridCol>
                    <a:gridCol w="2134996">
                      <a:extLst>
                        <a:ext uri="{9D8B030D-6E8A-4147-A177-3AD203B41FA5}">
                          <a16:colId xmlns:a16="http://schemas.microsoft.com/office/drawing/2014/main" val="1590951868"/>
                        </a:ext>
                      </a:extLst>
                    </a:gridCol>
                    <a:gridCol w="2134996">
                      <a:extLst>
                        <a:ext uri="{9D8B030D-6E8A-4147-A177-3AD203B41FA5}">
                          <a16:colId xmlns:a16="http://schemas.microsoft.com/office/drawing/2014/main" val="2745243510"/>
                        </a:ext>
                      </a:extLst>
                    </a:gridCol>
                  </a:tblGrid>
                  <a:tr h="370840">
                    <a:tc>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Heavy diquark</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Light cloud</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028305"/>
                      </a:ext>
                    </a:extLst>
                  </a:tr>
                  <a:tr h="370840">
                    <a:tc>
                      <a:txBody>
                        <a:bodyPr/>
                        <a:lstStyle/>
                        <a:p>
                          <a:pPr algn="ctr"/>
                          <a:r>
                            <a:rPr kumimoji="1" lang="en-US" altLang="ja-JP" b="1">
                              <a:solidFill>
                                <a:schemeClr val="tx1"/>
                              </a:solidFill>
                            </a:rPr>
                            <a:t>Color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en-US" altLang="ja-JP" b="0" i="1" u="none" smtClean="0">
                                      <a:solidFill>
                                        <a:schemeClr val="tx1"/>
                                      </a:solidFill>
                                      <a:latin typeface="Cambria Math" panose="02040503050406030204" pitchFamily="18" charset="0"/>
                                    </a:rPr>
                                  </m:ctrlPr>
                                </m:accPr>
                                <m:e>
                                  <m:r>
                                    <a:rPr kumimoji="1" lang="en-US" altLang="ja-JP" b="0" i="0" u="none" smtClean="0">
                                      <a:solidFill>
                                        <a:schemeClr val="tx1"/>
                                      </a:solidFill>
                                      <a:latin typeface="Cambria Math" panose="02040503050406030204" pitchFamily="18" charset="0"/>
                                    </a:rPr>
                                    <m:t>3</m:t>
                                  </m:r>
                                </m:e>
                              </m:acc>
                            </m:oMath>
                          </a14:m>
                          <a:r>
                            <a:rPr kumimoji="1" lang="en-US" altLang="ja-JP" b="0" i="0" u="none">
                              <a:solidFill>
                                <a:schemeClr val="tx1"/>
                              </a:solidFill>
                            </a:rPr>
                            <a:t>(anti</a:t>
                          </a:r>
                          <a:r>
                            <a:rPr kumimoji="1" lang="en-US" altLang="ja-JP" b="0" i="0" u="none" baseline="0">
                              <a:solidFill>
                                <a:schemeClr val="tx1"/>
                              </a:solidFill>
                            </a:rPr>
                            <a:t>-symmetric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u="none" smtClean="0">
                                  <a:solidFill>
                                    <a:schemeClr val="tx1"/>
                                  </a:solidFill>
                                  <a:latin typeface="Cambria Math" panose="02040503050406030204" pitchFamily="18" charset="0"/>
                                </a:rPr>
                                <m:t>3</m:t>
                              </m:r>
                            </m:oMath>
                          </a14:m>
                          <a:r>
                            <a:rPr kumimoji="1" lang="en-US" altLang="ja-JP" b="0" i="0" u="none">
                              <a:solidFill>
                                <a:schemeClr val="tx1"/>
                              </a:solidFill>
                            </a:rPr>
                            <a:t>(anti</a:t>
                          </a:r>
                          <a:r>
                            <a:rPr kumimoji="1" lang="en-US" altLang="ja-JP" b="0" i="0" u="none" baseline="0">
                              <a:solidFill>
                                <a:schemeClr val="tx1"/>
                              </a:solidFill>
                            </a:rPr>
                            <a:t>-symmetric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429181"/>
                      </a:ext>
                    </a:extLst>
                  </a:tr>
                  <a:tr h="370840">
                    <a:tc>
                      <a:txBody>
                        <a:bodyPr/>
                        <a:lstStyle/>
                        <a:p>
                          <a:pPr algn="ctr"/>
                          <a:r>
                            <a:rPr kumimoji="1" lang="en-US" altLang="ja-JP" b="1">
                              <a:solidFill>
                                <a:schemeClr val="tx1"/>
                              </a:solidFill>
                            </a:rPr>
                            <a:t>Space</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883759"/>
                      </a:ext>
                    </a:extLst>
                  </a:tr>
                  <a:tr h="370840">
                    <a:tc>
                      <a:txBody>
                        <a:bodyPr/>
                        <a:lstStyle/>
                        <a:p>
                          <a:pPr algn="ctr"/>
                          <a:r>
                            <a:rPr kumimoji="1" lang="en-US" altLang="ja-JP" b="1">
                              <a:solidFill>
                                <a:schemeClr val="tx1"/>
                              </a:solidFill>
                            </a:rPr>
                            <a:t>Flavor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anti-symmetric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699820"/>
                      </a:ext>
                    </a:extLst>
                  </a:tr>
                  <a:tr h="370840">
                    <a:tc>
                      <a:txBody>
                        <a:bodyPr/>
                        <a:lstStyle/>
                        <a:p>
                          <a:pPr algn="ctr"/>
                          <a:r>
                            <a:rPr kumimoji="1" lang="en-US" altLang="ja-JP" b="1">
                              <a:solidFill>
                                <a:schemeClr val="tx1"/>
                              </a:solidFill>
                            </a:rPr>
                            <a:t>Spin</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smtClean="0">
                                  <a:solidFill>
                                    <a:schemeClr val="tx1"/>
                                  </a:solidFill>
                                  <a:latin typeface="Cambria Math" panose="02040503050406030204" pitchFamily="18" charset="0"/>
                                </a:rPr>
                                <m:t>1</m:t>
                              </m:r>
                            </m:oMath>
                          </a14:m>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smtClean="0">
                                  <a:solidFill>
                                    <a:schemeClr val="tx1"/>
                                  </a:solidFill>
                                  <a:latin typeface="Cambria Math" panose="02040503050406030204" pitchFamily="18" charset="0"/>
                                </a:rPr>
                                <m:t>0</m:t>
                              </m:r>
                            </m:oMath>
                          </a14:m>
                          <a:r>
                            <a:rPr kumimoji="1" lang="en-US" altLang="ja-JP" b="0">
                              <a:solidFill>
                                <a:schemeClr val="tx1"/>
                              </a:solidFill>
                            </a:rPr>
                            <a:t>(anti</a:t>
                          </a:r>
                          <a:r>
                            <a:rPr kumimoji="1" lang="en-US" altLang="ja-JP" b="0" baseline="0">
                              <a:solidFill>
                                <a:schemeClr val="tx1"/>
                              </a:solidFill>
                            </a:rPr>
                            <a:t>-symmetric</a:t>
                          </a:r>
                          <a:r>
                            <a:rPr kumimoji="1" lang="en-US" altLang="ja-JP" b="0">
                              <a:solidFill>
                                <a:schemeClr val="tx1"/>
                              </a:solidFill>
                            </a:rPr>
                            <a: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935820"/>
                      </a:ext>
                    </a:extLst>
                  </a:tr>
                </a:tbl>
              </a:graphicData>
            </a:graphic>
          </p:graphicFrame>
        </mc:Choice>
        <mc:Fallback xmlns="">
          <p:graphicFrame>
            <p:nvGraphicFramePr>
              <p:cNvPr id="6" name="表 5">
                <a:extLst>
                  <a:ext uri="{FF2B5EF4-FFF2-40B4-BE49-F238E27FC236}">
                    <a16:creationId xmlns:a16="http://schemas.microsoft.com/office/drawing/2014/main" id="{1A2B69DE-8472-CAF5-DAB9-95267C3954F2}"/>
                  </a:ext>
                </a:extLst>
              </p:cNvPr>
              <p:cNvGraphicFramePr>
                <a:graphicFrameLocks noGrp="1"/>
              </p:cNvGraphicFramePr>
              <p:nvPr/>
            </p:nvGraphicFramePr>
            <p:xfrm>
              <a:off x="393592" y="1973635"/>
              <a:ext cx="6404988" cy="1854200"/>
            </p:xfrm>
            <a:graphic>
              <a:graphicData uri="http://schemas.openxmlformats.org/drawingml/2006/table">
                <a:tbl>
                  <a:tblPr firstRow="1" bandRow="1">
                    <a:tableStyleId>{5C22544A-7EE6-4342-B048-85BDC9FD1C3A}</a:tableStyleId>
                  </a:tblPr>
                  <a:tblGrid>
                    <a:gridCol w="2134996">
                      <a:extLst>
                        <a:ext uri="{9D8B030D-6E8A-4147-A177-3AD203B41FA5}">
                          <a16:colId xmlns:a16="http://schemas.microsoft.com/office/drawing/2014/main" val="467775362"/>
                        </a:ext>
                      </a:extLst>
                    </a:gridCol>
                    <a:gridCol w="2134996">
                      <a:extLst>
                        <a:ext uri="{9D8B030D-6E8A-4147-A177-3AD203B41FA5}">
                          <a16:colId xmlns:a16="http://schemas.microsoft.com/office/drawing/2014/main" val="1590951868"/>
                        </a:ext>
                      </a:extLst>
                    </a:gridCol>
                    <a:gridCol w="2134996">
                      <a:extLst>
                        <a:ext uri="{9D8B030D-6E8A-4147-A177-3AD203B41FA5}">
                          <a16:colId xmlns:a16="http://schemas.microsoft.com/office/drawing/2014/main" val="2745243510"/>
                        </a:ext>
                      </a:extLst>
                    </a:gridCol>
                  </a:tblGrid>
                  <a:tr h="370840">
                    <a:tc>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Heavy diquark</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Light cloud</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028305"/>
                      </a:ext>
                    </a:extLst>
                  </a:tr>
                  <a:tr h="370840">
                    <a:tc>
                      <a:txBody>
                        <a:bodyPr/>
                        <a:lstStyle/>
                        <a:p>
                          <a:pPr algn="ctr"/>
                          <a:r>
                            <a:rPr kumimoji="1" lang="en-US" altLang="ja-JP" b="1">
                              <a:solidFill>
                                <a:schemeClr val="tx1"/>
                              </a:solidFill>
                            </a:rPr>
                            <a:t>Color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71" t="-108197" r="-100857" b="-32623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08197" r="-570" b="-326230"/>
                          </a:stretch>
                        </a:blipFill>
                      </a:tcPr>
                    </a:tc>
                    <a:extLst>
                      <a:ext uri="{0D108BD9-81ED-4DB2-BD59-A6C34878D82A}">
                        <a16:rowId xmlns:a16="http://schemas.microsoft.com/office/drawing/2014/main" val="709429181"/>
                      </a:ext>
                    </a:extLst>
                  </a:tr>
                  <a:tr h="370840">
                    <a:tc>
                      <a:txBody>
                        <a:bodyPr/>
                        <a:lstStyle/>
                        <a:p>
                          <a:pPr algn="ctr"/>
                          <a:r>
                            <a:rPr kumimoji="1" lang="en-US" altLang="ja-JP" b="1">
                              <a:solidFill>
                                <a:schemeClr val="tx1"/>
                              </a:solidFill>
                            </a:rPr>
                            <a:t>Space</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883759"/>
                      </a:ext>
                    </a:extLst>
                  </a:tr>
                  <a:tr h="370840">
                    <a:tc>
                      <a:txBody>
                        <a:bodyPr/>
                        <a:lstStyle/>
                        <a:p>
                          <a:pPr algn="ctr"/>
                          <a:r>
                            <a:rPr kumimoji="1" lang="en-US" altLang="ja-JP" b="1">
                              <a:solidFill>
                                <a:schemeClr val="tx1"/>
                              </a:solidFill>
                            </a:rPr>
                            <a:t>Flavor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anti-symmetric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699820"/>
                      </a:ext>
                    </a:extLst>
                  </a:tr>
                  <a:tr h="370840">
                    <a:tc>
                      <a:txBody>
                        <a:bodyPr/>
                        <a:lstStyle/>
                        <a:p>
                          <a:pPr algn="ctr"/>
                          <a:r>
                            <a:rPr kumimoji="1" lang="en-US" altLang="ja-JP" b="1">
                              <a:solidFill>
                                <a:schemeClr val="tx1"/>
                              </a:solidFill>
                            </a:rPr>
                            <a:t>Spin</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71" t="-408197" r="-100857" b="-2623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408197" r="-570" b="-26230"/>
                          </a:stretch>
                        </a:blipFill>
                      </a:tcPr>
                    </a:tc>
                    <a:extLst>
                      <a:ext uri="{0D108BD9-81ED-4DB2-BD59-A6C34878D82A}">
                        <a16:rowId xmlns:a16="http://schemas.microsoft.com/office/drawing/2014/main" val="247993582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 24">
                <a:extLst>
                  <a:ext uri="{FF2B5EF4-FFF2-40B4-BE49-F238E27FC236}">
                    <a16:creationId xmlns:a16="http://schemas.microsoft.com/office/drawing/2014/main" id="{3E715D7A-C71D-1255-BA92-E4EFC47D604C}"/>
                  </a:ext>
                </a:extLst>
              </p:cNvPr>
              <p:cNvGraphicFramePr>
                <a:graphicFrameLocks noGrp="1"/>
              </p:cNvGraphicFramePr>
              <p:nvPr/>
            </p:nvGraphicFramePr>
            <p:xfrm>
              <a:off x="393592" y="4356100"/>
              <a:ext cx="6404988" cy="1854200"/>
            </p:xfrm>
            <a:graphic>
              <a:graphicData uri="http://schemas.openxmlformats.org/drawingml/2006/table">
                <a:tbl>
                  <a:tblPr firstRow="1" bandRow="1">
                    <a:tableStyleId>{5C22544A-7EE6-4342-B048-85BDC9FD1C3A}</a:tableStyleId>
                  </a:tblPr>
                  <a:tblGrid>
                    <a:gridCol w="2134996">
                      <a:extLst>
                        <a:ext uri="{9D8B030D-6E8A-4147-A177-3AD203B41FA5}">
                          <a16:colId xmlns:a16="http://schemas.microsoft.com/office/drawing/2014/main" val="467775362"/>
                        </a:ext>
                      </a:extLst>
                    </a:gridCol>
                    <a:gridCol w="2134996">
                      <a:extLst>
                        <a:ext uri="{9D8B030D-6E8A-4147-A177-3AD203B41FA5}">
                          <a16:colId xmlns:a16="http://schemas.microsoft.com/office/drawing/2014/main" val="1590951868"/>
                        </a:ext>
                      </a:extLst>
                    </a:gridCol>
                    <a:gridCol w="2134996">
                      <a:extLst>
                        <a:ext uri="{9D8B030D-6E8A-4147-A177-3AD203B41FA5}">
                          <a16:colId xmlns:a16="http://schemas.microsoft.com/office/drawing/2014/main" val="2745243510"/>
                        </a:ext>
                      </a:extLst>
                    </a:gridCol>
                  </a:tblGrid>
                  <a:tr h="370840">
                    <a:tc>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Heavy diquark</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Light cloud</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028305"/>
                      </a:ext>
                    </a:extLst>
                  </a:tr>
                  <a:tr h="370840">
                    <a:tc>
                      <a:txBody>
                        <a:bodyPr/>
                        <a:lstStyle/>
                        <a:p>
                          <a:pPr algn="ctr"/>
                          <a:r>
                            <a:rPr kumimoji="1" lang="en-US" altLang="ja-JP" b="1">
                              <a:solidFill>
                                <a:schemeClr val="tx1"/>
                              </a:solidFill>
                            </a:rPr>
                            <a:t>Color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u="none" smtClean="0">
                                  <a:solidFill>
                                    <a:schemeClr val="tx1"/>
                                  </a:solidFill>
                                  <a:latin typeface="Cambria Math" panose="02040503050406030204" pitchFamily="18" charset="0"/>
                                </a:rPr>
                                <m:t>6</m:t>
                              </m:r>
                            </m:oMath>
                          </a14:m>
                          <a:r>
                            <a:rPr kumimoji="1" lang="en-US" altLang="ja-JP" b="0" i="0" u="none">
                              <a:solidFill>
                                <a:schemeClr val="tx1"/>
                              </a:solidFill>
                            </a:rPr>
                            <a:t>(</a:t>
                          </a:r>
                          <a:r>
                            <a:rPr kumimoji="1" lang="en-US" altLang="ja-JP" b="0" i="0" u="none" baseline="0">
                              <a:solidFill>
                                <a:schemeClr val="tx1"/>
                              </a:solidFill>
                            </a:rPr>
                            <a:t>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1" lang="en-US" altLang="ja-JP" b="0" i="1" u="none" smtClean="0">
                                      <a:solidFill>
                                        <a:schemeClr val="tx1"/>
                                      </a:solidFill>
                                      <a:latin typeface="Cambria Math" panose="02040503050406030204" pitchFamily="18" charset="0"/>
                                    </a:rPr>
                                  </m:ctrlPr>
                                </m:accPr>
                                <m:e>
                                  <m:r>
                                    <a:rPr kumimoji="1" lang="en-US" altLang="ja-JP" b="0" i="1" u="none" smtClean="0">
                                      <a:solidFill>
                                        <a:schemeClr val="tx1"/>
                                      </a:solidFill>
                                      <a:latin typeface="Cambria Math" panose="02040503050406030204" pitchFamily="18" charset="0"/>
                                    </a:rPr>
                                    <m:t>6</m:t>
                                  </m:r>
                                </m:e>
                              </m:acc>
                            </m:oMath>
                          </a14:m>
                          <a:r>
                            <a:rPr kumimoji="1" lang="en-US" altLang="ja-JP" b="0" i="0" u="none">
                              <a:solidFill>
                                <a:schemeClr val="tx1"/>
                              </a:solidFill>
                            </a:rPr>
                            <a:t>(</a:t>
                          </a:r>
                          <a:r>
                            <a:rPr kumimoji="1" lang="en-US" altLang="ja-JP" b="0" i="0" u="none" baseline="0">
                              <a:solidFill>
                                <a:schemeClr val="tx1"/>
                              </a:solidFill>
                            </a:rPr>
                            <a:t>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429181"/>
                      </a:ext>
                    </a:extLst>
                  </a:tr>
                  <a:tr h="370840">
                    <a:tc>
                      <a:txBody>
                        <a:bodyPr/>
                        <a:lstStyle/>
                        <a:p>
                          <a:pPr algn="ctr"/>
                          <a:r>
                            <a:rPr kumimoji="1" lang="en-US" altLang="ja-JP" b="1">
                              <a:solidFill>
                                <a:schemeClr val="tx1"/>
                              </a:solidFill>
                            </a:rPr>
                            <a:t>Space</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883759"/>
                      </a:ext>
                    </a:extLst>
                  </a:tr>
                  <a:tr h="370840">
                    <a:tc>
                      <a:txBody>
                        <a:bodyPr/>
                        <a:lstStyle/>
                        <a:p>
                          <a:pPr algn="ctr"/>
                          <a:r>
                            <a:rPr kumimoji="1" lang="en-US" altLang="ja-JP" b="1">
                              <a:solidFill>
                                <a:schemeClr val="tx1"/>
                              </a:solidFill>
                            </a:rPr>
                            <a:t>Flavor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anti-symmetric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699820"/>
                      </a:ext>
                    </a:extLst>
                  </a:tr>
                  <a:tr h="370840">
                    <a:tc>
                      <a:txBody>
                        <a:bodyPr/>
                        <a:lstStyle/>
                        <a:p>
                          <a:pPr algn="ctr"/>
                          <a:r>
                            <a:rPr kumimoji="1" lang="en-US" altLang="ja-JP" b="1">
                              <a:solidFill>
                                <a:schemeClr val="tx1"/>
                              </a:solidFill>
                            </a:rPr>
                            <a:t>Spin</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smtClean="0">
                                  <a:solidFill>
                                    <a:schemeClr val="tx1"/>
                                  </a:solidFill>
                                  <a:latin typeface="Cambria Math" panose="02040503050406030204" pitchFamily="18" charset="0"/>
                                </a:rPr>
                                <m:t>0</m:t>
                              </m:r>
                            </m:oMath>
                          </a14:m>
                          <a:r>
                            <a:rPr kumimoji="1" lang="en-US" altLang="ja-JP" b="0">
                              <a:solidFill>
                                <a:schemeClr val="tx1"/>
                              </a:solidFill>
                            </a:rPr>
                            <a:t>(anti-symmetric)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b="0" i="1" smtClean="0">
                                  <a:solidFill>
                                    <a:schemeClr val="tx1"/>
                                  </a:solidFill>
                                  <a:latin typeface="Cambria Math" panose="02040503050406030204" pitchFamily="18" charset="0"/>
                                </a:rPr>
                                <m:t>1</m:t>
                              </m:r>
                            </m:oMath>
                          </a14:m>
                          <a:r>
                            <a:rPr kumimoji="1" lang="en-US" altLang="ja-JP" b="0">
                              <a:solidFill>
                                <a:schemeClr val="tx1"/>
                              </a:solidFill>
                            </a:rPr>
                            <a:t>(</a:t>
                          </a:r>
                          <a:r>
                            <a:rPr kumimoji="1" lang="en-US" altLang="ja-JP" b="0" baseline="0">
                              <a:solidFill>
                                <a:schemeClr val="tx1"/>
                              </a:solidFill>
                            </a:rPr>
                            <a:t>symmetric</a:t>
                          </a:r>
                          <a:r>
                            <a:rPr kumimoji="1" lang="en-US" altLang="ja-JP" b="0">
                              <a:solidFill>
                                <a:schemeClr val="tx1"/>
                              </a:solidFill>
                            </a:rPr>
                            <a: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935820"/>
                      </a:ext>
                    </a:extLst>
                  </a:tr>
                </a:tbl>
              </a:graphicData>
            </a:graphic>
          </p:graphicFrame>
        </mc:Choice>
        <mc:Fallback xmlns="">
          <p:graphicFrame>
            <p:nvGraphicFramePr>
              <p:cNvPr id="25" name="表 24">
                <a:extLst>
                  <a:ext uri="{FF2B5EF4-FFF2-40B4-BE49-F238E27FC236}">
                    <a16:creationId xmlns:a16="http://schemas.microsoft.com/office/drawing/2014/main" id="{3E715D7A-C71D-1255-BA92-E4EFC47D604C}"/>
                  </a:ext>
                </a:extLst>
              </p:cNvPr>
              <p:cNvGraphicFramePr>
                <a:graphicFrameLocks noGrp="1"/>
              </p:cNvGraphicFramePr>
              <p:nvPr/>
            </p:nvGraphicFramePr>
            <p:xfrm>
              <a:off x="393592" y="4356100"/>
              <a:ext cx="6404988" cy="1854200"/>
            </p:xfrm>
            <a:graphic>
              <a:graphicData uri="http://schemas.openxmlformats.org/drawingml/2006/table">
                <a:tbl>
                  <a:tblPr firstRow="1" bandRow="1">
                    <a:tableStyleId>{5C22544A-7EE6-4342-B048-85BDC9FD1C3A}</a:tableStyleId>
                  </a:tblPr>
                  <a:tblGrid>
                    <a:gridCol w="2134996">
                      <a:extLst>
                        <a:ext uri="{9D8B030D-6E8A-4147-A177-3AD203B41FA5}">
                          <a16:colId xmlns:a16="http://schemas.microsoft.com/office/drawing/2014/main" val="467775362"/>
                        </a:ext>
                      </a:extLst>
                    </a:gridCol>
                    <a:gridCol w="2134996">
                      <a:extLst>
                        <a:ext uri="{9D8B030D-6E8A-4147-A177-3AD203B41FA5}">
                          <a16:colId xmlns:a16="http://schemas.microsoft.com/office/drawing/2014/main" val="1590951868"/>
                        </a:ext>
                      </a:extLst>
                    </a:gridCol>
                    <a:gridCol w="2134996">
                      <a:extLst>
                        <a:ext uri="{9D8B030D-6E8A-4147-A177-3AD203B41FA5}">
                          <a16:colId xmlns:a16="http://schemas.microsoft.com/office/drawing/2014/main" val="2745243510"/>
                        </a:ext>
                      </a:extLst>
                    </a:gridCol>
                  </a:tblGrid>
                  <a:tr h="370840">
                    <a:tc>
                      <a:txBody>
                        <a:bodyPr/>
                        <a:lstStyle/>
                        <a:p>
                          <a:pPr algn="ct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Heavy diquark</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Light cloud</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028305"/>
                      </a:ext>
                    </a:extLst>
                  </a:tr>
                  <a:tr h="370840">
                    <a:tc>
                      <a:txBody>
                        <a:bodyPr/>
                        <a:lstStyle/>
                        <a:p>
                          <a:pPr algn="ctr"/>
                          <a:r>
                            <a:rPr kumimoji="1" lang="en-US" altLang="ja-JP" b="1">
                              <a:solidFill>
                                <a:schemeClr val="tx1"/>
                              </a:solidFill>
                            </a:rPr>
                            <a:t>Color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71" t="-108197" r="-100857" b="-32623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08197" r="-570" b="-326230"/>
                          </a:stretch>
                        </a:blipFill>
                      </a:tcPr>
                    </a:tc>
                    <a:extLst>
                      <a:ext uri="{0D108BD9-81ED-4DB2-BD59-A6C34878D82A}">
                        <a16:rowId xmlns:a16="http://schemas.microsoft.com/office/drawing/2014/main" val="709429181"/>
                      </a:ext>
                    </a:extLst>
                  </a:tr>
                  <a:tr h="370840">
                    <a:tc>
                      <a:txBody>
                        <a:bodyPr/>
                        <a:lstStyle/>
                        <a:p>
                          <a:pPr algn="ctr"/>
                          <a:r>
                            <a:rPr kumimoji="1" lang="en-US" altLang="ja-JP" b="1">
                              <a:solidFill>
                                <a:schemeClr val="tx1"/>
                              </a:solidFill>
                            </a:rPr>
                            <a:t>Space</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883759"/>
                      </a:ext>
                    </a:extLst>
                  </a:tr>
                  <a:tr h="370840">
                    <a:tc>
                      <a:txBody>
                        <a:bodyPr/>
                        <a:lstStyle/>
                        <a:p>
                          <a:pPr algn="ctr"/>
                          <a:r>
                            <a:rPr kumimoji="1" lang="en-US" altLang="ja-JP" b="1">
                              <a:solidFill>
                                <a:schemeClr val="tx1"/>
                              </a:solidFill>
                            </a:rPr>
                            <a:t>Flavor</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a:solidFill>
                                <a:schemeClr val="tx1"/>
                              </a:solidFill>
                            </a:rPr>
                            <a:t>anti-symmetric</a:t>
                          </a:r>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699820"/>
                      </a:ext>
                    </a:extLst>
                  </a:tr>
                  <a:tr h="370840">
                    <a:tc>
                      <a:txBody>
                        <a:bodyPr/>
                        <a:lstStyle/>
                        <a:p>
                          <a:pPr algn="ctr"/>
                          <a:r>
                            <a:rPr kumimoji="1" lang="en-US" altLang="ja-JP" b="1">
                              <a:solidFill>
                                <a:schemeClr val="tx1"/>
                              </a:solidFill>
                            </a:rPr>
                            <a:t>Spin</a:t>
                          </a:r>
                          <a:endParaRPr kumimoji="1" lang="ja-JP"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71" t="-408197" r="-100857" b="-2623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408197" r="-570" b="-26230"/>
                          </a:stretch>
                        </a:blipFill>
                      </a:tcPr>
                    </a:tc>
                    <a:extLst>
                      <a:ext uri="{0D108BD9-81ED-4DB2-BD59-A6C34878D82A}">
                        <a16:rowId xmlns:a16="http://schemas.microsoft.com/office/drawing/2014/main" val="2479935820"/>
                      </a:ext>
                    </a:extLst>
                  </a:tr>
                </a:tbl>
              </a:graphicData>
            </a:graphic>
          </p:graphicFrame>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02FE3C0-90F9-7712-1846-30F63BD6CE52}"/>
                  </a:ext>
                </a:extLst>
              </p:cNvPr>
              <p:cNvSpPr txBox="1"/>
              <p:nvPr/>
            </p:nvSpPr>
            <p:spPr>
              <a:xfrm>
                <a:off x="1928735" y="1585305"/>
                <a:ext cx="2815462" cy="369332"/>
              </a:xfrm>
              <a:prstGeom prst="rect">
                <a:avLst/>
              </a:prstGeom>
              <a:noFill/>
            </p:spPr>
            <p:txBody>
              <a:bodyPr wrap="square" rtlCol="0">
                <a:spAutoFit/>
              </a:bodyPr>
              <a:lstStyle/>
              <a:p>
                <a:r>
                  <a:rPr kumimoji="1" lang="en-US" altLang="ja-JP" b="1">
                    <a:solidFill>
                      <a:srgbClr val="FF0000"/>
                    </a:solidFill>
                  </a:rPr>
                  <a:t>Color </a:t>
                </a:r>
                <a14:m>
                  <m:oMath xmlns:m="http://schemas.openxmlformats.org/officeDocument/2006/math">
                    <m:acc>
                      <m:accPr>
                        <m:chr m:val="̅"/>
                        <m:ctrlPr>
                          <a:rPr kumimoji="1" lang="en-US" altLang="ja-JP" b="1" i="1" u="none" smtClean="0">
                            <a:solidFill>
                              <a:srgbClr val="FF0000"/>
                            </a:solidFill>
                            <a:latin typeface="Cambria Math" panose="02040503050406030204" pitchFamily="18" charset="0"/>
                          </a:rPr>
                        </m:ctrlPr>
                      </m:accPr>
                      <m:e>
                        <m:r>
                          <a:rPr kumimoji="1" lang="en-US" altLang="ja-JP" b="1" i="0" u="none" smtClean="0">
                            <a:solidFill>
                              <a:srgbClr val="FF0000"/>
                            </a:solidFill>
                            <a:latin typeface="Cambria Math" panose="02040503050406030204" pitchFamily="18" charset="0"/>
                          </a:rPr>
                          <m:t>𝟑</m:t>
                        </m:r>
                      </m:e>
                    </m:acc>
                  </m:oMath>
                </a14:m>
                <a:r>
                  <a:rPr kumimoji="1" lang="en-US" altLang="ja-JP" b="1">
                    <a:solidFill>
                      <a:srgbClr val="FF0000"/>
                    </a:solidFill>
                  </a:rPr>
                  <a:t> </a:t>
                </a:r>
                <a:endParaRPr kumimoji="1" lang="ja-JP" altLang="en-US" b="1">
                  <a:solidFill>
                    <a:srgbClr val="FF0000"/>
                  </a:solidFill>
                </a:endParaRPr>
              </a:p>
            </p:txBody>
          </p:sp>
        </mc:Choice>
        <mc:Fallback xmlns="">
          <p:sp>
            <p:nvSpPr>
              <p:cNvPr id="26" name="テキスト ボックス 25">
                <a:extLst>
                  <a:ext uri="{FF2B5EF4-FFF2-40B4-BE49-F238E27FC236}">
                    <a16:creationId xmlns:a16="http://schemas.microsoft.com/office/drawing/2014/main" id="{702FE3C0-90F9-7712-1846-30F63BD6CE52}"/>
                  </a:ext>
                </a:extLst>
              </p:cNvPr>
              <p:cNvSpPr txBox="1">
                <a:spLocks noRot="1" noChangeAspect="1" noMove="1" noResize="1" noEditPoints="1" noAdjustHandles="1" noChangeArrowheads="1" noChangeShapeType="1" noTextEdit="1"/>
              </p:cNvSpPr>
              <p:nvPr/>
            </p:nvSpPr>
            <p:spPr>
              <a:xfrm>
                <a:off x="1928735" y="1585305"/>
                <a:ext cx="2815462" cy="369332"/>
              </a:xfrm>
              <a:prstGeom prst="rect">
                <a:avLst/>
              </a:prstGeom>
              <a:blipFill>
                <a:blip r:embed="rId5"/>
                <a:stretch>
                  <a:fillRect l="-1732" t="-8197"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3594118A-EA03-5563-B1B3-F6F3C1EB362B}"/>
                  </a:ext>
                </a:extLst>
              </p:cNvPr>
              <p:cNvSpPr txBox="1"/>
              <p:nvPr/>
            </p:nvSpPr>
            <p:spPr>
              <a:xfrm>
                <a:off x="1928735" y="3986768"/>
                <a:ext cx="2815462" cy="369332"/>
              </a:xfrm>
              <a:prstGeom prst="rect">
                <a:avLst/>
              </a:prstGeom>
              <a:noFill/>
            </p:spPr>
            <p:txBody>
              <a:bodyPr wrap="square" rtlCol="0">
                <a:spAutoFit/>
              </a:bodyPr>
              <a:lstStyle/>
              <a:p>
                <a:r>
                  <a:rPr kumimoji="1" lang="en-US" altLang="ja-JP" b="1">
                    <a:solidFill>
                      <a:srgbClr val="FF0000"/>
                    </a:solidFill>
                  </a:rPr>
                  <a:t>Color </a:t>
                </a:r>
                <a14:m>
                  <m:oMath xmlns:m="http://schemas.openxmlformats.org/officeDocument/2006/math">
                    <m:r>
                      <a:rPr kumimoji="1" lang="en-US" altLang="ja-JP" b="1" i="1" u="none" smtClean="0">
                        <a:solidFill>
                          <a:srgbClr val="FF0000"/>
                        </a:solidFill>
                        <a:latin typeface="Cambria Math" panose="02040503050406030204" pitchFamily="18" charset="0"/>
                      </a:rPr>
                      <m:t>𝟔</m:t>
                    </m:r>
                  </m:oMath>
                </a14:m>
                <a:r>
                  <a:rPr kumimoji="1" lang="en-US" altLang="ja-JP" b="1">
                    <a:solidFill>
                      <a:srgbClr val="FF0000"/>
                    </a:solidFill>
                  </a:rPr>
                  <a:t> </a:t>
                </a:r>
                <a:endParaRPr kumimoji="1" lang="ja-JP" altLang="en-US" b="1">
                  <a:solidFill>
                    <a:srgbClr val="FF0000"/>
                  </a:solidFill>
                </a:endParaRPr>
              </a:p>
            </p:txBody>
          </p:sp>
        </mc:Choice>
        <mc:Fallback xmlns="">
          <p:sp>
            <p:nvSpPr>
              <p:cNvPr id="27" name="テキスト ボックス 26">
                <a:extLst>
                  <a:ext uri="{FF2B5EF4-FFF2-40B4-BE49-F238E27FC236}">
                    <a16:creationId xmlns:a16="http://schemas.microsoft.com/office/drawing/2014/main" id="{3594118A-EA03-5563-B1B3-F6F3C1EB362B}"/>
                  </a:ext>
                </a:extLst>
              </p:cNvPr>
              <p:cNvSpPr txBox="1">
                <a:spLocks noRot="1" noChangeAspect="1" noMove="1" noResize="1" noEditPoints="1" noAdjustHandles="1" noChangeArrowheads="1" noChangeShapeType="1" noTextEdit="1"/>
              </p:cNvSpPr>
              <p:nvPr/>
            </p:nvSpPr>
            <p:spPr>
              <a:xfrm>
                <a:off x="1928735" y="3986768"/>
                <a:ext cx="2815462" cy="369332"/>
              </a:xfrm>
              <a:prstGeom prst="rect">
                <a:avLst/>
              </a:prstGeom>
              <a:blipFill>
                <a:blip r:embed="rId6"/>
                <a:stretch>
                  <a:fillRect l="-173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64613F3A-2327-E44D-2356-5F7D21F6C52D}"/>
                  </a:ext>
                </a:extLst>
              </p:cNvPr>
              <p:cNvSpPr txBox="1"/>
              <p:nvPr/>
            </p:nvSpPr>
            <p:spPr>
              <a:xfrm>
                <a:off x="7471942" y="4804831"/>
                <a:ext cx="4550340" cy="946093"/>
              </a:xfrm>
              <a:prstGeom prst="rect">
                <a:avLst/>
              </a:prstGeom>
              <a:noFill/>
            </p:spPr>
            <p:txBody>
              <a:bodyPr wrap="square">
                <a:spAutoFit/>
              </a:bodyPr>
              <a:lstStyle/>
              <a:p>
                <a:r>
                  <a:rPr lang="en-US" altLang="ja-JP" sz="2400"/>
                  <a:t>Color 6 DHT field</a:t>
                </a:r>
              </a:p>
              <a:p>
                <a:pPr/>
                <a14:m>
                  <m:oMathPara xmlns:m="http://schemas.openxmlformats.org/officeDocument/2006/math">
                    <m:oMathParaPr>
                      <m:jc m:val="centerGroup"/>
                    </m:oMathParaPr>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i="1" smtClean="0">
                              <a:latin typeface="Cambria Math" panose="02040503050406030204" pitchFamily="18" charset="0"/>
                              <a:ea typeface="Cambria Math" panose="02040503050406030204" pitchFamily="18" charset="0"/>
                            </a:rPr>
                            <m:t>𝜇</m:t>
                          </m:r>
                        </m:sub>
                        <m:sup>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6</m:t>
                              </m:r>
                            </m:e>
                          </m:d>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𝑃</m:t>
                          </m:r>
                        </m:e>
                        <m:sub>
                          <m:r>
                            <a:rPr lang="en-US" altLang="ja-JP" sz="2400" i="1">
                              <a:latin typeface="Cambria Math" panose="02040503050406030204" pitchFamily="18" charset="0"/>
                            </a:rPr>
                            <m:t>+</m:t>
                          </m:r>
                        </m:sub>
                        <m:sup>
                          <m:r>
                            <a:rPr lang="en-US" altLang="ja-JP" sz="2400" i="1">
                              <a:latin typeface="Cambria Math" panose="02040503050406030204" pitchFamily="18" charset="0"/>
                            </a:rPr>
                            <m:t>𝑇</m:t>
                          </m:r>
                        </m:sup>
                      </m:sSubSup>
                      <m:r>
                        <a:rPr lang="en-US" altLang="ja-JP" sz="2400" i="1">
                          <a:latin typeface="Cambria Math" panose="02040503050406030204" pitchFamily="18" charset="0"/>
                        </a:rPr>
                        <m:t>𝐶</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𝛾</m:t>
                          </m:r>
                        </m:e>
                        <m:sub>
                          <m:r>
                            <a:rPr lang="en-US" altLang="ja-JP" sz="2400" b="0" i="1" smtClean="0">
                              <a:latin typeface="Cambria Math" panose="02040503050406030204" pitchFamily="18" charset="0"/>
                              <a:ea typeface="Cambria Math" panose="02040503050406030204" pitchFamily="18" charset="0"/>
                            </a:rPr>
                            <m:t>5</m:t>
                          </m:r>
                        </m:sub>
                      </m:sSub>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𝜑</m:t>
                          </m:r>
                        </m:e>
                        <m:sub>
                          <m:r>
                            <a:rPr lang="ja-JP" altLang="en-US" sz="2400" b="0" i="1" smtClean="0">
                              <a:latin typeface="Cambria Math" panose="02040503050406030204" pitchFamily="18" charset="0"/>
                              <a:ea typeface="Cambria Math" panose="02040503050406030204" pitchFamily="18" charset="0"/>
                            </a:rPr>
                            <m:t>𝜇</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m:t>
                          </m:r>
                        </m:sub>
                      </m:sSub>
                    </m:oMath>
                  </m:oMathPara>
                </a14:m>
                <a:endParaRPr kumimoji="1" lang="ja-JP" altLang="en-US" sz="2400"/>
              </a:p>
            </p:txBody>
          </p:sp>
        </mc:Choice>
        <mc:Fallback xmlns="">
          <p:sp>
            <p:nvSpPr>
              <p:cNvPr id="29" name="テキスト ボックス 28">
                <a:extLst>
                  <a:ext uri="{FF2B5EF4-FFF2-40B4-BE49-F238E27FC236}">
                    <a16:creationId xmlns:a16="http://schemas.microsoft.com/office/drawing/2014/main" id="{64613F3A-2327-E44D-2356-5F7D21F6C52D}"/>
                  </a:ext>
                </a:extLst>
              </p:cNvPr>
              <p:cNvSpPr txBox="1">
                <a:spLocks noRot="1" noChangeAspect="1" noMove="1" noResize="1" noEditPoints="1" noAdjustHandles="1" noChangeArrowheads="1" noChangeShapeType="1" noTextEdit="1"/>
              </p:cNvSpPr>
              <p:nvPr/>
            </p:nvSpPr>
            <p:spPr>
              <a:xfrm>
                <a:off x="7471942" y="4804831"/>
                <a:ext cx="4550340" cy="946093"/>
              </a:xfrm>
              <a:prstGeom prst="rect">
                <a:avLst/>
              </a:prstGeom>
              <a:blipFill>
                <a:blip r:embed="rId7"/>
                <a:stretch>
                  <a:fillRect l="-2145" t="-51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A2FDB13A-F6BF-EEC9-B420-2D08E44C5F0F}"/>
                  </a:ext>
                </a:extLst>
              </p:cNvPr>
              <p:cNvSpPr txBox="1"/>
              <p:nvPr/>
            </p:nvSpPr>
            <p:spPr>
              <a:xfrm>
                <a:off x="7471942" y="2427304"/>
                <a:ext cx="4372756" cy="955967"/>
              </a:xfrm>
              <a:prstGeom prst="rect">
                <a:avLst/>
              </a:prstGeom>
              <a:noFill/>
            </p:spPr>
            <p:txBody>
              <a:bodyPr wrap="square">
                <a:spAutoFit/>
              </a:bodyPr>
              <a:lstStyle/>
              <a:p>
                <a:r>
                  <a:rPr lang="en-US" altLang="ja-JP" sz="2400"/>
                  <a:t>Color </a:t>
                </a:r>
                <a14:m>
                  <m:oMath xmlns:m="http://schemas.openxmlformats.org/officeDocument/2006/math">
                    <m:acc>
                      <m:accPr>
                        <m:chr m:val="̅"/>
                        <m:ctrlPr>
                          <a:rPr kumimoji="1" lang="en-US" altLang="ja-JP" sz="2400" b="0" i="1" u="none" smtClean="0">
                            <a:solidFill>
                              <a:schemeClr val="tx1"/>
                            </a:solidFill>
                            <a:latin typeface="Cambria Math" panose="02040503050406030204" pitchFamily="18" charset="0"/>
                          </a:rPr>
                        </m:ctrlPr>
                      </m:accPr>
                      <m:e>
                        <m:r>
                          <a:rPr kumimoji="1" lang="en-US" altLang="ja-JP" sz="2400" b="0" i="0" u="none" smtClean="0">
                            <a:solidFill>
                              <a:schemeClr val="tx1"/>
                            </a:solidFill>
                            <a:latin typeface="Cambria Math" panose="02040503050406030204" pitchFamily="18" charset="0"/>
                          </a:rPr>
                          <m:t>3</m:t>
                        </m:r>
                      </m:e>
                    </m:acc>
                  </m:oMath>
                </a14:m>
                <a:r>
                  <a:rPr lang="en-US" altLang="ja-JP" sz="2400"/>
                  <a:t> DHT field</a:t>
                </a:r>
              </a:p>
              <a:p>
                <a:pPr/>
                <a14:m>
                  <m:oMathPara xmlns:m="http://schemas.openxmlformats.org/officeDocument/2006/math">
                    <m:oMathParaPr>
                      <m:jc m:val="centerGroup"/>
                    </m:oMathParaPr>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i="1" smtClean="0">
                              <a:latin typeface="Cambria Math" panose="02040503050406030204" pitchFamily="18" charset="0"/>
                              <a:ea typeface="Cambria Math" panose="02040503050406030204" pitchFamily="18" charset="0"/>
                            </a:rPr>
                            <m:t>𝜇</m:t>
                          </m:r>
                        </m:sub>
                        <m:sup>
                          <m:d>
                            <m:dPr>
                              <m:ctrlPr>
                                <a:rPr kumimoji="1" lang="en-US" altLang="ja-JP" sz="2400" i="1" smtClean="0">
                                  <a:latin typeface="Cambria Math" panose="02040503050406030204" pitchFamily="18" charset="0"/>
                                </a:rPr>
                              </m:ctrlPr>
                            </m:d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e>
                          </m:d>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𝑃</m:t>
                          </m:r>
                        </m:e>
                        <m:sub>
                          <m:r>
                            <a:rPr lang="en-US" altLang="ja-JP" sz="2400" i="1">
                              <a:latin typeface="Cambria Math" panose="02040503050406030204" pitchFamily="18" charset="0"/>
                            </a:rPr>
                            <m:t>+</m:t>
                          </m:r>
                        </m:sub>
                        <m:sup>
                          <m:r>
                            <a:rPr lang="en-US" altLang="ja-JP" sz="2400" i="1">
                              <a:latin typeface="Cambria Math" panose="02040503050406030204" pitchFamily="18" charset="0"/>
                            </a:rPr>
                            <m:t>𝑇</m:t>
                          </m:r>
                        </m:sup>
                      </m:sSubSup>
                      <m:r>
                        <a:rPr lang="en-US" altLang="ja-JP" sz="2400" i="1">
                          <a:latin typeface="Cambria Math" panose="02040503050406030204" pitchFamily="18" charset="0"/>
                        </a:rPr>
                        <m:t>𝐶</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𝛾</m:t>
                          </m:r>
                        </m:e>
                        <m:sub>
                          <m:r>
                            <a:rPr lang="en-US" altLang="ja-JP" sz="2400" i="1">
                              <a:latin typeface="Cambria Math" panose="02040503050406030204" pitchFamily="18" charset="0"/>
                              <a:ea typeface="Cambria Math" panose="02040503050406030204" pitchFamily="18" charset="0"/>
                            </a:rPr>
                            <m:t>𝜇</m:t>
                          </m:r>
                        </m:sub>
                      </m:sSub>
                      <m:r>
                        <a:rPr lang="ja-JP" altLang="en-US" sz="2400" i="1" smtClean="0">
                          <a:latin typeface="Cambria Math" panose="02040503050406030204" pitchFamily="18" charset="0"/>
                          <a:ea typeface="Cambria Math" panose="02040503050406030204" pitchFamily="18" charset="0"/>
                        </a:rPr>
                        <m:t>𝜓</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m:t>
                          </m:r>
                        </m:sub>
                      </m:sSub>
                    </m:oMath>
                  </m:oMathPara>
                </a14:m>
                <a:endParaRPr kumimoji="1" lang="ja-JP" altLang="en-US" sz="2400"/>
              </a:p>
            </p:txBody>
          </p:sp>
        </mc:Choice>
        <mc:Fallback xmlns="">
          <p:sp>
            <p:nvSpPr>
              <p:cNvPr id="31" name="テキスト ボックス 30">
                <a:extLst>
                  <a:ext uri="{FF2B5EF4-FFF2-40B4-BE49-F238E27FC236}">
                    <a16:creationId xmlns:a16="http://schemas.microsoft.com/office/drawing/2014/main" id="{A2FDB13A-F6BF-EEC9-B420-2D08E44C5F0F}"/>
                  </a:ext>
                </a:extLst>
              </p:cNvPr>
              <p:cNvSpPr txBox="1">
                <a:spLocks noRot="1" noChangeAspect="1" noMove="1" noResize="1" noEditPoints="1" noAdjustHandles="1" noChangeArrowheads="1" noChangeShapeType="1" noTextEdit="1"/>
              </p:cNvSpPr>
              <p:nvPr/>
            </p:nvSpPr>
            <p:spPr>
              <a:xfrm>
                <a:off x="7471942" y="2427304"/>
                <a:ext cx="4372756" cy="955967"/>
              </a:xfrm>
              <a:prstGeom prst="rect">
                <a:avLst/>
              </a:prstGeom>
              <a:blipFill>
                <a:blip r:embed="rId8"/>
                <a:stretch>
                  <a:fillRect l="-2232" t="-4459"/>
                </a:stretch>
              </a:blipFill>
            </p:spPr>
            <p:txBody>
              <a:bodyPr/>
              <a:lstStyle/>
              <a:p>
                <a:r>
                  <a:rPr lang="ja-JP" altLang="en-US">
                    <a:noFill/>
                  </a:rPr>
                  <a:t> </a:t>
                </a:r>
              </a:p>
            </p:txBody>
          </p:sp>
        </mc:Fallback>
      </mc:AlternateContent>
      <p:grpSp>
        <p:nvGrpSpPr>
          <p:cNvPr id="39" name="グループ化 38">
            <a:extLst>
              <a:ext uri="{FF2B5EF4-FFF2-40B4-BE49-F238E27FC236}">
                <a16:creationId xmlns:a16="http://schemas.microsoft.com/office/drawing/2014/main" id="{49D04CFE-FD0F-3CAE-2683-1A49E7F9774B}"/>
              </a:ext>
            </a:extLst>
          </p:cNvPr>
          <p:cNvGrpSpPr/>
          <p:nvPr/>
        </p:nvGrpSpPr>
        <p:grpSpPr>
          <a:xfrm>
            <a:off x="9089083" y="3412785"/>
            <a:ext cx="2815461" cy="415050"/>
            <a:chOff x="9459983" y="3632738"/>
            <a:chExt cx="2815461" cy="415050"/>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1B487316-6C98-9585-A100-A20F663E0749}"/>
                    </a:ext>
                  </a:extLst>
                </p:cNvPr>
                <p:cNvSpPr txBox="1"/>
                <p:nvPr/>
              </p:nvSpPr>
              <p:spPr>
                <a:xfrm>
                  <a:off x="9459983" y="3632738"/>
                  <a:ext cx="2815461" cy="4150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𝑃</m:t>
                            </m:r>
                          </m:e>
                          <m:sub>
                            <m:r>
                              <a:rPr lang="en-US" altLang="ja-JP" b="0" i="1" smtClean="0">
                                <a:latin typeface="Cambria Math" panose="02040503050406030204" pitchFamily="18" charset="0"/>
                                <a:ea typeface="Cambria Math" panose="02040503050406030204" pitchFamily="18" charset="0"/>
                              </a:rPr>
                              <m:t>+</m:t>
                            </m:r>
                          </m:sub>
                        </m:sSub>
                        <m:r>
                          <a:rPr lang="en-US" altLang="ja-JP" b="0" i="1" smtClean="0">
                            <a:latin typeface="Cambria Math" panose="02040503050406030204" pitchFamily="18" charset="0"/>
                            <a:ea typeface="Cambria Math" panose="02040503050406030204" pitchFamily="18" charset="0"/>
                          </a:rPr>
                          <m:t>=</m:t>
                        </m:r>
                        <m:box>
                          <m:boxPr>
                            <m:ctrlPr>
                              <a:rPr lang="en-US" altLang="ja-JP" b="0" i="1" smtClean="0">
                                <a:latin typeface="Cambria Math" panose="02040503050406030204" pitchFamily="18" charset="0"/>
                                <a:ea typeface="Cambria Math" panose="02040503050406030204" pitchFamily="18" charset="0"/>
                              </a:rPr>
                            </m:ctrlPr>
                          </m:boxPr>
                          <m:e>
                            <m:argPr>
                              <m:argSz m:val="-1"/>
                            </m:argP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r>
                                  <a:rPr lang="en-US" altLang="ja-JP" b="0" i="1" smtClean="0">
                                    <a:latin typeface="Cambria Math" panose="02040503050406030204" pitchFamily="18" charset="0"/>
                                    <a:ea typeface="Cambria Math" panose="02040503050406030204" pitchFamily="18" charset="0"/>
                                  </a:rPr>
                                  <m:t>𝑣</m:t>
                                </m:r>
                              </m:num>
                              <m:den>
                                <m:r>
                                  <a:rPr lang="en-US" altLang="ja-JP" b="0" i="1" smtClean="0">
                                    <a:latin typeface="Cambria Math" panose="02040503050406030204" pitchFamily="18" charset="0"/>
                                    <a:ea typeface="Cambria Math" panose="02040503050406030204" pitchFamily="18" charset="0"/>
                                  </a:rPr>
                                  <m:t>2</m:t>
                                </m:r>
                              </m:den>
                            </m:f>
                          </m:e>
                        </m:box>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rPr>
                          <m:t>𝐶</m:t>
                        </m:r>
                        <m:r>
                          <a:rPr lang="en-US" altLang="ja-JP" i="1">
                            <a:latin typeface="Cambria Math" panose="02040503050406030204" pitchFamily="18" charset="0"/>
                          </a:rPr>
                          <m:t>=</m:t>
                        </m:r>
                        <m:r>
                          <a:rPr lang="en-US" altLang="ja-JP" i="1">
                            <a:latin typeface="Cambria Math" panose="02040503050406030204" pitchFamily="18" charset="0"/>
                          </a:rPr>
                          <m:t>𝑖</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𝛾</m:t>
                            </m:r>
                          </m:e>
                          <m:sub>
                            <m:r>
                              <a:rPr lang="en-US" altLang="ja-JP" i="1">
                                <a:latin typeface="Cambria Math" panose="02040503050406030204" pitchFamily="18" charset="0"/>
                                <a:ea typeface="Cambria Math" panose="02040503050406030204" pitchFamily="18" charset="0"/>
                              </a:rPr>
                              <m:t>2</m:t>
                            </m:r>
                          </m:sub>
                        </m:sSub>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𝛾</m:t>
                            </m:r>
                          </m:e>
                          <m:sub>
                            <m:r>
                              <a:rPr lang="en-US" altLang="ja-JP" i="1">
                                <a:latin typeface="Cambria Math" panose="02040503050406030204" pitchFamily="18" charset="0"/>
                                <a:ea typeface="Cambria Math" panose="02040503050406030204" pitchFamily="18" charset="0"/>
                              </a:rPr>
                              <m:t>0</m:t>
                            </m:r>
                          </m:sub>
                        </m:sSub>
                      </m:oMath>
                    </m:oMathPara>
                  </a14:m>
                  <a:endParaRPr lang="ja-JP" altLang="en-US"/>
                </a:p>
              </p:txBody>
            </p:sp>
          </mc:Choice>
          <mc:Fallback xmlns="">
            <p:sp>
              <p:nvSpPr>
                <p:cNvPr id="35" name="テキスト ボックス 34">
                  <a:extLst>
                    <a:ext uri="{FF2B5EF4-FFF2-40B4-BE49-F238E27FC236}">
                      <a16:creationId xmlns:a16="http://schemas.microsoft.com/office/drawing/2014/main" id="{1B487316-6C98-9585-A100-A20F663E0749}"/>
                    </a:ext>
                  </a:extLst>
                </p:cNvPr>
                <p:cNvSpPr txBox="1">
                  <a:spLocks noRot="1" noChangeAspect="1" noMove="1" noResize="1" noEditPoints="1" noAdjustHandles="1" noChangeArrowheads="1" noChangeShapeType="1" noTextEdit="1"/>
                </p:cNvSpPr>
                <p:nvPr/>
              </p:nvSpPr>
              <p:spPr>
                <a:xfrm>
                  <a:off x="9459983" y="3632738"/>
                  <a:ext cx="2815461" cy="415050"/>
                </a:xfrm>
                <a:prstGeom prst="rect">
                  <a:avLst/>
                </a:prstGeom>
                <a:blipFill>
                  <a:blip r:embed="rId9"/>
                  <a:stretch>
                    <a:fillRect b="-2941"/>
                  </a:stretch>
                </a:blipFill>
              </p:spPr>
              <p:txBody>
                <a:bodyPr/>
                <a:lstStyle/>
                <a:p>
                  <a:r>
                    <a:rPr lang="ja-JP" altLang="en-US">
                      <a:noFill/>
                    </a:rPr>
                    <a:t> </a:t>
                  </a:r>
                </a:p>
              </p:txBody>
            </p:sp>
          </mc:Fallback>
        </mc:AlternateContent>
        <p:cxnSp>
          <p:nvCxnSpPr>
            <p:cNvPr id="37" name="直線コネクタ 36">
              <a:extLst>
                <a:ext uri="{FF2B5EF4-FFF2-40B4-BE49-F238E27FC236}">
                  <a16:creationId xmlns:a16="http://schemas.microsoft.com/office/drawing/2014/main" id="{854B6F3C-6FF1-0462-9DF3-9BC44A9FBD22}"/>
                </a:ext>
              </a:extLst>
            </p:cNvPr>
            <p:cNvCxnSpPr>
              <a:cxnSpLocks/>
            </p:cNvCxnSpPr>
            <p:nvPr/>
          </p:nvCxnSpPr>
          <p:spPr>
            <a:xfrm flipH="1">
              <a:off x="10795201" y="3716771"/>
              <a:ext cx="83127" cy="103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EA09907-19A8-2001-5C9F-0640F26E2B40}"/>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9</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38" name="テキスト ボックス 37">
                <a:extLst>
                  <a:ext uri="{FF2B5EF4-FFF2-40B4-BE49-F238E27FC236}">
                    <a16:creationId xmlns:a16="http://schemas.microsoft.com/office/drawing/2014/main" id="{1EA09907-19A8-2001-5C9F-0640F26E2B40}"/>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0"/>
                <a:stretch>
                  <a:fillRect l="-20958" t="-126316" r="-44910" b="-189474"/>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1ADB4800-6BBC-248C-4AC7-19A6BC7905B5}"/>
              </a:ext>
            </a:extLst>
          </p:cNvPr>
          <p:cNvSpPr txBox="1"/>
          <p:nvPr/>
        </p:nvSpPr>
        <p:spPr>
          <a:xfrm>
            <a:off x="393592" y="933855"/>
            <a:ext cx="10345744" cy="461665"/>
          </a:xfrm>
          <a:prstGeom prst="rect">
            <a:avLst/>
          </a:prstGeom>
          <a:noFill/>
        </p:spPr>
        <p:txBody>
          <a:bodyPr wrap="square" rtlCol="0">
            <a:spAutoFit/>
          </a:bodyPr>
          <a:lstStyle/>
          <a:p>
            <a:r>
              <a:rPr kumimoji="1" lang="en-US" altLang="ja-JP" sz="2400"/>
              <a:t>We define the effective DHT fields based on the diquark picture.</a:t>
            </a:r>
            <a:endParaRPr kumimoji="1" lang="ja-JP" altLang="en-US" sz="2400"/>
          </a:p>
        </p:txBody>
      </p:sp>
    </p:spTree>
    <p:extLst>
      <p:ext uri="{BB962C8B-B14F-4D97-AF65-F5344CB8AC3E}">
        <p14:creationId xmlns:p14="http://schemas.microsoft.com/office/powerpoint/2010/main" val="2802991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83FE43-9567-85D2-FEC2-3227DCC5B0B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DDB789A-4EAE-3F19-F26B-EC880B1A2F71}"/>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823645E-FE8A-1DFB-68FC-DD22EDEF4B40}"/>
              </a:ext>
            </a:extLst>
          </p:cNvPr>
          <p:cNvSpPr txBox="1"/>
          <p:nvPr/>
        </p:nvSpPr>
        <p:spPr>
          <a:xfrm>
            <a:off x="0" y="47697"/>
            <a:ext cx="12393038" cy="769441"/>
          </a:xfrm>
          <a:prstGeom prst="rect">
            <a:avLst/>
          </a:prstGeom>
          <a:noFill/>
        </p:spPr>
        <p:txBody>
          <a:bodyPr wrap="square" rtlCol="0">
            <a:spAutoFit/>
          </a:bodyPr>
          <a:lstStyle/>
          <a:p>
            <a:r>
              <a:rPr lang="en-US" altLang="ja-JP" sz="4400">
                <a:solidFill>
                  <a:schemeClr val="bg1"/>
                </a:solidFill>
              </a:rPr>
              <a:t>Effective Lagrangian</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023CF433-EA26-4A02-1990-A411E462C160}"/>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10</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26" name="テキスト ボックス 25">
                <a:extLst>
                  <a:ext uri="{FF2B5EF4-FFF2-40B4-BE49-F238E27FC236}">
                    <a16:creationId xmlns:a16="http://schemas.microsoft.com/office/drawing/2014/main" id="{023CF433-EA26-4A02-1990-A411E462C160}"/>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12575" t="-126316" r="-53293" b="-189474"/>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526CFACC-945D-0F87-3128-8463DFCEA6E0}"/>
              </a:ext>
            </a:extLst>
          </p:cNvPr>
          <p:cNvSpPr txBox="1"/>
          <p:nvPr/>
        </p:nvSpPr>
        <p:spPr>
          <a:xfrm>
            <a:off x="453769" y="1067165"/>
            <a:ext cx="8444484" cy="461665"/>
          </a:xfrm>
          <a:prstGeom prst="rect">
            <a:avLst/>
          </a:prstGeom>
          <a:noFill/>
        </p:spPr>
        <p:txBody>
          <a:bodyPr wrap="square">
            <a:spAutoFit/>
          </a:bodyPr>
          <a:lstStyle/>
          <a:p>
            <a:r>
              <a:rPr lang="en-US" altLang="ja-JP" sz="2400"/>
              <a:t>Effective fields of </a:t>
            </a:r>
            <a:r>
              <a:rPr kumimoji="1" lang="en-US" altLang="ja-JP" sz="2400"/>
              <a:t>DHT based on the diquark picture</a:t>
            </a:r>
          </a:p>
        </p:txBody>
      </p:sp>
      <p:sp>
        <p:nvSpPr>
          <p:cNvPr id="12" name="テキスト ボックス 11">
            <a:extLst>
              <a:ext uri="{FF2B5EF4-FFF2-40B4-BE49-F238E27FC236}">
                <a16:creationId xmlns:a16="http://schemas.microsoft.com/office/drawing/2014/main" id="{6E8AED28-DF06-D64C-0DAB-830F72CE007C}"/>
              </a:ext>
            </a:extLst>
          </p:cNvPr>
          <p:cNvSpPr txBox="1"/>
          <p:nvPr/>
        </p:nvSpPr>
        <p:spPr>
          <a:xfrm>
            <a:off x="453769" y="2115753"/>
            <a:ext cx="8444484" cy="461665"/>
          </a:xfrm>
          <a:prstGeom prst="rect">
            <a:avLst/>
          </a:prstGeom>
          <a:noFill/>
        </p:spPr>
        <p:txBody>
          <a:bodyPr wrap="square">
            <a:spAutoFit/>
          </a:bodyPr>
          <a:lstStyle/>
          <a:p>
            <a:r>
              <a:rPr lang="en-US" altLang="ja-JP" sz="2400"/>
              <a:t>The effective lagrangian including the correction terms</a:t>
            </a:r>
            <a:endParaRPr kumimoji="1" lang="en-US" altLang="ja-JP" sz="2400"/>
          </a:p>
        </p:txBody>
      </p:sp>
      <p:grpSp>
        <p:nvGrpSpPr>
          <p:cNvPr id="20" name="グループ化 19">
            <a:extLst>
              <a:ext uri="{FF2B5EF4-FFF2-40B4-BE49-F238E27FC236}">
                <a16:creationId xmlns:a16="http://schemas.microsoft.com/office/drawing/2014/main" id="{DD4F21C4-422A-B7EE-27D3-FFDF57FB6892}"/>
              </a:ext>
            </a:extLst>
          </p:cNvPr>
          <p:cNvGrpSpPr/>
          <p:nvPr/>
        </p:nvGrpSpPr>
        <p:grpSpPr>
          <a:xfrm>
            <a:off x="947572" y="2572554"/>
            <a:ext cx="9929398" cy="3054426"/>
            <a:chOff x="2104714" y="3429000"/>
            <a:chExt cx="8622647" cy="3054426"/>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82D78F3-1DE5-13FE-C0FB-81A98CB0A7FA}"/>
                    </a:ext>
                  </a:extLst>
                </p:cNvPr>
                <p:cNvSpPr txBox="1"/>
                <p:nvPr/>
              </p:nvSpPr>
              <p:spPr>
                <a:xfrm>
                  <a:off x="2104714" y="3434037"/>
                  <a:ext cx="92132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15" name="テキスト ボックス 14">
                  <a:extLst>
                    <a:ext uri="{FF2B5EF4-FFF2-40B4-BE49-F238E27FC236}">
                      <a16:creationId xmlns:a16="http://schemas.microsoft.com/office/drawing/2014/main" id="{E82D78F3-1DE5-13FE-C0FB-81A98CB0A7FA}"/>
                    </a:ext>
                  </a:extLst>
                </p:cNvPr>
                <p:cNvSpPr txBox="1">
                  <a:spLocks noRot="1" noChangeAspect="1" noMove="1" noResize="1" noEditPoints="1" noAdjustHandles="1" noChangeArrowheads="1" noChangeShapeType="1" noTextEdit="1"/>
                </p:cNvSpPr>
                <p:nvPr/>
              </p:nvSpPr>
              <p:spPr>
                <a:xfrm>
                  <a:off x="2104714" y="3434037"/>
                  <a:ext cx="921326" cy="46166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FB6A532D-3E30-B224-A4E2-178A0F9D7D49}"/>
                    </a:ext>
                  </a:extLst>
                </p:cNvPr>
                <p:cNvSpPr txBox="1"/>
                <p:nvPr/>
              </p:nvSpPr>
              <p:spPr>
                <a:xfrm>
                  <a:off x="2728405" y="3429000"/>
                  <a:ext cx="7998956" cy="30544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m:rPr>
                            <m:sty m:val="p"/>
                          </m:rPr>
                          <a:rPr kumimoji="1" lang="en-US" altLang="ja-JP" sz="2400" b="0" i="0" smtClean="0">
                            <a:latin typeface="Cambria Math" panose="02040503050406030204" pitchFamily="18" charset="0"/>
                            <a:ea typeface="Cambria Math" panose="02040503050406030204" pitchFamily="18" charset="0"/>
                          </a:rPr>
                          <m:t>tr</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p>
                              <m:sSupPr>
                                <m:ctrlPr>
                                  <a:rPr lang="el-GR" altLang="ja-JP" sz="2400" i="1">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Ψ</m:t>
                                    </m:r>
                                  </m:e>
                                </m:acc>
                              </m:e>
                              <m:sup>
                                <m:r>
                                  <a:rPr lang="en-US" altLang="ja-JP" sz="2400" i="1">
                                    <a:latin typeface="Cambria Math" panose="02040503050406030204" pitchFamily="18" charset="0"/>
                                    <a:ea typeface="Cambria Math" panose="02040503050406030204" pitchFamily="18" charset="0"/>
                                  </a:rPr>
                                  <m:t>𝑖</m:t>
                                </m:r>
                              </m:sup>
                            </m:sSup>
                            <m:r>
                              <a:rPr lang="en-US" altLang="ja-JP" sz="2400" i="1">
                                <a:latin typeface="Cambria Math" panose="02040503050406030204" pitchFamily="18" charset="0"/>
                                <a:ea typeface="Cambria Math" panose="02040503050406030204" pitchFamily="18" charset="0"/>
                              </a:rPr>
                              <m:t>𝑖𝑣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m:t>
                            </m:r>
                            <m:sSub>
                              <m:sSubPr>
                                <m:ctrlPr>
                                  <a:rPr lang="el-GR" altLang="ja-JP" sz="2400" i="1">
                                    <a:latin typeface="Cambria Math" panose="02040503050406030204" pitchFamily="18" charset="0"/>
                                    <a:ea typeface="Cambria Math" panose="02040503050406030204" pitchFamily="18" charset="0"/>
                                  </a:rPr>
                                </m:ctrlPr>
                              </m:sSubPr>
                              <m:e>
                                <m:r>
                                  <a:rPr lang="el-GR" altLang="ja-JP" sz="2400" i="1">
                                    <a:latin typeface="Cambria Math" panose="02040503050406030204" pitchFamily="18" charset="0"/>
                                    <a:ea typeface="Cambria Math" panose="02040503050406030204" pitchFamily="18" charset="0"/>
                                  </a:rPr>
                                  <m:t>𝛹</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sSub>
                              <m:sSubPr>
                                <m:ctrlPr>
                                  <a:rPr lang="el-GR"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i="1">
                                    <a:latin typeface="Cambria Math" panose="02040503050406030204" pitchFamily="18" charset="0"/>
                                    <a:ea typeface="Cambria Math" panose="02040503050406030204" pitchFamily="18" charset="0"/>
                                  </a:rPr>
                                  <m:t>𝑖𝑗</m:t>
                                </m:r>
                              </m:sub>
                            </m:sSub>
                            <m:r>
                              <a:rPr lang="en-US" altLang="ja-JP" sz="2400" i="1">
                                <a:latin typeface="Cambria Math" panose="02040503050406030204" pitchFamily="18" charset="0"/>
                                <a:ea typeface="Cambria Math" panose="02040503050406030204" pitchFamily="18" charset="0"/>
                              </a:rPr>
                              <m:t>𝑖𝑣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r>
                                  <m:rPr>
                                    <m:sty m:val="p"/>
                                  </m:rPr>
                                  <a:rPr lang="el-GR" altLang="ja-JP" sz="2400" i="1">
                                    <a:latin typeface="Cambria Math" panose="02040503050406030204" pitchFamily="18" charset="0"/>
                                    <a:ea typeface="Cambria Math" panose="02040503050406030204" pitchFamily="18" charset="0"/>
                                  </a:rPr>
                                  <m:t>Φ</m:t>
                                </m:r>
                              </m:e>
                              <m:sup>
                                <m:r>
                                  <a:rPr lang="en-US" altLang="ja-JP" sz="2400" i="1">
                                    <a:latin typeface="Cambria Math" panose="02040503050406030204" pitchFamily="18" charset="0"/>
                                    <a:ea typeface="Cambria Math" panose="02040503050406030204" pitchFamily="18" charset="0"/>
                                  </a:rPr>
                                  <m:t>𝑗𝑖</m:t>
                                </m:r>
                              </m:sup>
                            </m:sSup>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m:rPr>
                                <m:sty m:val="p"/>
                              </m:rPr>
                              <a:rPr lang="el-GR" altLang="ja-JP" sz="2400" b="0" i="1" smtClean="0">
                                <a:latin typeface="Cambria Math" panose="02040503050406030204" pitchFamily="18" charset="0"/>
                                <a:ea typeface="Cambria Math" panose="02040503050406030204" pitchFamily="18" charset="0"/>
                              </a:rPr>
                              <m:t>Λ</m:t>
                            </m:r>
                          </m:e>
                          <m:sub>
                            <m:r>
                              <m:rPr>
                                <m:sty m:val="p"/>
                              </m:rPr>
                              <a:rPr lang="el-GR" altLang="ja-JP" sz="2400" b="0" i="1" smtClean="0">
                                <a:latin typeface="Cambria Math" panose="02040503050406030204" pitchFamily="18" charset="0"/>
                                <a:ea typeface="Cambria Math" panose="02040503050406030204" pitchFamily="18" charset="0"/>
                              </a:rPr>
                              <m:t>Ψ</m:t>
                            </m:r>
                          </m:sub>
                        </m:sSub>
                        <m:r>
                          <m:rPr>
                            <m:sty m:val="p"/>
                          </m:rPr>
                          <a:rPr lang="en-US" altLang="ja-JP" sz="2400" b="0" i="0" smtClean="0">
                            <a:latin typeface="Cambria Math" panose="02040503050406030204" pitchFamily="18" charset="0"/>
                            <a:ea typeface="Cambria Math" panose="02040503050406030204" pitchFamily="18" charset="0"/>
                          </a:rPr>
                          <m:t>tr</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l-GR" altLang="ja-JP" sz="2400" i="1" smtClean="0">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Ψ</m:t>
                                    </m:r>
                                  </m:e>
                                </m:acc>
                              </m:e>
                              <m:sup>
                                <m:r>
                                  <a:rPr lang="en-US" altLang="ja-JP" sz="2400" b="0" i="1" smtClean="0">
                                    <a:latin typeface="Cambria Math" panose="02040503050406030204" pitchFamily="18" charset="0"/>
                                    <a:ea typeface="Cambria Math" panose="02040503050406030204" pitchFamily="18" charset="0"/>
                                  </a:rPr>
                                  <m:t>𝑖</m:t>
                                </m:r>
                              </m:sup>
                            </m:sSup>
                            <m:sSub>
                              <m:sSubPr>
                                <m:ctrlPr>
                                  <a:rPr lang="el-GR" altLang="ja-JP" sz="2400" i="1" smtClean="0">
                                    <a:latin typeface="Cambria Math" panose="02040503050406030204" pitchFamily="18" charset="0"/>
                                    <a:ea typeface="Cambria Math" panose="02040503050406030204" pitchFamily="18" charset="0"/>
                                  </a:rPr>
                                </m:ctrlPr>
                              </m:sSubPr>
                              <m:e>
                                <m:r>
                                  <m:rPr>
                                    <m:sty m:val="p"/>
                                  </m:rPr>
                                  <a:rPr lang="el-GR" altLang="ja-JP" sz="2400" i="1" smtClean="0">
                                    <a:latin typeface="Cambria Math" panose="02040503050406030204" pitchFamily="18" charset="0"/>
                                    <a:ea typeface="Cambria Math" panose="02040503050406030204" pitchFamily="18" charset="0"/>
                                  </a:rPr>
                                  <m:t>Ψ</m:t>
                                </m:r>
                              </m:e>
                              <m:sub>
                                <m:r>
                                  <a:rPr lang="en-US" altLang="ja-JP" sz="2400" b="0" i="1" smtClean="0">
                                    <a:latin typeface="Cambria Math" panose="02040503050406030204" pitchFamily="18" charset="0"/>
                                    <a:ea typeface="Cambria Math" panose="02040503050406030204" pitchFamily="18" charset="0"/>
                                  </a:rPr>
                                  <m:t>𝑖</m:t>
                                </m:r>
                              </m:sub>
                            </m:sSub>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m:rPr>
                                <m:sty m:val="p"/>
                              </m:rPr>
                              <a:rPr lang="el-GR" altLang="ja-JP" sz="2400" b="0" i="1" smtClean="0">
                                <a:latin typeface="Cambria Math" panose="02040503050406030204" pitchFamily="18" charset="0"/>
                                <a:ea typeface="Cambria Math" panose="02040503050406030204" pitchFamily="18" charset="0"/>
                              </a:rPr>
                              <m:t>Λ</m:t>
                            </m:r>
                          </m:e>
                          <m:sub>
                            <m:r>
                              <m:rPr>
                                <m:sty m:val="p"/>
                              </m:rPr>
                              <a:rPr lang="el-GR" altLang="ja-JP" sz="2400" b="0" i="1" smtClean="0">
                                <a:latin typeface="Cambria Math" panose="02040503050406030204" pitchFamily="18" charset="0"/>
                                <a:ea typeface="Cambria Math" panose="02040503050406030204" pitchFamily="18" charset="0"/>
                              </a:rPr>
                              <m:t>Φ</m:t>
                            </m:r>
                          </m:sub>
                        </m:sSub>
                        <m:r>
                          <a:rPr lang="en-US" altLang="ja-JP" sz="2400" b="0" i="1" smtClean="0">
                            <a:latin typeface="Cambria Math" panose="02040503050406030204" pitchFamily="18" charset="0"/>
                            <a:ea typeface="Cambria Math" panose="02040503050406030204" pitchFamily="18" charset="0"/>
                          </a:rPr>
                          <m:t>𝑡𝑟</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l-GR" altLang="ja-JP" sz="2400" i="1" smtClean="0">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𝑖𝑗</m:t>
                                </m:r>
                              </m:sub>
                            </m:sSub>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smtClean="0">
                                    <a:latin typeface="Cambria Math" panose="02040503050406030204" pitchFamily="18" charset="0"/>
                                    <a:ea typeface="Cambria Math" panose="02040503050406030204" pitchFamily="18" charset="0"/>
                                  </a:rPr>
                                  <m:t>Φ</m:t>
                                </m:r>
                              </m:e>
                              <m:sup>
                                <m:r>
                                  <a:rPr lang="en-US" altLang="ja-JP" sz="2400" b="0" i="1" smtClean="0">
                                    <a:latin typeface="Cambria Math" panose="02040503050406030204" pitchFamily="18" charset="0"/>
                                    <a:ea typeface="Cambria Math" panose="02040503050406030204" pitchFamily="18" charset="0"/>
                                  </a:rPr>
                                  <m:t>𝑗𝑖</m:t>
                                </m:r>
                              </m:sup>
                            </m:sSup>
                          </m:e>
                        </m:d>
                      </m:oMath>
                    </m:oMathPara>
                  </a14:m>
                  <a:endParaRPr kumimoji="1" lang="en-US" altLang="ja-JP" sz="2400"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m:rPr>
                                <m:sty m:val="p"/>
                              </m:rPr>
                              <a:rPr kumimoji="1" lang="el-GR" altLang="ja-JP" sz="2400" b="0" i="1" smtClean="0">
                                <a:latin typeface="Cambria Math" panose="02040503050406030204" pitchFamily="18" charset="0"/>
                                <a:ea typeface="Cambria Math" panose="02040503050406030204" pitchFamily="18" charset="0"/>
                              </a:rPr>
                              <m:t>Ψ</m:t>
                            </m:r>
                          </m:sub>
                        </m:sSub>
                        <m:r>
                          <m:rPr>
                            <m:sty m:val="p"/>
                          </m:rPr>
                          <a:rPr kumimoji="1" lang="en-US" altLang="ja-JP" sz="2400" b="0" i="0" smtClean="0">
                            <a:latin typeface="Cambria Math" panose="02040503050406030204" pitchFamily="18" charset="0"/>
                          </a:rPr>
                          <m:t>tr</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m:rPr>
                                        <m:sty m:val="p"/>
                                      </m:rPr>
                                      <a:rPr kumimoji="1" lang="el-GR" altLang="ja-JP" sz="2400" b="0" i="1" smtClean="0">
                                        <a:latin typeface="Cambria Math" panose="02040503050406030204" pitchFamily="18" charset="0"/>
                                        <a:ea typeface="Cambria Math" panose="02040503050406030204" pitchFamily="18" charset="0"/>
                                      </a:rPr>
                                      <m:t>Ψ</m:t>
                                    </m:r>
                                  </m:e>
                                </m:acc>
                              </m:e>
                              <m:sup>
                                <m:r>
                                  <a:rPr kumimoji="1" lang="en-US" altLang="ja-JP" sz="2400" b="0" i="1" smtClean="0">
                                    <a:latin typeface="Cambria Math" panose="02040503050406030204" pitchFamily="18" charset="0"/>
                                  </a:rPr>
                                  <m:t>𝑖</m:t>
                                </m:r>
                              </m:sup>
                            </m:sSup>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Ψ</m:t>
                                </m:r>
                              </m:e>
                              <m:sub>
                                <m:r>
                                  <a:rPr kumimoji="1" lang="en-US" altLang="ja-JP" sz="2400" b="0" i="1" smtClean="0">
                                    <a:latin typeface="Cambria Math" panose="02040503050406030204" pitchFamily="18" charset="0"/>
                                  </a:rPr>
                                  <m:t>𝑗</m:t>
                                </m:r>
                              </m:sub>
                            </m:sSub>
                          </m:e>
                        </m:d>
                        <m:sSub>
                          <m:sSubPr>
                            <m:ctrlPr>
                              <a:rPr kumimoji="1" lang="en-US" altLang="ja-JP" sz="2400" b="0" i="1" smtClean="0">
                                <a:latin typeface="Cambria Math" panose="02040503050406030204" pitchFamily="18" charset="0"/>
                              </a:rPr>
                            </m:ctrlPr>
                          </m:sSubPr>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ℳ</m:t>
                                        </m:r>
                                      </m:e>
                                      <m:sub>
                                        <m:r>
                                          <a:rPr kumimoji="1" lang="en-US" altLang="ja-JP" sz="2400" b="0" i="1" smtClean="0">
                                            <a:latin typeface="Cambria Math" panose="02040503050406030204" pitchFamily="18" charset="0"/>
                                          </a:rPr>
                                          <m:t>𝑞</m:t>
                                        </m:r>
                                      </m:sub>
                                    </m:sSub>
                                  </m:e>
                                </m:d>
                              </m:e>
                              <m:sup>
                                <m:r>
                                  <a:rPr kumimoji="1" lang="en-US" altLang="ja-JP" sz="2400" b="0" i="1" smtClean="0">
                                    <a:latin typeface="Cambria Math" panose="02040503050406030204" pitchFamily="18" charset="0"/>
                                  </a:rPr>
                                  <m:t>𝑗</m:t>
                                </m:r>
                              </m:sup>
                            </m:sSup>
                          </m:e>
                          <m:sub>
                            <m:r>
                              <a:rPr kumimoji="1" lang="en-US" altLang="ja-JP" sz="2400" b="0" i="1" smtClean="0">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𝑐</m:t>
                            </m:r>
                          </m:e>
                          <m:sub>
                            <m:r>
                              <m:rPr>
                                <m:sty m:val="p"/>
                              </m:rPr>
                              <a:rPr lang="el-GR" altLang="ja-JP" sz="2400" i="1" smtClean="0">
                                <a:latin typeface="Cambria Math" panose="02040503050406030204" pitchFamily="18" charset="0"/>
                                <a:ea typeface="Cambria Math" panose="02040503050406030204" pitchFamily="18" charset="0"/>
                              </a:rPr>
                              <m:t>Φ</m:t>
                            </m:r>
                          </m:sub>
                        </m:sSub>
                        <m:r>
                          <m:rPr>
                            <m:sty m:val="p"/>
                          </m:rPr>
                          <a:rPr lang="en-US" altLang="ja-JP" sz="2400" i="0">
                            <a:latin typeface="Cambria Math" panose="02040503050406030204" pitchFamily="18" charset="0"/>
                          </a:rPr>
                          <m:t>tr</m:t>
                        </m:r>
                        <m:d>
                          <m:dPr>
                            <m:begChr m:val="["/>
                            <m:endChr m:val="]"/>
                            <m:ctrlPr>
                              <a:rPr lang="en-US" altLang="ja-JP" sz="2400" i="1">
                                <a:latin typeface="Cambria Math" panose="02040503050406030204" pitchFamily="18" charset="0"/>
                              </a:rPr>
                            </m:ctrlPr>
                          </m:dPr>
                          <m:e>
                            <m:sSub>
                              <m:sSubPr>
                                <m:ctrlPr>
                                  <a:rPr lang="en-US" altLang="ja-JP" sz="240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m:rPr>
                                        <m:sty m:val="p"/>
                                      </m:rPr>
                                      <a:rPr kumimoji="1" lang="el-GR" altLang="ja-JP" sz="2400" b="0" i="1" smtClean="0">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rPr>
                                  <m:t>𝑖𝑗</m:t>
                                </m:r>
                              </m:sub>
                            </m:sSub>
                            <m:sSub>
                              <m:sSubPr>
                                <m:ctrlPr>
                                  <a:rPr lang="en-US"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rPr>
                                              <m:t>𝑞</m:t>
                                            </m:r>
                                          </m:sub>
                                        </m:sSub>
                                      </m:e>
                                    </m:d>
                                  </m:e>
                                  <m:sup>
                                    <m:r>
                                      <a:rPr lang="en-US" altLang="ja-JP" sz="2400" i="1">
                                        <a:latin typeface="Cambria Math" panose="02040503050406030204" pitchFamily="18" charset="0"/>
                                      </a:rPr>
                                      <m:t>𝑗</m:t>
                                    </m:r>
                                  </m:sup>
                                </m:sSup>
                              </m:e>
                              <m:sub>
                                <m:r>
                                  <a:rPr lang="en-US" altLang="ja-JP" sz="2400" b="0" i="1" smtClean="0">
                                    <a:latin typeface="Cambria Math" panose="02040503050406030204" pitchFamily="18" charset="0"/>
                                  </a:rPr>
                                  <m:t>𝑘</m:t>
                                </m:r>
                              </m:sub>
                            </m:sSub>
                            <m:sSup>
                              <m:sSupPr>
                                <m:ctrlPr>
                                  <a:rPr lang="en-US" altLang="ja-JP" sz="2400" i="1" smtClean="0">
                                    <a:latin typeface="Cambria Math" panose="02040503050406030204" pitchFamily="18" charset="0"/>
                                  </a:rPr>
                                </m:ctrlPr>
                              </m:sSupPr>
                              <m:e>
                                <m:r>
                                  <m:rPr>
                                    <m:sty m:val="p"/>
                                  </m:rPr>
                                  <a:rPr lang="el-GR" altLang="ja-JP" sz="2400" i="1" smtClean="0">
                                    <a:latin typeface="Cambria Math" panose="02040503050406030204" pitchFamily="18" charset="0"/>
                                    <a:ea typeface="Cambria Math" panose="02040503050406030204" pitchFamily="18" charset="0"/>
                                  </a:rPr>
                                  <m:t>Φ</m:t>
                                </m:r>
                              </m:e>
                              <m:sup>
                                <m:r>
                                  <a:rPr lang="en-US" altLang="ja-JP" sz="2400" b="0" i="1" smtClean="0">
                                    <a:latin typeface="Cambria Math" panose="02040503050406030204" pitchFamily="18" charset="0"/>
                                  </a:rPr>
                                  <m:t>𝑘𝑖</m:t>
                                </m:r>
                              </m:sup>
                            </m:sSup>
                          </m:e>
                        </m:d>
                      </m:oMath>
                    </m:oMathPara>
                  </a14:m>
                  <a:endParaRPr kumimoji="1" lang="en-US" altLang="ja-JP" sz="2400"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rPr>
                              <m:t>𝑞</m:t>
                            </m:r>
                          </m:sub>
                        </m:sSub>
                        <m:r>
                          <m:rPr>
                            <m:sty m:val="p"/>
                          </m:rPr>
                          <a:rPr kumimoji="1" lang="en-US" altLang="ja-JP" sz="2400" b="0" i="0" smtClean="0">
                            <a:latin typeface="Cambria Math" panose="02040503050406030204" pitchFamily="18" charset="0"/>
                          </a:rPr>
                          <m:t>tr</m:t>
                        </m:r>
                        <m:d>
                          <m:dPr>
                            <m:begChr m:val="["/>
                            <m:endChr m:val="]"/>
                            <m:ctrlPr>
                              <a:rPr kumimoji="1" lang="en-US" altLang="ja-JP" sz="2400" b="0" i="1" smtClean="0">
                                <a:latin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𝐻</m:t>
                                    </m:r>
                                  </m:e>
                                </m:acc>
                              </m:e>
                              <m:sup>
                                <m:r>
                                  <a:rPr lang="en-US" altLang="ja-JP" sz="2400" i="1">
                                    <a:latin typeface="Cambria Math" panose="02040503050406030204" pitchFamily="18" charset="0"/>
                                    <a:ea typeface="Cambria Math" panose="02040503050406030204" pitchFamily="18" charset="0"/>
                                  </a:rPr>
                                  <m:t>𝑖</m:t>
                                </m:r>
                              </m:sup>
                            </m:sSup>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b>
                              <m:sSubPr>
                                <m:ctrlPr>
                                  <a:rPr lang="en-US"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rPr>
                                              <m:t>𝑞</m:t>
                                            </m:r>
                                          </m:sub>
                                        </m:sSub>
                                      </m:e>
                                    </m:d>
                                  </m:e>
                                  <m:sup>
                                    <m:r>
                                      <a:rPr lang="en-US" altLang="ja-JP" sz="2400" i="1">
                                        <a:latin typeface="Cambria Math" panose="02040503050406030204" pitchFamily="18" charset="0"/>
                                      </a:rPr>
                                      <m:t>𝑗</m:t>
                                    </m:r>
                                  </m:sup>
                                </m:sSup>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𝐻</m:t>
                                </m:r>
                              </m:e>
                              <m:sub>
                                <m:r>
                                  <a:rPr lang="en-US" altLang="ja-JP" sz="2400" i="1">
                                    <a:latin typeface="Cambria Math" panose="02040503050406030204" pitchFamily="18" charset="0"/>
                                  </a:rPr>
                                  <m:t>𝑗</m:t>
                                </m:r>
                              </m:sub>
                            </m:sSub>
                          </m:e>
                        </m:d>
                        <m:r>
                          <a:rPr lang="en-US" altLang="ja-JP" sz="2400" i="1">
                            <a:latin typeface="Cambria Math" panose="02040503050406030204" pitchFamily="18" charset="0"/>
                          </a:rPr>
                          <m:t>−</m:t>
                        </m:r>
                        <m:box>
                          <m:boxPr>
                            <m:ctrlPr>
                              <a:rPr lang="en-US" altLang="ja-JP" sz="2400" i="1" smtClean="0">
                                <a:latin typeface="Cambria Math" panose="02040503050406030204" pitchFamily="18" charset="0"/>
                              </a:rPr>
                            </m:ctrlPr>
                          </m:boxPr>
                          <m:e>
                            <m:argPr>
                              <m:argSz m:val="-1"/>
                            </m:argPr>
                            <m:f>
                              <m:fPr>
                                <m:ctrlPr>
                                  <a:rPr lang="en-US" altLang="ja-JP" sz="2400" i="1" smtClean="0">
                                    <a:latin typeface="Cambria Math" panose="02040503050406030204" pitchFamily="18" charset="0"/>
                                  </a:rPr>
                                </m:ctrlPr>
                              </m:fPr>
                              <m:num>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rPr>
                                      <m:t>𝑞</m:t>
                                    </m:r>
                                  </m:sub>
                                  <m:sup>
                                    <m:r>
                                      <a:rPr lang="en-US" altLang="ja-JP" sz="2400" b="0" i="1" smtClean="0">
                                        <a:latin typeface="Cambria Math" panose="02040503050406030204" pitchFamily="18" charset="0"/>
                                      </a:rPr>
                                      <m:t>′</m:t>
                                    </m:r>
                                  </m:sup>
                                </m:sSubSup>
                              </m:num>
                              <m:den>
                                <m:r>
                                  <a:rPr lang="en-US" altLang="ja-JP" sz="2400" b="0" i="1" smtClean="0">
                                    <a:latin typeface="Cambria Math" panose="02040503050406030204" pitchFamily="18" charset="0"/>
                                  </a:rPr>
                                  <m:t>2</m:t>
                                </m:r>
                              </m:den>
                            </m:f>
                          </m:e>
                        </m:box>
                        <m:r>
                          <m:rPr>
                            <m:sty m:val="p"/>
                          </m:rPr>
                          <a:rPr lang="en-US" altLang="ja-JP" sz="2400" b="0" i="0" smtClean="0">
                            <a:latin typeface="Cambria Math" panose="02040503050406030204" pitchFamily="18" charset="0"/>
                          </a:rPr>
                          <m:t>tr</m:t>
                        </m:r>
                        <m:d>
                          <m:dPr>
                            <m:begChr m:val="["/>
                            <m:endChr m:val="]"/>
                            <m:ctrlPr>
                              <a:rPr lang="en-US" altLang="ja-JP" sz="2400" i="1" smtClean="0">
                                <a:latin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𝐵</m:t>
                                </m:r>
                              </m:e>
                              <m:sup>
                                <m:r>
                                  <a:rPr lang="en-US" altLang="ja-JP" sz="2400" i="1">
                                    <a:latin typeface="Cambria Math" panose="02040503050406030204" pitchFamily="18" charset="0"/>
                                    <a:ea typeface="Cambria Math" panose="02040503050406030204" pitchFamily="18" charset="0"/>
                                  </a:rPr>
                                  <m:t>𝑖</m:t>
                                </m:r>
                              </m:sup>
                            </m:sSup>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b>
                              <m:sSubPr>
                                <m:ctrlPr>
                                  <a:rPr lang="en-US"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rPr>
                                              <m:t>𝑞</m:t>
                                            </m:r>
                                          </m:sub>
                                        </m:sSub>
                                      </m:e>
                                    </m:d>
                                  </m:e>
                                  <m:sup>
                                    <m:r>
                                      <a:rPr lang="en-US" altLang="ja-JP" sz="2400" i="1">
                                        <a:latin typeface="Cambria Math" panose="02040503050406030204" pitchFamily="18" charset="0"/>
                                      </a:rPr>
                                      <m:t>𝑗</m:t>
                                    </m:r>
                                  </m:sup>
                                </m:sSup>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𝐵</m:t>
                                    </m:r>
                                  </m:e>
                                </m:acc>
                              </m:e>
                              <m:sub>
                                <m:r>
                                  <a:rPr lang="en-US" altLang="ja-JP" sz="2400" i="1">
                                    <a:latin typeface="Cambria Math" panose="02040503050406030204" pitchFamily="18" charset="0"/>
                                  </a:rPr>
                                  <m:t>𝑗</m:t>
                                </m:r>
                              </m:sub>
                            </m:sSub>
                          </m:e>
                        </m:d>
                      </m:oMath>
                    </m:oMathPara>
                  </a14:m>
                  <a:endParaRPr lang="ja-JP" altLang="en-US" sz="2400"/>
                </a:p>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rPr>
                              <m:t>𝑞𝑞</m:t>
                            </m:r>
                          </m:sub>
                        </m:sSub>
                        <m:r>
                          <m:rPr>
                            <m:sty m:val="p"/>
                          </m:rPr>
                          <a:rPr kumimoji="1" lang="en-US" altLang="ja-JP" sz="2400" b="0" i="0" smtClean="0">
                            <a:latin typeface="Cambria Math" panose="02040503050406030204" pitchFamily="18" charset="0"/>
                          </a:rPr>
                          <m:t>tr</m:t>
                        </m:r>
                        <m:d>
                          <m:dPr>
                            <m:begChr m:val="["/>
                            <m:endChr m:val="]"/>
                            <m:ctrlPr>
                              <a:rPr kumimoji="1" lang="en-US" altLang="ja-JP" sz="2400" b="0" i="1" smtClean="0">
                                <a:latin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𝑆</m:t>
                                    </m:r>
                                  </m:e>
                                </m:acc>
                              </m:e>
                              <m:sub>
                                <m:r>
                                  <a:rPr lang="en-US" altLang="ja-JP" sz="2400" b="0" i="1" smtClean="0">
                                    <a:latin typeface="Cambria Math" panose="02040503050406030204" pitchFamily="18" charset="0"/>
                                    <a:ea typeface="Cambria Math" panose="02040503050406030204" pitchFamily="18" charset="0"/>
                                  </a:rPr>
                                  <m:t>𝑖𝑗</m:t>
                                </m:r>
                              </m:sub>
                            </m:sSub>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b>
                              <m:sSubPr>
                                <m:ctrlPr>
                                  <a:rPr lang="en-US"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rPr>
                                              <m:t>𝑞</m:t>
                                            </m:r>
                                          </m:sub>
                                        </m:sSub>
                                      </m:e>
                                    </m:d>
                                  </m:e>
                                  <m:sup>
                                    <m:r>
                                      <a:rPr lang="en-US" altLang="ja-JP" sz="2400" i="1">
                                        <a:latin typeface="Cambria Math" panose="02040503050406030204" pitchFamily="18" charset="0"/>
                                      </a:rPr>
                                      <m:t>𝑗</m:t>
                                    </m:r>
                                  </m:sup>
                                </m:sSup>
                              </m:e>
                              <m:sub>
                                <m:r>
                                  <a:rPr lang="en-US" altLang="ja-JP" sz="2400" b="0" i="1" smtClean="0">
                                    <a:latin typeface="Cambria Math" panose="02040503050406030204" pitchFamily="18" charset="0"/>
                                  </a:rPr>
                                  <m:t>𝑘</m:t>
                                </m:r>
                              </m:sub>
                            </m:sSub>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𝑆</m:t>
                                </m:r>
                              </m:e>
                              <m:sup>
                                <m:r>
                                  <a:rPr lang="en-US" altLang="ja-JP" sz="2400" b="0" i="1" smtClean="0">
                                    <a:latin typeface="Cambria Math" panose="02040503050406030204" pitchFamily="18" charset="0"/>
                                  </a:rPr>
                                  <m:t>𝑘𝑖</m:t>
                                </m:r>
                              </m:sup>
                            </m:sSup>
                          </m:e>
                        </m:d>
                        <m:r>
                          <a:rPr lang="en-US" altLang="ja-JP" sz="2400" i="1">
                            <a:latin typeface="Cambria Math" panose="02040503050406030204" pitchFamily="18" charset="0"/>
                          </a:rPr>
                          <m:t>−</m:t>
                        </m:r>
                        <m:box>
                          <m:boxPr>
                            <m:ctrlPr>
                              <a:rPr lang="en-US" altLang="ja-JP" sz="2400" i="1" smtClean="0">
                                <a:latin typeface="Cambria Math" panose="02040503050406030204" pitchFamily="18" charset="0"/>
                              </a:rPr>
                            </m:ctrlPr>
                          </m:boxPr>
                          <m:e>
                            <m:argPr>
                              <m:argSz m:val="-1"/>
                            </m:argPr>
                            <m:f>
                              <m:fPr>
                                <m:ctrlPr>
                                  <a:rPr lang="en-US" altLang="ja-JP" sz="2400" i="1" smtClean="0">
                                    <a:latin typeface="Cambria Math" panose="02040503050406030204" pitchFamily="18" charset="0"/>
                                  </a:rPr>
                                </m:ctrlPr>
                              </m:fPr>
                              <m:num>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ea typeface="Cambria Math" panose="02040503050406030204" pitchFamily="18" charset="0"/>
                                      </a:rPr>
                                      <m:t>𝑞</m:t>
                                    </m:r>
                                    <m:r>
                                      <a:rPr lang="en-US" altLang="ja-JP" sz="2400" b="0" i="1" smtClean="0">
                                        <a:latin typeface="Cambria Math" panose="02040503050406030204" pitchFamily="18" charset="0"/>
                                      </a:rPr>
                                      <m:t>𝑞</m:t>
                                    </m:r>
                                  </m:sub>
                                  <m:sup>
                                    <m:r>
                                      <a:rPr lang="en-US" altLang="ja-JP" sz="2400" b="0" i="1" smtClean="0">
                                        <a:latin typeface="Cambria Math" panose="02040503050406030204" pitchFamily="18" charset="0"/>
                                      </a:rPr>
                                      <m:t>′</m:t>
                                    </m:r>
                                  </m:sup>
                                </m:sSubSup>
                              </m:num>
                              <m:den>
                                <m:r>
                                  <a:rPr lang="en-US" altLang="ja-JP" sz="2400" b="0" i="1" smtClean="0">
                                    <a:latin typeface="Cambria Math" panose="02040503050406030204" pitchFamily="18" charset="0"/>
                                  </a:rPr>
                                  <m:t>2</m:t>
                                </m:r>
                              </m:den>
                            </m:f>
                          </m:e>
                        </m:box>
                        <m:r>
                          <m:rPr>
                            <m:sty m:val="p"/>
                          </m:rPr>
                          <a:rPr lang="en-US" altLang="ja-JP" sz="2400" b="0" i="0" smtClean="0">
                            <a:latin typeface="Cambria Math" panose="02040503050406030204" pitchFamily="18" charset="0"/>
                          </a:rPr>
                          <m:t>tr</m:t>
                        </m:r>
                        <m:d>
                          <m:dPr>
                            <m:begChr m:val="["/>
                            <m:endChr m:val="]"/>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𝜇</m:t>
                                        </m:r>
                                      </m:sub>
                                      <m:sup>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3</m:t>
                                                </m:r>
                                              </m:e>
                                            </m:acc>
                                          </m:e>
                                        </m:d>
                                      </m:sup>
                                    </m:sSubSup>
                                  </m:e>
                                </m:d>
                              </m:e>
                              <m:sub>
                                <m:r>
                                  <a:rPr lang="en-US" altLang="ja-JP" sz="2400" i="1">
                                    <a:latin typeface="Cambria Math" panose="02040503050406030204" pitchFamily="18" charset="0"/>
                                  </a:rPr>
                                  <m:t>𝑖𝑗</m:t>
                                </m:r>
                              </m:sub>
                            </m:sSub>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b>
                              <m:sSubPr>
                                <m:ctrlPr>
                                  <a:rPr lang="en-US"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rPr>
                                              <m:t>𝑞</m:t>
                                            </m:r>
                                          </m:sub>
                                        </m:sSub>
                                      </m:e>
                                    </m:d>
                                  </m:e>
                                  <m:sup>
                                    <m:r>
                                      <a:rPr lang="en-US" altLang="ja-JP" sz="2400" i="1">
                                        <a:latin typeface="Cambria Math" panose="02040503050406030204" pitchFamily="18" charset="0"/>
                                      </a:rPr>
                                      <m:t>𝑗</m:t>
                                    </m:r>
                                  </m:sup>
                                </m:sSup>
                              </m:e>
                              <m:sub>
                                <m:r>
                                  <a:rPr lang="en-US" altLang="ja-JP" sz="2400" i="1">
                                    <a:latin typeface="Cambria Math" panose="02040503050406030204" pitchFamily="18" charset="0"/>
                                  </a:rPr>
                                  <m:t>𝑖</m:t>
                                </m:r>
                              </m:sub>
                            </m:sSub>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𝑇</m:t>
                                            </m:r>
                                          </m:e>
                                        </m:acc>
                                      </m:e>
                                      <m:sup>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3</m:t>
                                                </m:r>
                                              </m:e>
                                            </m:acc>
                                          </m:e>
                                        </m:d>
                                        <m:r>
                                          <a:rPr lang="en-US" altLang="ja-JP" sz="2400" i="1">
                                            <a:latin typeface="Cambria Math" panose="02040503050406030204" pitchFamily="18" charset="0"/>
                                            <a:ea typeface="Cambria Math" panose="02040503050406030204" pitchFamily="18" charset="0"/>
                                          </a:rPr>
                                          <m:t>𝜇</m:t>
                                        </m:r>
                                      </m:sup>
                                    </m:sSup>
                                  </m:e>
                                </m:d>
                              </m:e>
                              <m:sup>
                                <m:r>
                                  <a:rPr lang="en-US" altLang="ja-JP" sz="2400" i="1">
                                    <a:latin typeface="Cambria Math" panose="02040503050406030204" pitchFamily="18" charset="0"/>
                                  </a:rPr>
                                  <m:t>𝑘𝑖</m:t>
                                </m:r>
                              </m:sup>
                            </m:sSup>
                          </m:e>
                        </m:d>
                      </m:oMath>
                    </m:oMathPara>
                  </a14:m>
                  <a:endParaRPr kumimoji="1" lang="en-US" altLang="ja-JP" sz="2400"/>
                </a:p>
                <a:p>
                  <a:pPr/>
                  <a14:m>
                    <m:oMathPara xmlns:m="http://schemas.openxmlformats.org/officeDocument/2006/math">
                      <m:oMathParaPr>
                        <m:jc m:val="left"/>
                      </m:oMathParaPr>
                      <m:oMath xmlns:m="http://schemas.openxmlformats.org/officeDocument/2006/math">
                        <m:r>
                          <a:rPr lang="en-US" altLang="ja-JP" sz="2400" i="1" smtClean="0">
                            <a:latin typeface="Cambria Math" panose="02040503050406030204" pitchFamily="18" charset="0"/>
                          </a:rPr>
                          <m:t>−</m:t>
                        </m:r>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rPr>
                              <m:t>𝑚𝑖𝑥</m:t>
                            </m:r>
                          </m:sub>
                          <m:sup>
                            <m:r>
                              <a:rPr lang="en-US" altLang="ja-JP" sz="2400" b="0" i="1" smtClean="0">
                                <a:latin typeface="Cambria Math" panose="02040503050406030204" pitchFamily="18" charset="0"/>
                              </a:rPr>
                              <m:t>2</m:t>
                            </m:r>
                          </m:sup>
                        </m:sSubSup>
                        <m:r>
                          <m:rPr>
                            <m:sty m:val="p"/>
                          </m:rPr>
                          <a:rPr lang="en-US" altLang="ja-JP" sz="2400" b="0" i="0" smtClean="0">
                            <a:latin typeface="Cambria Math" panose="02040503050406030204" pitchFamily="18" charset="0"/>
                          </a:rPr>
                          <m:t>tr</m:t>
                        </m:r>
                        <m:d>
                          <m:dPr>
                            <m:begChr m:val="["/>
                            <m:endChr m:val="]"/>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𝜇</m:t>
                                        </m:r>
                                      </m:sub>
                                      <m:sup>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3</m:t>
                                                </m:r>
                                              </m:e>
                                            </m:acc>
                                          </m:e>
                                        </m:d>
                                      </m:sup>
                                    </m:sSubSup>
                                  </m:e>
                                </m:d>
                              </m:e>
                              <m:sub>
                                <m:r>
                                  <a:rPr lang="en-US" altLang="ja-JP" sz="2400" i="1">
                                    <a:latin typeface="Cambria Math" panose="02040503050406030204" pitchFamily="18" charset="0"/>
                                  </a:rPr>
                                  <m:t>𝑖𝑗</m:t>
                                </m:r>
                              </m:sub>
                            </m:sSub>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𝑇</m:t>
                                            </m:r>
                                          </m:e>
                                        </m:acc>
                                      </m:e>
                                      <m:sup>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6</m:t>
                                            </m:r>
                                          </m:e>
                                        </m:d>
                                        <m:r>
                                          <a:rPr lang="en-US" altLang="ja-JP" sz="2400" i="1">
                                            <a:latin typeface="Cambria Math" panose="02040503050406030204" pitchFamily="18" charset="0"/>
                                            <a:ea typeface="Cambria Math" panose="02040503050406030204" pitchFamily="18" charset="0"/>
                                          </a:rPr>
                                          <m:t>𝜇</m:t>
                                        </m:r>
                                      </m:sup>
                                    </m:sSup>
                                  </m:e>
                                </m:d>
                              </m:e>
                              <m:sup>
                                <m:r>
                                  <a:rPr lang="en-US" altLang="ja-JP" sz="2400" i="1">
                                    <a:latin typeface="Cambria Math" panose="02040503050406030204" pitchFamily="18" charset="0"/>
                                  </a:rPr>
                                  <m:t>𝑘𝑖</m:t>
                                </m:r>
                              </m:sup>
                            </m:sSup>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𝜇</m:t>
                                        </m:r>
                                      </m:sub>
                                      <m:sup>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6</m:t>
                                            </m:r>
                                          </m:e>
                                        </m:d>
                                      </m:sup>
                                    </m:sSubSup>
                                  </m:e>
                                </m:d>
                              </m:e>
                              <m:sub>
                                <m:r>
                                  <a:rPr lang="en-US" altLang="ja-JP" sz="2400" i="1">
                                    <a:latin typeface="Cambria Math" panose="02040503050406030204" pitchFamily="18" charset="0"/>
                                  </a:rPr>
                                  <m:t>𝑖𝑗</m:t>
                                </m:r>
                              </m:sub>
                            </m:sSub>
                            <m:sSubSup>
                              <m:sSubSupPr>
                                <m:ctrlPr>
                                  <a:rPr lang="el-GR" altLang="ja-JP" sz="2400" i="1">
                                    <a:latin typeface="Cambria Math" panose="02040503050406030204" pitchFamily="18" charset="0"/>
                                    <a:ea typeface="Cambria Math" panose="02040503050406030204" pitchFamily="18" charset="0"/>
                                  </a:rPr>
                                </m:ctrlPr>
                              </m:sSubSupPr>
                              <m:e>
                                <m:r>
                                  <a:rPr lang="el-GR" altLang="ja-JP" sz="2400" i="1">
                                    <a:latin typeface="Cambria Math" panose="02040503050406030204" pitchFamily="18" charset="0"/>
                                    <a:ea typeface="Cambria Math" panose="02040503050406030204" pitchFamily="18" charset="0"/>
                                  </a:rPr>
                                  <m:t>ℳ</m:t>
                                </m:r>
                              </m:e>
                              <m:sub>
                                <m:r>
                                  <a:rPr lang="en-US" altLang="ja-JP" sz="2400" i="1">
                                    <a:latin typeface="Cambria Math" panose="02040503050406030204" pitchFamily="18" charset="0"/>
                                    <a:ea typeface="Cambria Math" panose="02040503050406030204" pitchFamily="18" charset="0"/>
                                  </a:rPr>
                                  <m:t>𝑄</m:t>
                                </m:r>
                              </m:sub>
                              <m:sup>
                                <m:r>
                                  <a:rPr lang="en-US" altLang="ja-JP" sz="2400" i="1">
                                    <a:latin typeface="Cambria Math" panose="02040503050406030204" pitchFamily="18" charset="0"/>
                                    <a:ea typeface="Cambria Math" panose="02040503050406030204" pitchFamily="18" charset="0"/>
                                  </a:rPr>
                                  <m:t>−1</m:t>
                                </m:r>
                              </m:sup>
                            </m:sSubSup>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𝑇</m:t>
                                            </m:r>
                                          </m:e>
                                        </m:acc>
                                      </m:e>
                                      <m:sup>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3</m:t>
                                                </m:r>
                                              </m:e>
                                            </m:acc>
                                          </m:e>
                                        </m:d>
                                        <m:r>
                                          <a:rPr lang="en-US" altLang="ja-JP" sz="2400" i="1">
                                            <a:latin typeface="Cambria Math" panose="02040503050406030204" pitchFamily="18" charset="0"/>
                                            <a:ea typeface="Cambria Math" panose="02040503050406030204" pitchFamily="18" charset="0"/>
                                          </a:rPr>
                                          <m:t>𝜇</m:t>
                                        </m:r>
                                      </m:sup>
                                    </m:sSup>
                                  </m:e>
                                </m:d>
                              </m:e>
                              <m:sup>
                                <m:r>
                                  <a:rPr lang="en-US" altLang="ja-JP" sz="2400" i="1">
                                    <a:latin typeface="Cambria Math" panose="02040503050406030204" pitchFamily="18" charset="0"/>
                                  </a:rPr>
                                  <m:t>𝑘𝑖</m:t>
                                </m:r>
                              </m:sup>
                            </m:sSup>
                          </m:e>
                        </m:d>
                      </m:oMath>
                    </m:oMathPara>
                  </a14:m>
                  <a:endParaRPr kumimoji="1" lang="ja-JP" altLang="en-US" sz="2400"/>
                </a:p>
              </p:txBody>
            </p:sp>
          </mc:Choice>
          <mc:Fallback xmlns="">
            <p:sp>
              <p:nvSpPr>
                <p:cNvPr id="18" name="テキスト ボックス 17">
                  <a:extLst>
                    <a:ext uri="{FF2B5EF4-FFF2-40B4-BE49-F238E27FC236}">
                      <a16:creationId xmlns:a16="http://schemas.microsoft.com/office/drawing/2014/main" id="{FB6A532D-3E30-B224-A4E2-178A0F9D7D49}"/>
                    </a:ext>
                  </a:extLst>
                </p:cNvPr>
                <p:cNvSpPr txBox="1">
                  <a:spLocks noRot="1" noChangeAspect="1" noMove="1" noResize="1" noEditPoints="1" noAdjustHandles="1" noChangeArrowheads="1" noChangeShapeType="1" noTextEdit="1"/>
                </p:cNvSpPr>
                <p:nvPr/>
              </p:nvSpPr>
              <p:spPr>
                <a:xfrm>
                  <a:off x="2728405" y="3429000"/>
                  <a:ext cx="7998956" cy="3054426"/>
                </a:xfrm>
                <a:prstGeom prst="rect">
                  <a:avLst/>
                </a:prstGeom>
                <a:blipFill>
                  <a:blip r:embed="rId5"/>
                  <a:stretch>
                    <a:fillRect b="-558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9B9B41A6-D3B2-5BC6-C6A0-3B5B5781AD8D}"/>
                  </a:ext>
                </a:extLst>
              </p:cNvPr>
              <p:cNvSpPr txBox="1"/>
              <p:nvPr/>
            </p:nvSpPr>
            <p:spPr>
              <a:xfrm>
                <a:off x="4793590" y="5964060"/>
                <a:ext cx="5909829" cy="410497"/>
              </a:xfrm>
              <a:prstGeom prst="rect">
                <a:avLst/>
              </a:prstGeom>
              <a:noFill/>
            </p:spPr>
            <p:txBody>
              <a:bodyPr wrap="square" rtlCol="0">
                <a:spAutoFit/>
              </a:bodyPr>
              <a:lstStyle/>
              <a:p>
                <a14:m>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l-GR" altLang="ja-JP" i="1">
                            <a:latin typeface="Cambria Math" panose="02040503050406030204" pitchFamily="18" charset="0"/>
                            <a:ea typeface="Cambria Math" panose="02040503050406030204" pitchFamily="18" charset="0"/>
                          </a:rPr>
                          <m:t>ℳ</m:t>
                        </m:r>
                      </m:e>
                      <m:sub>
                        <m:r>
                          <a:rPr lang="en-US" altLang="ja-JP" i="1">
                            <a:latin typeface="Cambria Math" panose="02040503050406030204" pitchFamily="18" charset="0"/>
                            <a:ea typeface="Cambria Math" panose="02040503050406030204" pitchFamily="18" charset="0"/>
                          </a:rPr>
                          <m:t>𝑄</m:t>
                        </m:r>
                      </m:sub>
                      <m:sup>
                        <m:r>
                          <a:rPr lang="en-US" altLang="ja-JP" i="1">
                            <a:latin typeface="Cambria Math" panose="02040503050406030204" pitchFamily="18" charset="0"/>
                            <a:ea typeface="Cambria Math" panose="02040503050406030204" pitchFamily="18" charset="0"/>
                          </a:rPr>
                          <m:t>−1</m:t>
                        </m:r>
                      </m:sup>
                    </m:sSubSup>
                    <m:r>
                      <a:rPr lang="en-US" altLang="ja-JP" b="0" i="1" smtClean="0">
                        <a:latin typeface="Cambria Math" panose="02040503050406030204" pitchFamily="18" charset="0"/>
                        <a:ea typeface="Cambria Math" panose="02040503050406030204" pitchFamily="18" charset="0"/>
                      </a:rPr>
                      <m:t>=</m:t>
                    </m:r>
                    <m:r>
                      <m:rPr>
                        <m:sty m:val="p"/>
                      </m:rPr>
                      <a:rPr lang="en-US" altLang="ja-JP" b="0" i="0" smtClean="0">
                        <a:latin typeface="Cambria Math" panose="02040503050406030204" pitchFamily="18" charset="0"/>
                        <a:ea typeface="Cambria Math" panose="02040503050406030204" pitchFamily="18" charset="0"/>
                      </a:rPr>
                      <m:t>diag</m:t>
                    </m:r>
                    <m:d>
                      <m:dPr>
                        <m:ctrlPr>
                          <a:rPr lang="en-US" altLang="ja-JP" b="0" i="1" smtClean="0">
                            <a:latin typeface="Cambria Math" panose="02040503050406030204" pitchFamily="18" charset="0"/>
                            <a:ea typeface="Cambria Math" panose="02040503050406030204" pitchFamily="18" charset="0"/>
                          </a:rPr>
                        </m:ctrlPr>
                      </m:dPr>
                      <m:e>
                        <m:f>
                          <m:fPr>
                            <m:type m:val="lin"/>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𝑚</m:t>
                                </m:r>
                              </m:e>
                              <m:sub>
                                <m:r>
                                  <a:rPr lang="en-US" altLang="ja-JP" b="0" i="1" smtClean="0">
                                    <a:latin typeface="Cambria Math" panose="02040503050406030204" pitchFamily="18" charset="0"/>
                                    <a:ea typeface="Cambria Math" panose="02040503050406030204" pitchFamily="18" charset="0"/>
                                  </a:rPr>
                                  <m:t>𝑐</m:t>
                                </m:r>
                              </m:sub>
                            </m:sSub>
                          </m:den>
                        </m:f>
                        <m:r>
                          <a:rPr lang="en-US" altLang="ja-JP" b="0" i="1" smtClean="0">
                            <a:latin typeface="Cambria Math" panose="02040503050406030204" pitchFamily="18" charset="0"/>
                            <a:ea typeface="Cambria Math" panose="02040503050406030204" pitchFamily="18" charset="0"/>
                          </a:rPr>
                          <m:t>,</m:t>
                        </m:r>
                        <m:f>
                          <m:fPr>
                            <m:type m:val="lin"/>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𝑚</m:t>
                                </m:r>
                              </m:e>
                              <m:sub>
                                <m:r>
                                  <a:rPr lang="en-US" altLang="ja-JP" b="0" i="1" smtClean="0">
                                    <a:latin typeface="Cambria Math" panose="02040503050406030204" pitchFamily="18" charset="0"/>
                                    <a:ea typeface="Cambria Math" panose="02040503050406030204" pitchFamily="18" charset="0"/>
                                  </a:rPr>
                                  <m:t>𝑏</m:t>
                                </m:r>
                              </m:sub>
                            </m:sSub>
                          </m:den>
                        </m:f>
                      </m:e>
                    </m:d>
                  </m:oMath>
                </a14:m>
                <a:r>
                  <a:rPr kumimoji="1" lang="en-US" altLang="ja-JP"/>
                  <a:t>, </a:t>
                </a:r>
                <a14:m>
                  <m:oMath xmlns:m="http://schemas.openxmlformats.org/officeDocument/2006/math">
                    <m:sSub>
                      <m:sSubPr>
                        <m:ctrlPr>
                          <a:rPr lang="el-GR" altLang="ja-JP" i="1">
                            <a:latin typeface="Cambria Math" panose="02040503050406030204" pitchFamily="18" charset="0"/>
                            <a:ea typeface="Cambria Math" panose="02040503050406030204" pitchFamily="18" charset="0"/>
                          </a:rPr>
                        </m:ctrlPr>
                      </m:sSubPr>
                      <m:e>
                        <m:r>
                          <a:rPr lang="el-GR" altLang="ja-JP" i="1">
                            <a:latin typeface="Cambria Math" panose="02040503050406030204" pitchFamily="18" charset="0"/>
                            <a:ea typeface="Cambria Math" panose="02040503050406030204" pitchFamily="18" charset="0"/>
                          </a:rPr>
                          <m:t>ℳ</m:t>
                        </m:r>
                      </m:e>
                      <m:sub>
                        <m:r>
                          <a:rPr lang="en-US" altLang="ja-JP" i="1">
                            <a:latin typeface="Cambria Math" panose="02040503050406030204" pitchFamily="18" charset="0"/>
                            <a:ea typeface="Cambria Math" panose="02040503050406030204" pitchFamily="18" charset="0"/>
                          </a:rPr>
                          <m:t>𝑞</m:t>
                        </m:r>
                      </m:sub>
                    </m:sSub>
                    <m:r>
                      <a:rPr lang="en-US" altLang="ja-JP" i="1">
                        <a:latin typeface="Cambria Math" panose="02040503050406030204" pitchFamily="18" charset="0"/>
                        <a:ea typeface="Cambria Math" panose="02040503050406030204" pitchFamily="18" charset="0"/>
                      </a:rPr>
                      <m:t>=</m:t>
                    </m:r>
                    <m:r>
                      <m:rPr>
                        <m:sty m:val="p"/>
                      </m:rPr>
                      <a:rPr lang="en-US" altLang="ja-JP">
                        <a:latin typeface="Cambria Math" panose="02040503050406030204" pitchFamily="18" charset="0"/>
                        <a:ea typeface="Cambria Math" panose="02040503050406030204" pitchFamily="18" charset="0"/>
                      </a:rPr>
                      <m:t>diag</m:t>
                    </m:r>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𝑚</m:t>
                            </m:r>
                          </m:e>
                          <m:sub>
                            <m:r>
                              <a:rPr lang="en-US" altLang="ja-JP" i="1">
                                <a:latin typeface="Cambria Math" panose="02040503050406030204" pitchFamily="18" charset="0"/>
                                <a:ea typeface="Cambria Math" panose="02040503050406030204" pitchFamily="18" charset="0"/>
                              </a:rPr>
                              <m:t>𝑢</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𝑑</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𝑚</m:t>
                            </m:r>
                          </m:e>
                          <m:sub>
                            <m:r>
                              <a:rPr lang="en-US" altLang="ja-JP" i="1">
                                <a:latin typeface="Cambria Math" panose="02040503050406030204" pitchFamily="18" charset="0"/>
                                <a:ea typeface="Cambria Math" panose="02040503050406030204" pitchFamily="18" charset="0"/>
                              </a:rPr>
                              <m:t>𝑢</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𝑑</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𝑚</m:t>
                            </m:r>
                          </m:e>
                          <m:sub>
                            <m:r>
                              <a:rPr lang="en-US" altLang="ja-JP" i="1">
                                <a:latin typeface="Cambria Math" panose="02040503050406030204" pitchFamily="18" charset="0"/>
                                <a:ea typeface="Cambria Math" panose="02040503050406030204" pitchFamily="18" charset="0"/>
                              </a:rPr>
                              <m:t>𝑠</m:t>
                            </m:r>
                          </m:sub>
                        </m:sSub>
                      </m:e>
                    </m:d>
                  </m:oMath>
                </a14:m>
                <a:r>
                  <a:rPr kumimoji="1" lang="en-US" altLang="ja-JP"/>
                  <a:t>, </a:t>
                </a:r>
                <a:endParaRPr kumimoji="1" lang="ja-JP" altLang="en-US"/>
              </a:p>
            </p:txBody>
          </p:sp>
        </mc:Choice>
        <mc:Fallback xmlns="">
          <p:sp>
            <p:nvSpPr>
              <p:cNvPr id="34" name="テキスト ボックス 33">
                <a:extLst>
                  <a:ext uri="{FF2B5EF4-FFF2-40B4-BE49-F238E27FC236}">
                    <a16:creationId xmlns:a16="http://schemas.microsoft.com/office/drawing/2014/main" id="{9B9B41A6-D3B2-5BC6-C6A0-3B5B5781AD8D}"/>
                  </a:ext>
                </a:extLst>
              </p:cNvPr>
              <p:cNvSpPr txBox="1">
                <a:spLocks noRot="1" noChangeAspect="1" noMove="1" noResize="1" noEditPoints="1" noAdjustHandles="1" noChangeArrowheads="1" noChangeShapeType="1" noTextEdit="1"/>
              </p:cNvSpPr>
              <p:nvPr/>
            </p:nvSpPr>
            <p:spPr>
              <a:xfrm>
                <a:off x="4793590" y="5964060"/>
                <a:ext cx="5909829" cy="410497"/>
              </a:xfrm>
              <a:prstGeom prst="rect">
                <a:avLst/>
              </a:prstGeom>
              <a:blipFill>
                <a:blip r:embed="rId6"/>
                <a:stretch>
                  <a:fillRect t="-100000" b="-1514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5C732E2D-F6A3-4010-A3F6-35A572CDCF76}"/>
                  </a:ext>
                </a:extLst>
              </p:cNvPr>
              <p:cNvSpPr txBox="1"/>
              <p:nvPr/>
            </p:nvSpPr>
            <p:spPr>
              <a:xfrm>
                <a:off x="4808433" y="6377766"/>
                <a:ext cx="6465924" cy="369332"/>
              </a:xfrm>
              <a:prstGeom prst="rect">
                <a:avLst/>
              </a:prstGeom>
              <a:noFill/>
            </p:spPr>
            <p:txBody>
              <a:bodyPr wrap="square" rtlCol="0">
                <a:spAutoFit/>
              </a:bodyPr>
              <a:lstStyle/>
              <a:p>
                <a14:m>
                  <m:oMath xmlns:m="http://schemas.openxmlformats.org/officeDocument/2006/math">
                    <m:r>
                      <m:rPr>
                        <m:sty m:val="p"/>
                      </m:rPr>
                      <a:rPr lang="en-US" altLang="ja-JP" i="1">
                        <a:latin typeface="Cambria Math" panose="02040503050406030204" pitchFamily="18" charset="0"/>
                      </a:rPr>
                      <m:t>t</m:t>
                    </m:r>
                    <m:r>
                      <m:rPr>
                        <m:sty m:val="p"/>
                      </m:rPr>
                      <a:rPr kumimoji="1" lang="en-US" altLang="ja-JP" b="0" i="0" smtClean="0">
                        <a:latin typeface="Cambria Math" panose="02040503050406030204" pitchFamily="18" charset="0"/>
                      </a:rPr>
                      <m:t>r</m:t>
                    </m:r>
                  </m:oMath>
                </a14:m>
                <a:r>
                  <a:rPr kumimoji="1" lang="ja-JP" altLang="en-US"/>
                  <a:t>：</a:t>
                </a:r>
                <a:r>
                  <a:rPr lang="en-US" altLang="ja-JP"/>
                  <a:t> Taking the trace over heavy spinors and heavy flavors.</a:t>
                </a:r>
                <a:endParaRPr kumimoji="1" lang="ja-JP" altLang="en-US"/>
              </a:p>
            </p:txBody>
          </p:sp>
        </mc:Choice>
        <mc:Fallback xmlns="">
          <p:sp>
            <p:nvSpPr>
              <p:cNvPr id="35" name="テキスト ボックス 34">
                <a:extLst>
                  <a:ext uri="{FF2B5EF4-FFF2-40B4-BE49-F238E27FC236}">
                    <a16:creationId xmlns:a16="http://schemas.microsoft.com/office/drawing/2014/main" id="{5C732E2D-F6A3-4010-A3F6-35A572CDCF76}"/>
                  </a:ext>
                </a:extLst>
              </p:cNvPr>
              <p:cNvSpPr txBox="1">
                <a:spLocks noRot="1" noChangeAspect="1" noMove="1" noResize="1" noEditPoints="1" noAdjustHandles="1" noChangeArrowheads="1" noChangeShapeType="1" noTextEdit="1"/>
              </p:cNvSpPr>
              <p:nvPr/>
            </p:nvSpPr>
            <p:spPr>
              <a:xfrm>
                <a:off x="4808433" y="6377766"/>
                <a:ext cx="6465924" cy="369332"/>
              </a:xfrm>
              <a:prstGeom prst="rect">
                <a:avLst/>
              </a:prstGeom>
              <a:blipFill>
                <a:blip r:embed="rId7"/>
                <a:stretch>
                  <a:fillRect t="-6557" b="-26230"/>
                </a:stretch>
              </a:blipFill>
            </p:spPr>
            <p:txBody>
              <a:bodyPr/>
              <a:lstStyle/>
              <a:p>
                <a:r>
                  <a:rPr lang="ja-JP" altLang="en-US">
                    <a:noFill/>
                  </a:rPr>
                  <a:t> </a:t>
                </a:r>
              </a:p>
            </p:txBody>
          </p:sp>
        </mc:Fallback>
      </mc:AlternateContent>
      <p:sp>
        <p:nvSpPr>
          <p:cNvPr id="2" name="正方形/長方形 1">
            <a:extLst>
              <a:ext uri="{FF2B5EF4-FFF2-40B4-BE49-F238E27FC236}">
                <a16:creationId xmlns:a16="http://schemas.microsoft.com/office/drawing/2014/main" id="{F830B681-A295-01BB-715D-7A5CC892A6AD}"/>
              </a:ext>
            </a:extLst>
          </p:cNvPr>
          <p:cNvSpPr/>
          <p:nvPr/>
        </p:nvSpPr>
        <p:spPr>
          <a:xfrm>
            <a:off x="1640860" y="3581585"/>
            <a:ext cx="8910280" cy="140615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2EECAD1-6D1B-3B69-E470-935FA1F4ABE6}"/>
              </a:ext>
            </a:extLst>
          </p:cNvPr>
          <p:cNvSpPr txBox="1"/>
          <p:nvPr/>
        </p:nvSpPr>
        <p:spPr>
          <a:xfrm>
            <a:off x="9221327" y="949368"/>
            <a:ext cx="2659626" cy="1477328"/>
          </a:xfrm>
          <a:prstGeom prst="rect">
            <a:avLst/>
          </a:prstGeom>
          <a:noFill/>
          <a:ln w="15875">
            <a:solidFill>
              <a:schemeClr val="accent1"/>
            </a:solidFill>
          </a:ln>
        </p:spPr>
        <p:txBody>
          <a:bodyPr wrap="square" rtlCol="0">
            <a:spAutoFit/>
          </a:bodyPr>
          <a:lstStyle/>
          <a:p>
            <a:r>
              <a:rPr lang="en-US" altLang="ja-JP" sz="1800"/>
              <a:t>Terms breaking</a:t>
            </a:r>
          </a:p>
          <a:p>
            <a:r>
              <a:rPr lang="en-US" altLang="ja-JP" i="0"/>
              <a:t>flavor symmetry</a:t>
            </a:r>
          </a:p>
          <a:p>
            <a:r>
              <a:rPr lang="en-US" altLang="ja-JP"/>
              <a:t>heavy quark symmetry</a:t>
            </a:r>
          </a:p>
          <a:p>
            <a:r>
              <a:rPr lang="en-US" altLang="ja-JP"/>
              <a:t>s</a:t>
            </a:r>
            <a:r>
              <a:rPr lang="en-US" altLang="ja-JP" i="0"/>
              <a:t>uperflavor symmetry</a:t>
            </a:r>
          </a:p>
          <a:p>
            <a:r>
              <a:rPr lang="en-US" altLang="ja-JP"/>
              <a:t>due to the finite mass</a:t>
            </a:r>
            <a:endParaRPr lang="en-US" altLang="ja-JP" i="0"/>
          </a:p>
        </p:txBody>
      </p:sp>
      <p:cxnSp>
        <p:nvCxnSpPr>
          <p:cNvPr id="5" name="直線矢印コネクタ 4">
            <a:extLst>
              <a:ext uri="{FF2B5EF4-FFF2-40B4-BE49-F238E27FC236}">
                <a16:creationId xmlns:a16="http://schemas.microsoft.com/office/drawing/2014/main" id="{53F60796-CD82-C246-B712-38A51D25354B}"/>
              </a:ext>
            </a:extLst>
          </p:cNvPr>
          <p:cNvCxnSpPr>
            <a:cxnSpLocks/>
          </p:cNvCxnSpPr>
          <p:nvPr/>
        </p:nvCxnSpPr>
        <p:spPr>
          <a:xfrm flipH="1">
            <a:off x="9805481" y="2415395"/>
            <a:ext cx="311285" cy="11604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AE091C7-8583-058B-1B8C-9332027BA471}"/>
              </a:ext>
            </a:extLst>
          </p:cNvPr>
          <p:cNvSpPr/>
          <p:nvPr/>
        </p:nvSpPr>
        <p:spPr>
          <a:xfrm>
            <a:off x="1640860" y="4993473"/>
            <a:ext cx="7667732" cy="8079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7678028-1B7C-76F7-6A2F-D3E0AEF62437}"/>
                  </a:ext>
                </a:extLst>
              </p:cNvPr>
              <p:cNvSpPr txBox="1"/>
              <p:nvPr/>
            </p:nvSpPr>
            <p:spPr>
              <a:xfrm>
                <a:off x="83535" y="6186206"/>
                <a:ext cx="3890772" cy="646908"/>
              </a:xfrm>
              <a:prstGeom prst="rect">
                <a:avLst/>
              </a:prstGeom>
              <a:noFill/>
              <a:ln w="15875">
                <a:solidFill>
                  <a:srgbClr val="FF0000"/>
                </a:solidFill>
              </a:ln>
            </p:spPr>
            <p:txBody>
              <a:bodyPr wrap="square" rtlCol="0">
                <a:spAutoFit/>
              </a:bodyPr>
              <a:lstStyle/>
              <a:p>
                <a:r>
                  <a:rPr kumimoji="1" lang="en-US" altLang="ja-JP"/>
                  <a:t>Terms representing the mixing of color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3</m:t>
                        </m:r>
                      </m:e>
                    </m:acc>
                  </m:oMath>
                </a14:m>
                <a:r>
                  <a:rPr kumimoji="1" lang="ja-JP" altLang="en-US"/>
                  <a:t> </a:t>
                </a:r>
                <a:r>
                  <a:rPr kumimoji="1" lang="en-US" altLang="ja-JP"/>
                  <a:t>state and color </a:t>
                </a:r>
                <a14:m>
                  <m:oMath xmlns:m="http://schemas.openxmlformats.org/officeDocument/2006/math">
                    <m:r>
                      <a:rPr kumimoji="1" lang="en-US" altLang="ja-JP" b="0" i="1" smtClean="0">
                        <a:latin typeface="Cambria Math" panose="02040503050406030204" pitchFamily="18" charset="0"/>
                      </a:rPr>
                      <m:t>6</m:t>
                    </m:r>
                  </m:oMath>
                </a14:m>
                <a:r>
                  <a:rPr kumimoji="1" lang="ja-JP" altLang="en-US"/>
                  <a:t> </a:t>
                </a:r>
                <a:r>
                  <a:rPr kumimoji="1" lang="en-US" altLang="ja-JP"/>
                  <a:t>state</a:t>
                </a:r>
                <a:endParaRPr kumimoji="1" lang="ja-JP" altLang="en-US"/>
              </a:p>
            </p:txBody>
          </p:sp>
        </mc:Choice>
        <mc:Fallback xmlns="">
          <p:sp>
            <p:nvSpPr>
              <p:cNvPr id="11" name="テキスト ボックス 10">
                <a:extLst>
                  <a:ext uri="{FF2B5EF4-FFF2-40B4-BE49-F238E27FC236}">
                    <a16:creationId xmlns:a16="http://schemas.microsoft.com/office/drawing/2014/main" id="{47678028-1B7C-76F7-6A2F-D3E0AEF62437}"/>
                  </a:ext>
                </a:extLst>
              </p:cNvPr>
              <p:cNvSpPr txBox="1">
                <a:spLocks noRot="1" noChangeAspect="1" noMove="1" noResize="1" noEditPoints="1" noAdjustHandles="1" noChangeArrowheads="1" noChangeShapeType="1" noTextEdit="1"/>
              </p:cNvSpPr>
              <p:nvPr/>
            </p:nvSpPr>
            <p:spPr>
              <a:xfrm>
                <a:off x="83535" y="6186206"/>
                <a:ext cx="3890772" cy="646908"/>
              </a:xfrm>
              <a:prstGeom prst="rect">
                <a:avLst/>
              </a:prstGeom>
              <a:blipFill>
                <a:blip r:embed="rId8"/>
                <a:stretch>
                  <a:fillRect l="-1248" t="-4587" b="-12844"/>
                </a:stretch>
              </a:blipFill>
              <a:ln w="15875">
                <a:solidFill>
                  <a:srgbClr val="FF0000"/>
                </a:solidFill>
              </a:ln>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2F18EEB3-8010-0AD4-4767-842B188A06E7}"/>
              </a:ext>
            </a:extLst>
          </p:cNvPr>
          <p:cNvCxnSpPr>
            <a:cxnSpLocks/>
          </p:cNvCxnSpPr>
          <p:nvPr/>
        </p:nvCxnSpPr>
        <p:spPr>
          <a:xfrm flipV="1">
            <a:off x="2791838" y="5790835"/>
            <a:ext cx="252919" cy="39537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9ED19FD-DEF0-242B-7E6D-A9771B672CB3}"/>
                  </a:ext>
                </a:extLst>
              </p:cNvPr>
              <p:cNvSpPr txBox="1"/>
              <p:nvPr/>
            </p:nvSpPr>
            <p:spPr>
              <a:xfrm>
                <a:off x="2028921" y="1398996"/>
                <a:ext cx="6322978" cy="586635"/>
              </a:xfrm>
              <a:prstGeom prst="rect">
                <a:avLst/>
              </a:prstGeom>
              <a:noFill/>
            </p:spPr>
            <p:txBody>
              <a:bodyPr wrap="square">
                <a:spAutoFit/>
              </a:bodyPr>
              <a:lstStyle/>
              <a:p>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i="1" smtClean="0">
                            <a:latin typeface="Cambria Math" panose="02040503050406030204" pitchFamily="18" charset="0"/>
                            <a:ea typeface="Cambria Math" panose="02040503050406030204" pitchFamily="18" charset="0"/>
                          </a:rPr>
                          <m:t>𝜇</m:t>
                        </m:r>
                      </m:sub>
                      <m:sup>
                        <m:d>
                          <m:dPr>
                            <m:ctrlPr>
                              <a:rPr kumimoji="1" lang="en-US" altLang="ja-JP" sz="240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e>
                        </m:d>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𝑃</m:t>
                        </m:r>
                      </m:e>
                      <m:sub>
                        <m:r>
                          <a:rPr lang="en-US" altLang="ja-JP" sz="2400" i="1">
                            <a:latin typeface="Cambria Math" panose="02040503050406030204" pitchFamily="18" charset="0"/>
                          </a:rPr>
                          <m:t>+</m:t>
                        </m:r>
                      </m:sub>
                      <m:sup>
                        <m:r>
                          <a:rPr lang="en-US" altLang="ja-JP" sz="2400" i="1">
                            <a:latin typeface="Cambria Math" panose="02040503050406030204" pitchFamily="18" charset="0"/>
                          </a:rPr>
                          <m:t>𝑇</m:t>
                        </m:r>
                      </m:sup>
                    </m:sSubSup>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𝛾</m:t>
                        </m:r>
                      </m:e>
                      <m:sub>
                        <m:r>
                          <a:rPr lang="en-US" altLang="ja-JP" sz="2400" i="1">
                            <a:latin typeface="Cambria Math" panose="02040503050406030204" pitchFamily="18" charset="0"/>
                            <a:ea typeface="Cambria Math" panose="02040503050406030204" pitchFamily="18" charset="0"/>
                          </a:rPr>
                          <m:t>𝜇</m:t>
                        </m:r>
                      </m:sub>
                    </m:sSub>
                    <m:r>
                      <a:rPr lang="en-US" altLang="ja-JP" sz="2400" b="0" i="1" smtClean="0">
                        <a:latin typeface="Cambria Math" panose="02040503050406030204" pitchFamily="18" charset="0"/>
                        <a:ea typeface="Cambria Math" panose="02040503050406030204" pitchFamily="18" charset="0"/>
                      </a:rPr>
                      <m:t>𝐶</m:t>
                    </m:r>
                    <m:r>
                      <a:rPr lang="ja-JP" altLang="en-US" sz="2400" b="0" i="1" smtClean="0">
                        <a:latin typeface="Cambria Math" panose="02040503050406030204" pitchFamily="18" charset="0"/>
                        <a:ea typeface="Cambria Math" panose="02040503050406030204" pitchFamily="18" charset="0"/>
                      </a:rPr>
                      <m:t>𝜓</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m:t>
                        </m:r>
                      </m:sub>
                    </m:sSub>
                  </m:oMath>
                </a14:m>
                <a:r>
                  <a:rPr kumimoji="1" lang="en-US" altLang="ja-JP" sz="2400"/>
                  <a:t>,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𝜇</m:t>
                        </m:r>
                      </m:sub>
                      <m:sup>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6</m:t>
                            </m:r>
                          </m:e>
                        </m:d>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𝑃</m:t>
                        </m:r>
                      </m:e>
                      <m:sub>
                        <m:r>
                          <a:rPr lang="en-US" altLang="ja-JP" sz="2400" i="1">
                            <a:latin typeface="Cambria Math" panose="02040503050406030204" pitchFamily="18" charset="0"/>
                          </a:rPr>
                          <m:t>+</m:t>
                        </m:r>
                      </m:sub>
                      <m:sup>
                        <m:r>
                          <a:rPr lang="en-US" altLang="ja-JP" sz="2400" i="1">
                            <a:latin typeface="Cambria Math" panose="02040503050406030204" pitchFamily="18" charset="0"/>
                          </a:rPr>
                          <m:t>𝑇</m:t>
                        </m:r>
                      </m:sup>
                    </m:sSubSup>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𝛾</m:t>
                        </m:r>
                      </m:e>
                      <m:sub>
                        <m:r>
                          <a:rPr lang="en-US" altLang="ja-JP" sz="2400" i="1">
                            <a:latin typeface="Cambria Math" panose="02040503050406030204" pitchFamily="18" charset="0"/>
                            <a:ea typeface="Cambria Math" panose="02040503050406030204" pitchFamily="18" charset="0"/>
                          </a:rPr>
                          <m:t>5</m:t>
                        </m:r>
                      </m:sub>
                    </m:sSub>
                    <m:r>
                      <a:rPr lang="en-US" altLang="ja-JP" sz="2400" b="0" i="1" smtClean="0">
                        <a:latin typeface="Cambria Math" panose="02040503050406030204" pitchFamily="18" charset="0"/>
                        <a:ea typeface="Cambria Math" panose="02040503050406030204" pitchFamily="18" charset="0"/>
                      </a:rPr>
                      <m:t>𝐶</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𝜑</m:t>
                        </m:r>
                      </m:e>
                      <m:sub>
                        <m:r>
                          <a:rPr lang="ja-JP" altLang="en-US" sz="2400" b="0" i="1" smtClean="0">
                            <a:latin typeface="Cambria Math" panose="02040503050406030204" pitchFamily="18" charset="0"/>
                            <a:ea typeface="Cambria Math" panose="02040503050406030204" pitchFamily="18" charset="0"/>
                          </a:rPr>
                          <m:t>𝜇</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m:t>
                        </m:r>
                      </m:sub>
                    </m:sSub>
                  </m:oMath>
                </a14:m>
                <a:endParaRPr lang="ja-JP" altLang="en-US" sz="2400"/>
              </a:p>
            </p:txBody>
          </p:sp>
        </mc:Choice>
        <mc:Fallback xmlns="">
          <p:sp>
            <p:nvSpPr>
              <p:cNvPr id="23" name="テキスト ボックス 22">
                <a:extLst>
                  <a:ext uri="{FF2B5EF4-FFF2-40B4-BE49-F238E27FC236}">
                    <a16:creationId xmlns:a16="http://schemas.microsoft.com/office/drawing/2014/main" id="{39ED19FD-DEF0-242B-7E6D-A9771B672CB3}"/>
                  </a:ext>
                </a:extLst>
              </p:cNvPr>
              <p:cNvSpPr txBox="1">
                <a:spLocks noRot="1" noChangeAspect="1" noMove="1" noResize="1" noEditPoints="1" noAdjustHandles="1" noChangeArrowheads="1" noChangeShapeType="1" noTextEdit="1"/>
              </p:cNvSpPr>
              <p:nvPr/>
            </p:nvSpPr>
            <p:spPr>
              <a:xfrm>
                <a:off x="2028921" y="1398996"/>
                <a:ext cx="6322978" cy="586635"/>
              </a:xfrm>
              <a:prstGeom prst="rect">
                <a:avLst/>
              </a:prstGeom>
              <a:blipFill>
                <a:blip r:embed="rId9"/>
                <a:stretch>
                  <a:fillRect b="-164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981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Mass Relations for Isovector states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A927D50-7C5B-326A-A5F2-2831A65E225E}"/>
                  </a:ext>
                </a:extLst>
              </p:cNvPr>
              <p:cNvSpPr txBox="1"/>
              <p:nvPr/>
            </p:nvSpPr>
            <p:spPr>
              <a:xfrm>
                <a:off x="1350438" y="1660531"/>
                <a:ext cx="8915780" cy="96244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𝑄𝑄𝑞</m:t>
                          </m:r>
                        </m:sub>
                      </m:sSub>
                      <m:r>
                        <a:rPr kumimoji="1" lang="en-US" altLang="ja-JP" sz="2400" b="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d>
                            <m:dPr>
                              <m:ctrlPr>
                                <a:rPr lang="en-US" altLang="ja-JP" sz="2400" i="1" smtClean="0">
                                  <a:solidFill>
                                    <a:schemeClr val="accent1"/>
                                  </a:solidFill>
                                  <a:latin typeface="Cambria Math" panose="02040503050406030204" pitchFamily="18" charset="0"/>
                                </a:rPr>
                              </m:ctrlPr>
                            </m:dPr>
                            <m:e>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b="0" i="1" smtClean="0">
                                      <a:solidFill>
                                        <a:schemeClr val="accent1"/>
                                      </a:solidFill>
                                      <a:latin typeface="Cambria Math" panose="02040503050406030204" pitchFamily="18" charset="0"/>
                                    </a:rPr>
                                    <m:t>𝑠</m:t>
                                  </m:r>
                                </m:sub>
                              </m:sSub>
                              <m:r>
                                <a:rPr lang="en-US" altLang="ja-JP" sz="2400" b="0" i="1" smtClean="0">
                                  <a:solidFill>
                                    <a:schemeClr val="accent1"/>
                                  </a:solidFill>
                                  <a:latin typeface="Cambria Math" panose="02040503050406030204" pitchFamily="18" charset="0"/>
                                </a:rPr>
                                <m:t>−</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e>
                          </m:d>
                        </m:num>
                        <m:den>
                          <m:r>
                            <a:rPr lang="en-US" altLang="ja-JP" sz="2400" i="1">
                              <a:solidFill>
                                <a:schemeClr val="accent1"/>
                              </a:solidFill>
                              <a:latin typeface="Cambria Math" panose="02040503050406030204" pitchFamily="18" charset="0"/>
                            </a:rPr>
                            <m:t>2</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m:t>
                          </m:r>
                        </m:sub>
                        <m:sup>
                          <m:r>
                            <a:rPr lang="en-US" altLang="ja-JP" sz="2400" i="1">
                              <a:solidFill>
                                <a:schemeClr val="accent1"/>
                              </a:solidFill>
                              <a:latin typeface="Cambria Math" panose="02040503050406030204" pitchFamily="18" charset="0"/>
                            </a:rPr>
                            <m:t>′</m:t>
                          </m:r>
                        </m:sup>
                      </m:sSubSup>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𝑞</m:t>
                          </m:r>
                        </m:sub>
                      </m:sSub>
                      <m:r>
                        <a:rPr lang="en-US" altLang="ja-JP" sz="240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d>
                            <m:dPr>
                              <m:ctrlPr>
                                <a:rPr lang="en-US" altLang="ja-JP" sz="2400" i="1">
                                  <a:solidFill>
                                    <a:schemeClr val="accent1"/>
                                  </a:solidFill>
                                  <a:latin typeface="Cambria Math" panose="02040503050406030204" pitchFamily="18" charset="0"/>
                                </a:rPr>
                              </m:ctrlPr>
                            </m:dPr>
                            <m:e>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𝑠</m:t>
                                  </m:r>
                                </m:sub>
                              </m:sSub>
                              <m:r>
                                <a:rPr lang="en-US" altLang="ja-JP" sz="2400" i="1">
                                  <a:solidFill>
                                    <a:schemeClr val="accent1"/>
                                  </a:solidFill>
                                  <a:latin typeface="Cambria Math" panose="02040503050406030204" pitchFamily="18" charset="0"/>
                                </a:rPr>
                                <m:t>−</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e>
                          </m:d>
                        </m:num>
                        <m:den>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sSub>
                        <m:sSubPr>
                          <m:ctrlPr>
                            <a:rPr lang="en-US" altLang="ja-JP" sz="2400" i="1" smtClean="0">
                              <a:solidFill>
                                <a:schemeClr val="accent1"/>
                              </a:solidFill>
                              <a:latin typeface="Cambria Math" panose="02040503050406030204" pitchFamily="18" charset="0"/>
                            </a:rPr>
                          </m:ctrlPr>
                        </m:sSubPr>
                        <m:e>
                          <m:r>
                            <m:rPr>
                              <m:sty m:val="p"/>
                            </m:rPr>
                            <a:rPr lang="el-GR" altLang="ja-JP" sz="2400" i="1" smtClean="0">
                              <a:solidFill>
                                <a:schemeClr val="accent1"/>
                              </a:solidFill>
                              <a:latin typeface="Cambria Math" panose="02040503050406030204" pitchFamily="18" charset="0"/>
                              <a:ea typeface="Cambria Math" panose="02040503050406030204" pitchFamily="18" charset="0"/>
                            </a:rPr>
                            <m:t>Λ</m:t>
                          </m:r>
                        </m:e>
                        <m:sub>
                          <m:r>
                            <a:rPr lang="en-US" altLang="ja-JP" sz="2400" b="0" i="1" smtClean="0">
                              <a:solidFill>
                                <a:schemeClr val="accent1"/>
                              </a:solidFill>
                              <a:latin typeface="Cambria Math" panose="02040503050406030204" pitchFamily="18" charset="0"/>
                            </a:rPr>
                            <m:t>𝑞</m:t>
                          </m:r>
                        </m:sub>
                      </m:sSub>
                    </m:oMath>
                  </m:oMathPara>
                </a14:m>
                <a:endParaRPr kumimoji="1" lang="ja-JP" altLang="en-US" sz="2400"/>
              </a:p>
            </p:txBody>
          </p:sp>
        </mc:Choice>
        <mc:Fallback xmlns="">
          <p:sp>
            <p:nvSpPr>
              <p:cNvPr id="7" name="テキスト ボックス 6">
                <a:extLst>
                  <a:ext uri="{FF2B5EF4-FFF2-40B4-BE49-F238E27FC236}">
                    <a16:creationId xmlns:a16="http://schemas.microsoft.com/office/drawing/2014/main" id="{DA927D50-7C5B-326A-A5F2-2831A65E225E}"/>
                  </a:ext>
                </a:extLst>
              </p:cNvPr>
              <p:cNvSpPr txBox="1">
                <a:spLocks noRot="1" noChangeAspect="1" noMove="1" noResize="1" noEditPoints="1" noAdjustHandles="1" noChangeArrowheads="1" noChangeShapeType="1" noTextEdit="1"/>
              </p:cNvSpPr>
              <p:nvPr/>
            </p:nvSpPr>
            <p:spPr>
              <a:xfrm>
                <a:off x="1350438" y="1660531"/>
                <a:ext cx="8915780" cy="96244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99B23D9-5562-D8B2-48A8-5195902AAC25}"/>
                  </a:ext>
                </a:extLst>
              </p:cNvPr>
              <p:cNvSpPr txBox="1"/>
              <p:nvPr/>
            </p:nvSpPr>
            <p:spPr>
              <a:xfrm>
                <a:off x="1172859" y="2767908"/>
                <a:ext cx="9270937" cy="96244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𝑠</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lang="en-US" altLang="ja-JP" sz="240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d>
                            <m:dPr>
                              <m:ctrlPr>
                                <a:rPr lang="en-US" altLang="ja-JP" sz="2400" i="1">
                                  <a:solidFill>
                                    <a:schemeClr val="accent1"/>
                                  </a:solidFill>
                                  <a:latin typeface="Cambria Math" panose="02040503050406030204" pitchFamily="18" charset="0"/>
                                </a:rPr>
                              </m:ctrlPr>
                            </m:dPr>
                            <m:e>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𝑠</m:t>
                                  </m:r>
                                </m:sub>
                              </m:sSub>
                              <m:r>
                                <a:rPr lang="en-US" altLang="ja-JP" sz="2400" i="1">
                                  <a:solidFill>
                                    <a:schemeClr val="accent1"/>
                                  </a:solidFill>
                                  <a:latin typeface="Cambria Math" panose="02040503050406030204" pitchFamily="18" charset="0"/>
                                </a:rPr>
                                <m:t>−</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e>
                          </m:d>
                        </m:num>
                        <m:den>
                          <m:r>
                            <a:rPr lang="en-US" altLang="ja-JP" sz="2400" i="1">
                              <a:solidFill>
                                <a:schemeClr val="accent1"/>
                              </a:solidFill>
                              <a:latin typeface="Cambria Math" panose="02040503050406030204" pitchFamily="18" charset="0"/>
                            </a:rPr>
                            <m:t>2</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b="0" i="1" smtClean="0">
                              <a:solidFill>
                                <a:schemeClr val="accent1"/>
                              </a:solidFill>
                              <a:latin typeface="Cambria Math" panose="02040503050406030204" pitchFamily="18" charset="0"/>
                              <a:ea typeface="Cambria Math" panose="02040503050406030204" pitchFamily="18" charset="0"/>
                            </a:rPr>
                            <m:t>𝑞</m:t>
                          </m:r>
                          <m:r>
                            <a:rPr lang="en-US" altLang="ja-JP" sz="2400" i="1">
                              <a:solidFill>
                                <a:schemeClr val="accent1"/>
                              </a:solidFill>
                              <a:latin typeface="Cambria Math" panose="02040503050406030204" pitchFamily="18" charset="0"/>
                            </a:rPr>
                            <m:t>𝑞</m:t>
                          </m:r>
                        </m:sub>
                        <m:sup>
                          <m:r>
                            <a:rPr lang="en-US" altLang="ja-JP" sz="2400" i="1">
                              <a:solidFill>
                                <a:schemeClr val="accent1"/>
                              </a:solidFill>
                              <a:latin typeface="Cambria Math" panose="02040503050406030204" pitchFamily="18" charset="0"/>
                            </a:rPr>
                            <m:t>′</m:t>
                          </m:r>
                        </m:sup>
                      </m:sSubSup>
                      <m:r>
                        <a:rPr kumimoji="1" lang="en-US" altLang="ja-JP" sz="2400" b="0" i="1" smtClean="0">
                          <a:solidFill>
                            <a:schemeClr val="tx1"/>
                          </a:solidFill>
                          <a:latin typeface="Cambria Math" panose="02040503050406030204" pitchFamily="18" charset="0"/>
                        </a:rPr>
                        <m:t>=</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𝑠</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lang="en-US" altLang="ja-JP" sz="2400" i="1" smtClean="0">
                          <a:solidFill>
                            <a:schemeClr val="accent1"/>
                          </a:solidFill>
                          <a:latin typeface="Cambria Math" panose="02040503050406030204" pitchFamily="18" charset="0"/>
                        </a:rPr>
                        <m:t>−</m:t>
                      </m:r>
                      <m:f>
                        <m:fPr>
                          <m:ctrlPr>
                            <a:rPr lang="en-US" altLang="ja-JP" sz="2400" i="1">
                              <a:solidFill>
                                <a:schemeClr val="accent1"/>
                              </a:solidFill>
                              <a:latin typeface="Cambria Math" panose="02040503050406030204" pitchFamily="18" charset="0"/>
                            </a:rPr>
                          </m:ctrlPr>
                        </m:fPr>
                        <m:num>
                          <m:d>
                            <m:dPr>
                              <m:ctrlPr>
                                <a:rPr lang="en-US" altLang="ja-JP" sz="2400" i="1">
                                  <a:solidFill>
                                    <a:schemeClr val="accent1"/>
                                  </a:solidFill>
                                  <a:latin typeface="Cambria Math" panose="02040503050406030204" pitchFamily="18" charset="0"/>
                                </a:rPr>
                              </m:ctrlPr>
                            </m:dPr>
                            <m:e>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𝑠</m:t>
                                  </m:r>
                                </m:sub>
                              </m:sSub>
                              <m:r>
                                <a:rPr lang="en-US" altLang="ja-JP" sz="2400" i="1">
                                  <a:solidFill>
                                    <a:schemeClr val="accent1"/>
                                  </a:solidFill>
                                  <a:latin typeface="Cambria Math" panose="02040503050406030204" pitchFamily="18" charset="0"/>
                                </a:rPr>
                                <m:t>−</m:t>
                              </m:r>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e>
                          </m:d>
                        </m:num>
                        <m:den>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sSub>
                        <m:sSubPr>
                          <m:ctrlPr>
                            <a:rPr lang="en-US" altLang="ja-JP" sz="2400" i="1">
                              <a:solidFill>
                                <a:schemeClr val="accent1"/>
                              </a:solidFill>
                              <a:latin typeface="Cambria Math" panose="02040503050406030204" pitchFamily="18" charset="0"/>
                            </a:rPr>
                          </m:ctrlPr>
                        </m:sSub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m:t>
                          </m:r>
                          <m:r>
                            <a:rPr lang="en-US" altLang="ja-JP" sz="2400" b="0" i="1" smtClean="0">
                              <a:solidFill>
                                <a:schemeClr val="accent1"/>
                              </a:solidFill>
                              <a:latin typeface="Cambria Math" panose="02040503050406030204" pitchFamily="18" charset="0"/>
                            </a:rPr>
                            <m:t>𝑞</m:t>
                          </m:r>
                        </m:sub>
                      </m:sSub>
                    </m:oMath>
                  </m:oMathPara>
                </a14:m>
                <a:endParaRPr kumimoji="1" lang="ja-JP" altLang="en-US" sz="2400">
                  <a:solidFill>
                    <a:schemeClr val="tx1"/>
                  </a:solidFill>
                </a:endParaRPr>
              </a:p>
            </p:txBody>
          </p:sp>
        </mc:Choice>
        <mc:Fallback xmlns="">
          <p:sp>
            <p:nvSpPr>
              <p:cNvPr id="8" name="テキスト ボックス 7">
                <a:extLst>
                  <a:ext uri="{FF2B5EF4-FFF2-40B4-BE49-F238E27FC236}">
                    <a16:creationId xmlns:a16="http://schemas.microsoft.com/office/drawing/2014/main" id="{299B23D9-5562-D8B2-48A8-5195902AAC25}"/>
                  </a:ext>
                </a:extLst>
              </p:cNvPr>
              <p:cNvSpPr txBox="1">
                <a:spLocks noRot="1" noChangeAspect="1" noMove="1" noResize="1" noEditPoints="1" noAdjustHandles="1" noChangeArrowheads="1" noChangeShapeType="1" noTextEdit="1"/>
              </p:cNvSpPr>
              <p:nvPr/>
            </p:nvSpPr>
            <p:spPr>
              <a:xfrm>
                <a:off x="1172859" y="2767908"/>
                <a:ext cx="9270937" cy="96244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DB6DC0B-1B65-E0A6-6CE6-E9912E2448AA}"/>
                  </a:ext>
                </a:extLst>
              </p:cNvPr>
              <p:cNvSpPr txBox="1"/>
              <p:nvPr/>
            </p:nvSpPr>
            <p:spPr>
              <a:xfrm>
                <a:off x="629258" y="3959003"/>
                <a:ext cx="10933483" cy="80708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lang="en-US" altLang="ja-JP" sz="2400" b="0" i="1" smtClean="0">
                          <a:solidFill>
                            <a:srgbClr val="FF0000"/>
                          </a:solidFill>
                          <a:latin typeface="Cambria Math" panose="02040503050406030204" pitchFamily="18" charset="0"/>
                        </a:rPr>
                        <m:t>+</m:t>
                      </m:r>
                      <m:box>
                        <m:boxPr>
                          <m:ctrlPr>
                            <a:rPr lang="en-US" altLang="ja-JP" sz="2400" i="1">
                              <a:solidFill>
                                <a:srgbClr val="FF0000"/>
                              </a:solidFill>
                              <a:latin typeface="Cambria Math" panose="02040503050406030204" pitchFamily="18" charset="0"/>
                            </a:rPr>
                          </m:ctrlPr>
                        </m:boxPr>
                        <m:e>
                          <m:argPr>
                            <m:argSz m:val="-1"/>
                          </m:argPr>
                          <m:f>
                            <m:fPr>
                              <m:ctrlPr>
                                <a:rPr lang="en-US" altLang="ja-JP" sz="2400" i="1">
                                  <a:solidFill>
                                    <a:srgbClr val="FF0000"/>
                                  </a:solidFill>
                                  <a:latin typeface="Cambria Math" panose="02040503050406030204" pitchFamily="18" charset="0"/>
                                </a:rPr>
                              </m:ctrlPr>
                            </m:fPr>
                            <m:num>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𝑀</m:t>
                                  </m:r>
                                </m:e>
                                <m:sub>
                                  <m:r>
                                    <a:rPr lang="en-US" altLang="ja-JP" sz="2400" i="1">
                                      <a:solidFill>
                                        <a:srgbClr val="FF0000"/>
                                      </a:solidFill>
                                      <a:latin typeface="Cambria Math" panose="02040503050406030204" pitchFamily="18" charset="0"/>
                                    </a:rPr>
                                    <m:t>6</m:t>
                                  </m:r>
                                </m:sub>
                              </m:sSub>
                            </m:num>
                            <m:den>
                              <m:r>
                                <a:rPr lang="en-US" altLang="ja-JP" sz="2400" i="1">
                                  <a:solidFill>
                                    <a:srgbClr val="FF0000"/>
                                  </a:solidFill>
                                  <a:latin typeface="Cambria Math" panose="02040503050406030204" pitchFamily="18" charset="0"/>
                                </a:rPr>
                                <m:t>2</m:t>
                              </m:r>
                              <m:d>
                                <m:dPr>
                                  <m:ctrlPr>
                                    <a:rPr lang="en-US" altLang="ja-JP" sz="2400" i="1">
                                      <a:solidFill>
                                        <a:srgbClr val="FF0000"/>
                                      </a:solidFill>
                                      <a:latin typeface="Cambria Math" panose="02040503050406030204" pitchFamily="18" charset="0"/>
                                    </a:rPr>
                                  </m:ctrlPr>
                                </m:dPr>
                                <m:e>
                                  <m:sSup>
                                    <m:sSupPr>
                                      <m:ctrlPr>
                                        <a:rPr lang="en-US" altLang="ja-JP" sz="2400" i="1">
                                          <a:solidFill>
                                            <a:srgbClr val="FF0000"/>
                                          </a:solidFill>
                                          <a:latin typeface="Cambria Math" panose="02040503050406030204" pitchFamily="18" charset="0"/>
                                        </a:rPr>
                                      </m:ctrlPr>
                                    </m:sSupP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𝑀</m:t>
                                          </m:r>
                                        </m:e>
                                        <m:sub>
                                          <m:r>
                                            <a:rPr lang="en-US" altLang="ja-JP" sz="2400" i="1">
                                              <a:solidFill>
                                                <a:srgbClr val="FF0000"/>
                                              </a:solidFill>
                                              <a:latin typeface="Cambria Math" panose="02040503050406030204" pitchFamily="18" charset="0"/>
                                            </a:rPr>
                                            <m:t>6</m:t>
                                          </m:r>
                                        </m:sub>
                                      </m:sSub>
                                    </m:e>
                                    <m:sup>
                                      <m:r>
                                        <a:rPr lang="en-US" altLang="ja-JP" sz="2400" i="1">
                                          <a:solidFill>
                                            <a:srgbClr val="FF0000"/>
                                          </a:solidFill>
                                          <a:latin typeface="Cambria Math" panose="02040503050406030204" pitchFamily="18" charset="0"/>
                                        </a:rPr>
                                        <m:t>2</m:t>
                                      </m:r>
                                    </m:sup>
                                  </m:sSup>
                                  <m:r>
                                    <a:rPr lang="en-US" altLang="ja-JP" sz="2400" i="1">
                                      <a:solidFill>
                                        <a:srgbClr val="FF0000"/>
                                      </a:solidFill>
                                      <a:latin typeface="Cambria Math" panose="02040503050406030204" pitchFamily="18" charset="0"/>
                                    </a:rPr>
                                    <m:t>−</m:t>
                                  </m:r>
                                  <m:sSup>
                                    <m:sSupPr>
                                      <m:ctrlPr>
                                        <a:rPr lang="en-US" altLang="ja-JP" sz="2400" i="1">
                                          <a:solidFill>
                                            <a:srgbClr val="FF0000"/>
                                          </a:solidFill>
                                          <a:latin typeface="Cambria Math" panose="02040503050406030204" pitchFamily="18" charset="0"/>
                                        </a:rPr>
                                      </m:ctrlPr>
                                    </m:sSupP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𝑀</m:t>
                                          </m:r>
                                        </m:e>
                                        <m:sub>
                                          <m:r>
                                            <a:rPr lang="en-US" altLang="ja-JP" sz="2400" i="1">
                                              <a:solidFill>
                                                <a:srgbClr val="FF0000"/>
                                              </a:solidFill>
                                              <a:latin typeface="Cambria Math" panose="02040503050406030204" pitchFamily="18" charset="0"/>
                                            </a:rPr>
                                            <m:t>3</m:t>
                                          </m:r>
                                        </m:sub>
                                      </m:sSub>
                                    </m:e>
                                    <m:sup>
                                      <m:r>
                                        <a:rPr lang="en-US" altLang="ja-JP" sz="2400" i="1">
                                          <a:solidFill>
                                            <a:srgbClr val="FF0000"/>
                                          </a:solidFill>
                                          <a:latin typeface="Cambria Math" panose="02040503050406030204" pitchFamily="18" charset="0"/>
                                        </a:rPr>
                                        <m:t>2</m:t>
                                      </m:r>
                                    </m:sup>
                                  </m:sSup>
                                </m:e>
                              </m:d>
                            </m:den>
                          </m:f>
                        </m:e>
                      </m:box>
                      <m:sSup>
                        <m:sSupPr>
                          <m:ctrlPr>
                            <a:rPr lang="en-US" altLang="ja-JP" sz="2400" i="1" smtClean="0">
                              <a:solidFill>
                                <a:srgbClr val="FF0000"/>
                              </a:solidFill>
                              <a:latin typeface="Cambria Math" panose="02040503050406030204" pitchFamily="18" charset="0"/>
                            </a:rPr>
                          </m:ctrlPr>
                        </m:sSupPr>
                        <m:e>
                          <m:d>
                            <m:dPr>
                              <m:ctrlPr>
                                <a:rPr lang="en-US" altLang="ja-JP" sz="2400" i="1" smtClean="0">
                                  <a:solidFill>
                                    <a:srgbClr val="FF0000"/>
                                  </a:solidFill>
                                  <a:latin typeface="Cambria Math" panose="02040503050406030204" pitchFamily="18" charset="0"/>
                                </a:rPr>
                              </m:ctrlPr>
                            </m:dPr>
                            <m:e>
                              <m:box>
                                <m:boxPr>
                                  <m:ctrlPr>
                                    <a:rPr lang="en-US" altLang="ja-JP" sz="2400" i="1" smtClean="0">
                                      <a:solidFill>
                                        <a:srgbClr val="FF0000"/>
                                      </a:solidFill>
                                      <a:latin typeface="Cambria Math" panose="02040503050406030204" pitchFamily="18" charset="0"/>
                                    </a:rPr>
                                  </m:ctrlPr>
                                </m:boxPr>
                                <m:e>
                                  <m:argPr>
                                    <m:argSz m:val="-1"/>
                                  </m:argPr>
                                  <m:f>
                                    <m:fPr>
                                      <m:ctrlPr>
                                        <a:rPr lang="en-US" altLang="ja-JP" sz="2400" i="1" smtClean="0">
                                          <a:solidFill>
                                            <a:srgbClr val="FF0000"/>
                                          </a:solidFill>
                                          <a:latin typeface="Cambria Math" panose="02040503050406030204" pitchFamily="18" charset="0"/>
                                        </a:rPr>
                                      </m:ctrlPr>
                                    </m:fPr>
                                    <m:num>
                                      <m:sSubSup>
                                        <m:sSubSupPr>
                                          <m:ctrlPr>
                                            <a:rPr lang="en-US" altLang="ja-JP" sz="2400" i="1">
                                              <a:solidFill>
                                                <a:srgbClr val="FF0000"/>
                                              </a:solidFill>
                                              <a:latin typeface="Cambria Math" panose="02040503050406030204" pitchFamily="18" charset="0"/>
                                            </a:rPr>
                                          </m:ctrlPr>
                                        </m:sSubSupPr>
                                        <m:e>
                                          <m:r>
                                            <m:rPr>
                                              <m:sty m:val="p"/>
                                            </m:rPr>
                                            <a:rPr lang="el-GR" altLang="ja-JP" sz="2400" i="1">
                                              <a:solidFill>
                                                <a:srgbClr val="FF0000"/>
                                              </a:solidFill>
                                              <a:latin typeface="Cambria Math" panose="02040503050406030204" pitchFamily="18" charset="0"/>
                                              <a:ea typeface="Cambria Math" panose="02040503050406030204" pitchFamily="18" charset="0"/>
                                            </a:rPr>
                                            <m:t>Λ</m:t>
                                          </m:r>
                                        </m:e>
                                        <m:sub>
                                          <m:r>
                                            <a:rPr lang="en-US" altLang="ja-JP" sz="2400" i="1">
                                              <a:solidFill>
                                                <a:srgbClr val="FF0000"/>
                                              </a:solidFill>
                                              <a:latin typeface="Cambria Math" panose="02040503050406030204" pitchFamily="18" charset="0"/>
                                            </a:rPr>
                                            <m:t>𝑚𝑖𝑥</m:t>
                                          </m:r>
                                        </m:sub>
                                        <m:sup>
                                          <m:r>
                                            <a:rPr lang="en-US" altLang="ja-JP" sz="2400" i="1">
                                              <a:solidFill>
                                                <a:srgbClr val="FF0000"/>
                                              </a:solidFill>
                                              <a:latin typeface="Cambria Math" panose="02040503050406030204" pitchFamily="18" charset="0"/>
                                            </a:rPr>
                                            <m:t>2</m:t>
                                          </m:r>
                                        </m:sup>
                                      </m:sSubSup>
                                    </m:num>
                                    <m:den>
                                      <m:r>
                                        <a:rPr lang="en-US" altLang="ja-JP" sz="2400" i="1">
                                          <a:solidFill>
                                            <a:srgbClr val="FF0000"/>
                                          </a:solidFill>
                                          <a:latin typeface="Cambria Math" panose="02040503050406030204" pitchFamily="18" charset="0"/>
                                        </a:rPr>
                                        <m:t>2</m:t>
                                      </m:r>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i="1">
                                              <a:solidFill>
                                                <a:srgbClr val="FF0000"/>
                                              </a:solidFill>
                                              <a:latin typeface="Cambria Math" panose="02040503050406030204" pitchFamily="18" charset="0"/>
                                            </a:rPr>
                                            <m:t>𝑄</m:t>
                                          </m:r>
                                        </m:sub>
                                      </m:sSub>
                                    </m:den>
                                  </m:f>
                                </m:e>
                              </m:box>
                            </m:e>
                          </m:d>
                        </m:e>
                        <m:sup>
                          <m:r>
                            <a:rPr lang="en-US" altLang="ja-JP" sz="2400" b="0" i="1" smtClean="0">
                              <a:solidFill>
                                <a:srgbClr val="FF0000"/>
                              </a:solidFill>
                              <a:latin typeface="Cambria Math" panose="02040503050406030204" pitchFamily="18" charset="0"/>
                            </a:rPr>
                            <m:t>2</m:t>
                          </m:r>
                        </m:sup>
                      </m:sSup>
                      <m:r>
                        <a:rPr lang="en-US" altLang="ja-JP" sz="2400" b="0" i="1" smtClean="0">
                          <a:solidFill>
                            <a:schemeClr val="accent1"/>
                          </a:solidFill>
                          <a:latin typeface="Cambria Math" panose="02040503050406030204" pitchFamily="18" charset="0"/>
                        </a:rPr>
                        <m:t>−</m:t>
                      </m:r>
                      <m:box>
                        <m:boxPr>
                          <m:ctrlPr>
                            <a:rPr lang="en-US" altLang="ja-JP" sz="2400" i="1">
                              <a:solidFill>
                                <a:schemeClr val="accent1"/>
                              </a:solidFill>
                              <a:latin typeface="Cambria Math" panose="02040503050406030204" pitchFamily="18" charset="0"/>
                            </a:rPr>
                          </m:ctrlPr>
                        </m:boxPr>
                        <m:e>
                          <m:argPr>
                            <m:argSz m:val="-1"/>
                          </m:argPr>
                          <m:f>
                            <m:fPr>
                              <m:ctrlPr>
                                <a:rPr lang="en-US" altLang="ja-JP" sz="2400" i="1">
                                  <a:solidFill>
                                    <a:schemeClr val="accent1"/>
                                  </a:solidFill>
                                  <a:latin typeface="Cambria Math" panose="02040503050406030204" pitchFamily="18" charset="0"/>
                                </a:rPr>
                              </m:ctrlPr>
                            </m:fPr>
                            <m:num>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num>
                            <m:den>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d>
                            <m:dPr>
                              <m:ctrlPr>
                                <a:rPr lang="en-US" altLang="ja-JP" sz="2400" i="1" smtClean="0">
                                  <a:solidFill>
                                    <a:schemeClr val="accent1"/>
                                  </a:solidFill>
                                  <a:latin typeface="Cambria Math" panose="02040503050406030204" pitchFamily="18" charset="0"/>
                                </a:rPr>
                              </m:ctrlPr>
                            </m:dPr>
                            <m:e>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𝑞𝑞</m:t>
                                  </m:r>
                                </m:sub>
                                <m:sup>
                                  <m:r>
                                    <a:rPr lang="en-US" altLang="ja-JP" sz="2400" i="1">
                                      <a:solidFill>
                                        <a:schemeClr val="accent1"/>
                                      </a:solidFill>
                                      <a:latin typeface="Cambria Math" panose="02040503050406030204" pitchFamily="18" charset="0"/>
                                    </a:rPr>
                                    <m:t>′</m:t>
                                  </m:r>
                                </m:sup>
                              </m:sSubSup>
                              <m:r>
                                <a:rPr lang="en-US" altLang="ja-JP" sz="2400" b="0" i="1" smtClean="0">
                                  <a:solidFill>
                                    <a:schemeClr val="accent1"/>
                                  </a:solidFill>
                                  <a:latin typeface="Cambria Math" panose="02040503050406030204" pitchFamily="18" charset="0"/>
                                </a:rPr>
                                <m:t>−2</m:t>
                              </m:r>
                              <m:sSub>
                                <m:sSubPr>
                                  <m:ctrlPr>
                                    <a:rPr lang="en-US" altLang="ja-JP" sz="2400" i="1">
                                      <a:solidFill>
                                        <a:schemeClr val="accent1"/>
                                      </a:solidFill>
                                      <a:latin typeface="Cambria Math" panose="02040503050406030204" pitchFamily="18" charset="0"/>
                                    </a:rPr>
                                  </m:ctrlPr>
                                </m:sSub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m:t>
                                  </m:r>
                                  <m:r>
                                    <a:rPr lang="en-US" altLang="ja-JP" sz="2400" b="0" i="1" smtClean="0">
                                      <a:solidFill>
                                        <a:schemeClr val="accent1"/>
                                      </a:solidFill>
                                      <a:latin typeface="Cambria Math" panose="02040503050406030204" pitchFamily="18" charset="0"/>
                                    </a:rPr>
                                    <m:t>𝑞</m:t>
                                  </m:r>
                                </m:sub>
                              </m:sSub>
                            </m:e>
                          </m:d>
                        </m:e>
                      </m:box>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𝑄𝑄𝑞</m:t>
                          </m:r>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r>
                            <a:rPr lang="en-US" altLang="ja-JP" sz="2400" i="1">
                              <a:latin typeface="Cambria Math" panose="02040503050406030204" pitchFamily="18" charset="0"/>
                            </a:rPr>
                            <m:t>𝑞</m:t>
                          </m:r>
                        </m:sub>
                      </m:sSub>
                      <m:r>
                        <a:rPr lang="en-US" altLang="ja-JP" sz="2400" b="0" i="1" smtClean="0">
                          <a:solidFill>
                            <a:schemeClr val="accent1"/>
                          </a:solidFill>
                          <a:latin typeface="Cambria Math" panose="02040503050406030204" pitchFamily="18" charset="0"/>
                        </a:rPr>
                        <m:t>−</m:t>
                      </m:r>
                      <m:box>
                        <m:boxPr>
                          <m:ctrlPr>
                            <a:rPr lang="en-US" altLang="ja-JP" sz="2400" i="1" smtClean="0">
                              <a:solidFill>
                                <a:schemeClr val="accent1"/>
                              </a:solidFill>
                              <a:latin typeface="Cambria Math" panose="02040503050406030204" pitchFamily="18" charset="0"/>
                            </a:rPr>
                          </m:ctrlPr>
                        </m:boxPr>
                        <m:e>
                          <m:argPr>
                            <m:argSz m:val="-1"/>
                          </m:argPr>
                          <m:f>
                            <m:fPr>
                              <m:ctrlPr>
                                <a:rPr lang="en-US" altLang="ja-JP" sz="2400" i="1" smtClean="0">
                                  <a:solidFill>
                                    <a:schemeClr val="accent1"/>
                                  </a:solidFill>
                                  <a:latin typeface="Cambria Math" panose="02040503050406030204" pitchFamily="18" charset="0"/>
                                </a:rPr>
                              </m:ctrlPr>
                            </m:fPr>
                            <m:num>
                              <m:r>
                                <a:rPr lang="en-US" altLang="ja-JP" sz="2400" b="0" i="1" smtClean="0">
                                  <a:solidFill>
                                    <a:schemeClr val="accent1"/>
                                  </a:solidFill>
                                  <a:latin typeface="Cambria Math" panose="02040503050406030204" pitchFamily="18" charset="0"/>
                                </a:rPr>
                                <m:t>1</m:t>
                              </m:r>
                            </m:num>
                            <m:den>
                              <m:r>
                                <a:rPr lang="en-US" altLang="ja-JP" sz="2400" b="0" i="1" smtClean="0">
                                  <a:solidFill>
                                    <a:schemeClr val="accent1"/>
                                  </a:solidFill>
                                  <a:latin typeface="Cambria Math" panose="02040503050406030204" pitchFamily="18" charset="0"/>
                                </a:rPr>
                                <m:t>2</m:t>
                              </m:r>
                            </m:den>
                          </m:f>
                          <m:r>
                            <a:rPr lang="en-US" altLang="ja-JP" sz="2400" b="0" i="1" smtClean="0">
                              <a:solidFill>
                                <a:schemeClr val="accent1"/>
                              </a:solidFill>
                              <a:latin typeface="Cambria Math" panose="02040503050406030204" pitchFamily="18" charset="0"/>
                            </a:rPr>
                            <m:t> </m:t>
                          </m:r>
                        </m:e>
                      </m:box>
                      <m:box>
                        <m:boxPr>
                          <m:ctrlPr>
                            <a:rPr lang="en-US" altLang="ja-JP" sz="2400" i="1">
                              <a:solidFill>
                                <a:schemeClr val="accent1"/>
                              </a:solidFill>
                              <a:latin typeface="Cambria Math" panose="02040503050406030204" pitchFamily="18" charset="0"/>
                            </a:rPr>
                          </m:ctrlPr>
                        </m:boxPr>
                        <m:e>
                          <m:argPr>
                            <m:argSz m:val="-1"/>
                          </m:argPr>
                          <m:f>
                            <m:fPr>
                              <m:ctrlPr>
                                <a:rPr lang="en-US" altLang="ja-JP" sz="2400" i="1">
                                  <a:solidFill>
                                    <a:schemeClr val="accent1"/>
                                  </a:solidFill>
                                  <a:latin typeface="Cambria Math" panose="02040503050406030204" pitchFamily="18" charset="0"/>
                                </a:rPr>
                              </m:ctrlPr>
                            </m:fPr>
                            <m:num>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𝑞</m:t>
                                  </m:r>
                                </m:sub>
                              </m:sSub>
                            </m:num>
                            <m:den>
                              <m:sSub>
                                <m:sSubPr>
                                  <m:ctrlPr>
                                    <a:rPr lang="en-US" altLang="ja-JP" sz="2400" i="1">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𝑚</m:t>
                                  </m:r>
                                </m:e>
                                <m:sub>
                                  <m:r>
                                    <a:rPr lang="en-US" altLang="ja-JP" sz="2400" i="1">
                                      <a:solidFill>
                                        <a:schemeClr val="accent1"/>
                                      </a:solidFill>
                                      <a:latin typeface="Cambria Math" panose="02040503050406030204" pitchFamily="18" charset="0"/>
                                    </a:rPr>
                                    <m:t>𝑄</m:t>
                                  </m:r>
                                </m:sub>
                              </m:sSub>
                            </m:den>
                          </m:f>
                          <m:d>
                            <m:dPr>
                              <m:ctrlPr>
                                <a:rPr lang="en-US" altLang="ja-JP" sz="2400" i="1">
                                  <a:solidFill>
                                    <a:schemeClr val="accent1"/>
                                  </a:solidFill>
                                  <a:latin typeface="Cambria Math" panose="02040503050406030204" pitchFamily="18" charset="0"/>
                                </a:rPr>
                              </m:ctrlPr>
                            </m:dPr>
                            <m:e>
                              <m:sSubSup>
                                <m:sSubSupPr>
                                  <m:ctrlPr>
                                    <a:rPr lang="en-US" altLang="ja-JP" sz="2400" i="1">
                                      <a:solidFill>
                                        <a:schemeClr val="accent1"/>
                                      </a:solidFill>
                                      <a:latin typeface="Cambria Math" panose="02040503050406030204" pitchFamily="18" charset="0"/>
                                    </a:rPr>
                                  </m:ctrlPr>
                                </m:sSubSup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m:t>
                                  </m:r>
                                </m:sub>
                                <m:sup>
                                  <m:r>
                                    <a:rPr lang="en-US" altLang="ja-JP" sz="2400" i="1">
                                      <a:solidFill>
                                        <a:schemeClr val="accent1"/>
                                      </a:solidFill>
                                      <a:latin typeface="Cambria Math" panose="02040503050406030204" pitchFamily="18" charset="0"/>
                                    </a:rPr>
                                    <m:t>′</m:t>
                                  </m:r>
                                </m:sup>
                              </m:sSubSup>
                              <m:r>
                                <a:rPr lang="en-US" altLang="ja-JP" sz="2400" i="1">
                                  <a:solidFill>
                                    <a:schemeClr val="accent1"/>
                                  </a:solidFill>
                                  <a:latin typeface="Cambria Math" panose="02040503050406030204" pitchFamily="18" charset="0"/>
                                </a:rPr>
                                <m:t>−2</m:t>
                              </m:r>
                              <m:sSub>
                                <m:sSubPr>
                                  <m:ctrlPr>
                                    <a:rPr lang="en-US" altLang="ja-JP" sz="2400" i="1">
                                      <a:solidFill>
                                        <a:schemeClr val="accent1"/>
                                      </a:solidFill>
                                      <a:latin typeface="Cambria Math" panose="02040503050406030204" pitchFamily="18" charset="0"/>
                                    </a:rPr>
                                  </m:ctrlPr>
                                </m:sSubPr>
                                <m:e>
                                  <m:r>
                                    <m:rPr>
                                      <m:sty m:val="p"/>
                                    </m:rPr>
                                    <a:rPr lang="el-GR" altLang="ja-JP" sz="2400" i="1">
                                      <a:solidFill>
                                        <a:schemeClr val="accent1"/>
                                      </a:solidFill>
                                      <a:latin typeface="Cambria Math" panose="02040503050406030204" pitchFamily="18" charset="0"/>
                                      <a:ea typeface="Cambria Math" panose="02040503050406030204" pitchFamily="18" charset="0"/>
                                    </a:rPr>
                                    <m:t>Λ</m:t>
                                  </m:r>
                                </m:e>
                                <m:sub>
                                  <m:r>
                                    <a:rPr lang="en-US" altLang="ja-JP" sz="2400" i="1">
                                      <a:solidFill>
                                        <a:schemeClr val="accent1"/>
                                      </a:solidFill>
                                      <a:latin typeface="Cambria Math" panose="02040503050406030204" pitchFamily="18" charset="0"/>
                                    </a:rPr>
                                    <m:t>𝑞</m:t>
                                  </m:r>
                                </m:sub>
                              </m:sSub>
                            </m:e>
                          </m:d>
                        </m:e>
                      </m:box>
                    </m:oMath>
                  </m:oMathPara>
                </a14:m>
                <a:endParaRPr kumimoji="1" lang="ja-JP" altLang="en-US" sz="2400">
                  <a:solidFill>
                    <a:schemeClr val="tx1"/>
                  </a:solidFill>
                </a:endParaRPr>
              </a:p>
            </p:txBody>
          </p:sp>
        </mc:Choice>
        <mc:Fallback xmlns="">
          <p:sp>
            <p:nvSpPr>
              <p:cNvPr id="9" name="テキスト ボックス 8">
                <a:extLst>
                  <a:ext uri="{FF2B5EF4-FFF2-40B4-BE49-F238E27FC236}">
                    <a16:creationId xmlns:a16="http://schemas.microsoft.com/office/drawing/2014/main" id="{6DB6DC0B-1B65-E0A6-6CE6-E9912E2448AA}"/>
                  </a:ext>
                </a:extLst>
              </p:cNvPr>
              <p:cNvSpPr txBox="1">
                <a:spLocks noRot="1" noChangeAspect="1" noMove="1" noResize="1" noEditPoints="1" noAdjustHandles="1" noChangeArrowheads="1" noChangeShapeType="1" noTextEdit="1"/>
              </p:cNvSpPr>
              <p:nvPr/>
            </p:nvSpPr>
            <p:spPr>
              <a:xfrm>
                <a:off x="629258" y="3959003"/>
                <a:ext cx="10933483" cy="807080"/>
              </a:xfrm>
              <a:prstGeom prst="rect">
                <a:avLst/>
              </a:prstGeom>
              <a:blipFill>
                <a:blip r:embed="rId5"/>
                <a:stretch>
                  <a:fillRect/>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1BD0A642-EB3A-EAB3-7F63-101179A0C8F2}"/>
              </a:ext>
            </a:extLst>
          </p:cNvPr>
          <p:cNvSpPr txBox="1"/>
          <p:nvPr/>
        </p:nvSpPr>
        <p:spPr>
          <a:xfrm>
            <a:off x="436418" y="1055125"/>
            <a:ext cx="9476509" cy="461665"/>
          </a:xfrm>
          <a:prstGeom prst="rect">
            <a:avLst/>
          </a:prstGeom>
          <a:noFill/>
        </p:spPr>
        <p:txBody>
          <a:bodyPr wrap="square" rtlCol="0">
            <a:spAutoFit/>
          </a:bodyPr>
          <a:lstStyle/>
          <a:p>
            <a:r>
              <a:rPr kumimoji="1" lang="en-US" altLang="ja-JP" sz="2400"/>
              <a:t>The mass relations are modified as follows:</a:t>
            </a:r>
            <a:endParaRPr kumimoji="1" lang="ja-JP" altLang="en-US" sz="240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7CA7D3A8-C5AE-6E92-B8AA-B7FB1DF84FA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7CA7D3A8-C5AE-6E92-B8AA-B7FB1DF84FA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6"/>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665B3444-BBB2-9AEA-FB93-177BA6C0E76F}"/>
                  </a:ext>
                </a:extLst>
              </p:cNvPr>
              <p:cNvSpPr txBox="1"/>
              <p:nvPr/>
            </p:nvSpPr>
            <p:spPr>
              <a:xfrm>
                <a:off x="629258" y="4981469"/>
                <a:ext cx="4122155" cy="1808316"/>
              </a:xfrm>
              <a:prstGeom prst="rect">
                <a:avLst/>
              </a:prstGeom>
              <a:noFill/>
            </p:spPr>
            <p:txBody>
              <a:bodyPr wrap="square">
                <a:spAutoFit/>
              </a:bodyPr>
              <a:lstStyle/>
              <a:p>
                <a14:m>
                  <m:oMath xmlns:m="http://schemas.openxmlformats.org/officeDocument/2006/math">
                    <m:sSub>
                      <m:sSubPr>
                        <m:ctrlPr>
                          <a:rPr lang="en-US" altLang="ja-JP" sz="1800" i="1" smtClean="0">
                            <a:solidFill>
                              <a:schemeClr val="tx1"/>
                            </a:solidFill>
                            <a:latin typeface="Cambria Math" panose="02040503050406030204" pitchFamily="18" charset="0"/>
                          </a:rPr>
                        </m:ctrlPr>
                      </m:sSubPr>
                      <m:e>
                        <m:r>
                          <a:rPr lang="en-US" altLang="ja-JP" sz="1800" i="1">
                            <a:solidFill>
                              <a:schemeClr val="tx1"/>
                            </a:solidFill>
                            <a:latin typeface="Cambria Math" panose="02040503050406030204" pitchFamily="18" charset="0"/>
                          </a:rPr>
                          <m:t>𝑀</m:t>
                        </m:r>
                      </m:e>
                      <m:sub>
                        <m:r>
                          <a:rPr lang="en-US" altLang="ja-JP" sz="1800" i="1">
                            <a:solidFill>
                              <a:schemeClr val="tx1"/>
                            </a:solidFill>
                            <a:latin typeface="Cambria Math" panose="02040503050406030204" pitchFamily="18" charset="0"/>
                          </a:rPr>
                          <m:t>6</m:t>
                        </m:r>
                      </m:sub>
                    </m:sSub>
                  </m:oMath>
                </a14:m>
                <a:r>
                  <a:rPr lang="ja-JP" altLang="en-US">
                    <a:solidFill>
                      <a:schemeClr val="tx1"/>
                    </a:solidFill>
                  </a:rPr>
                  <a:t>：</a:t>
                </a:r>
                <a:r>
                  <a:rPr lang="en-US" altLang="ja-JP">
                    <a:solidFill>
                      <a:schemeClr val="tx1"/>
                    </a:solidFill>
                  </a:rPr>
                  <a:t>The mass of </a:t>
                </a:r>
                <a14:m>
                  <m:oMath xmlns:m="http://schemas.openxmlformats.org/officeDocument/2006/math">
                    <m:sSubSup>
                      <m:sSubSupPr>
                        <m:ctrlPr>
                          <a:rPr lang="en-US" altLang="ja-JP" i="1">
                            <a:solidFill>
                              <a:schemeClr val="tx1"/>
                            </a:solidFill>
                            <a:latin typeface="Cambria Math" panose="02040503050406030204" pitchFamily="18" charset="0"/>
                          </a:rPr>
                        </m:ctrlPr>
                      </m:sSubSupPr>
                      <m:e>
                        <m:acc>
                          <m:accPr>
                            <m:chr m:val="̅"/>
                            <m:ctrlPr>
                              <a:rPr lang="en-US" altLang="ja-JP" i="1">
                                <a:solidFill>
                                  <a:schemeClr val="tx1"/>
                                </a:solidFill>
                                <a:latin typeface="Cambria Math" panose="02040503050406030204" pitchFamily="18" charset="0"/>
                              </a:rPr>
                            </m:ctrlPr>
                          </m:accPr>
                          <m:e>
                            <m:r>
                              <a:rPr lang="en-US" altLang="ja-JP" i="1">
                                <a:solidFill>
                                  <a:schemeClr val="tx1"/>
                                </a:solidFill>
                                <a:latin typeface="Cambria Math" panose="02040503050406030204" pitchFamily="18" charset="0"/>
                              </a:rPr>
                              <m:t>𝑇</m:t>
                            </m:r>
                          </m:e>
                        </m:acc>
                      </m:e>
                      <m:sub>
                        <m:r>
                          <a:rPr lang="en-US" altLang="ja-JP" i="1">
                            <a:solidFill>
                              <a:schemeClr val="tx1"/>
                            </a:solidFill>
                            <a:latin typeface="Cambria Math" panose="02040503050406030204" pitchFamily="18" charset="0"/>
                            <a:ea typeface="Cambria Math" panose="02040503050406030204" pitchFamily="18" charset="0"/>
                          </a:rPr>
                          <m:t>𝜇</m:t>
                        </m:r>
                      </m:sub>
                      <m:sup>
                        <m:d>
                          <m:dPr>
                            <m:ctrlPr>
                              <a:rPr lang="en-US" altLang="ja-JP" i="1">
                                <a:solidFill>
                                  <a:schemeClr val="tx1"/>
                                </a:solidFill>
                                <a:latin typeface="Cambria Math" panose="02040503050406030204" pitchFamily="18" charset="0"/>
                              </a:rPr>
                            </m:ctrlPr>
                          </m:dPr>
                          <m:e>
                            <m:acc>
                              <m:accPr>
                                <m:chr m:val="̅"/>
                                <m:ctrlPr>
                                  <a:rPr lang="en-US" altLang="ja-JP" i="1">
                                    <a:solidFill>
                                      <a:schemeClr val="tx1"/>
                                    </a:solidFill>
                                    <a:latin typeface="Cambria Math" panose="02040503050406030204" pitchFamily="18" charset="0"/>
                                  </a:rPr>
                                </m:ctrlPr>
                              </m:accPr>
                              <m:e>
                                <m:r>
                                  <a:rPr lang="en-US" altLang="ja-JP" i="1">
                                    <a:solidFill>
                                      <a:schemeClr val="tx1"/>
                                    </a:solidFill>
                                    <a:latin typeface="Cambria Math" panose="02040503050406030204" pitchFamily="18" charset="0"/>
                                  </a:rPr>
                                  <m:t>6</m:t>
                                </m:r>
                              </m:e>
                            </m:acc>
                          </m:e>
                        </m:d>
                      </m:sup>
                    </m:sSubSup>
                  </m:oMath>
                </a14:m>
                <a:r>
                  <a:rPr lang="en-US" altLang="ja-JP">
                    <a:solidFill>
                      <a:schemeClr val="tx1"/>
                    </a:solidFill>
                  </a:rPr>
                  <a:t> without mixing</a:t>
                </a:r>
              </a:p>
              <a:p>
                <a14:m>
                  <m:oMath xmlns:m="http://schemas.openxmlformats.org/officeDocument/2006/math">
                    <m:sSub>
                      <m:sSubPr>
                        <m:ctrlPr>
                          <a:rPr lang="en-US" altLang="ja-JP" sz="1800" i="1" smtClean="0">
                            <a:solidFill>
                              <a:schemeClr val="tx1"/>
                            </a:solidFill>
                            <a:latin typeface="Cambria Math" panose="02040503050406030204" pitchFamily="18" charset="0"/>
                          </a:rPr>
                        </m:ctrlPr>
                      </m:sSubPr>
                      <m:e>
                        <m:r>
                          <a:rPr lang="en-US" altLang="ja-JP" sz="1800" i="1">
                            <a:solidFill>
                              <a:schemeClr val="tx1"/>
                            </a:solidFill>
                            <a:latin typeface="Cambria Math" panose="02040503050406030204" pitchFamily="18" charset="0"/>
                          </a:rPr>
                          <m:t>𝑀</m:t>
                        </m:r>
                      </m:e>
                      <m:sub>
                        <m:r>
                          <a:rPr lang="en-US" altLang="ja-JP" sz="1800" b="0" i="1" smtClean="0">
                            <a:solidFill>
                              <a:schemeClr val="tx1"/>
                            </a:solidFill>
                            <a:latin typeface="Cambria Math" panose="02040503050406030204" pitchFamily="18" charset="0"/>
                          </a:rPr>
                          <m:t>3</m:t>
                        </m:r>
                      </m:sub>
                    </m:sSub>
                  </m:oMath>
                </a14:m>
                <a:r>
                  <a:rPr lang="ja-JP" altLang="en-US">
                    <a:solidFill>
                      <a:schemeClr val="tx1"/>
                    </a:solidFill>
                  </a:rPr>
                  <a:t>：</a:t>
                </a:r>
                <a:r>
                  <a:rPr lang="en-US" altLang="ja-JP"/>
                  <a:t>The mass of </a:t>
                </a:r>
                <a14:m>
                  <m:oMath xmlns:m="http://schemas.openxmlformats.org/officeDocument/2006/math">
                    <m:sSubSup>
                      <m:sSubSupPr>
                        <m:ctrlPr>
                          <a:rPr lang="en-US" altLang="ja-JP" i="1">
                            <a:solidFill>
                              <a:schemeClr val="tx1"/>
                            </a:solidFill>
                            <a:latin typeface="Cambria Math" panose="02040503050406030204" pitchFamily="18" charset="0"/>
                          </a:rPr>
                        </m:ctrlPr>
                      </m:sSubSupPr>
                      <m:e>
                        <m:acc>
                          <m:accPr>
                            <m:chr m:val="̅"/>
                            <m:ctrlPr>
                              <a:rPr lang="en-US" altLang="ja-JP" i="1">
                                <a:solidFill>
                                  <a:schemeClr val="tx1"/>
                                </a:solidFill>
                                <a:latin typeface="Cambria Math" panose="02040503050406030204" pitchFamily="18" charset="0"/>
                              </a:rPr>
                            </m:ctrlPr>
                          </m:accPr>
                          <m:e>
                            <m:r>
                              <a:rPr lang="en-US" altLang="ja-JP" i="1">
                                <a:solidFill>
                                  <a:schemeClr val="tx1"/>
                                </a:solidFill>
                                <a:latin typeface="Cambria Math" panose="02040503050406030204" pitchFamily="18" charset="0"/>
                              </a:rPr>
                              <m:t>𝑇</m:t>
                            </m:r>
                          </m:e>
                        </m:acc>
                      </m:e>
                      <m:sub>
                        <m:r>
                          <a:rPr lang="en-US" altLang="ja-JP" i="1">
                            <a:solidFill>
                              <a:schemeClr val="tx1"/>
                            </a:solidFill>
                            <a:latin typeface="Cambria Math" panose="02040503050406030204" pitchFamily="18" charset="0"/>
                            <a:ea typeface="Cambria Math" panose="02040503050406030204" pitchFamily="18" charset="0"/>
                          </a:rPr>
                          <m:t>𝜇</m:t>
                        </m:r>
                      </m:sub>
                      <m:sup>
                        <m:d>
                          <m:dPr>
                            <m:ctrlPr>
                              <a:rPr lang="en-US" altLang="ja-JP" i="1">
                                <a:solidFill>
                                  <a:schemeClr val="tx1"/>
                                </a:solidFill>
                                <a:latin typeface="Cambria Math" panose="02040503050406030204" pitchFamily="18" charset="0"/>
                              </a:rPr>
                            </m:ctrlPr>
                          </m:dPr>
                          <m:e>
                            <m:r>
                              <a:rPr lang="en-US" altLang="ja-JP" b="0" i="1" smtClean="0">
                                <a:solidFill>
                                  <a:schemeClr val="tx1"/>
                                </a:solidFill>
                                <a:latin typeface="Cambria Math" panose="02040503050406030204" pitchFamily="18" charset="0"/>
                              </a:rPr>
                              <m:t>3</m:t>
                            </m:r>
                          </m:e>
                        </m:d>
                      </m:sup>
                    </m:sSubSup>
                  </m:oMath>
                </a14:m>
                <a:r>
                  <a:rPr lang="en-US" altLang="ja-JP">
                    <a:solidFill>
                      <a:schemeClr val="tx1"/>
                    </a:solidFill>
                  </a:rPr>
                  <a:t> without mixing</a:t>
                </a:r>
              </a:p>
              <a:p>
                <a:pPr/>
                <a14:m>
                  <m:oMathPara xmlns:m="http://schemas.openxmlformats.org/officeDocument/2006/math">
                    <m:oMathParaPr>
                      <m:jc m:val="left"/>
                    </m:oMathParaPr>
                    <m:oMath xmlns:m="http://schemas.openxmlformats.org/officeDocument/2006/math">
                      <m:r>
                        <a:rPr kumimoji="1" lang="en-US" altLang="ja-JP" sz="1800" b="0" i="1" smtClean="0">
                          <a:latin typeface="Cambria Math" panose="02040503050406030204" pitchFamily="18" charset="0"/>
                        </a:rPr>
                        <m:t>𝑄</m:t>
                      </m:r>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𝑐</m:t>
                      </m:r>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𝑏</m:t>
                      </m:r>
                      <m:r>
                        <a:rPr kumimoji="1" lang="en-US" altLang="ja-JP" sz="1800" b="0" i="1" smtClean="0">
                          <a:latin typeface="Cambria Math" panose="02040503050406030204" pitchFamily="18" charset="0"/>
                        </a:rPr>
                        <m:t>   </m:t>
                      </m:r>
                      <m:r>
                        <a:rPr kumimoji="1" lang="en-US" altLang="ja-JP" sz="1800" b="0" i="1" smtClean="0">
                          <a:latin typeface="Cambria Math" panose="02040503050406030204" pitchFamily="18" charset="0"/>
                        </a:rPr>
                        <m:t>𝑞</m:t>
                      </m:r>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𝑢</m:t>
                      </m:r>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𝑑</m:t>
                      </m:r>
                    </m:oMath>
                  </m:oMathPara>
                </a14:m>
                <a:endParaRPr kumimoji="1" lang="en-US" altLang="ja-JP" sz="1800" b="0"/>
              </a:p>
              <a:p>
                <a:r>
                  <a:rPr lang="en-US" altLang="ja-JP" sz="1800">
                    <a:solidFill>
                      <a:schemeClr val="tx1"/>
                    </a:solidFill>
                  </a:rPr>
                  <a:t>※</a:t>
                </a:r>
                <a14:m>
                  <m:oMath xmlns:m="http://schemas.openxmlformats.org/officeDocument/2006/math">
                    <m:f>
                      <m:fPr>
                        <m:ctrlPr>
                          <a:rPr lang="en-US" altLang="ja-JP" i="1" smtClean="0">
                            <a:solidFill>
                              <a:schemeClr val="tx1"/>
                            </a:solidFill>
                            <a:latin typeface="Cambria Math" panose="02040503050406030204" pitchFamily="18" charset="0"/>
                          </a:rPr>
                        </m:ctrlPr>
                      </m:fPr>
                      <m:num>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6</m:t>
                            </m:r>
                          </m:sub>
                        </m:sSub>
                      </m:num>
                      <m:den>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6</m:t>
                                </m:r>
                              </m:sub>
                            </m:sSub>
                          </m:e>
                          <m:sup>
                            <m:r>
                              <a:rPr lang="en-US" altLang="ja-JP" i="1">
                                <a:solidFill>
                                  <a:schemeClr val="tx1"/>
                                </a:solidFill>
                                <a:latin typeface="Cambria Math" panose="02040503050406030204" pitchFamily="18" charset="0"/>
                              </a:rPr>
                              <m:t>2</m:t>
                            </m:r>
                          </m:sup>
                        </m:sSup>
                        <m:r>
                          <a:rPr lang="en-US" altLang="ja-JP" i="1">
                            <a:solidFill>
                              <a:schemeClr val="tx1"/>
                            </a:solidFill>
                            <a:latin typeface="Cambria Math" panose="02040503050406030204" pitchFamily="18" charset="0"/>
                          </a:rPr>
                          <m:t>−</m:t>
                        </m:r>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𝑀</m:t>
                                </m:r>
                              </m:e>
                              <m:sub>
                                <m:r>
                                  <a:rPr lang="en-US" altLang="ja-JP" i="1">
                                    <a:solidFill>
                                      <a:schemeClr val="tx1"/>
                                    </a:solidFill>
                                    <a:latin typeface="Cambria Math" panose="02040503050406030204" pitchFamily="18" charset="0"/>
                                  </a:rPr>
                                  <m:t>3</m:t>
                                </m:r>
                              </m:sub>
                            </m:sSub>
                          </m:e>
                          <m:sup>
                            <m:r>
                              <a:rPr lang="en-US" altLang="ja-JP" i="1">
                                <a:solidFill>
                                  <a:schemeClr val="tx1"/>
                                </a:solidFill>
                                <a:latin typeface="Cambria Math" panose="02040503050406030204" pitchFamily="18" charset="0"/>
                              </a:rPr>
                              <m:t>2</m:t>
                            </m:r>
                          </m:sup>
                        </m:sSup>
                      </m:den>
                    </m:f>
                  </m:oMath>
                </a14:m>
                <a:r>
                  <a:rPr lang="en-US" altLang="ja-JP">
                    <a:solidFill>
                      <a:schemeClr val="tx1"/>
                    </a:solidFill>
                  </a:rPr>
                  <a:t>is the same between </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𝑇</m:t>
                        </m:r>
                      </m:e>
                      <m:sub>
                        <m:r>
                          <a:rPr lang="en-US" altLang="ja-JP" i="1">
                            <a:latin typeface="Cambria Math" panose="02040503050406030204" pitchFamily="18" charset="0"/>
                          </a:rPr>
                          <m:t>𝑐𝑐</m:t>
                        </m:r>
                      </m:sub>
                      <m:sup>
                        <m:r>
                          <a:rPr lang="en-US" altLang="ja-JP" i="1">
                            <a:latin typeface="Cambria Math" panose="02040503050406030204" pitchFamily="18" charset="0"/>
                          </a:rPr>
                          <m:t>+</m:t>
                        </m:r>
                      </m:sup>
                    </m:sSubSup>
                  </m:oMath>
                </a14:m>
                <a:r>
                  <a:rPr lang="ja-JP" altLang="en-US"/>
                  <a:t> </a:t>
                </a:r>
                <a:r>
                  <a:rPr lang="en-US" altLang="ja-JP"/>
                  <a:t>and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𝑐𝑐𝑠</m:t>
                        </m:r>
                      </m:sub>
                    </m:sSub>
                  </m:oMath>
                </a14:m>
                <a:r>
                  <a:rPr lang="ja-JP" altLang="en-US"/>
                  <a:t> </a:t>
                </a:r>
                <a:r>
                  <a:rPr lang="en-US" altLang="ja-JP"/>
                  <a:t>for simplicity.</a:t>
                </a:r>
                <a:endParaRPr lang="ja-JP" altLang="en-US"/>
              </a:p>
            </p:txBody>
          </p:sp>
        </mc:Choice>
        <mc:Fallback xmlns="">
          <p:sp>
            <p:nvSpPr>
              <p:cNvPr id="15" name="テキスト ボックス 14">
                <a:extLst>
                  <a:ext uri="{FF2B5EF4-FFF2-40B4-BE49-F238E27FC236}">
                    <a16:creationId xmlns:a16="http://schemas.microsoft.com/office/drawing/2014/main" id="{665B3444-BBB2-9AEA-FB93-177BA6C0E76F}"/>
                  </a:ext>
                </a:extLst>
              </p:cNvPr>
              <p:cNvSpPr txBox="1">
                <a:spLocks noRot="1" noChangeAspect="1" noMove="1" noResize="1" noEditPoints="1" noAdjustHandles="1" noChangeArrowheads="1" noChangeShapeType="1" noTextEdit="1"/>
              </p:cNvSpPr>
              <p:nvPr/>
            </p:nvSpPr>
            <p:spPr>
              <a:xfrm>
                <a:off x="629258" y="4981469"/>
                <a:ext cx="4122155" cy="1808316"/>
              </a:xfrm>
              <a:prstGeom prst="rect">
                <a:avLst/>
              </a:prstGeom>
              <a:blipFill>
                <a:blip r:embed="rId7"/>
                <a:stretch>
                  <a:fillRect l="-1183" r="-444" b="-4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C05CBB5-1847-99DB-D011-FBD2DBE1630D}"/>
                  </a:ext>
                </a:extLst>
              </p:cNvPr>
              <p:cNvSpPr txBox="1"/>
              <p:nvPr/>
            </p:nvSpPr>
            <p:spPr>
              <a:xfrm>
                <a:off x="5174672" y="5065187"/>
                <a:ext cx="6934468" cy="944746"/>
              </a:xfrm>
              <a:prstGeom prst="rect">
                <a:avLst/>
              </a:prstGeom>
              <a:noFill/>
            </p:spPr>
            <p:txBody>
              <a:bodyPr wrap="square">
                <a:spAutoFit/>
              </a:bodyPr>
              <a:lstStyle/>
              <a:p>
                <a14:m>
                  <m:oMath xmlns:m="http://schemas.openxmlformats.org/officeDocument/2006/math">
                    <m:sSub>
                      <m:sSubPr>
                        <m:ctrlPr>
                          <a:rPr lang="en-US" altLang="ja-JP" sz="1800" i="1" smtClean="0">
                            <a:solidFill>
                              <a:schemeClr val="accent1"/>
                            </a:solidFill>
                            <a:latin typeface="Cambria Math" panose="02040503050406030204" pitchFamily="18" charset="0"/>
                          </a:rPr>
                        </m:ctrlPr>
                      </m:sSubPr>
                      <m:e>
                        <m:r>
                          <m:rPr>
                            <m:sty m:val="p"/>
                          </m:rPr>
                          <a:rPr lang="el-GR" altLang="ja-JP" sz="1800" i="1" smtClean="0">
                            <a:solidFill>
                              <a:schemeClr val="accent1"/>
                            </a:solidFill>
                            <a:latin typeface="Cambria Math" panose="02040503050406030204" pitchFamily="18" charset="0"/>
                            <a:ea typeface="Cambria Math" panose="02040503050406030204" pitchFamily="18" charset="0"/>
                          </a:rPr>
                          <m:t>Λ</m:t>
                        </m:r>
                      </m:e>
                      <m:sub>
                        <m:r>
                          <a:rPr lang="en-US" altLang="ja-JP" sz="1800" b="0" i="1" smtClean="0">
                            <a:solidFill>
                              <a:schemeClr val="accent1"/>
                            </a:solidFill>
                            <a:latin typeface="Cambria Math" panose="02040503050406030204" pitchFamily="18" charset="0"/>
                          </a:rPr>
                          <m:t>𝑞</m:t>
                        </m:r>
                      </m:sub>
                    </m:sSub>
                    <m:r>
                      <a:rPr lang="en-US" altLang="ja-JP" sz="1800" b="0" i="1" smtClean="0">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m:t>
                        </m:r>
                      </m:sub>
                      <m:sup>
                        <m:r>
                          <a:rPr lang="en-US" altLang="ja-JP" i="1">
                            <a:solidFill>
                              <a:schemeClr val="accent1"/>
                            </a:solidFill>
                            <a:latin typeface="Cambria Math" panose="02040503050406030204" pitchFamily="18" charset="0"/>
                          </a:rPr>
                          <m:t>′</m:t>
                        </m:r>
                      </m:sup>
                    </m:sSubSup>
                    <m:r>
                      <a:rPr lang="en-US" altLang="ja-JP" b="0" i="1" smtClean="0">
                        <a:solidFill>
                          <a:schemeClr val="accent1"/>
                        </a:solidFill>
                        <a:latin typeface="Cambria Math" panose="02040503050406030204" pitchFamily="18" charset="0"/>
                      </a:rPr>
                      <m:t>,</m:t>
                    </m:r>
                    <m:sSub>
                      <m:sSubPr>
                        <m:ctrlPr>
                          <a:rPr lang="en-US" altLang="ja-JP" i="1">
                            <a:solidFill>
                              <a:schemeClr val="accent1"/>
                            </a:solidFill>
                            <a:latin typeface="Cambria Math" panose="02040503050406030204" pitchFamily="18" charset="0"/>
                          </a:rPr>
                        </m:ctrlPr>
                      </m:sSub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m:t>
                        </m:r>
                        <m:r>
                          <a:rPr lang="en-US" altLang="ja-JP" b="0" i="1" smtClean="0">
                            <a:solidFill>
                              <a:schemeClr val="accent1"/>
                            </a:solidFill>
                            <a:latin typeface="Cambria Math" panose="02040503050406030204" pitchFamily="18" charset="0"/>
                          </a:rPr>
                          <m:t>𝑞</m:t>
                        </m:r>
                      </m:sub>
                    </m:sSub>
                    <m:r>
                      <a:rPr lang="en-US" altLang="ja-JP" b="0" i="1" smtClean="0">
                        <a:solidFill>
                          <a:schemeClr val="accent1"/>
                        </a:solidFill>
                        <a:latin typeface="Cambria Math" panose="02040503050406030204" pitchFamily="18" charset="0"/>
                      </a:rPr>
                      <m:t>,</m:t>
                    </m:r>
                    <m:sSubSup>
                      <m:sSubSupPr>
                        <m:ctrlPr>
                          <a:rPr lang="en-US" altLang="ja-JP" i="1">
                            <a:solidFill>
                              <a:schemeClr val="accent1"/>
                            </a:solidFill>
                            <a:latin typeface="Cambria Math" panose="02040503050406030204" pitchFamily="18" charset="0"/>
                          </a:rPr>
                        </m:ctrlPr>
                      </m:sSubSupPr>
                      <m:e>
                        <m:r>
                          <m:rPr>
                            <m:sty m:val="p"/>
                          </m:rPr>
                          <a:rPr lang="el-GR" altLang="ja-JP" i="1">
                            <a:solidFill>
                              <a:schemeClr val="accent1"/>
                            </a:solidFill>
                            <a:latin typeface="Cambria Math" panose="02040503050406030204" pitchFamily="18" charset="0"/>
                            <a:ea typeface="Cambria Math" panose="02040503050406030204" pitchFamily="18" charset="0"/>
                          </a:rPr>
                          <m:t>Λ</m:t>
                        </m:r>
                      </m:e>
                      <m:sub>
                        <m:r>
                          <a:rPr lang="en-US" altLang="ja-JP" i="1">
                            <a:solidFill>
                              <a:schemeClr val="accent1"/>
                            </a:solidFill>
                            <a:latin typeface="Cambria Math" panose="02040503050406030204" pitchFamily="18" charset="0"/>
                          </a:rPr>
                          <m:t>𝑞</m:t>
                        </m:r>
                        <m:r>
                          <a:rPr lang="en-US" altLang="ja-JP" b="0" i="1" smtClean="0">
                            <a:solidFill>
                              <a:schemeClr val="accent1"/>
                            </a:solidFill>
                            <a:latin typeface="Cambria Math" panose="02040503050406030204" pitchFamily="18" charset="0"/>
                          </a:rPr>
                          <m:t>𝑞</m:t>
                        </m:r>
                      </m:sub>
                      <m:sup>
                        <m:r>
                          <a:rPr lang="en-US" altLang="ja-JP" i="1">
                            <a:solidFill>
                              <a:schemeClr val="accent1"/>
                            </a:solidFill>
                            <a:latin typeface="Cambria Math" panose="02040503050406030204" pitchFamily="18" charset="0"/>
                          </a:rPr>
                          <m:t>′</m:t>
                        </m:r>
                      </m:sup>
                    </m:sSubSup>
                  </m:oMath>
                </a14:m>
                <a:r>
                  <a:rPr lang="ja-JP" altLang="en-US"/>
                  <a:t>：</a:t>
                </a:r>
                <a:r>
                  <a:rPr lang="en-US" altLang="ja-JP"/>
                  <a:t>parameters breaking symmetries due to finite mass</a:t>
                </a:r>
              </a:p>
              <a:p>
                <a14:m>
                  <m:oMath xmlns:m="http://schemas.openxmlformats.org/officeDocument/2006/math">
                    <m:sSub>
                      <m:sSubPr>
                        <m:ctrlPr>
                          <a:rPr lang="en-US" altLang="ja-JP" sz="1800" i="1" smtClean="0">
                            <a:solidFill>
                              <a:srgbClr val="FF0000"/>
                            </a:solidFill>
                            <a:latin typeface="Cambria Math" panose="02040503050406030204" pitchFamily="18" charset="0"/>
                          </a:rPr>
                        </m:ctrlPr>
                      </m:sSubPr>
                      <m:e>
                        <m:r>
                          <m:rPr>
                            <m:sty m:val="p"/>
                          </m:rPr>
                          <a:rPr lang="el-GR" altLang="ja-JP" sz="1800" i="1" smtClean="0">
                            <a:solidFill>
                              <a:srgbClr val="FF0000"/>
                            </a:solidFill>
                            <a:latin typeface="Cambria Math" panose="02040503050406030204" pitchFamily="18" charset="0"/>
                            <a:ea typeface="Cambria Math" panose="02040503050406030204" pitchFamily="18" charset="0"/>
                          </a:rPr>
                          <m:t>Λ</m:t>
                        </m:r>
                      </m:e>
                      <m:sub>
                        <m:r>
                          <a:rPr lang="en-US" altLang="ja-JP" sz="1800" b="0" i="1" smtClean="0">
                            <a:solidFill>
                              <a:srgbClr val="FF0000"/>
                            </a:solidFill>
                            <a:latin typeface="Cambria Math" panose="02040503050406030204" pitchFamily="18" charset="0"/>
                            <a:ea typeface="Cambria Math" panose="02040503050406030204" pitchFamily="18" charset="0"/>
                          </a:rPr>
                          <m:t>𝑚𝑖𝑥</m:t>
                        </m:r>
                      </m:sub>
                    </m:sSub>
                  </m:oMath>
                </a14:m>
                <a:r>
                  <a:rPr lang="ja-JP" altLang="en-US"/>
                  <a:t>：</a:t>
                </a:r>
                <a:r>
                  <a:rPr lang="en-US" altLang="ja-JP"/>
                  <a:t>the parameter representing color mixing</a:t>
                </a:r>
                <a:endParaRPr lang="ja-JP" altLang="en-US"/>
              </a:p>
            </p:txBody>
          </p:sp>
        </mc:Choice>
        <mc:Fallback xmlns="">
          <p:sp>
            <p:nvSpPr>
              <p:cNvPr id="3" name="テキスト ボックス 2">
                <a:extLst>
                  <a:ext uri="{FF2B5EF4-FFF2-40B4-BE49-F238E27FC236}">
                    <a16:creationId xmlns:a16="http://schemas.microsoft.com/office/drawing/2014/main" id="{5C05CBB5-1847-99DB-D011-FBD2DBE1630D}"/>
                  </a:ext>
                </a:extLst>
              </p:cNvPr>
              <p:cNvSpPr txBox="1">
                <a:spLocks noRot="1" noChangeAspect="1" noMove="1" noResize="1" noEditPoints="1" noAdjustHandles="1" noChangeArrowheads="1" noChangeShapeType="1" noTextEdit="1"/>
              </p:cNvSpPr>
              <p:nvPr/>
            </p:nvSpPr>
            <p:spPr>
              <a:xfrm>
                <a:off x="5174672" y="5065187"/>
                <a:ext cx="6934468" cy="944746"/>
              </a:xfrm>
              <a:prstGeom prst="rect">
                <a:avLst/>
              </a:prstGeom>
              <a:blipFill>
                <a:blip r:embed="rId8"/>
                <a:stretch>
                  <a:fillRect l="-792" t="-2581" b="-96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4686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Determining the parameters</a:t>
            </a:r>
            <a:endParaRPr kumimoji="1" lang="ja-JP" altLang="en-US" sz="4400">
              <a:solidFill>
                <a:schemeClr val="bg1"/>
              </a:solidFill>
            </a:endParaRPr>
          </a:p>
        </p:txBody>
      </p:sp>
      <mc:AlternateContent xmlns:mc="http://schemas.openxmlformats.org/markup-compatibility/2006" xmlns:a14="http://schemas.microsoft.com/office/drawing/2010/main">
        <mc:Choice Requires="a14">
          <p:graphicFrame>
            <p:nvGraphicFramePr>
              <p:cNvPr id="2" name="表 1">
                <a:extLst>
                  <a:ext uri="{FF2B5EF4-FFF2-40B4-BE49-F238E27FC236}">
                    <a16:creationId xmlns:a16="http://schemas.microsoft.com/office/drawing/2014/main" id="{BC524254-6FD9-1850-CE52-CD3F105AC567}"/>
                  </a:ext>
                </a:extLst>
              </p:cNvPr>
              <p:cNvGraphicFramePr>
                <a:graphicFrameLocks noGrp="1"/>
              </p:cNvGraphicFramePr>
              <p:nvPr/>
            </p:nvGraphicFramePr>
            <p:xfrm>
              <a:off x="999721" y="2302162"/>
              <a:ext cx="3385284" cy="329184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2324464171"/>
                        </a:ext>
                      </a:extLst>
                    </a:gridCol>
                    <a:gridCol w="1692642">
                      <a:extLst>
                        <a:ext uri="{9D8B030D-6E8A-4147-A177-3AD203B41FA5}">
                          <a16:colId xmlns:a16="http://schemas.microsoft.com/office/drawing/2014/main" val="3959521666"/>
                        </a:ext>
                      </a:extLst>
                    </a:gridCol>
                  </a:tblGrid>
                  <a:tr h="342016">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49482"/>
                      </a:ext>
                    </a:extLst>
                  </a:tr>
                  <a:tr h="342016">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𝐵</m:t>
                                </m:r>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5280</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492352"/>
                      </a:ext>
                    </a:extLst>
                  </a:tr>
                  <a:tr h="342016">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𝐵</m:t>
                                    </m:r>
                                  </m:e>
                                  <m:sup>
                                    <m:r>
                                      <a:rPr kumimoji="1" lang="en-US" altLang="ja-JP" b="0" i="1" smtClean="0">
                                        <a:solidFill>
                                          <a:schemeClr val="tx1"/>
                                        </a:solidFill>
                                        <a:latin typeface="Cambria Math" panose="02040503050406030204" pitchFamily="18" charset="0"/>
                                      </a:rPr>
                                      <m:t>∗</m:t>
                                    </m:r>
                                  </m:sup>
                                </m:s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5325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7873097"/>
                      </a:ext>
                    </a:extLst>
                  </a:tr>
                  <a:tr h="342016">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panose="02040503050406030204" pitchFamily="18" charset="0"/>
                                      </a:rPr>
                                      <m:t>B</m:t>
                                    </m:r>
                                  </m:e>
                                  <m:sub>
                                    <m:r>
                                      <m:rPr>
                                        <m:sty m:val="p"/>
                                      </m:rPr>
                                      <a:rPr kumimoji="1" lang="en-US" altLang="ja-JP" b="0" i="0" smtClean="0">
                                        <a:solidFill>
                                          <a:schemeClr val="tx1"/>
                                        </a:solidFill>
                                        <a:latin typeface="Cambria Math" panose="02040503050406030204" pitchFamily="18" charset="0"/>
                                        <a:ea typeface="Cambria Math" panose="02040503050406030204" pitchFamily="18" charset="0"/>
                                      </a:rPr>
                                      <m:t>s</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5367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036602"/>
                      </a:ext>
                    </a:extLst>
                  </a:tr>
                  <a:tr h="342016">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m:rPr>
                                        <m:sty m:val="p"/>
                                      </m:rPr>
                                      <a:rPr kumimoji="1" lang="en-US" altLang="ja-JP" b="0" i="0" smtClean="0">
                                        <a:solidFill>
                                          <a:schemeClr val="tx1"/>
                                        </a:solidFill>
                                        <a:latin typeface="Cambria Math" panose="02040503050406030204" pitchFamily="18" charset="0"/>
                                      </a:rPr>
                                      <m:t>B</m:t>
                                    </m:r>
                                  </m:e>
                                  <m:sub>
                                    <m:r>
                                      <m:rPr>
                                        <m:sty m:val="p"/>
                                      </m:rPr>
                                      <a:rPr kumimoji="1" lang="en-US" altLang="ja-JP" b="0" i="0" smtClean="0">
                                        <a:solidFill>
                                          <a:schemeClr val="tx1"/>
                                        </a:solidFill>
                                        <a:latin typeface="Cambria Math" panose="02040503050406030204" pitchFamily="18" charset="0"/>
                                        <a:ea typeface="Cambria Math" panose="02040503050406030204" pitchFamily="18" charset="0"/>
                                      </a:rPr>
                                      <m:t>s</m:t>
                                    </m:r>
                                  </m:sub>
                                  <m:sup>
                                    <m:r>
                                      <a:rPr kumimoji="1" lang="en-US" altLang="ja-JP" b="0" i="0"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5416</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757990"/>
                      </a:ext>
                    </a:extLst>
                  </a:tr>
                  <a:tr h="342016">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𝐷</m:t>
                                </m:r>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9558103"/>
                      </a:ext>
                    </a:extLst>
                  </a:tr>
                  <a:tr h="342016">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𝐷</m:t>
                                    </m:r>
                                  </m:e>
                                  <m:sup>
                                    <m:r>
                                      <a:rPr kumimoji="1" lang="en-US" altLang="ja-JP" b="0" i="1" smtClean="0">
                                        <a:solidFill>
                                          <a:schemeClr val="tx1"/>
                                        </a:solidFill>
                                        <a:latin typeface="Cambria Math" panose="02040503050406030204" pitchFamily="18" charset="0"/>
                                      </a:rPr>
                                      <m:t>∗</m:t>
                                    </m:r>
                                  </m:sup>
                                </m:s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322919"/>
                      </a:ext>
                    </a:extLst>
                  </a:tr>
                  <a:tr h="357360">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ea typeface="Cambria Math" panose="02040503050406030204" pitchFamily="18" charset="0"/>
                                      </a:rPr>
                                    </m:ctrlPr>
                                  </m:sSubPr>
                                  <m:e>
                                    <m:r>
                                      <a:rPr kumimoji="1" lang="en-US" altLang="ja-JP" b="0" i="1" smtClean="0">
                                        <a:solidFill>
                                          <a:schemeClr val="tx1"/>
                                        </a:solidFill>
                                        <a:latin typeface="Cambria Math" panose="02040503050406030204" pitchFamily="18" charset="0"/>
                                        <a:ea typeface="Cambria Math" panose="02040503050406030204" pitchFamily="18" charset="0"/>
                                      </a:rPr>
                                      <m:t>𝐷</m:t>
                                    </m:r>
                                  </m:e>
                                  <m:sub>
                                    <m:r>
                                      <a:rPr kumimoji="1" lang="en-US" altLang="ja-JP" b="0" i="1" smtClean="0">
                                        <a:solidFill>
                                          <a:schemeClr val="tx1"/>
                                        </a:solidFill>
                                        <a:latin typeface="Cambria Math" panose="02040503050406030204" pitchFamily="18" charset="0"/>
                                        <a:ea typeface="Cambria Math" panose="02040503050406030204" pitchFamily="18" charset="0"/>
                                      </a:rPr>
                                      <m:t>𝑠</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3256855"/>
                      </a:ext>
                    </a:extLst>
                  </a:tr>
                  <a:tr h="357360">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𝐷</m:t>
                                    </m:r>
                                  </m:e>
                                  <m:sub>
                                    <m:r>
                                      <a:rPr kumimoji="1" lang="en-US" altLang="ja-JP" b="0" i="1" smtClean="0">
                                        <a:solidFill>
                                          <a:schemeClr val="tx1"/>
                                        </a:solidFill>
                                        <a:latin typeface="Cambria Math" panose="02040503050406030204" pitchFamily="18" charset="0"/>
                                      </a:rPr>
                                      <m:t>𝑠</m:t>
                                    </m:r>
                                  </m:sub>
                                  <m:sup>
                                    <m:r>
                                      <a:rPr kumimoji="1" lang="en-US" altLang="ja-JP" b="0" i="1"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018629"/>
                      </a:ext>
                    </a:extLst>
                  </a:tr>
                </a:tbl>
              </a:graphicData>
            </a:graphic>
          </p:graphicFrame>
        </mc:Choice>
        <mc:Fallback xmlns="">
          <p:graphicFrame>
            <p:nvGraphicFramePr>
              <p:cNvPr id="2" name="表 1">
                <a:extLst>
                  <a:ext uri="{FF2B5EF4-FFF2-40B4-BE49-F238E27FC236}">
                    <a16:creationId xmlns:a16="http://schemas.microsoft.com/office/drawing/2014/main" id="{BC524254-6FD9-1850-CE52-CD3F105AC567}"/>
                  </a:ext>
                </a:extLst>
              </p:cNvPr>
              <p:cNvGraphicFramePr>
                <a:graphicFrameLocks noGrp="1"/>
              </p:cNvGraphicFramePr>
              <p:nvPr/>
            </p:nvGraphicFramePr>
            <p:xfrm>
              <a:off x="999721" y="2302162"/>
              <a:ext cx="3385284" cy="329184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2324464171"/>
                        </a:ext>
                      </a:extLst>
                    </a:gridCol>
                    <a:gridCol w="1692642">
                      <a:extLst>
                        <a:ext uri="{9D8B030D-6E8A-4147-A177-3AD203B41FA5}">
                          <a16:colId xmlns:a16="http://schemas.microsoft.com/office/drawing/2014/main" val="3959521666"/>
                        </a:ext>
                      </a:extLst>
                    </a:gridCol>
                  </a:tblGrid>
                  <a:tr h="365760">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49482"/>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108333" r="-100358" b="-728333"/>
                          </a:stretch>
                        </a:blipFill>
                      </a:tcPr>
                    </a:tc>
                    <a:tc>
                      <a:txBody>
                        <a:bodyPr/>
                        <a:lstStyle/>
                        <a:p>
                          <a:pPr algn="ctr"/>
                          <a:r>
                            <a:rPr kumimoji="1" lang="en-US" altLang="ja-JP" b="0">
                              <a:solidFill>
                                <a:schemeClr val="tx1"/>
                              </a:solidFill>
                            </a:rPr>
                            <a:t>5280</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492352"/>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208333" r="-100358" b="-628333"/>
                          </a:stretch>
                        </a:blipFill>
                      </a:tcPr>
                    </a:tc>
                    <a:tc>
                      <a:txBody>
                        <a:bodyPr/>
                        <a:lstStyle/>
                        <a:p>
                          <a:pPr algn="ctr"/>
                          <a:r>
                            <a:rPr kumimoji="1" lang="en-US" altLang="ja-JP" b="0">
                              <a:solidFill>
                                <a:schemeClr val="tx1"/>
                              </a:solidFill>
                            </a:rPr>
                            <a:t>5325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7873097"/>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308333" r="-100358" b="-528333"/>
                          </a:stretch>
                        </a:blipFill>
                      </a:tcPr>
                    </a:tc>
                    <a:tc>
                      <a:txBody>
                        <a:bodyPr/>
                        <a:lstStyle/>
                        <a:p>
                          <a:pPr algn="ctr"/>
                          <a:r>
                            <a:rPr kumimoji="1" lang="en-US" altLang="ja-JP" b="0">
                              <a:solidFill>
                                <a:schemeClr val="tx1"/>
                              </a:solidFill>
                            </a:rPr>
                            <a:t>5367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036602"/>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401639" r="-100358" b="-419672"/>
                          </a:stretch>
                        </a:blipFill>
                      </a:tcPr>
                    </a:tc>
                    <a:tc>
                      <a:txBody>
                        <a:bodyPr/>
                        <a:lstStyle/>
                        <a:p>
                          <a:pPr algn="ctr"/>
                          <a:r>
                            <a:rPr kumimoji="1" lang="en-US" altLang="ja-JP" b="0">
                              <a:solidFill>
                                <a:schemeClr val="tx1"/>
                              </a:solidFill>
                            </a:rPr>
                            <a:t>5416</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757990"/>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510000" r="-100358" b="-326667"/>
                          </a:stretch>
                        </a:blip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9558103"/>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610000" r="-100358" b="-226667"/>
                          </a:stretch>
                        </a:blip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322919"/>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710000" r="-100358" b="-126667"/>
                          </a:stretch>
                        </a:blip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3256855"/>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8" t="-810000" r="-100358" b="-26667"/>
                          </a:stretch>
                        </a:blip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018629"/>
                      </a:ext>
                    </a:extLst>
                  </a:tr>
                </a:tbl>
              </a:graphicData>
            </a:graphic>
          </p:graphicFrame>
        </mc:Fallback>
      </mc:AlternateContent>
      <p:sp>
        <p:nvSpPr>
          <p:cNvPr id="3" name="テキスト ボックス 2">
            <a:extLst>
              <a:ext uri="{FF2B5EF4-FFF2-40B4-BE49-F238E27FC236}">
                <a16:creationId xmlns:a16="http://schemas.microsoft.com/office/drawing/2014/main" id="{DE108B47-D5C5-6DAB-8BD4-F62AF05E3C7D}"/>
              </a:ext>
            </a:extLst>
          </p:cNvPr>
          <p:cNvSpPr txBox="1"/>
          <p:nvPr/>
        </p:nvSpPr>
        <p:spPr>
          <a:xfrm>
            <a:off x="2104845" y="5657766"/>
            <a:ext cx="2631057" cy="369332"/>
          </a:xfrm>
          <a:prstGeom prst="rect">
            <a:avLst/>
          </a:prstGeom>
          <a:noFill/>
        </p:spPr>
        <p:txBody>
          <a:bodyPr wrap="square" rtlCol="0">
            <a:spAutoFit/>
          </a:bodyPr>
          <a:lstStyle/>
          <a:p>
            <a:r>
              <a:rPr kumimoji="1" lang="en-US" altLang="ja-JP"/>
              <a:t>From PDG</a:t>
            </a: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959C73E-59DE-8D18-50E2-11E675122494}"/>
                  </a:ext>
                </a:extLst>
              </p:cNvPr>
              <p:cNvSpPr txBox="1"/>
              <p:nvPr/>
            </p:nvSpPr>
            <p:spPr>
              <a:xfrm>
                <a:off x="715565" y="1004012"/>
                <a:ext cx="10760869" cy="9168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i="1">
                          <a:solidFill>
                            <a:srgbClr val="FF0000"/>
                          </a:solidFill>
                          <a:latin typeface="Cambria Math" panose="02040503050406030204" pitchFamily="18" charset="0"/>
                        </a:rPr>
                        <m:t>−</m:t>
                      </m:r>
                      <m:f>
                        <m:fPr>
                          <m:ctrlPr>
                            <a:rPr lang="en-US" altLang="ja-JP" sz="2400" i="1">
                              <a:solidFill>
                                <a:srgbClr val="FF0000"/>
                              </a:solidFill>
                              <a:latin typeface="Cambria Math" panose="02040503050406030204" pitchFamily="18" charset="0"/>
                            </a:rPr>
                          </m:ctrlPr>
                        </m:fPr>
                        <m:num>
                          <m:d>
                            <m:dPr>
                              <m:ctrlPr>
                                <a:rPr lang="en-US" altLang="ja-JP" sz="2400" i="1">
                                  <a:solidFill>
                                    <a:srgbClr val="FF0000"/>
                                  </a:solidFill>
                                  <a:latin typeface="Cambria Math" panose="02040503050406030204" pitchFamily="18" charset="0"/>
                                </a:rPr>
                              </m:ctrlPr>
                            </m:dP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i="1">
                                      <a:solidFill>
                                        <a:srgbClr val="FF0000"/>
                                      </a:solidFill>
                                      <a:latin typeface="Cambria Math" panose="02040503050406030204" pitchFamily="18" charset="0"/>
                                    </a:rPr>
                                    <m:t>𝑠</m:t>
                                  </m:r>
                                </m:sub>
                              </m:sSub>
                              <m:r>
                                <a:rPr lang="en-US" altLang="ja-JP" sz="2400" i="1">
                                  <a:solidFill>
                                    <a:srgbClr val="FF0000"/>
                                  </a:solidFill>
                                  <a:latin typeface="Cambria Math" panose="02040503050406030204" pitchFamily="18" charset="0"/>
                                </a:rPr>
                                <m:t>−</m:t>
                              </m:r>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b="0" i="1" smtClean="0">
                                      <a:solidFill>
                                        <a:srgbClr val="FF0000"/>
                                      </a:solidFill>
                                      <a:latin typeface="Cambria Math" panose="02040503050406030204" pitchFamily="18" charset="0"/>
                                    </a:rPr>
                                    <m:t>𝑢</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𝑑</m:t>
                                  </m:r>
                                </m:sub>
                              </m:sSub>
                            </m:e>
                          </m:d>
                        </m:num>
                        <m:den>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b="0" i="1" smtClean="0">
                                  <a:solidFill>
                                    <a:srgbClr val="FF0000"/>
                                  </a:solidFill>
                                  <a:latin typeface="Cambria Math" panose="02040503050406030204" pitchFamily="18" charset="0"/>
                                </a:rPr>
                                <m:t>𝑐</m:t>
                              </m:r>
                            </m:sub>
                          </m:sSub>
                        </m:den>
                      </m:f>
                      <m:sSub>
                        <m:sSubPr>
                          <m:ctrlPr>
                            <a:rPr lang="en-US" altLang="ja-JP" sz="2400" i="1">
                              <a:solidFill>
                                <a:srgbClr val="FF0000"/>
                              </a:solidFill>
                              <a:latin typeface="Cambria Math" panose="02040503050406030204" pitchFamily="18" charset="0"/>
                            </a:rPr>
                          </m:ctrlPr>
                        </m:sSubPr>
                        <m:e>
                          <m:r>
                            <m:rPr>
                              <m:sty m:val="p"/>
                            </m:rPr>
                            <a:rPr lang="el-GR" altLang="ja-JP" sz="2400" i="1">
                              <a:solidFill>
                                <a:srgbClr val="FF0000"/>
                              </a:solidFill>
                              <a:latin typeface="Cambria Math" panose="02040503050406030204" pitchFamily="18" charset="0"/>
                              <a:ea typeface="Cambria Math" panose="02040503050406030204" pitchFamily="18" charset="0"/>
                            </a:rPr>
                            <m:t>Λ</m:t>
                          </m:r>
                        </m:e>
                        <m:sub>
                          <m:r>
                            <a:rPr lang="en-US" altLang="ja-JP" sz="2400" i="1">
                              <a:solidFill>
                                <a:srgbClr val="FF0000"/>
                              </a:solidFill>
                              <a:latin typeface="Cambria Math" panose="02040503050406030204" pitchFamily="18" charset="0"/>
                            </a:rPr>
                            <m:t>𝑞</m:t>
                          </m:r>
                        </m:sub>
                      </m:sSub>
                      <m:r>
                        <a:rPr lang="en-US" altLang="ja-JP" sz="2400" b="0" i="1" smtClean="0">
                          <a:solidFill>
                            <a:srgbClr val="FF0000"/>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𝑠</m:t>
                              </m:r>
                            </m:sub>
                          </m:sSub>
                        </m:e>
                      </m:d>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𝐵</m:t>
                          </m:r>
                        </m:e>
                      </m:d>
                      <m:r>
                        <a:rPr lang="en-US" altLang="ja-JP" sz="2400" i="1">
                          <a:solidFill>
                            <a:srgbClr val="FF0000"/>
                          </a:solidFill>
                          <a:latin typeface="Cambria Math" panose="02040503050406030204" pitchFamily="18" charset="0"/>
                        </a:rPr>
                        <m:t>−</m:t>
                      </m:r>
                      <m:f>
                        <m:fPr>
                          <m:ctrlPr>
                            <a:rPr lang="en-US" altLang="ja-JP" sz="2400" i="1">
                              <a:solidFill>
                                <a:srgbClr val="FF0000"/>
                              </a:solidFill>
                              <a:latin typeface="Cambria Math" panose="02040503050406030204" pitchFamily="18" charset="0"/>
                            </a:rPr>
                          </m:ctrlPr>
                        </m:fPr>
                        <m:num>
                          <m:d>
                            <m:dPr>
                              <m:ctrlPr>
                                <a:rPr lang="en-US" altLang="ja-JP" sz="2400" i="1">
                                  <a:solidFill>
                                    <a:srgbClr val="FF0000"/>
                                  </a:solidFill>
                                  <a:latin typeface="Cambria Math" panose="02040503050406030204" pitchFamily="18" charset="0"/>
                                </a:rPr>
                              </m:ctrlPr>
                            </m:dP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i="1">
                                      <a:solidFill>
                                        <a:srgbClr val="FF0000"/>
                                      </a:solidFill>
                                      <a:latin typeface="Cambria Math" panose="02040503050406030204" pitchFamily="18" charset="0"/>
                                    </a:rPr>
                                    <m:t>𝑠</m:t>
                                  </m:r>
                                </m:sub>
                              </m:sSub>
                              <m:r>
                                <a:rPr lang="en-US" altLang="ja-JP" sz="2400" i="1">
                                  <a:solidFill>
                                    <a:srgbClr val="FF0000"/>
                                  </a:solidFill>
                                  <a:latin typeface="Cambria Math" panose="02040503050406030204" pitchFamily="18" charset="0"/>
                                </a:rPr>
                                <m:t>−</m:t>
                              </m:r>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i="1">
                                      <a:solidFill>
                                        <a:srgbClr val="FF0000"/>
                                      </a:solidFill>
                                      <a:latin typeface="Cambria Math" panose="02040503050406030204" pitchFamily="18" charset="0"/>
                                    </a:rPr>
                                    <m:t>𝑢</m:t>
                                  </m:r>
                                  <m:r>
                                    <a:rPr lang="en-US" altLang="ja-JP" sz="2400" i="1">
                                      <a:solidFill>
                                        <a:srgbClr val="FF0000"/>
                                      </a:solidFill>
                                      <a:latin typeface="Cambria Math" panose="02040503050406030204" pitchFamily="18" charset="0"/>
                                    </a:rPr>
                                    <m:t>,</m:t>
                                  </m:r>
                                  <m:r>
                                    <a:rPr lang="en-US" altLang="ja-JP" sz="2400" i="1">
                                      <a:solidFill>
                                        <a:srgbClr val="FF0000"/>
                                      </a:solidFill>
                                      <a:latin typeface="Cambria Math" panose="02040503050406030204" pitchFamily="18" charset="0"/>
                                    </a:rPr>
                                    <m:t>𝑑</m:t>
                                  </m:r>
                                </m:sub>
                              </m:sSub>
                            </m:e>
                          </m:d>
                        </m:num>
                        <m:den>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𝑚</m:t>
                              </m:r>
                            </m:e>
                            <m:sub>
                              <m:r>
                                <a:rPr lang="en-US" altLang="ja-JP" sz="2400" b="0" i="1" smtClean="0">
                                  <a:solidFill>
                                    <a:srgbClr val="FF0000"/>
                                  </a:solidFill>
                                  <a:latin typeface="Cambria Math" panose="02040503050406030204" pitchFamily="18" charset="0"/>
                                </a:rPr>
                                <m:t>𝑏</m:t>
                              </m:r>
                            </m:sub>
                          </m:sSub>
                        </m:den>
                      </m:f>
                      <m:sSub>
                        <m:sSubPr>
                          <m:ctrlPr>
                            <a:rPr lang="en-US" altLang="ja-JP" sz="2400" i="1">
                              <a:solidFill>
                                <a:srgbClr val="FF0000"/>
                              </a:solidFill>
                              <a:latin typeface="Cambria Math" panose="02040503050406030204" pitchFamily="18" charset="0"/>
                            </a:rPr>
                          </m:ctrlPr>
                        </m:sSubPr>
                        <m:e>
                          <m:r>
                            <m:rPr>
                              <m:sty m:val="p"/>
                            </m:rPr>
                            <a:rPr lang="el-GR" altLang="ja-JP" sz="2400" i="1">
                              <a:solidFill>
                                <a:srgbClr val="FF0000"/>
                              </a:solidFill>
                              <a:latin typeface="Cambria Math" panose="02040503050406030204" pitchFamily="18" charset="0"/>
                              <a:ea typeface="Cambria Math" panose="02040503050406030204" pitchFamily="18" charset="0"/>
                            </a:rPr>
                            <m:t>Λ</m:t>
                          </m:r>
                        </m:e>
                        <m:sub>
                          <m:r>
                            <a:rPr lang="en-US" altLang="ja-JP" sz="2400" i="1">
                              <a:solidFill>
                                <a:srgbClr val="FF0000"/>
                              </a:solidFill>
                              <a:latin typeface="Cambria Math" panose="02040503050406030204" pitchFamily="18" charset="0"/>
                            </a:rPr>
                            <m:t>𝑞</m:t>
                          </m:r>
                        </m:sub>
                      </m:sSub>
                    </m:oMath>
                  </m:oMathPara>
                </a14:m>
                <a:endParaRPr lang="ja-JP" altLang="en-US" sz="2400"/>
              </a:p>
            </p:txBody>
          </p:sp>
        </mc:Choice>
        <mc:Fallback xmlns="">
          <p:sp>
            <p:nvSpPr>
              <p:cNvPr id="6" name="テキスト ボックス 5">
                <a:extLst>
                  <a:ext uri="{FF2B5EF4-FFF2-40B4-BE49-F238E27FC236}">
                    <a16:creationId xmlns:a16="http://schemas.microsoft.com/office/drawing/2014/main" id="{B959C73E-59DE-8D18-50E2-11E675122494}"/>
                  </a:ext>
                </a:extLst>
              </p:cNvPr>
              <p:cNvSpPr txBox="1">
                <a:spLocks noRot="1" noChangeAspect="1" noMove="1" noResize="1" noEditPoints="1" noAdjustHandles="1" noChangeArrowheads="1" noChangeShapeType="1" noTextEdit="1"/>
              </p:cNvSpPr>
              <p:nvPr/>
            </p:nvSpPr>
            <p:spPr>
              <a:xfrm>
                <a:off x="715565" y="1004012"/>
                <a:ext cx="10760869" cy="91685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EC27303-0A61-7176-9C41-F241DC610E6B}"/>
                  </a:ext>
                </a:extLst>
              </p:cNvPr>
              <p:cNvSpPr txBox="1"/>
              <p:nvPr/>
            </p:nvSpPr>
            <p:spPr>
              <a:xfrm>
                <a:off x="4712994" y="2617058"/>
                <a:ext cx="6721870" cy="888064"/>
              </a:xfrm>
              <a:prstGeom prst="rect">
                <a:avLst/>
              </a:prstGeom>
              <a:noFill/>
            </p:spPr>
            <p:txBody>
              <a:bodyPr wrap="square" rtlCol="0">
                <a:spAutoFit/>
              </a:bodyPr>
              <a:lstStyle/>
              <a:p>
                <a:r>
                  <a:rPr lang="en-US" altLang="ja-JP" sz="2400">
                    <a:solidFill>
                      <a:schemeClr val="tx1"/>
                    </a:solidFill>
                  </a:rPr>
                  <a:t>Determining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Sub>
                  </m:oMath>
                </a14:m>
                <a:r>
                  <a:rPr kumimoji="1" lang="ja-JP" altLang="en-US" sz="2400">
                    <a:solidFill>
                      <a:schemeClr val="tx1"/>
                    </a:solidFill>
                  </a:rPr>
                  <a:t> </a:t>
                </a:r>
                <a:r>
                  <a:rPr kumimoji="1" lang="en-US" altLang="ja-JP" sz="2400">
                    <a:solidFill>
                      <a:schemeClr val="tx1"/>
                    </a:solidFill>
                  </a:rPr>
                  <a:t>to satisfy the mass relation</a:t>
                </a:r>
              </a:p>
              <a:p>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Sub>
                      <m:r>
                        <a:rPr lang="en-US" altLang="ja-JP" sz="2400" b="0" i="1" smtClean="0">
                          <a:solidFill>
                            <a:schemeClr val="tx1"/>
                          </a:solidFill>
                          <a:latin typeface="Cambria Math" panose="02040503050406030204" pitchFamily="18" charset="0"/>
                        </a:rPr>
                        <m:t>=506 (</m:t>
                      </m:r>
                      <m:r>
                        <m:rPr>
                          <m:sty m:val="p"/>
                        </m:rPr>
                        <a:rPr lang="en-US" altLang="ja-JP" sz="2400" b="0" i="0" smtClean="0">
                          <a:solidFill>
                            <a:schemeClr val="tx1"/>
                          </a:solidFill>
                          <a:latin typeface="Cambria Math" panose="02040503050406030204" pitchFamily="18" charset="0"/>
                        </a:rPr>
                        <m:t>MeV</m:t>
                      </m:r>
                      <m:r>
                        <a:rPr lang="en-US" altLang="ja-JP" sz="2400" b="0" i="1" smtClean="0">
                          <a:solidFill>
                            <a:schemeClr val="tx1"/>
                          </a:solidFill>
                          <a:latin typeface="Cambria Math" panose="02040503050406030204" pitchFamily="18" charset="0"/>
                        </a:rPr>
                        <m:t>)</m:t>
                      </m:r>
                    </m:oMath>
                  </m:oMathPara>
                </a14:m>
                <a:endParaRPr kumimoji="1" lang="ja-JP" altLang="en-US" sz="2400">
                  <a:solidFill>
                    <a:schemeClr val="tx1"/>
                  </a:solidFill>
                </a:endParaRPr>
              </a:p>
            </p:txBody>
          </p:sp>
        </mc:Choice>
        <mc:Fallback xmlns="">
          <p:sp>
            <p:nvSpPr>
              <p:cNvPr id="12" name="テキスト ボックス 11">
                <a:extLst>
                  <a:ext uri="{FF2B5EF4-FFF2-40B4-BE49-F238E27FC236}">
                    <a16:creationId xmlns:a16="http://schemas.microsoft.com/office/drawing/2014/main" id="{7EC27303-0A61-7176-9C41-F241DC610E6B}"/>
                  </a:ext>
                </a:extLst>
              </p:cNvPr>
              <p:cNvSpPr txBox="1">
                <a:spLocks noRot="1" noChangeAspect="1" noMove="1" noResize="1" noEditPoints="1" noAdjustHandles="1" noChangeArrowheads="1" noChangeShapeType="1" noTextEdit="1"/>
              </p:cNvSpPr>
              <p:nvPr/>
            </p:nvSpPr>
            <p:spPr>
              <a:xfrm>
                <a:off x="4712994" y="2617058"/>
                <a:ext cx="6721870" cy="888064"/>
              </a:xfrm>
              <a:prstGeom prst="rect">
                <a:avLst/>
              </a:prstGeom>
              <a:blipFill>
                <a:blip r:embed="rId5"/>
                <a:stretch>
                  <a:fillRect l="-1360" t="-4110" b="-54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537BEA3-90B6-1F39-685B-FDA017CF3DF8}"/>
                  </a:ext>
                </a:extLst>
              </p:cNvPr>
              <p:cNvSpPr txBox="1"/>
              <p:nvPr/>
            </p:nvSpPr>
            <p:spPr>
              <a:xfrm>
                <a:off x="4712994" y="3948082"/>
                <a:ext cx="7470900" cy="1117229"/>
              </a:xfrm>
              <a:prstGeom prst="rect">
                <a:avLst/>
              </a:prstGeom>
              <a:noFill/>
            </p:spPr>
            <p:txBody>
              <a:bodyPr wrap="square" rtlCol="0">
                <a:spAutoFit/>
              </a:bodyPr>
              <a:lstStyle/>
              <a:p>
                <a:r>
                  <a:rPr lang="en-US" altLang="ja-JP" sz="2400"/>
                  <a:t>We assume that </a:t>
                </a:r>
                <a14:m>
                  <m:oMath xmlns:m="http://schemas.openxmlformats.org/officeDocument/2006/math">
                    <m:sSubSup>
                      <m:sSubSupPr>
                        <m:ctrlPr>
                          <a:rPr lang="en-US" altLang="ja-JP" sz="2400" i="1" smtClean="0">
                            <a:solidFill>
                              <a:schemeClr val="tx1"/>
                            </a:solidFill>
                            <a:latin typeface="Cambria Math" panose="02040503050406030204" pitchFamily="18" charset="0"/>
                          </a:rPr>
                        </m:ctrlPr>
                      </m:sSubSupPr>
                      <m:e>
                        <m:r>
                          <m:rPr>
                            <m:sty m:val="p"/>
                          </m:rPr>
                          <a:rPr lang="el-GR" altLang="ja-JP" sz="2400" i="1" smtClean="0">
                            <a:solidFill>
                              <a:schemeClr val="tx1"/>
                            </a:solidFill>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rPr>
                          <m:t>𝑞</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𝑞</m:t>
                            </m:r>
                          </m:e>
                        </m:d>
                      </m:sub>
                      <m:sup>
                        <m:d>
                          <m:dPr>
                            <m:ctrlPr>
                              <a:rPr lang="en-US" altLang="ja-JP" sz="240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m:t>
                            </m:r>
                          </m:e>
                        </m:d>
                      </m:sup>
                    </m:sSubSup>
                  </m:oMath>
                </a14:m>
                <a:r>
                  <a:rPr lang="en-US" altLang="ja-JP" sz="2400"/>
                  <a:t> are of the same order as </a:t>
                </a:r>
                <a14:m>
                  <m:oMath xmlns:m="http://schemas.openxmlformats.org/officeDocument/2006/math">
                    <m:sSub>
                      <m:sSubPr>
                        <m:ctrlPr>
                          <a:rPr lang="en-US" altLang="ja-JP" sz="2400" i="1">
                            <a:latin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rPr>
                          <m:t>𝑞</m:t>
                        </m:r>
                      </m:sub>
                    </m:sSub>
                  </m:oMath>
                </a14:m>
                <a:r>
                  <a:rPr lang="ja-JP" altLang="en-US" sz="2400"/>
                  <a:t> </a:t>
                </a:r>
                <a:endParaRPr kumimoji="1" lang="en-US" altLang="ja-JP" sz="2400"/>
              </a:p>
              <a:p>
                <a:pPr/>
                <a14:m>
                  <m:oMathPara xmlns:m="http://schemas.openxmlformats.org/officeDocument/2006/math">
                    <m:oMathParaPr>
                      <m:jc m:val="centerGroup"/>
                    </m:oMathParaPr>
                    <m:oMath xmlns:m="http://schemas.openxmlformats.org/officeDocument/2006/math">
                      <m:sSubSup>
                        <m:sSubSupPr>
                          <m:ctrlPr>
                            <a:rPr lang="en-US" altLang="ja-JP" sz="2400" i="1" smtClean="0">
                              <a:solidFill>
                                <a:schemeClr val="tx1"/>
                              </a:solidFill>
                              <a:latin typeface="Cambria Math" panose="02040503050406030204" pitchFamily="18" charset="0"/>
                            </a:rPr>
                          </m:ctrlPr>
                        </m:sSubSupPr>
                        <m:e>
                          <m:r>
                            <m:rPr>
                              <m:sty m:val="p"/>
                            </m:rPr>
                            <a:rPr lang="el-GR" altLang="ja-JP" sz="2400" i="1" smtClean="0">
                              <a:solidFill>
                                <a:schemeClr val="tx1"/>
                              </a:solidFill>
                              <a:latin typeface="Cambria Math" panose="02040503050406030204" pitchFamily="18" charset="0"/>
                              <a:ea typeface="Cambria Math" panose="02040503050406030204" pitchFamily="18" charset="0"/>
                            </a:rPr>
                            <m:t>Λ</m:t>
                          </m:r>
                        </m:e>
                        <m:sub>
                          <m:r>
                            <a:rPr lang="en-US" altLang="ja-JP" sz="2400" i="1">
                              <a:latin typeface="Cambria Math" panose="02040503050406030204" pitchFamily="18" charset="0"/>
                            </a:rPr>
                            <m:t>𝑞</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𝑞</m:t>
                              </m:r>
                            </m:e>
                          </m:d>
                        </m:sub>
                        <m:sup>
                          <m:d>
                            <m:dPr>
                              <m:ctrlPr>
                                <a:rPr lang="en-US" altLang="ja-JP" sz="240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m:t>
                              </m:r>
                            </m:e>
                          </m:d>
                        </m:sup>
                      </m:sSubSup>
                      <m:r>
                        <a:rPr lang="en-US" altLang="ja-JP" sz="2400" b="0" i="1" smtClean="0">
                          <a:solidFill>
                            <a:schemeClr val="tx1"/>
                          </a:solidFill>
                          <a:latin typeface="Cambria Math" panose="02040503050406030204" pitchFamily="18" charset="0"/>
                        </a:rPr>
                        <m:t>=0</m:t>
                      </m:r>
                      <m:r>
                        <a:rPr lang="en-US" altLang="ja-JP" sz="2400" b="0" i="1" smtClean="0">
                          <a:solidFill>
                            <a:schemeClr val="tx1"/>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rPr>
                        <m:t>506 (</m:t>
                      </m:r>
                      <m:r>
                        <m:rPr>
                          <m:sty m:val="p"/>
                        </m:rPr>
                        <a:rPr lang="en-US" altLang="ja-JP" sz="2400" b="0" i="0" smtClean="0">
                          <a:solidFill>
                            <a:schemeClr val="tx1"/>
                          </a:solidFill>
                          <a:latin typeface="Cambria Math" panose="02040503050406030204" pitchFamily="18" charset="0"/>
                        </a:rPr>
                        <m:t>MeV</m:t>
                      </m:r>
                      <m:r>
                        <a:rPr lang="en-US" altLang="ja-JP" sz="2400" b="0" i="1" smtClean="0">
                          <a:solidFill>
                            <a:schemeClr val="tx1"/>
                          </a:solidFill>
                          <a:latin typeface="Cambria Math" panose="02040503050406030204" pitchFamily="18" charset="0"/>
                        </a:rPr>
                        <m:t>)</m:t>
                      </m:r>
                    </m:oMath>
                  </m:oMathPara>
                </a14:m>
                <a:endParaRPr kumimoji="1" lang="ja-JP" altLang="en-US" sz="2400"/>
              </a:p>
            </p:txBody>
          </p:sp>
        </mc:Choice>
        <mc:Fallback xmlns="">
          <p:sp>
            <p:nvSpPr>
              <p:cNvPr id="13" name="テキスト ボックス 12">
                <a:extLst>
                  <a:ext uri="{FF2B5EF4-FFF2-40B4-BE49-F238E27FC236}">
                    <a16:creationId xmlns:a16="http://schemas.microsoft.com/office/drawing/2014/main" id="{4537BEA3-90B6-1F39-685B-FDA017CF3DF8}"/>
                  </a:ext>
                </a:extLst>
              </p:cNvPr>
              <p:cNvSpPr txBox="1">
                <a:spLocks noRot="1" noChangeAspect="1" noMove="1" noResize="1" noEditPoints="1" noAdjustHandles="1" noChangeArrowheads="1" noChangeShapeType="1" noTextEdit="1"/>
              </p:cNvSpPr>
              <p:nvPr/>
            </p:nvSpPr>
            <p:spPr>
              <a:xfrm>
                <a:off x="4712994" y="3948082"/>
                <a:ext cx="7470900" cy="1117229"/>
              </a:xfrm>
              <a:prstGeom prst="rect">
                <a:avLst/>
              </a:prstGeom>
              <a:blipFill>
                <a:blip r:embed="rId6"/>
                <a:stretch>
                  <a:fillRect l="-1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355ECBD-ACCF-17AD-A925-CEDC0E100CBA}"/>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12</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14" name="テキスト ボックス 13">
                <a:extLst>
                  <a:ext uri="{FF2B5EF4-FFF2-40B4-BE49-F238E27FC236}">
                    <a16:creationId xmlns:a16="http://schemas.microsoft.com/office/drawing/2014/main" id="{9355ECBD-ACCF-17AD-A925-CEDC0E100CBA}"/>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7"/>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084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7A3998-68A5-0C50-ED01-68DBA86A95E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8FE05F4-439A-270F-832E-302D8D7A17F8}"/>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90F51EB-4BE7-3B39-8E7E-57929671E652}"/>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Masses of </a:t>
            </a:r>
            <a:r>
              <a:rPr lang="en-US" altLang="ja-JP" sz="4400" err="1">
                <a:solidFill>
                  <a:schemeClr val="bg1"/>
                </a:solidFill>
              </a:rPr>
              <a:t>Isovectors</a:t>
            </a:r>
            <a:r>
              <a:rPr lang="en-US" altLang="ja-JP" sz="4400">
                <a:solidFill>
                  <a:schemeClr val="bg1"/>
                </a:solidFill>
              </a:rPr>
              <a:t> states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51B7A46-A7FA-31FA-43CF-B3C2FA159417}"/>
                  </a:ext>
                </a:extLst>
              </p:cNvPr>
              <p:cNvSpPr txBox="1"/>
              <p:nvPr/>
            </p:nvSpPr>
            <p:spPr>
              <a:xfrm>
                <a:off x="683078" y="955126"/>
                <a:ext cx="10825844" cy="924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𝑐𝑐</m:t>
                              </m:r>
                            </m:sub>
                          </m:sSub>
                        </m:e>
                      </m:d>
                      <m:r>
                        <a:rPr lang="en-US" altLang="ja-JP" sz="2400" i="1" smtClean="0">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r>
                            <a:rPr lang="en-US" altLang="ja-JP" sz="2400" i="1">
                              <a:solidFill>
                                <a:schemeClr val="tx1"/>
                              </a:solidFill>
                              <a:latin typeface="Cambria Math" panose="02040503050406030204" pitchFamily="18" charset="0"/>
                            </a:rPr>
                            <m:t>2</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Sup>
                        <m:sSubSupPr>
                          <m:ctrlPr>
                            <a:rPr lang="en-US" altLang="ja-JP" sz="2400" i="1">
                              <a:solidFill>
                                <a:schemeClr val="tx1"/>
                              </a:solidFill>
                              <a:latin typeface="Cambria Math" panose="02040503050406030204" pitchFamily="18" charset="0"/>
                            </a:rPr>
                          </m:ctrlPr>
                        </m:sSubSup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ea typeface="Cambria Math" panose="02040503050406030204" pitchFamily="18" charset="0"/>
                            </a:rPr>
                            <m:t>𝑞</m:t>
                          </m:r>
                          <m:r>
                            <a:rPr lang="en-US" altLang="ja-JP" sz="2400" i="1">
                              <a:solidFill>
                                <a:schemeClr val="tx1"/>
                              </a:solidFill>
                              <a:latin typeface="Cambria Math" panose="02040503050406030204" pitchFamily="18" charset="0"/>
                            </a:rPr>
                            <m:t>𝑞</m:t>
                          </m:r>
                        </m:sub>
                        <m:sup>
                          <m:r>
                            <a:rPr lang="en-US" altLang="ja-JP" sz="2400" i="1">
                              <a:solidFill>
                                <a:schemeClr val="tx1"/>
                              </a:solidFill>
                              <a:latin typeface="Cambria Math" panose="02040503050406030204" pitchFamily="18" charset="0"/>
                            </a:rPr>
                            <m:t>′</m:t>
                          </m:r>
                        </m:sup>
                      </m:sSubSup>
                      <m:r>
                        <a:rPr lang="en-US" altLang="ja-JP" sz="2400" b="0" i="1" dirty="0" smtClean="0">
                          <a:solidFill>
                            <a:schemeClr val="tx1"/>
                          </a:solidFill>
                          <a:latin typeface="Cambria Math" panose="02040503050406030204" pitchFamily="18" charset="0"/>
                        </a:rPr>
                        <m:t>=</m:t>
                      </m:r>
                      <m:r>
                        <a:rPr lang="en-US" altLang="ja-JP" sz="2400" b="0" i="1" dirty="0" smtClean="0">
                          <a:solidFill>
                            <a:schemeClr val="tx1"/>
                          </a:solidFill>
                          <a:latin typeface="Cambria Math" panose="02040503050406030204" pitchFamily="18" charset="0"/>
                        </a:rPr>
                        <m:t>𝑀</m:t>
                      </m:r>
                      <m:d>
                        <m:dPr>
                          <m:ctrlPr>
                            <a:rPr lang="en-US" altLang="ja-JP" sz="2400" b="0" i="1" dirty="0" smtClean="0">
                              <a:solidFill>
                                <a:schemeClr val="tx1"/>
                              </a:solidFill>
                              <a:latin typeface="Cambria Math" panose="02040503050406030204" pitchFamily="18" charset="0"/>
                            </a:rPr>
                          </m:ctrlPr>
                        </m:dPr>
                        <m:e>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0" dirty="0" smtClean="0">
                                  <a:solidFill>
                                    <a:schemeClr val="tx1"/>
                                  </a:solidFill>
                                  <a:latin typeface="Cambria Math" panose="02040503050406030204" pitchFamily="18" charset="0"/>
                                  <a:ea typeface="Cambria Math" panose="02040503050406030204" pitchFamily="18" charset="0"/>
                                </a:rPr>
                                <m:t>Ξ</m:t>
                              </m:r>
                            </m:e>
                            <m:sub>
                              <m:r>
                                <m:rPr>
                                  <m:sty m:val="p"/>
                                </m:rPr>
                                <a:rPr lang="en-US" altLang="ja-JP" sz="2400" b="0" i="0" dirty="0" smtClean="0">
                                  <a:solidFill>
                                    <a:schemeClr val="tx1"/>
                                  </a:solidFill>
                                  <a:latin typeface="Cambria Math" panose="02040503050406030204" pitchFamily="18" charset="0"/>
                                </a:rPr>
                                <m:t>c</m:t>
                              </m:r>
                            </m:sub>
                          </m:sSub>
                        </m:e>
                      </m:d>
                      <m:r>
                        <a:rPr lang="en-US" altLang="ja-JP" sz="2400" b="0" i="1" dirty="0" smtClean="0">
                          <a:solidFill>
                            <a:schemeClr val="tx1"/>
                          </a:solidFill>
                          <a:latin typeface="Cambria Math" panose="02040503050406030204" pitchFamily="18" charset="0"/>
                          <a:ea typeface="Cambria Math" panose="02040503050406030204" pitchFamily="18" charset="0"/>
                        </a:rPr>
                        <m:t>−</m:t>
                      </m:r>
                      <m:r>
                        <a:rPr lang="en-US" altLang="ja-JP" sz="2400" b="0" i="1" dirty="0" smtClean="0">
                          <a:solidFill>
                            <a:schemeClr val="tx1"/>
                          </a:solidFill>
                          <a:latin typeface="Cambria Math" panose="02040503050406030204" pitchFamily="18" charset="0"/>
                          <a:ea typeface="Cambria Math" panose="02040503050406030204" pitchFamily="18" charset="0"/>
                        </a:rPr>
                        <m:t>𝑀</m:t>
                      </m:r>
                      <m:d>
                        <m:dPr>
                          <m:ctrlPr>
                            <a:rPr lang="en-US" altLang="ja-JP" sz="2400" b="0" i="1" dirty="0" smtClean="0">
                              <a:solidFill>
                                <a:schemeClr val="tx1"/>
                              </a:solidFill>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a:latin typeface="Cambria Math" panose="02040503050406030204" pitchFamily="18" charset="0"/>
                                  <a:ea typeface="Cambria Math" panose="02040503050406030204" pitchFamily="18" charset="0"/>
                                </a:rPr>
                                <m:t>Λ</m:t>
                              </m:r>
                            </m:e>
                            <m:sub>
                              <m:r>
                                <a:rPr lang="en-US" altLang="ja-JP" sz="2400" i="1" dirty="0">
                                  <a:latin typeface="Cambria Math" panose="02040503050406030204" pitchFamily="18" charset="0"/>
                                </a:rPr>
                                <m:t>𝑐</m:t>
                              </m:r>
                            </m:sub>
                          </m:sSub>
                        </m:e>
                      </m:d>
                      <m:r>
                        <a:rPr lang="en-US" altLang="ja-JP" sz="2400" i="1">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
                        <m:sSubPr>
                          <m:ctrlPr>
                            <a:rPr lang="en-US" altLang="ja-JP" sz="2400" i="1">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𝑞𝑞</m:t>
                          </m:r>
                        </m:sub>
                      </m:sSub>
                    </m:oMath>
                  </m:oMathPara>
                </a14:m>
                <a:endParaRPr kumimoji="1" lang="ja-JP" altLang="en-US" sz="2400"/>
              </a:p>
            </p:txBody>
          </p:sp>
        </mc:Choice>
        <mc:Fallback xmlns="">
          <p:sp>
            <p:nvSpPr>
              <p:cNvPr id="3" name="テキスト ボックス 2">
                <a:extLst>
                  <a:ext uri="{FF2B5EF4-FFF2-40B4-BE49-F238E27FC236}">
                    <a16:creationId xmlns:a16="http://schemas.microsoft.com/office/drawing/2014/main" id="{D51B7A46-A7FA-31FA-43CF-B3C2FA159417}"/>
                  </a:ext>
                </a:extLst>
              </p:cNvPr>
              <p:cNvSpPr txBox="1">
                <a:spLocks noRot="1" noChangeAspect="1" noMove="1" noResize="1" noEditPoints="1" noAdjustHandles="1" noChangeArrowheads="1" noChangeShapeType="1" noTextEdit="1"/>
              </p:cNvSpPr>
              <p:nvPr/>
            </p:nvSpPr>
            <p:spPr>
              <a:xfrm>
                <a:off x="683078" y="955126"/>
                <a:ext cx="10825844" cy="92429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00E72B97-CD85-9B43-5091-D30A74D0E917}"/>
                  </a:ext>
                </a:extLst>
              </p:cNvPr>
              <p:cNvGraphicFramePr>
                <a:graphicFrameLocks noGrp="1"/>
              </p:cNvGraphicFramePr>
              <p:nvPr>
                <p:extLst>
                  <p:ext uri="{D42A27DB-BD31-4B8C-83A1-F6EECF244321}">
                    <p14:modId xmlns:p14="http://schemas.microsoft.com/office/powerpoint/2010/main" val="3351345594"/>
                  </p:ext>
                </p:extLst>
              </p:nvPr>
            </p:nvGraphicFramePr>
            <p:xfrm>
              <a:off x="547744" y="251439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Sub>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1" dirty="0" smtClean="0">
                                        <a:solidFill>
                                          <a:schemeClr val="tx1"/>
                                        </a:solidFill>
                                        <a:latin typeface="Cambria Math" panose="02040503050406030204" pitchFamily="18" charset="0"/>
                                        <a:ea typeface="Cambria Math" panose="02040503050406030204" pitchFamily="18" charset="0"/>
                                      </a:rPr>
                                      <m:t>Ξ</m:t>
                                    </m:r>
                                  </m:e>
                                  <m:sub>
                                    <m:r>
                                      <a:rPr lang="en-US" altLang="ja-JP" sz="2400" b="0" i="1" dirty="0" smtClean="0">
                                        <a:solidFill>
                                          <a:schemeClr val="tx1"/>
                                        </a:solidFill>
                                        <a:latin typeface="Cambria Math" panose="02040503050406030204" pitchFamily="18" charset="0"/>
                                      </a:rPr>
                                      <m:t>𝑐</m:t>
                                    </m:r>
                                  </m:sub>
                                </m:sSub>
                              </m:oMath>
                            </m:oMathPara>
                          </a14:m>
                          <a:endParaRPr kumimoji="1" lang="en-US" altLang="ja-JP"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2469</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1" dirty="0" smtClean="0">
                                        <a:solidFill>
                                          <a:schemeClr val="tx1"/>
                                        </a:solidFill>
                                        <a:latin typeface="Cambria Math" panose="02040503050406030204" pitchFamily="18" charset="0"/>
                                        <a:ea typeface="Cambria Math" panose="02040503050406030204" pitchFamily="18" charset="0"/>
                                      </a:rPr>
                                      <m:t>Λ</m:t>
                                    </m:r>
                                  </m:e>
                                  <m:sub>
                                    <m:r>
                                      <a:rPr lang="en-US" altLang="ja-JP" sz="2400" b="0" i="1" dirty="0" smtClean="0">
                                        <a:solidFill>
                                          <a:schemeClr val="tx1"/>
                                        </a:solidFill>
                                        <a:latin typeface="Cambria Math" panose="02040503050406030204" pitchFamily="18" charset="0"/>
                                      </a:rPr>
                                      <m:t>𝑐</m:t>
                                    </m:r>
                                  </m:sub>
                                </m:sSub>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00E72B97-CD85-9B43-5091-D30A74D0E917}"/>
                  </a:ext>
                </a:extLst>
              </p:cNvPr>
              <p:cNvGraphicFramePr>
                <a:graphicFrameLocks noGrp="1"/>
              </p:cNvGraphicFramePr>
              <p:nvPr>
                <p:extLst>
                  <p:ext uri="{D42A27DB-BD31-4B8C-83A1-F6EECF244321}">
                    <p14:modId xmlns:p14="http://schemas.microsoft.com/office/powerpoint/2010/main" val="3351345594"/>
                  </p:ext>
                </p:extLst>
              </p:nvPr>
            </p:nvGraphicFramePr>
            <p:xfrm>
              <a:off x="547744" y="251439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108235" r="-100329" b="-215294"/>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208235" r="-100329" b="-115294"/>
                          </a:stretch>
                        </a:blipFill>
                      </a:tcPr>
                    </a:tc>
                    <a:tc>
                      <a:txBody>
                        <a:bodyPr/>
                        <a:lstStyle/>
                        <a:p>
                          <a:pPr algn="ctr"/>
                          <a:r>
                            <a:rPr kumimoji="1" lang="en-US" altLang="ja-JP" sz="2400" b="0">
                              <a:solidFill>
                                <a:schemeClr val="tx1"/>
                              </a:solidFill>
                            </a:rPr>
                            <a:t>2469</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308235" r="-100329"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247CC79-F555-8890-03EA-CC68B6A2BFC2}"/>
                  </a:ext>
                </a:extLst>
              </p:cNvPr>
              <p:cNvSpPr txBox="1"/>
              <p:nvPr/>
            </p:nvSpPr>
            <p:spPr>
              <a:xfrm>
                <a:off x="5092266" y="1972684"/>
                <a:ext cx="5720259" cy="1077218"/>
              </a:xfrm>
              <a:prstGeom prst="rect">
                <a:avLst/>
              </a:prstGeom>
              <a:noFill/>
            </p:spPr>
            <p:txBody>
              <a:bodyPr wrap="square" rtlCol="0">
                <a:spAutoFit/>
              </a:bodyPr>
              <a:lstStyle/>
              <a:p>
                <a:r>
                  <a:rPr lang="ja-JP" altLang="en-US" sz="3200"/>
                  <a:t>・</a:t>
                </a:r>
                <a:r>
                  <a:rPr lang="en-US" altLang="ja-JP" sz="3200"/>
                  <a:t>Mass of </a:t>
                </a:r>
                <a14:m>
                  <m:oMath xmlns:m="http://schemas.openxmlformats.org/officeDocument/2006/math">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𝑇</m:t>
                        </m:r>
                      </m:e>
                      <m:sub>
                        <m:r>
                          <a:rPr lang="en-US" altLang="ja-JP" sz="3200" b="0" i="1" dirty="0" smtClean="0">
                            <a:latin typeface="Cambria Math" panose="02040503050406030204" pitchFamily="18" charset="0"/>
                          </a:rPr>
                          <m:t>𝑐𝑐𝑠</m:t>
                        </m:r>
                      </m:sub>
                    </m:sSub>
                  </m:oMath>
                </a14:m>
                <a:endParaRPr lang="en-US" altLang="ja-JP" sz="3200">
                  <a:latin typeface="+mn-ea"/>
                </a:endParaRPr>
              </a:p>
              <a:p>
                <a:r>
                  <a:rPr lang="en-US" altLang="ja-JP" sz="3200">
                    <a:solidFill>
                      <a:srgbClr val="FF0000"/>
                    </a:solidFill>
                  </a:rPr>
                  <a:t>     </a:t>
                </a:r>
                <a14:m>
                  <m:oMath xmlns:m="http://schemas.openxmlformats.org/officeDocument/2006/math">
                    <m:r>
                      <a:rPr lang="en-US" altLang="ja-JP" sz="3200" i="1" dirty="0" smtClean="0">
                        <a:solidFill>
                          <a:srgbClr val="FF0000"/>
                        </a:solidFill>
                        <a:latin typeface="Cambria Math" panose="02040503050406030204" pitchFamily="18" charset="0"/>
                      </a:rPr>
                      <m:t>𝑀</m:t>
                    </m:r>
                    <m:d>
                      <m:dPr>
                        <m:ctrlPr>
                          <a:rPr lang="en-US" altLang="ja-JP" sz="3200" i="1" dirty="0">
                            <a:solidFill>
                              <a:srgbClr val="FF0000"/>
                            </a:solidFill>
                            <a:latin typeface="Cambria Math" panose="02040503050406030204" pitchFamily="18" charset="0"/>
                          </a:rPr>
                        </m:ctrlPr>
                      </m:dPr>
                      <m:e>
                        <m:sSub>
                          <m:sSubPr>
                            <m:ctrlPr>
                              <a:rPr lang="en-US" altLang="ja-JP" sz="3200" i="1" dirty="0" smtClean="0">
                                <a:solidFill>
                                  <a:srgbClr val="FF0000"/>
                                </a:solidFill>
                                <a:latin typeface="Cambria Math" panose="02040503050406030204" pitchFamily="18" charset="0"/>
                              </a:rPr>
                            </m:ctrlPr>
                          </m:sSubPr>
                          <m:e>
                            <m:r>
                              <a:rPr lang="en-US" altLang="ja-JP" sz="3200" b="0" i="1" dirty="0" smtClean="0">
                                <a:solidFill>
                                  <a:srgbClr val="FF0000"/>
                                </a:solidFill>
                                <a:latin typeface="Cambria Math" panose="02040503050406030204" pitchFamily="18" charset="0"/>
                              </a:rPr>
                              <m:t>𝑇</m:t>
                            </m:r>
                          </m:e>
                          <m:sub>
                            <m:r>
                              <a:rPr lang="en-US" altLang="ja-JP" sz="3200" b="0" i="1" dirty="0" smtClean="0">
                                <a:solidFill>
                                  <a:srgbClr val="FF0000"/>
                                </a:solidFill>
                                <a:latin typeface="Cambria Math" panose="02040503050406030204" pitchFamily="18" charset="0"/>
                              </a:rPr>
                              <m:t>𝑐𝑐𝑠</m:t>
                            </m:r>
                          </m:sub>
                        </m:sSub>
                      </m:e>
                    </m:d>
                    <m:r>
                      <a:rPr lang="en-US" altLang="ja-JP" sz="3200" b="0" i="1" dirty="0" smtClean="0">
                        <a:solidFill>
                          <a:srgbClr val="FF0000"/>
                        </a:solidFill>
                        <a:latin typeface="Cambria Math" panose="02040503050406030204" pitchFamily="18" charset="0"/>
                      </a:rPr>
                      <m:t>=</m:t>
                    </m:r>
                    <m:r>
                      <a:rPr kumimoji="1" lang="en-US" altLang="ja-JP" sz="3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3200" b="0" i="0" smtClean="0">
                        <a:solidFill>
                          <a:srgbClr val="FF0000"/>
                        </a:solidFill>
                        <a:latin typeface="Cambria Math" panose="02040503050406030204" pitchFamily="18" charset="0"/>
                        <a:ea typeface="Cambria Math" panose="02040503050406030204" pitchFamily="18" charset="0"/>
                      </a:rPr>
                      <m:t>MeV</m:t>
                    </m:r>
                    <m:r>
                      <a:rPr kumimoji="1" lang="en-US" altLang="ja-JP" sz="3200" b="0" i="1" smtClean="0">
                        <a:solidFill>
                          <a:srgbClr val="FF0000"/>
                        </a:solidFill>
                        <a:latin typeface="Cambria Math" panose="02040503050406030204" pitchFamily="18" charset="0"/>
                        <a:ea typeface="Cambria Math" panose="02040503050406030204" pitchFamily="18" charset="0"/>
                      </a:rPr>
                      <m:t>)</m:t>
                    </m:r>
                  </m:oMath>
                </a14:m>
                <a:endParaRPr kumimoji="1" lang="ja-JP" altLang="en-US" sz="2400"/>
              </a:p>
            </p:txBody>
          </p:sp>
        </mc:Choice>
        <mc:Fallback xmlns="">
          <p:sp>
            <p:nvSpPr>
              <p:cNvPr id="6" name="テキスト ボックス 5">
                <a:extLst>
                  <a:ext uri="{FF2B5EF4-FFF2-40B4-BE49-F238E27FC236}">
                    <a16:creationId xmlns:a16="http://schemas.microsoft.com/office/drawing/2014/main" id="{2247CC79-F555-8890-03EA-CC68B6A2BFC2}"/>
                  </a:ext>
                </a:extLst>
              </p:cNvPr>
              <p:cNvSpPr txBox="1">
                <a:spLocks noRot="1" noChangeAspect="1" noMove="1" noResize="1" noEditPoints="1" noAdjustHandles="1" noChangeArrowheads="1" noChangeShapeType="1" noTextEdit="1"/>
              </p:cNvSpPr>
              <p:nvPr/>
            </p:nvSpPr>
            <p:spPr>
              <a:xfrm>
                <a:off x="5092266" y="1972684"/>
                <a:ext cx="5720259" cy="1077218"/>
              </a:xfrm>
              <a:prstGeom prst="rect">
                <a:avLst/>
              </a:prstGeom>
              <a:blipFill>
                <a:blip r:embed="rId5"/>
                <a:stretch>
                  <a:fillRect l="-2662" t="-6818"/>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5310B6B9-A967-A5C1-98F6-ACF77EAE6822}"/>
              </a:ext>
            </a:extLst>
          </p:cNvPr>
          <p:cNvSpPr txBox="1"/>
          <p:nvPr/>
        </p:nvSpPr>
        <p:spPr>
          <a:xfrm>
            <a:off x="1786073" y="4598978"/>
            <a:ext cx="2596482" cy="369332"/>
          </a:xfrm>
          <a:prstGeom prst="rect">
            <a:avLst/>
          </a:prstGeom>
          <a:noFill/>
        </p:spPr>
        <p:txBody>
          <a:bodyPr wrap="square" rtlCol="0">
            <a:spAutoFit/>
          </a:bodyPr>
          <a:lstStyle/>
          <a:p>
            <a:r>
              <a:rPr lang="en-US" altLang="ja-JP" err="1"/>
              <a:t>LHCb</a:t>
            </a:r>
            <a:r>
              <a:rPr lang="ja-JP" altLang="en-US"/>
              <a:t> </a:t>
            </a:r>
            <a:r>
              <a:rPr lang="en-US" altLang="ja-JP"/>
              <a:t>and</a:t>
            </a:r>
            <a:r>
              <a:rPr lang="ja-JP" altLang="en-US"/>
              <a:t> </a:t>
            </a:r>
            <a:r>
              <a:rPr kumimoji="1" lang="en-US" altLang="ja-JP"/>
              <a:t>PDG</a:t>
            </a: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DFC8402-ACF1-169E-E387-D0AA73F5EBAE}"/>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0DFC8402-ACF1-169E-E387-D0AA73F5EBAE}"/>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6"/>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2577238-2EF5-C7BB-A1DE-53B74DBBCA81}"/>
                  </a:ext>
                </a:extLst>
              </p:cNvPr>
              <p:cNvSpPr txBox="1"/>
              <p:nvPr/>
            </p:nvSpPr>
            <p:spPr>
              <a:xfrm>
                <a:off x="4894847" y="4263316"/>
                <a:ext cx="6525490" cy="857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𝑀</m:t>
                          </m:r>
                        </m:e>
                        <m:sub>
                          <m:r>
                            <m:rPr>
                              <m:sty m:val="p"/>
                            </m:rPr>
                            <a:rPr lang="en-US" altLang="ja-JP" sz="2400" b="0" i="0" dirty="0" smtClean="0">
                              <a:solidFill>
                                <a:schemeClr val="tx1"/>
                              </a:solidFill>
                              <a:latin typeface="Cambria Math" panose="02040503050406030204" pitchFamily="18" charset="0"/>
                            </a:rPr>
                            <m:t>QM</m:t>
                          </m:r>
                        </m:sub>
                      </m:sSub>
                      <m:d>
                        <m:dPr>
                          <m:ctrlPr>
                            <a:rPr lang="en-US" altLang="ja-JP" sz="2400" i="1" dirty="0">
                              <a:solidFill>
                                <a:schemeClr val="tx1"/>
                              </a:solidFill>
                              <a:latin typeface="Cambria Math" panose="02040503050406030204" pitchFamily="18" charset="0"/>
                            </a:rPr>
                          </m:ctrlPr>
                        </m:dPr>
                        <m:e>
                          <m:sSub>
                            <m:sSubPr>
                              <m:ctrlPr>
                                <a:rPr lang="en-US" altLang="ja-JP" sz="240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𝑐𝑐𝑠</m:t>
                              </m:r>
                            </m:sub>
                          </m:sSub>
                        </m:e>
                      </m:d>
                      <m:r>
                        <a:rPr lang="en-US" altLang="ja-JP" sz="2400" b="0" i="1" dirty="0"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ea typeface="Cambria Math" panose="02040503050406030204" pitchFamily="18" charset="0"/>
                        </a:rPr>
                        <m:t>4106 </m:t>
                      </m:r>
                      <m:d>
                        <m:dPr>
                          <m:ctrlPr>
                            <a:rPr kumimoji="1" lang="en-US" altLang="ja-JP" sz="2400" b="0" i="1" smtClean="0">
                              <a:solidFill>
                                <a:schemeClr val="tx1"/>
                              </a:solidFill>
                              <a:latin typeface="Cambria Math" panose="02040503050406030204" pitchFamily="18" charset="0"/>
                              <a:ea typeface="Cambria Math" panose="02040503050406030204" pitchFamily="18" charset="0"/>
                            </a:rPr>
                          </m:ctrlPr>
                        </m:dPr>
                        <m:e>
                          <m:r>
                            <m:rPr>
                              <m:sty m:val="p"/>
                            </m:rPr>
                            <a:rPr kumimoji="1" lang="en-US" altLang="ja-JP" sz="2400" b="0" i="0" smtClean="0">
                              <a:solidFill>
                                <a:schemeClr val="tx1"/>
                              </a:solidFill>
                              <a:latin typeface="Cambria Math" panose="02040503050406030204" pitchFamily="18" charset="0"/>
                              <a:ea typeface="Cambria Math" panose="02040503050406030204" pitchFamily="18" charset="0"/>
                            </a:rPr>
                            <m:t>MeV</m:t>
                          </m:r>
                        </m:e>
                      </m:d>
                    </m:oMath>
                    <m:oMath xmlns:m="http://schemas.openxmlformats.org/officeDocument/2006/math">
                      <m:sSub>
                        <m:sSubPr>
                          <m:ctrlPr>
                            <a:rPr lang="en-US" altLang="ja-JP" sz="2400" i="1" dirty="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𝑀</m:t>
                          </m:r>
                        </m:e>
                        <m:sub>
                          <m:r>
                            <m:rPr>
                              <m:sty m:val="p"/>
                            </m:rPr>
                            <a:rPr lang="en-US" altLang="ja-JP" sz="2400" b="0" i="0" dirty="0" smtClean="0">
                              <a:solidFill>
                                <a:schemeClr val="tx1"/>
                              </a:solidFill>
                              <a:latin typeface="Cambria Math" panose="02040503050406030204" pitchFamily="18" charset="0"/>
                            </a:rPr>
                            <m:t>lattice</m:t>
                          </m:r>
                        </m:sub>
                      </m:sSub>
                      <m:d>
                        <m:dPr>
                          <m:ctrlPr>
                            <a:rPr lang="en-US" altLang="ja-JP" sz="2400" i="1" dirty="0">
                              <a:solidFill>
                                <a:schemeClr val="tx1"/>
                              </a:solidFill>
                              <a:latin typeface="Cambria Math" panose="02040503050406030204" pitchFamily="18" charset="0"/>
                            </a:rPr>
                          </m:ctrlPr>
                        </m:dPr>
                        <m:e>
                          <m:sSub>
                            <m:sSubPr>
                              <m:ctrlPr>
                                <a:rPr lang="en-US" altLang="ja-JP" sz="2400" i="1" dirty="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𝑇</m:t>
                              </m:r>
                            </m:e>
                            <m:sub>
                              <m:r>
                                <a:rPr lang="en-US" altLang="ja-JP" sz="2400" i="1" dirty="0">
                                  <a:solidFill>
                                    <a:schemeClr val="tx1"/>
                                  </a:solidFill>
                                  <a:latin typeface="Cambria Math" panose="02040503050406030204" pitchFamily="18" charset="0"/>
                                </a:rPr>
                                <m:t>𝑐𝑐𝑠</m:t>
                              </m:r>
                            </m:sub>
                          </m:sSub>
                        </m:e>
                      </m:d>
                      <m:r>
                        <a:rPr lang="en-US" altLang="ja-JP" sz="2400" i="1" dirty="0">
                          <a:solidFill>
                            <a:schemeClr val="tx1"/>
                          </a:solidFill>
                          <a:latin typeface="Cambria Math" panose="02040503050406030204" pitchFamily="18" charset="0"/>
                        </a:rPr>
                        <m:t>=</m:t>
                      </m:r>
                      <m:r>
                        <a:rPr lang="en-US" altLang="ja-JP" sz="2400" b="0" i="1" dirty="0" smtClean="0">
                          <a:solidFill>
                            <a:schemeClr val="tx1"/>
                          </a:solidFill>
                          <a:latin typeface="Cambria Math" panose="02040503050406030204" pitchFamily="18" charset="0"/>
                        </a:rPr>
                        <m:t>3969</m:t>
                      </m:r>
                      <m:r>
                        <a:rPr lang="en-US" altLang="ja-JP" sz="2400" i="1">
                          <a:solidFill>
                            <a:schemeClr val="tx1"/>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8</m:t>
                      </m:r>
                      <m:r>
                        <a:rPr lang="en-US" altLang="ja-JP" sz="2400" i="1">
                          <a:solidFill>
                            <a:schemeClr val="tx1"/>
                          </a:solidFill>
                          <a:latin typeface="Cambria Math" panose="02040503050406030204" pitchFamily="18" charset="0"/>
                          <a:ea typeface="Cambria Math" panose="02040503050406030204" pitchFamily="18" charset="0"/>
                        </a:rPr>
                        <m:t> (</m:t>
                      </m:r>
                      <m:r>
                        <m:rPr>
                          <m:sty m:val="p"/>
                        </m:rPr>
                        <a:rPr lang="en-US" altLang="ja-JP" sz="2400">
                          <a:solidFill>
                            <a:schemeClr val="tx1"/>
                          </a:solidFill>
                          <a:latin typeface="Cambria Math" panose="02040503050406030204" pitchFamily="18" charset="0"/>
                          <a:ea typeface="Cambria Math" panose="02040503050406030204" pitchFamily="18" charset="0"/>
                        </a:rPr>
                        <m:t>MeV</m:t>
                      </m:r>
                      <m:r>
                        <a:rPr lang="en-US" altLang="ja-JP" sz="2400" i="1">
                          <a:solidFill>
                            <a:schemeClr val="tx1"/>
                          </a:solidFill>
                          <a:latin typeface="Cambria Math" panose="02040503050406030204" pitchFamily="18" charset="0"/>
                          <a:ea typeface="Cambria Math" panose="02040503050406030204" pitchFamily="18" charset="0"/>
                        </a:rPr>
                        <m:t>)</m:t>
                      </m:r>
                    </m:oMath>
                  </m:oMathPara>
                </a14:m>
                <a:endParaRPr lang="ja-JP" altLang="en-US" sz="2800">
                  <a:solidFill>
                    <a:schemeClr val="tx1"/>
                  </a:solidFill>
                </a:endParaRPr>
              </a:p>
            </p:txBody>
          </p:sp>
        </mc:Choice>
        <mc:Fallback xmlns="">
          <p:sp>
            <p:nvSpPr>
              <p:cNvPr id="16" name="テキスト ボックス 15">
                <a:extLst>
                  <a:ext uri="{FF2B5EF4-FFF2-40B4-BE49-F238E27FC236}">
                    <a16:creationId xmlns:a16="http://schemas.microsoft.com/office/drawing/2014/main" id="{72577238-2EF5-C7BB-A1DE-53B74DBBCA81}"/>
                  </a:ext>
                </a:extLst>
              </p:cNvPr>
              <p:cNvSpPr txBox="1">
                <a:spLocks noRot="1" noChangeAspect="1" noMove="1" noResize="1" noEditPoints="1" noAdjustHandles="1" noChangeArrowheads="1" noChangeShapeType="1" noTextEdit="1"/>
              </p:cNvSpPr>
              <p:nvPr/>
            </p:nvSpPr>
            <p:spPr>
              <a:xfrm>
                <a:off x="4894847" y="4263316"/>
                <a:ext cx="6525490" cy="857094"/>
              </a:xfrm>
              <a:prstGeom prst="rect">
                <a:avLst/>
              </a:prstGeom>
              <a:blipFill>
                <a:blip r:embed="rId7"/>
                <a:stretch>
                  <a:fillRect b="-8511"/>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F753A062-6728-F75D-5B08-C99A42CD45E5}"/>
              </a:ext>
            </a:extLst>
          </p:cNvPr>
          <p:cNvSpPr txBox="1"/>
          <p:nvPr/>
        </p:nvSpPr>
        <p:spPr>
          <a:xfrm>
            <a:off x="5409195" y="5116202"/>
            <a:ext cx="7557540" cy="523220"/>
          </a:xfrm>
          <a:prstGeom prst="rect">
            <a:avLst/>
          </a:prstGeom>
          <a:noFill/>
        </p:spPr>
        <p:txBody>
          <a:bodyPr wrap="square">
            <a:spAutoFit/>
          </a:bodyPr>
          <a:lstStyle/>
          <a:p>
            <a:r>
              <a:rPr lang="en" altLang="ja-JP" sz="1400"/>
              <a:t>M. </a:t>
            </a:r>
            <a:r>
              <a:rPr lang="en" altLang="ja-JP" sz="1400" err="1"/>
              <a:t>Karliner</a:t>
            </a:r>
            <a:r>
              <a:rPr lang="en" altLang="ja-JP" sz="1400"/>
              <a:t> and J. L. Rosner, Phys. Rev. D 105, 034020 (2022).</a:t>
            </a:r>
          </a:p>
          <a:p>
            <a:r>
              <a:rPr lang="en" altLang="ja-JP" sz="1400"/>
              <a:t>P. </a:t>
            </a:r>
            <a:r>
              <a:rPr lang="en" altLang="ja-JP" sz="1400" err="1"/>
              <a:t>Junnarkar</a:t>
            </a:r>
            <a:r>
              <a:rPr lang="en" altLang="ja-JP" sz="1400"/>
              <a:t>, N. Mathur, and M. </a:t>
            </a:r>
            <a:r>
              <a:rPr lang="en" altLang="ja-JP" sz="1400" err="1"/>
              <a:t>Padmanath</a:t>
            </a:r>
            <a:r>
              <a:rPr lang="en" altLang="ja-JP" sz="1400"/>
              <a:t>, Phys. Rev. D 99, 034507 (2019).</a:t>
            </a:r>
            <a:endParaRPr lang="ja-JP" altLang="en-US" sz="1400"/>
          </a:p>
        </p:txBody>
      </p:sp>
      <p:sp>
        <p:nvSpPr>
          <p:cNvPr id="12" name="テキスト ボックス 11">
            <a:extLst>
              <a:ext uri="{FF2B5EF4-FFF2-40B4-BE49-F238E27FC236}">
                <a16:creationId xmlns:a16="http://schemas.microsoft.com/office/drawing/2014/main" id="{83FB1A6C-48BA-A1E1-A9A2-61489D2E0B56}"/>
              </a:ext>
            </a:extLst>
          </p:cNvPr>
          <p:cNvSpPr txBox="1"/>
          <p:nvPr/>
        </p:nvSpPr>
        <p:spPr>
          <a:xfrm>
            <a:off x="893147" y="2104417"/>
            <a:ext cx="3234111" cy="369332"/>
          </a:xfrm>
          <a:prstGeom prst="rect">
            <a:avLst/>
          </a:prstGeom>
          <a:noFill/>
        </p:spPr>
        <p:txBody>
          <a:bodyPr wrap="square" rtlCol="0">
            <a:spAutoFit/>
          </a:bodyPr>
          <a:lstStyle/>
          <a:p>
            <a:r>
              <a:rPr lang="en-US" altLang="ja-JP"/>
              <a:t>Input</a:t>
            </a:r>
            <a:r>
              <a:rPr lang="ja-JP" altLang="en-US"/>
              <a:t> </a:t>
            </a:r>
            <a:r>
              <a:rPr lang="en-US" altLang="ja-JP"/>
              <a:t>Values</a:t>
            </a: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208B1F2C-33E9-2560-0440-99BD3E6C44FA}"/>
                  </a:ext>
                </a:extLst>
              </p:cNvPr>
              <p:cNvSpPr txBox="1"/>
              <p:nvPr/>
            </p:nvSpPr>
            <p:spPr>
              <a:xfrm>
                <a:off x="4898978" y="3923708"/>
                <a:ext cx="6609944" cy="400110"/>
              </a:xfrm>
              <a:prstGeom prst="rect">
                <a:avLst/>
              </a:prstGeom>
              <a:noFill/>
            </p:spPr>
            <p:txBody>
              <a:bodyPr wrap="square">
                <a:spAutoFit/>
              </a:bodyPr>
              <a:lstStyle/>
              <a:p>
                <a:r>
                  <a:rPr lang="en-US" altLang="ja-JP" sz="2000" b="0"/>
                  <a:t>Unfortunately, there are not so many studies on </a:t>
                </a:r>
                <a14:m>
                  <m:oMath xmlns:m="http://schemas.openxmlformats.org/officeDocument/2006/math">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Sub>
                  </m:oMath>
                </a14:m>
                <a:r>
                  <a:rPr lang="en-US" altLang="ja-JP" sz="2000"/>
                  <a:t>.</a:t>
                </a:r>
              </a:p>
            </p:txBody>
          </p:sp>
        </mc:Choice>
        <mc:Fallback xmlns="">
          <p:sp>
            <p:nvSpPr>
              <p:cNvPr id="15" name="テキスト ボックス 14">
                <a:extLst>
                  <a:ext uri="{FF2B5EF4-FFF2-40B4-BE49-F238E27FC236}">
                    <a16:creationId xmlns:a16="http://schemas.microsoft.com/office/drawing/2014/main" id="{208B1F2C-33E9-2560-0440-99BD3E6C44FA}"/>
                  </a:ext>
                </a:extLst>
              </p:cNvPr>
              <p:cNvSpPr txBox="1">
                <a:spLocks noRot="1" noChangeAspect="1" noMove="1" noResize="1" noEditPoints="1" noAdjustHandles="1" noChangeArrowheads="1" noChangeShapeType="1" noTextEdit="1"/>
              </p:cNvSpPr>
              <p:nvPr/>
            </p:nvSpPr>
            <p:spPr>
              <a:xfrm>
                <a:off x="4898978" y="3923708"/>
                <a:ext cx="6609944" cy="400110"/>
              </a:xfrm>
              <a:prstGeom prst="rect">
                <a:avLst/>
              </a:prstGeom>
              <a:blipFill>
                <a:blip r:embed="rId8"/>
                <a:stretch>
                  <a:fillRect l="-1015"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0735DC0-6BFB-8359-C46A-A0AAA8BFFB46}"/>
                  </a:ext>
                </a:extLst>
              </p:cNvPr>
              <p:cNvSpPr txBox="1"/>
              <p:nvPr/>
            </p:nvSpPr>
            <p:spPr>
              <a:xfrm>
                <a:off x="4509015" y="5639422"/>
                <a:ext cx="7949710" cy="707886"/>
              </a:xfrm>
              <a:prstGeom prst="rect">
                <a:avLst/>
              </a:prstGeom>
              <a:noFill/>
            </p:spPr>
            <p:txBody>
              <a:bodyPr wrap="square" rtlCol="0">
                <a:spAutoFit/>
              </a:bodyPr>
              <a:lstStyle/>
              <a:p>
                <a:r>
                  <a:rPr kumimoji="1" lang="en-US" altLang="ja-JP" sz="2000"/>
                  <a:t>To clarify the structures,</a:t>
                </a:r>
              </a:p>
              <a:p>
                <a:r>
                  <a:rPr kumimoji="1" lang="en-US" altLang="ja-JP" sz="2000">
                    <a:solidFill>
                      <a:srgbClr val="FF0000"/>
                    </a:solidFill>
                  </a:rPr>
                  <a:t>It is important to see the relations between </a:t>
                </a:r>
                <a14:m>
                  <m:oMath xmlns:m="http://schemas.openxmlformats.org/officeDocument/2006/math">
                    <m:sSub>
                      <m:sSubPr>
                        <m:ctrlPr>
                          <a:rPr lang="en-US" altLang="ja-JP" sz="2000" i="1" dirty="0" smtClean="0">
                            <a:solidFill>
                              <a:srgbClr val="FF0000"/>
                            </a:solidFill>
                            <a:latin typeface="Cambria Math" panose="02040503050406030204" pitchFamily="18" charset="0"/>
                          </a:rPr>
                        </m:ctrlPr>
                      </m:sSubPr>
                      <m:e>
                        <m:r>
                          <a:rPr lang="en-US" altLang="ja-JP" sz="2000" i="1" dirty="0">
                            <a:solidFill>
                              <a:srgbClr val="FF0000"/>
                            </a:solidFill>
                            <a:latin typeface="Cambria Math" panose="02040503050406030204" pitchFamily="18" charset="0"/>
                          </a:rPr>
                          <m:t>𝑇</m:t>
                        </m:r>
                      </m:e>
                      <m:sub>
                        <m:r>
                          <a:rPr lang="en-US" altLang="ja-JP" sz="2000" i="1" dirty="0">
                            <a:solidFill>
                              <a:srgbClr val="FF0000"/>
                            </a:solidFill>
                            <a:latin typeface="Cambria Math" panose="02040503050406030204" pitchFamily="18" charset="0"/>
                          </a:rPr>
                          <m:t>𝑐𝑐</m:t>
                        </m:r>
                      </m:sub>
                    </m:sSub>
                  </m:oMath>
                </a14:m>
                <a:r>
                  <a:rPr kumimoji="1" lang="en-US" altLang="ja-JP" sz="2000">
                    <a:solidFill>
                      <a:srgbClr val="FF0000"/>
                    </a:solidFill>
                  </a:rPr>
                  <a:t> and </a:t>
                </a:r>
                <a14:m>
                  <m:oMath xmlns:m="http://schemas.openxmlformats.org/officeDocument/2006/math">
                    <m:sSub>
                      <m:sSubPr>
                        <m:ctrlPr>
                          <a:rPr lang="en-US" altLang="ja-JP" sz="2000" i="1" dirty="0" smtClean="0">
                            <a:solidFill>
                              <a:srgbClr val="FF0000"/>
                            </a:solidFill>
                            <a:latin typeface="Cambria Math" panose="02040503050406030204" pitchFamily="18" charset="0"/>
                          </a:rPr>
                        </m:ctrlPr>
                      </m:sSubPr>
                      <m:e>
                        <m:r>
                          <a:rPr lang="en-US" altLang="ja-JP" sz="2000" b="0" i="1" dirty="0" smtClean="0">
                            <a:solidFill>
                              <a:srgbClr val="FF0000"/>
                            </a:solidFill>
                            <a:latin typeface="Cambria Math" panose="02040503050406030204" pitchFamily="18" charset="0"/>
                          </a:rPr>
                          <m:t>𝑇</m:t>
                        </m:r>
                      </m:e>
                      <m:sub>
                        <m:r>
                          <a:rPr lang="en-US" altLang="ja-JP" sz="2000" b="0" i="1" dirty="0" smtClean="0">
                            <a:solidFill>
                              <a:srgbClr val="FF0000"/>
                            </a:solidFill>
                            <a:latin typeface="Cambria Math" panose="02040503050406030204" pitchFamily="18" charset="0"/>
                          </a:rPr>
                          <m:t>𝑐𝑐𝑠</m:t>
                        </m:r>
                      </m:sub>
                    </m:sSub>
                  </m:oMath>
                </a14:m>
                <a:endParaRPr kumimoji="1" lang="ja-JP" altLang="en-US"/>
              </a:p>
            </p:txBody>
          </p:sp>
        </mc:Choice>
        <mc:Fallback xmlns="">
          <p:sp>
            <p:nvSpPr>
              <p:cNvPr id="7" name="テキスト ボックス 6">
                <a:extLst>
                  <a:ext uri="{FF2B5EF4-FFF2-40B4-BE49-F238E27FC236}">
                    <a16:creationId xmlns:a16="http://schemas.microsoft.com/office/drawing/2014/main" id="{00735DC0-6BFB-8359-C46A-A0AAA8BFFB46}"/>
                  </a:ext>
                </a:extLst>
              </p:cNvPr>
              <p:cNvSpPr txBox="1">
                <a:spLocks noRot="1" noChangeAspect="1" noMove="1" noResize="1" noEditPoints="1" noAdjustHandles="1" noChangeArrowheads="1" noChangeShapeType="1" noTextEdit="1"/>
              </p:cNvSpPr>
              <p:nvPr/>
            </p:nvSpPr>
            <p:spPr>
              <a:xfrm>
                <a:off x="4509015" y="5639422"/>
                <a:ext cx="7949710" cy="707886"/>
              </a:xfrm>
              <a:prstGeom prst="rect">
                <a:avLst/>
              </a:prstGeom>
              <a:blipFill>
                <a:blip r:embed="rId9"/>
                <a:stretch>
                  <a:fillRect l="-844" t="-4310" b="-15517"/>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5FC1C2B1-2B66-B285-BA33-BC4CB6D32D13}"/>
              </a:ext>
            </a:extLst>
          </p:cNvPr>
          <p:cNvSpPr txBox="1"/>
          <p:nvPr/>
        </p:nvSpPr>
        <p:spPr>
          <a:xfrm>
            <a:off x="7153004" y="2993987"/>
            <a:ext cx="4267333" cy="369332"/>
          </a:xfrm>
          <a:prstGeom prst="rect">
            <a:avLst/>
          </a:prstGeom>
          <a:noFill/>
        </p:spPr>
        <p:txBody>
          <a:bodyPr wrap="square">
            <a:spAutoFit/>
          </a:bodyPr>
          <a:lstStyle/>
          <a:p>
            <a:r>
              <a:rPr kumimoji="1" lang="en-US" altLang="ja-JP"/>
              <a:t>※This value is isospin averaged.</a:t>
            </a:r>
            <a:endParaRPr kumimoji="1" lang="ja-JP" altLang="en-US"/>
          </a:p>
        </p:txBody>
      </p:sp>
      <p:sp>
        <p:nvSpPr>
          <p:cNvPr id="13" name="テキスト ボックス 12">
            <a:extLst>
              <a:ext uri="{FF2B5EF4-FFF2-40B4-BE49-F238E27FC236}">
                <a16:creationId xmlns:a16="http://schemas.microsoft.com/office/drawing/2014/main" id="{E23182A5-5EDD-B349-F201-C870298830E7}"/>
              </a:ext>
            </a:extLst>
          </p:cNvPr>
          <p:cNvSpPr txBox="1"/>
          <p:nvPr/>
        </p:nvSpPr>
        <p:spPr>
          <a:xfrm>
            <a:off x="7424602" y="3338459"/>
            <a:ext cx="4084320" cy="369332"/>
          </a:xfrm>
          <a:prstGeom prst="rect">
            <a:avLst/>
          </a:prstGeom>
          <a:noFill/>
        </p:spPr>
        <p:txBody>
          <a:bodyPr wrap="square" rtlCol="0">
            <a:spAutoFit/>
          </a:bodyPr>
          <a:lstStyle/>
          <a:p>
            <a:r>
              <a:rPr lang="en-US" altLang="ja-JP"/>
              <a:t>M.T. et al, in preparation</a:t>
            </a:r>
            <a:endParaRPr kumimoji="1" lang="ja-JP" altLang="en-US"/>
          </a:p>
        </p:txBody>
      </p:sp>
    </p:spTree>
    <p:extLst>
      <p:ext uri="{BB962C8B-B14F-4D97-AF65-F5344CB8AC3E}">
        <p14:creationId xmlns:p14="http://schemas.microsoft.com/office/powerpoint/2010/main" val="150524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9DDB7-16E6-7946-AA84-3BC79330662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F179E27-7F2E-9591-26D4-2DF7A2A35311}"/>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6E547E1F-1433-1AFB-4B75-CC11615428CE}"/>
                  </a:ext>
                </a:extLst>
              </p:cNvPr>
              <p:cNvSpPr txBox="1"/>
              <p:nvPr/>
            </p:nvSpPr>
            <p:spPr>
              <a:xfrm>
                <a:off x="-1" y="47697"/>
                <a:ext cx="12192001" cy="769441"/>
              </a:xfrm>
              <a:prstGeom prst="rect">
                <a:avLst/>
              </a:prstGeom>
              <a:noFill/>
            </p:spPr>
            <p:txBody>
              <a:bodyPr wrap="square" rtlCol="0">
                <a:spAutoFit/>
              </a:bodyPr>
              <a:lstStyle/>
              <a:p>
                <a:r>
                  <a:rPr kumimoji="1" lang="en-US" altLang="ja-JP" sz="4400">
                    <a:solidFill>
                      <a:schemeClr val="bg1"/>
                    </a:solidFill>
                  </a:rPr>
                  <a:t>Questions for internal structure of </a:t>
                </a:r>
                <a14:m>
                  <m:oMath xmlns:m="http://schemas.openxmlformats.org/officeDocument/2006/math">
                    <m:sSubSup>
                      <m:sSubSupPr>
                        <m:ctrlPr>
                          <a:rPr kumimoji="1" lang="en-US" altLang="ja-JP" sz="4400" i="1" smtClean="0">
                            <a:solidFill>
                              <a:schemeClr val="bg1"/>
                            </a:solidFill>
                            <a:latin typeface="Cambria Math" panose="02040503050406030204" pitchFamily="18" charset="0"/>
                          </a:rPr>
                        </m:ctrlPr>
                      </m:sSubSup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up>
                        <m:r>
                          <a:rPr kumimoji="1" lang="en-US" altLang="ja-JP" sz="4400" b="0" i="1" smtClean="0">
                            <a:solidFill>
                              <a:schemeClr val="bg1"/>
                            </a:solidFill>
                            <a:latin typeface="Cambria Math" panose="02040503050406030204" pitchFamily="18" charset="0"/>
                          </a:rPr>
                          <m:t>+</m:t>
                        </m:r>
                      </m:sup>
                    </m:sSubSup>
                  </m:oMath>
                </a14:m>
                <a:endParaRPr kumimoji="1" lang="en-US" altLang="ja-JP" sz="4400">
                  <a:solidFill>
                    <a:schemeClr val="bg1"/>
                  </a:solidFill>
                </a:endParaRPr>
              </a:p>
            </p:txBody>
          </p:sp>
        </mc:Choice>
        <mc:Fallback xmlns="">
          <p:sp>
            <p:nvSpPr>
              <p:cNvPr id="2" name="テキスト ボックス 1">
                <a:extLst>
                  <a:ext uri="{FF2B5EF4-FFF2-40B4-BE49-F238E27FC236}">
                    <a16:creationId xmlns:a16="http://schemas.microsoft.com/office/drawing/2014/main" id="{6E547E1F-1433-1AFB-4B75-CC11615428CE}"/>
                  </a:ext>
                </a:extLst>
              </p:cNvPr>
              <p:cNvSpPr txBox="1">
                <a:spLocks noRot="1" noChangeAspect="1" noMove="1" noResize="1" noEditPoints="1" noAdjustHandles="1" noChangeArrowheads="1" noChangeShapeType="1" noTextEdit="1"/>
              </p:cNvSpPr>
              <p:nvPr/>
            </p:nvSpPr>
            <p:spPr>
              <a:xfrm>
                <a:off x="-1" y="47697"/>
                <a:ext cx="12192001" cy="769441"/>
              </a:xfrm>
              <a:prstGeom prst="rect">
                <a:avLst/>
              </a:prstGeom>
              <a:blipFill>
                <a:blip r:embed="rId3"/>
                <a:stretch>
                  <a:fillRect l="-2000" t="-15873" b="-38095"/>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379E969E-1568-959A-9B0B-623CF5B558BE}"/>
              </a:ext>
            </a:extLst>
          </p:cNvPr>
          <p:cNvSpPr txBox="1"/>
          <p:nvPr/>
        </p:nvSpPr>
        <p:spPr>
          <a:xfrm>
            <a:off x="148227" y="961815"/>
            <a:ext cx="5825353" cy="830997"/>
          </a:xfrm>
          <a:prstGeom prst="rect">
            <a:avLst/>
          </a:prstGeom>
          <a:noFill/>
        </p:spPr>
        <p:txBody>
          <a:bodyPr wrap="square" rtlCol="0">
            <a:spAutoFit/>
          </a:bodyPr>
          <a:lstStyle/>
          <a:p>
            <a:r>
              <a:rPr lang="en-US" altLang="ja-JP" sz="2400">
                <a:solidFill>
                  <a:srgbClr val="FF0000"/>
                </a:solidFill>
              </a:rPr>
              <a:t>1. </a:t>
            </a:r>
            <a:r>
              <a:rPr lang="en-US" altLang="ja-JP" sz="2400" b="0">
                <a:solidFill>
                  <a:srgbClr val="FF0000"/>
                </a:solidFill>
              </a:rPr>
              <a:t>What is the spatial structure?</a:t>
            </a:r>
          </a:p>
          <a:p>
            <a:r>
              <a:rPr kumimoji="1" lang="en-US" altLang="ja-JP" sz="2400"/>
              <a:t>Diquark</a:t>
            </a:r>
            <a:r>
              <a:rPr kumimoji="1" lang="ja-JP" altLang="en-US" sz="2400"/>
              <a:t>、</a:t>
            </a:r>
            <a:r>
              <a:rPr kumimoji="1" lang="en-US" altLang="ja-JP" sz="2400"/>
              <a:t>Molecule or something else?</a:t>
            </a:r>
            <a:endParaRPr lang="en-US" altLang="ja-JP" sz="2400"/>
          </a:p>
        </p:txBody>
      </p:sp>
      <p:grpSp>
        <p:nvGrpSpPr>
          <p:cNvPr id="7" name="グループ化 6">
            <a:extLst>
              <a:ext uri="{FF2B5EF4-FFF2-40B4-BE49-F238E27FC236}">
                <a16:creationId xmlns:a16="http://schemas.microsoft.com/office/drawing/2014/main" id="{483EA9ED-089F-2D9C-181E-B994245CECED}"/>
              </a:ext>
            </a:extLst>
          </p:cNvPr>
          <p:cNvGrpSpPr/>
          <p:nvPr/>
        </p:nvGrpSpPr>
        <p:grpSpPr>
          <a:xfrm>
            <a:off x="522487" y="1901959"/>
            <a:ext cx="4901794" cy="1988609"/>
            <a:chOff x="-2588865" y="3468327"/>
            <a:chExt cx="4901794" cy="1988609"/>
          </a:xfrm>
        </p:grpSpPr>
        <p:grpSp>
          <p:nvGrpSpPr>
            <p:cNvPr id="9" name="グループ化 8">
              <a:extLst>
                <a:ext uri="{FF2B5EF4-FFF2-40B4-BE49-F238E27FC236}">
                  <a16:creationId xmlns:a16="http://schemas.microsoft.com/office/drawing/2014/main" id="{0DA03D2C-0E14-C384-C9F5-F8FEDF0D36D0}"/>
                </a:ext>
              </a:extLst>
            </p:cNvPr>
            <p:cNvGrpSpPr/>
            <p:nvPr/>
          </p:nvGrpSpPr>
          <p:grpSpPr>
            <a:xfrm>
              <a:off x="306297" y="3468327"/>
              <a:ext cx="2006632" cy="1988609"/>
              <a:chOff x="867495" y="1919593"/>
              <a:chExt cx="2629473" cy="2641896"/>
            </a:xfrm>
          </p:grpSpPr>
          <p:sp>
            <p:nvSpPr>
              <p:cNvPr id="11" name="フローチャート: 結合子 10">
                <a:extLst>
                  <a:ext uri="{FF2B5EF4-FFF2-40B4-BE49-F238E27FC236}">
                    <a16:creationId xmlns:a16="http://schemas.microsoft.com/office/drawing/2014/main" id="{C9F879FC-7445-B847-9463-DDB377965F02}"/>
                  </a:ext>
                </a:extLst>
              </p:cNvPr>
              <p:cNvSpPr/>
              <p:nvPr/>
            </p:nvSpPr>
            <p:spPr>
              <a:xfrm>
                <a:off x="867495" y="1919593"/>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5CD284C5-D208-FEED-7C38-9DE04ABD1600}"/>
                  </a:ext>
                </a:extLst>
              </p:cNvPr>
              <p:cNvGrpSpPr/>
              <p:nvPr/>
            </p:nvGrpSpPr>
            <p:grpSpPr>
              <a:xfrm>
                <a:off x="1134437" y="2626843"/>
                <a:ext cx="1196400" cy="1832470"/>
                <a:chOff x="1134437" y="2626843"/>
                <a:chExt cx="1196400" cy="1832470"/>
              </a:xfrm>
            </p:grpSpPr>
            <p:grpSp>
              <p:nvGrpSpPr>
                <p:cNvPr id="29" name="グループ化 28">
                  <a:extLst>
                    <a:ext uri="{FF2B5EF4-FFF2-40B4-BE49-F238E27FC236}">
                      <a16:creationId xmlns:a16="http://schemas.microsoft.com/office/drawing/2014/main" id="{8834A0A4-377D-F21A-1041-CB44BC9C6732}"/>
                    </a:ext>
                  </a:extLst>
                </p:cNvPr>
                <p:cNvGrpSpPr/>
                <p:nvPr/>
              </p:nvGrpSpPr>
              <p:grpSpPr>
                <a:xfrm>
                  <a:off x="1616134" y="3480793"/>
                  <a:ext cx="714703" cy="776882"/>
                  <a:chOff x="3953070" y="3532488"/>
                  <a:chExt cx="714703" cy="776882"/>
                </a:xfrm>
              </p:grpSpPr>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86320B89-DF3C-F681-379C-4BAFDE987583}"/>
                          </a:ext>
                        </a:extLst>
                      </p:cNvPr>
                      <p:cNvSpPr txBox="1"/>
                      <p:nvPr/>
                    </p:nvSpPr>
                    <p:spPr>
                      <a:xfrm>
                        <a:off x="3953070" y="3532488"/>
                        <a:ext cx="714703"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9" name="テキスト ボックス 38">
                        <a:extLst>
                          <a:ext uri="{FF2B5EF4-FFF2-40B4-BE49-F238E27FC236}">
                            <a16:creationId xmlns:a16="http://schemas.microsoft.com/office/drawing/2014/main" id="{86320B89-DF3C-F681-379C-4BAFDE987583}"/>
                          </a:ext>
                        </a:extLst>
                      </p:cNvPr>
                      <p:cNvSpPr txBox="1">
                        <a:spLocks noRot="1" noChangeAspect="1" noMove="1" noResize="1" noEditPoints="1" noAdjustHandles="1" noChangeArrowheads="1" noChangeShapeType="1" noTextEdit="1"/>
                      </p:cNvSpPr>
                      <p:nvPr/>
                    </p:nvSpPr>
                    <p:spPr>
                      <a:xfrm>
                        <a:off x="3953070" y="3532488"/>
                        <a:ext cx="714703" cy="776882"/>
                      </a:xfrm>
                      <a:prstGeom prst="rect">
                        <a:avLst/>
                      </a:prstGeom>
                      <a:blipFill>
                        <a:blip r:embed="rId4"/>
                        <a:stretch>
                          <a:fillRect/>
                        </a:stretch>
                      </a:blipFill>
                    </p:spPr>
                    <p:txBody>
                      <a:bodyPr/>
                      <a:lstStyle/>
                      <a:p>
                        <a:r>
                          <a:rPr lang="ja-JP" altLang="en-US">
                            <a:noFill/>
                          </a:rPr>
                          <a:t> </a:t>
                        </a:r>
                      </a:p>
                    </p:txBody>
                  </p:sp>
                </mc:Fallback>
              </mc:AlternateContent>
              <p:sp>
                <p:nvSpPr>
                  <p:cNvPr id="40" name="円/楕円 39">
                    <a:extLst>
                      <a:ext uri="{FF2B5EF4-FFF2-40B4-BE49-F238E27FC236}">
                        <a16:creationId xmlns:a16="http://schemas.microsoft.com/office/drawing/2014/main" id="{50028A7F-852F-82DB-C9EC-75D66CF5F02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a:extLst>
                    <a:ext uri="{FF2B5EF4-FFF2-40B4-BE49-F238E27FC236}">
                      <a16:creationId xmlns:a16="http://schemas.microsoft.com/office/drawing/2014/main" id="{67DA2872-3926-5ACF-8108-B52C490DB197}"/>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42FE71AB-A9B3-2AD6-40D8-E58FFB5C867D}"/>
                    </a:ext>
                  </a:extLst>
                </p:cNvPr>
                <p:cNvGrpSpPr/>
                <p:nvPr/>
              </p:nvGrpSpPr>
              <p:grpSpPr>
                <a:xfrm>
                  <a:off x="1134437" y="2747542"/>
                  <a:ext cx="604309" cy="776882"/>
                  <a:chOff x="3852601" y="4362217"/>
                  <a:chExt cx="604309" cy="776882"/>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4429F70A-AD9E-B7F9-5344-01ABED53AC1C}"/>
                          </a:ext>
                        </a:extLst>
                      </p:cNvPr>
                      <p:cNvSpPr txBox="1"/>
                      <p:nvPr/>
                    </p:nvSpPr>
                    <p:spPr>
                      <a:xfrm>
                        <a:off x="3859749" y="4362217"/>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5" name="テキスト ボックス 34">
                        <a:extLst>
                          <a:ext uri="{FF2B5EF4-FFF2-40B4-BE49-F238E27FC236}">
                            <a16:creationId xmlns:a16="http://schemas.microsoft.com/office/drawing/2014/main" id="{4429F70A-AD9E-B7F9-5344-01ABED53AC1C}"/>
                          </a:ext>
                        </a:extLst>
                      </p:cNvPr>
                      <p:cNvSpPr txBox="1">
                        <a:spLocks noRot="1" noChangeAspect="1" noMove="1" noResize="1" noEditPoints="1" noAdjustHandles="1" noChangeArrowheads="1" noChangeShapeType="1" noTextEdit="1"/>
                      </p:cNvSpPr>
                      <p:nvPr/>
                    </p:nvSpPr>
                    <p:spPr>
                      <a:xfrm>
                        <a:off x="3859749" y="4362217"/>
                        <a:ext cx="570044" cy="776882"/>
                      </a:xfrm>
                      <a:prstGeom prst="rect">
                        <a:avLst/>
                      </a:prstGeom>
                      <a:blipFill>
                        <a:blip r:embed="rId5"/>
                        <a:stretch>
                          <a:fillRect/>
                        </a:stretch>
                      </a:blipFill>
                    </p:spPr>
                    <p:txBody>
                      <a:bodyPr/>
                      <a:lstStyle/>
                      <a:p>
                        <a:r>
                          <a:rPr lang="ja-JP" altLang="en-US">
                            <a:noFill/>
                          </a:rPr>
                          <a:t> </a:t>
                        </a:r>
                      </a:p>
                    </p:txBody>
                  </p:sp>
                </mc:Fallback>
              </mc:AlternateContent>
              <p:sp>
                <p:nvSpPr>
                  <p:cNvPr id="36" name="円/楕円 35">
                    <a:extLst>
                      <a:ext uri="{FF2B5EF4-FFF2-40B4-BE49-F238E27FC236}">
                        <a16:creationId xmlns:a16="http://schemas.microsoft.com/office/drawing/2014/main" id="{0CF57F61-EA46-8F75-83FC-CE21033E61A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471A5A1C-012C-FA08-6186-4477CFA7A599}"/>
                    </a:ext>
                  </a:extLst>
                </p:cNvPr>
                <p:cNvCxnSpPr>
                  <a:cxnSpLocks/>
                  <a:endCxn id="4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A8B46CA2-5926-E165-0968-469B1E341BBC}"/>
                  </a:ext>
                </a:extLst>
              </p:cNvPr>
              <p:cNvGrpSpPr/>
              <p:nvPr/>
            </p:nvGrpSpPr>
            <p:grpSpPr>
              <a:xfrm>
                <a:off x="2083824" y="1988804"/>
                <a:ext cx="1169822" cy="1832470"/>
                <a:chOff x="1134437" y="2626843"/>
                <a:chExt cx="1169822" cy="1832470"/>
              </a:xfrm>
            </p:grpSpPr>
            <p:grpSp>
              <p:nvGrpSpPr>
                <p:cNvPr id="19" name="グループ化 18">
                  <a:extLst>
                    <a:ext uri="{FF2B5EF4-FFF2-40B4-BE49-F238E27FC236}">
                      <a16:creationId xmlns:a16="http://schemas.microsoft.com/office/drawing/2014/main" id="{C820AC28-913E-0791-5F86-6325D3E644F4}"/>
                    </a:ext>
                  </a:extLst>
                </p:cNvPr>
                <p:cNvGrpSpPr/>
                <p:nvPr/>
              </p:nvGrpSpPr>
              <p:grpSpPr>
                <a:xfrm>
                  <a:off x="1589556" y="3575397"/>
                  <a:ext cx="714703" cy="791450"/>
                  <a:chOff x="3926492" y="3627092"/>
                  <a:chExt cx="714703" cy="791450"/>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64F900D7-BA4D-FB7F-2029-3FE188261594}"/>
                          </a:ext>
                        </a:extLst>
                      </p:cNvPr>
                      <p:cNvSpPr txBox="1"/>
                      <p:nvPr/>
                    </p:nvSpPr>
                    <p:spPr>
                      <a:xfrm>
                        <a:off x="3926492" y="3627092"/>
                        <a:ext cx="714703" cy="791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64F900D7-BA4D-FB7F-2029-3FE188261594}"/>
                          </a:ext>
                        </a:extLst>
                      </p:cNvPr>
                      <p:cNvSpPr txBox="1">
                        <a:spLocks noRot="1" noChangeAspect="1" noMove="1" noResize="1" noEditPoints="1" noAdjustHandles="1" noChangeArrowheads="1" noChangeShapeType="1" noTextEdit="1"/>
                      </p:cNvSpPr>
                      <p:nvPr/>
                    </p:nvSpPr>
                    <p:spPr>
                      <a:xfrm>
                        <a:off x="3926492" y="3627092"/>
                        <a:ext cx="714703" cy="791450"/>
                      </a:xfrm>
                      <a:prstGeom prst="rect">
                        <a:avLst/>
                      </a:prstGeom>
                      <a:blipFill>
                        <a:blip r:embed="rId6"/>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41D487B3-E51B-BC24-1A48-DE02C08E2ABE}"/>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a:extLst>
                    <a:ext uri="{FF2B5EF4-FFF2-40B4-BE49-F238E27FC236}">
                      <a16:creationId xmlns:a16="http://schemas.microsoft.com/office/drawing/2014/main" id="{BED4BFBC-5292-9365-C1D0-3AD4982ED84D}"/>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97C66E6-551A-9700-E4F9-C396CFCD3005}"/>
                    </a:ext>
                  </a:extLst>
                </p:cNvPr>
                <p:cNvGrpSpPr/>
                <p:nvPr/>
              </p:nvGrpSpPr>
              <p:grpSpPr>
                <a:xfrm>
                  <a:off x="1134437" y="2773637"/>
                  <a:ext cx="604309" cy="776882"/>
                  <a:chOff x="3852601" y="4388312"/>
                  <a:chExt cx="604309" cy="776882"/>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1223B8FF-96E4-CC70-FCC3-2D63EA4C8FD9}"/>
                          </a:ext>
                        </a:extLst>
                      </p:cNvPr>
                      <p:cNvSpPr txBox="1"/>
                      <p:nvPr/>
                    </p:nvSpPr>
                    <p:spPr>
                      <a:xfrm>
                        <a:off x="3886866" y="438831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25" name="テキスト ボックス 24">
                        <a:extLst>
                          <a:ext uri="{FF2B5EF4-FFF2-40B4-BE49-F238E27FC236}">
                            <a16:creationId xmlns:a16="http://schemas.microsoft.com/office/drawing/2014/main" id="{1223B8FF-96E4-CC70-FCC3-2D63EA4C8FD9}"/>
                          </a:ext>
                        </a:extLst>
                      </p:cNvPr>
                      <p:cNvSpPr txBox="1">
                        <a:spLocks noRot="1" noChangeAspect="1" noMove="1" noResize="1" noEditPoints="1" noAdjustHandles="1" noChangeArrowheads="1" noChangeShapeType="1" noTextEdit="1"/>
                      </p:cNvSpPr>
                      <p:nvPr/>
                    </p:nvSpPr>
                    <p:spPr>
                      <a:xfrm>
                        <a:off x="3886866" y="4388312"/>
                        <a:ext cx="570044" cy="776882"/>
                      </a:xfrm>
                      <a:prstGeom prst="rect">
                        <a:avLst/>
                      </a:prstGeom>
                      <a:blipFill>
                        <a:blip r:embed="rId7"/>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B0CEB089-6502-0294-AFFF-4EB42D370985}"/>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8BF46B7D-5F95-EE91-247E-B337F07DC360}"/>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C8D9EDDD-17DF-AE16-E74D-F4E0C3B0E3F5}"/>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a:extLst>
                <a:ext uri="{FF2B5EF4-FFF2-40B4-BE49-F238E27FC236}">
                  <a16:creationId xmlns:a16="http://schemas.microsoft.com/office/drawing/2014/main" id="{6E8EF311-6F34-74DB-4FF8-E21A2D70C111}"/>
                </a:ext>
              </a:extLst>
            </p:cNvPr>
            <p:cNvSpPr txBox="1"/>
            <p:nvPr/>
          </p:nvSpPr>
          <p:spPr>
            <a:xfrm>
              <a:off x="-2588865" y="4305868"/>
              <a:ext cx="3192539" cy="461665"/>
            </a:xfrm>
            <a:prstGeom prst="rect">
              <a:avLst/>
            </a:prstGeom>
            <a:noFill/>
          </p:spPr>
          <p:txBody>
            <a:bodyPr wrap="square" rtlCol="0">
              <a:spAutoFit/>
            </a:bodyPr>
            <a:lstStyle/>
            <a:p>
              <a:pPr algn="ctr"/>
              <a:r>
                <a:rPr lang="en-US" altLang="ja-JP" sz="2400" u="sng"/>
                <a:t>Diquark</a:t>
              </a:r>
            </a:p>
          </p:txBody>
        </p:sp>
      </p:grpSp>
      <p:grpSp>
        <p:nvGrpSpPr>
          <p:cNvPr id="8" name="グループ化 7">
            <a:extLst>
              <a:ext uri="{FF2B5EF4-FFF2-40B4-BE49-F238E27FC236}">
                <a16:creationId xmlns:a16="http://schemas.microsoft.com/office/drawing/2014/main" id="{F2265396-1CFB-A528-8434-1F34D42A33DD}"/>
              </a:ext>
            </a:extLst>
          </p:cNvPr>
          <p:cNvGrpSpPr/>
          <p:nvPr/>
        </p:nvGrpSpPr>
        <p:grpSpPr>
          <a:xfrm>
            <a:off x="5970544" y="1659420"/>
            <a:ext cx="5280593" cy="2457801"/>
            <a:chOff x="-434487" y="3448892"/>
            <a:chExt cx="5280593" cy="2457801"/>
          </a:xfrm>
        </p:grpSpPr>
        <p:sp>
          <p:nvSpPr>
            <p:cNvPr id="72" name="テキスト ボックス 71">
              <a:extLst>
                <a:ext uri="{FF2B5EF4-FFF2-40B4-BE49-F238E27FC236}">
                  <a16:creationId xmlns:a16="http://schemas.microsoft.com/office/drawing/2014/main" id="{F2ED4AB7-5651-960B-C93F-255CB83B6D3E}"/>
                </a:ext>
              </a:extLst>
            </p:cNvPr>
            <p:cNvSpPr txBox="1"/>
            <p:nvPr/>
          </p:nvSpPr>
          <p:spPr>
            <a:xfrm>
              <a:off x="-434487" y="4504039"/>
              <a:ext cx="3214996" cy="461665"/>
            </a:xfrm>
            <a:prstGeom prst="rect">
              <a:avLst/>
            </a:prstGeom>
            <a:noFill/>
          </p:spPr>
          <p:txBody>
            <a:bodyPr wrap="square" rtlCol="0">
              <a:spAutoFit/>
            </a:bodyPr>
            <a:lstStyle/>
            <a:p>
              <a:pPr algn="ctr"/>
              <a:r>
                <a:rPr kumimoji="1" lang="en-US" altLang="ja-JP" sz="2400" u="sng"/>
                <a:t>Molecule</a:t>
              </a:r>
            </a:p>
          </p:txBody>
        </p:sp>
        <p:grpSp>
          <p:nvGrpSpPr>
            <p:cNvPr id="6" name="グループ化 5">
              <a:extLst>
                <a:ext uri="{FF2B5EF4-FFF2-40B4-BE49-F238E27FC236}">
                  <a16:creationId xmlns:a16="http://schemas.microsoft.com/office/drawing/2014/main" id="{1098C28F-5822-62CC-BB42-843949A96B37}"/>
                </a:ext>
              </a:extLst>
            </p:cNvPr>
            <p:cNvGrpSpPr/>
            <p:nvPr/>
          </p:nvGrpSpPr>
          <p:grpSpPr>
            <a:xfrm>
              <a:off x="2322017" y="3448892"/>
              <a:ext cx="2524089" cy="2457801"/>
              <a:chOff x="2322017" y="3448892"/>
              <a:chExt cx="2524089" cy="2457801"/>
            </a:xfrm>
          </p:grpSpPr>
          <p:grpSp>
            <p:nvGrpSpPr>
              <p:cNvPr id="42" name="グループ化 41">
                <a:extLst>
                  <a:ext uri="{FF2B5EF4-FFF2-40B4-BE49-F238E27FC236}">
                    <a16:creationId xmlns:a16="http://schemas.microsoft.com/office/drawing/2014/main" id="{8E693195-0F8A-5717-7C48-5E7AA60293BF}"/>
                  </a:ext>
                </a:extLst>
              </p:cNvPr>
              <p:cNvGrpSpPr/>
              <p:nvPr/>
            </p:nvGrpSpPr>
            <p:grpSpPr>
              <a:xfrm>
                <a:off x="2536557" y="3448892"/>
                <a:ext cx="2309549" cy="2330789"/>
                <a:chOff x="485561" y="2008522"/>
                <a:chExt cx="3026413" cy="3096486"/>
              </a:xfrm>
            </p:grpSpPr>
            <p:grpSp>
              <p:nvGrpSpPr>
                <p:cNvPr id="44" name="グループ化 43">
                  <a:extLst>
                    <a:ext uri="{FF2B5EF4-FFF2-40B4-BE49-F238E27FC236}">
                      <a16:creationId xmlns:a16="http://schemas.microsoft.com/office/drawing/2014/main" id="{0EA99649-6874-F9AB-D6F7-A1CA2049A31A}"/>
                    </a:ext>
                  </a:extLst>
                </p:cNvPr>
                <p:cNvGrpSpPr/>
                <p:nvPr/>
              </p:nvGrpSpPr>
              <p:grpSpPr>
                <a:xfrm>
                  <a:off x="485561" y="3578527"/>
                  <a:ext cx="1192348" cy="1526481"/>
                  <a:chOff x="485561" y="3578527"/>
                  <a:chExt cx="1192348" cy="1526481"/>
                </a:xfrm>
              </p:grpSpPr>
              <p:grpSp>
                <p:nvGrpSpPr>
                  <p:cNvPr id="64" name="グループ化 63">
                    <a:extLst>
                      <a:ext uri="{FF2B5EF4-FFF2-40B4-BE49-F238E27FC236}">
                        <a16:creationId xmlns:a16="http://schemas.microsoft.com/office/drawing/2014/main" id="{24E0DAAC-1C04-9D9A-A022-0B22C32C46B3}"/>
                      </a:ext>
                    </a:extLst>
                  </p:cNvPr>
                  <p:cNvGrpSpPr/>
                  <p:nvPr/>
                </p:nvGrpSpPr>
                <p:grpSpPr>
                  <a:xfrm>
                    <a:off x="963206" y="4313557"/>
                    <a:ext cx="714703" cy="791451"/>
                    <a:chOff x="3300142" y="4365252"/>
                    <a:chExt cx="714703" cy="791451"/>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A34C2A77-383A-733A-625F-8A3A53004B90}"/>
                            </a:ext>
                          </a:extLst>
                        </p:cNvPr>
                        <p:cNvSpPr txBox="1"/>
                        <p:nvPr/>
                      </p:nvSpPr>
                      <p:spPr>
                        <a:xfrm>
                          <a:off x="3300142" y="4365252"/>
                          <a:ext cx="714703" cy="791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3200"/>
                        </a:p>
                      </p:txBody>
                    </p:sp>
                  </mc:Choice>
                  <mc:Fallback xmlns="">
                    <p:sp>
                      <p:nvSpPr>
                        <p:cNvPr id="70" name="テキスト ボックス 69">
                          <a:extLst>
                            <a:ext uri="{FF2B5EF4-FFF2-40B4-BE49-F238E27FC236}">
                              <a16:creationId xmlns:a16="http://schemas.microsoft.com/office/drawing/2014/main" id="{A34C2A77-383A-733A-625F-8A3A53004B90}"/>
                            </a:ext>
                          </a:extLst>
                        </p:cNvPr>
                        <p:cNvSpPr txBox="1">
                          <a:spLocks noRot="1" noChangeAspect="1" noMove="1" noResize="1" noEditPoints="1" noAdjustHandles="1" noChangeArrowheads="1" noChangeShapeType="1" noTextEdit="1"/>
                        </p:cNvSpPr>
                        <p:nvPr/>
                      </p:nvSpPr>
                      <p:spPr>
                        <a:xfrm>
                          <a:off x="3300142" y="4365252"/>
                          <a:ext cx="714703" cy="791451"/>
                        </a:xfrm>
                        <a:prstGeom prst="rect">
                          <a:avLst/>
                        </a:prstGeom>
                        <a:blipFill>
                          <a:blip r:embed="rId8"/>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39503E80-C6AB-1A87-6225-CCE66DF666C2}"/>
                        </a:ext>
                      </a:extLst>
                    </p:cNvPr>
                    <p:cNvSpPr/>
                    <p:nvPr/>
                  </p:nvSpPr>
                  <p:spPr>
                    <a:xfrm>
                      <a:off x="3382598" y="440739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B3828E55-2CA4-66AE-3C9F-BC15D130A123}"/>
                      </a:ext>
                    </a:extLst>
                  </p:cNvPr>
                  <p:cNvGrpSpPr/>
                  <p:nvPr/>
                </p:nvGrpSpPr>
                <p:grpSpPr>
                  <a:xfrm>
                    <a:off x="485561" y="3578527"/>
                    <a:ext cx="604695" cy="776882"/>
                    <a:chOff x="3203725" y="5193202"/>
                    <a:chExt cx="604695" cy="776882"/>
                  </a:xfrm>
                </p:grpSpPr>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2E04D164-6BEC-7B15-7371-89053BE7DF77}"/>
                            </a:ext>
                          </a:extLst>
                        </p:cNvPr>
                        <p:cNvSpPr txBox="1"/>
                        <p:nvPr/>
                      </p:nvSpPr>
                      <p:spPr>
                        <a:xfrm>
                          <a:off x="3238376" y="519320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68" name="テキスト ボックス 67">
                          <a:extLst>
                            <a:ext uri="{FF2B5EF4-FFF2-40B4-BE49-F238E27FC236}">
                              <a16:creationId xmlns:a16="http://schemas.microsoft.com/office/drawing/2014/main" id="{2E04D164-6BEC-7B15-7371-89053BE7DF77}"/>
                            </a:ext>
                          </a:extLst>
                        </p:cNvPr>
                        <p:cNvSpPr txBox="1">
                          <a:spLocks noRot="1" noChangeAspect="1" noMove="1" noResize="1" noEditPoints="1" noAdjustHandles="1" noChangeArrowheads="1" noChangeShapeType="1" noTextEdit="1"/>
                        </p:cNvSpPr>
                        <p:nvPr/>
                      </p:nvSpPr>
                      <p:spPr>
                        <a:xfrm>
                          <a:off x="3238376" y="5193202"/>
                          <a:ext cx="570044" cy="776882"/>
                        </a:xfrm>
                        <a:prstGeom prst="rect">
                          <a:avLst/>
                        </a:prstGeom>
                        <a:blipFill>
                          <a:blip r:embed="rId9"/>
                          <a:stretch>
                            <a:fillRect/>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E3D63297-CF6E-8A02-8CD2-A801CE55F764}"/>
                        </a:ext>
                      </a:extLst>
                    </p:cNvPr>
                    <p:cNvSpPr/>
                    <p:nvPr/>
                  </p:nvSpPr>
                  <p:spPr>
                    <a:xfrm>
                      <a:off x="3203725" y="52793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7" name="直線コネクタ 66">
                    <a:extLst>
                      <a:ext uri="{FF2B5EF4-FFF2-40B4-BE49-F238E27FC236}">
                        <a16:creationId xmlns:a16="http://schemas.microsoft.com/office/drawing/2014/main" id="{AF701975-49BC-9AC0-A72C-DA2BAC7ABFAC}"/>
                      </a:ext>
                    </a:extLst>
                  </p:cNvPr>
                  <p:cNvCxnSpPr>
                    <a:cxnSpLocks/>
                    <a:endCxn id="71" idx="1"/>
                  </p:cNvCxnSpPr>
                  <p:nvPr/>
                </p:nvCxnSpPr>
                <p:spPr>
                  <a:xfrm>
                    <a:off x="978522" y="4194151"/>
                    <a:ext cx="155639" cy="250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95D50E47-D004-16EF-3C5E-EDDDA49C9DF6}"/>
                    </a:ext>
                  </a:extLst>
                </p:cNvPr>
                <p:cNvGrpSpPr/>
                <p:nvPr/>
              </p:nvGrpSpPr>
              <p:grpSpPr>
                <a:xfrm>
                  <a:off x="1743632" y="2008522"/>
                  <a:ext cx="1768342" cy="1788440"/>
                  <a:chOff x="794245" y="2646561"/>
                  <a:chExt cx="1768342" cy="1788440"/>
                </a:xfrm>
              </p:grpSpPr>
              <p:grpSp>
                <p:nvGrpSpPr>
                  <p:cNvPr id="50" name="グループ化 49">
                    <a:extLst>
                      <a:ext uri="{FF2B5EF4-FFF2-40B4-BE49-F238E27FC236}">
                        <a16:creationId xmlns:a16="http://schemas.microsoft.com/office/drawing/2014/main" id="{CBAC38BB-7D32-BD77-C5CD-8601BE267136}"/>
                      </a:ext>
                    </a:extLst>
                  </p:cNvPr>
                  <p:cNvGrpSpPr/>
                  <p:nvPr/>
                </p:nvGrpSpPr>
                <p:grpSpPr>
                  <a:xfrm>
                    <a:off x="1601677" y="3513025"/>
                    <a:ext cx="714701" cy="776884"/>
                    <a:chOff x="3938613" y="3564720"/>
                    <a:chExt cx="714701" cy="776884"/>
                  </a:xfrm>
                </p:grpSpPr>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C184F26D-C30E-CFFC-EF9C-23F4C17EBF75}"/>
                            </a:ext>
                          </a:extLst>
                        </p:cNvPr>
                        <p:cNvSpPr txBox="1"/>
                        <p:nvPr/>
                      </p:nvSpPr>
                      <p:spPr>
                        <a:xfrm>
                          <a:off x="3938613" y="3564720"/>
                          <a:ext cx="714701" cy="776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62" name="テキスト ボックス 61">
                          <a:extLst>
                            <a:ext uri="{FF2B5EF4-FFF2-40B4-BE49-F238E27FC236}">
                              <a16:creationId xmlns:a16="http://schemas.microsoft.com/office/drawing/2014/main" id="{C184F26D-C30E-CFFC-EF9C-23F4C17EBF75}"/>
                            </a:ext>
                          </a:extLst>
                        </p:cNvPr>
                        <p:cNvSpPr txBox="1">
                          <a:spLocks noRot="1" noChangeAspect="1" noMove="1" noResize="1" noEditPoints="1" noAdjustHandles="1" noChangeArrowheads="1" noChangeShapeType="1" noTextEdit="1"/>
                        </p:cNvSpPr>
                        <p:nvPr/>
                      </p:nvSpPr>
                      <p:spPr>
                        <a:xfrm>
                          <a:off x="3938613" y="3564720"/>
                          <a:ext cx="714701" cy="776884"/>
                        </a:xfrm>
                        <a:prstGeom prst="rect">
                          <a:avLst/>
                        </a:prstGeom>
                        <a:blipFill>
                          <a:blip r:embed="rId10"/>
                          <a:stretch>
                            <a:fillRect/>
                          </a:stretch>
                        </a:blipFill>
                      </p:spPr>
                      <p:txBody>
                        <a:bodyPr/>
                        <a:lstStyle/>
                        <a:p>
                          <a:r>
                            <a:rPr lang="ja-JP" altLang="en-US">
                              <a:noFill/>
                            </a:rPr>
                            <a:t> </a:t>
                          </a:r>
                        </a:p>
                      </p:txBody>
                    </p:sp>
                  </mc:Fallback>
                </mc:AlternateContent>
                <p:sp>
                  <p:nvSpPr>
                    <p:cNvPr id="63" name="円/楕円 62">
                      <a:extLst>
                        <a:ext uri="{FF2B5EF4-FFF2-40B4-BE49-F238E27FC236}">
                          <a16:creationId xmlns:a16="http://schemas.microsoft.com/office/drawing/2014/main" id="{82AB2494-6988-01D4-E9A7-FDF011A3408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円/楕円 51">
                    <a:extLst>
                      <a:ext uri="{FF2B5EF4-FFF2-40B4-BE49-F238E27FC236}">
                        <a16:creationId xmlns:a16="http://schemas.microsoft.com/office/drawing/2014/main" id="{701F27F7-E82E-676F-8FAF-46C864915740}"/>
                      </a:ext>
                    </a:extLst>
                  </p:cNvPr>
                  <p:cNvSpPr/>
                  <p:nvPr/>
                </p:nvSpPr>
                <p:spPr>
                  <a:xfrm rot="5814813">
                    <a:off x="784196" y="2656610"/>
                    <a:ext cx="1788440" cy="1768342"/>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E06FA324-1E45-17A3-F0B9-F5B7FA0003CC}"/>
                      </a:ext>
                    </a:extLst>
                  </p:cNvPr>
                  <p:cNvGrpSpPr/>
                  <p:nvPr/>
                </p:nvGrpSpPr>
                <p:grpSpPr>
                  <a:xfrm>
                    <a:off x="1134437" y="2818938"/>
                    <a:ext cx="604309" cy="776882"/>
                    <a:chOff x="3852601" y="4433613"/>
                    <a:chExt cx="604309" cy="776882"/>
                  </a:xfrm>
                </p:grpSpPr>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12A42545-15D3-3568-B691-05567E67B172}"/>
                            </a:ext>
                          </a:extLst>
                        </p:cNvPr>
                        <p:cNvSpPr txBox="1"/>
                        <p:nvPr/>
                      </p:nvSpPr>
                      <p:spPr>
                        <a:xfrm>
                          <a:off x="3886866" y="4433613"/>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a:p>
                      </p:txBody>
                    </p:sp>
                  </mc:Choice>
                  <mc:Fallback xmlns="">
                    <p:sp>
                      <p:nvSpPr>
                        <p:cNvPr id="60" name="テキスト ボックス 59">
                          <a:extLst>
                            <a:ext uri="{FF2B5EF4-FFF2-40B4-BE49-F238E27FC236}">
                              <a16:creationId xmlns:a16="http://schemas.microsoft.com/office/drawing/2014/main" id="{12A42545-15D3-3568-B691-05567E67B172}"/>
                            </a:ext>
                          </a:extLst>
                        </p:cNvPr>
                        <p:cNvSpPr txBox="1">
                          <a:spLocks noRot="1" noChangeAspect="1" noMove="1" noResize="1" noEditPoints="1" noAdjustHandles="1" noChangeArrowheads="1" noChangeShapeType="1" noTextEdit="1"/>
                        </p:cNvSpPr>
                        <p:nvPr/>
                      </p:nvSpPr>
                      <p:spPr>
                        <a:xfrm>
                          <a:off x="3886866" y="4433613"/>
                          <a:ext cx="570044" cy="776882"/>
                        </a:xfrm>
                        <a:prstGeom prst="rect">
                          <a:avLst/>
                        </a:prstGeom>
                        <a:blipFill>
                          <a:blip r:embed="rId11"/>
                          <a:stretch>
                            <a:fillRect/>
                          </a:stretch>
                        </a:blipFill>
                      </p:spPr>
                      <p:txBody>
                        <a:bodyPr/>
                        <a:lstStyle/>
                        <a:p>
                          <a:r>
                            <a:rPr lang="ja-JP" altLang="en-US">
                              <a:noFill/>
                            </a:rPr>
                            <a:t> </a:t>
                          </a:r>
                        </a:p>
                      </p:txBody>
                    </p:sp>
                  </mc:Fallback>
                </mc:AlternateContent>
                <p:sp>
                  <p:nvSpPr>
                    <p:cNvPr id="61" name="円/楕円 60">
                      <a:extLst>
                        <a:ext uri="{FF2B5EF4-FFF2-40B4-BE49-F238E27FC236}">
                          <a16:creationId xmlns:a16="http://schemas.microsoft.com/office/drawing/2014/main" id="{E7B47B7E-9ECA-F16E-E302-9A801E0D957D}"/>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8" name="直線コネクタ 57">
                    <a:extLst>
                      <a:ext uri="{FF2B5EF4-FFF2-40B4-BE49-F238E27FC236}">
                        <a16:creationId xmlns:a16="http://schemas.microsoft.com/office/drawing/2014/main" id="{1C7AA257-985D-291F-E045-735F4FE29F87}"/>
                      </a:ext>
                    </a:extLst>
                  </p:cNvPr>
                  <p:cNvCxnSpPr>
                    <a:cxnSpLocks/>
                    <a:endCxn id="63"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直線コネクタ 45">
                  <a:extLst>
                    <a:ext uri="{FF2B5EF4-FFF2-40B4-BE49-F238E27FC236}">
                      <a16:creationId xmlns:a16="http://schemas.microsoft.com/office/drawing/2014/main" id="{4E34524B-007D-09BF-ACD4-4419975098E8}"/>
                    </a:ext>
                  </a:extLst>
                </p:cNvPr>
                <p:cNvCxnSpPr>
                  <a:cxnSpLocks/>
                  <a:stCxn id="3" idx="7"/>
                  <a:endCxn id="52" idx="5"/>
                </p:cNvCxnSpPr>
                <p:nvPr/>
              </p:nvCxnSpPr>
              <p:spPr>
                <a:xfrm flipV="1">
                  <a:off x="1710133" y="3454157"/>
                  <a:ext cx="221938" cy="289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円/楕円 2">
                <a:extLst>
                  <a:ext uri="{FF2B5EF4-FFF2-40B4-BE49-F238E27FC236}">
                    <a16:creationId xmlns:a16="http://schemas.microsoft.com/office/drawing/2014/main" id="{1FE5C10A-E411-2986-4A13-382429FADE12}"/>
                  </a:ext>
                </a:extLst>
              </p:cNvPr>
              <p:cNvSpPr/>
              <p:nvPr/>
            </p:nvSpPr>
            <p:spPr>
              <a:xfrm>
                <a:off x="2322017" y="4557217"/>
                <a:ext cx="1346195" cy="1349476"/>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02D5DDED-907F-4EA8-364F-BCC1E9C5FCB5}"/>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3</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4" name="テキスト ボックス 3">
                <a:extLst>
                  <a:ext uri="{FF2B5EF4-FFF2-40B4-BE49-F238E27FC236}">
                    <a16:creationId xmlns:a16="http://schemas.microsoft.com/office/drawing/2014/main" id="{02D5DDED-907F-4EA8-364F-BCC1E9C5FCB5}"/>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2"/>
                <a:stretch>
                  <a:fillRect l="-20732" t="-127027" b="-1918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E0558DB-3620-44B2-FC45-0A5615D7AFBA}"/>
                  </a:ext>
                </a:extLst>
              </p:cNvPr>
              <p:cNvSpPr txBox="1"/>
              <p:nvPr/>
            </p:nvSpPr>
            <p:spPr>
              <a:xfrm>
                <a:off x="284950" y="5391963"/>
                <a:ext cx="8903626" cy="832536"/>
              </a:xfrm>
              <a:prstGeom prst="rect">
                <a:avLst/>
              </a:prstGeom>
              <a:noFill/>
            </p:spPr>
            <p:txBody>
              <a:bodyPr wrap="square">
                <a:spAutoFit/>
              </a:bodyPr>
              <a:lstStyle/>
              <a:p>
                <a:r>
                  <a:rPr lang="en-US" altLang="ja-JP" sz="2400" u="sng"/>
                  <a:t>Color rep. of tetraquark</a:t>
                </a:r>
                <a:r>
                  <a:rPr kumimoji="1" lang="ja-JP" altLang="en-US" sz="2400" b="0"/>
                  <a:t>：</a:t>
                </a:r>
                <a:r>
                  <a:rPr lang="en-US" altLang="ja-JP" sz="2400">
                    <a:ea typeface="Cambria Math" panose="02040503050406030204" pitchFamily="18" charset="0"/>
                  </a:rPr>
                  <a:t>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ea typeface="Cambria Math" panose="02040503050406030204" pitchFamily="18" charset="0"/>
                      </a:rPr>
                      <m:t>×3</m:t>
                    </m:r>
                  </m:oMath>
                </a14:m>
                <a:r>
                  <a:rPr kumimoji="1" lang="ja-JP" altLang="en-US" sz="2400"/>
                  <a:t> </a:t>
                </a:r>
                <a:r>
                  <a:rPr kumimoji="1" lang="en-US" altLang="ja-JP" sz="2400"/>
                  <a:t>or </a:t>
                </a:r>
                <a14:m>
                  <m:oMath xmlns:m="http://schemas.openxmlformats.org/officeDocument/2006/math">
                    <m:r>
                      <a:rPr lang="en-US" altLang="ja-JP" sz="2400" i="1">
                        <a:latin typeface="Cambria Math" panose="02040503050406030204" pitchFamily="18" charset="0"/>
                      </a:rPr>
                      <m:t>6</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6</m:t>
                        </m:r>
                      </m:e>
                    </m:acc>
                  </m:oMath>
                </a14:m>
                <a:r>
                  <a:rPr kumimoji="1" lang="ja-JP" altLang="en-US" sz="2400"/>
                  <a:t>？</a:t>
                </a:r>
                <a:endParaRPr kumimoji="1" lang="en-US" altLang="ja-JP" sz="2400"/>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r>
                            <a:rPr kumimoji="1" lang="en-US" altLang="ja-JP" sz="2400" b="0" i="1" smtClean="0">
                              <a:latin typeface="Cambria Math" panose="02040503050406030204" pitchFamily="18" charset="0"/>
                            </a:rPr>
                            <m:t>+6</m:t>
                          </m:r>
                        </m:e>
                      </m:d>
                      <m: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3+</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6</m:t>
                              </m:r>
                            </m:e>
                          </m:acc>
                        </m:e>
                      </m:d>
                      <m:r>
                        <a:rPr kumimoji="1" lang="en-US" altLang="ja-JP" sz="2400" b="0" i="1" smtClean="0">
                          <a:latin typeface="Cambria Math" panose="02040503050406030204" pitchFamily="18" charset="0"/>
                          <a:ea typeface="Cambria Math" panose="02040503050406030204" pitchFamily="18" charset="0"/>
                        </a:rPr>
                        <m:t>=1+1+8+8+27+…</m:t>
                      </m:r>
                    </m:oMath>
                  </m:oMathPara>
                </a14:m>
                <a:endParaRPr kumimoji="1" lang="ja-JP" altLang="en-US" sz="2400"/>
              </a:p>
            </p:txBody>
          </p:sp>
        </mc:Choice>
        <mc:Fallback xmlns="">
          <p:sp>
            <p:nvSpPr>
              <p:cNvPr id="53" name="テキスト ボックス 52">
                <a:extLst>
                  <a:ext uri="{FF2B5EF4-FFF2-40B4-BE49-F238E27FC236}">
                    <a16:creationId xmlns:a16="http://schemas.microsoft.com/office/drawing/2014/main" id="{DE0558DB-3620-44B2-FC45-0A5615D7AFBA}"/>
                  </a:ext>
                </a:extLst>
              </p:cNvPr>
              <p:cNvSpPr txBox="1">
                <a:spLocks noRot="1" noChangeAspect="1" noMove="1" noResize="1" noEditPoints="1" noAdjustHandles="1" noChangeArrowheads="1" noChangeShapeType="1" noTextEdit="1"/>
              </p:cNvSpPr>
              <p:nvPr/>
            </p:nvSpPr>
            <p:spPr>
              <a:xfrm>
                <a:off x="284950" y="5391963"/>
                <a:ext cx="8903626" cy="832536"/>
              </a:xfrm>
              <a:prstGeom prst="rect">
                <a:avLst/>
              </a:prstGeom>
              <a:blipFill>
                <a:blip r:embed="rId13"/>
                <a:stretch>
                  <a:fillRect l="-1096" t="-51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86B91B23-9084-48F9-E292-40BC58783E94}"/>
                  </a:ext>
                </a:extLst>
              </p:cNvPr>
              <p:cNvSpPr txBox="1"/>
              <p:nvPr/>
            </p:nvSpPr>
            <p:spPr>
              <a:xfrm>
                <a:off x="284949" y="4820382"/>
                <a:ext cx="7317103" cy="462434"/>
              </a:xfrm>
              <a:prstGeom prst="rect">
                <a:avLst/>
              </a:prstGeom>
              <a:noFill/>
            </p:spPr>
            <p:txBody>
              <a:bodyPr wrap="square" rtlCol="0">
                <a:spAutoFit/>
              </a:bodyPr>
              <a:lstStyle/>
              <a:p>
                <a:r>
                  <a:rPr kumimoji="1" lang="en-US" altLang="ja-JP" sz="2400" u="sng"/>
                  <a:t>Color rep. of diquark</a:t>
                </a:r>
                <a:r>
                  <a:rPr lang="ja-JP" altLang="en-US" sz="2400"/>
                  <a:t>：</a:t>
                </a:r>
                <a14:m>
                  <m:oMath xmlns:m="http://schemas.openxmlformats.org/officeDocument/2006/math">
                    <m:r>
                      <a:rPr lang="en-US" altLang="ja-JP" sz="2400" i="1">
                        <a:latin typeface="Cambria Math" panose="02040503050406030204" pitchFamily="18" charset="0"/>
                      </a:rPr>
                      <m:t>3</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3</m:t>
                    </m:r>
                    <m:r>
                      <a:rPr lang="en-US" altLang="ja-JP" sz="2400" b="0" i="1" smtClean="0">
                        <a:latin typeface="Cambria Math" panose="02040503050406030204" pitchFamily="18" charset="0"/>
                      </a:rPr>
                      <m:t>=</m:t>
                    </m:r>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3</m:t>
                        </m:r>
                      </m:e>
                    </m:acc>
                    <m:r>
                      <a:rPr lang="en-US" altLang="ja-JP" sz="2400" b="0" i="1" smtClean="0">
                        <a:latin typeface="Cambria Math" panose="02040503050406030204" pitchFamily="18" charset="0"/>
                      </a:rPr>
                      <m:t>+6</m:t>
                    </m:r>
                  </m:oMath>
                </a14:m>
                <a:endParaRPr kumimoji="1" lang="ja-JP" altLang="en-US" sz="2400"/>
              </a:p>
            </p:txBody>
          </p:sp>
        </mc:Choice>
        <mc:Fallback xmlns="">
          <p:sp>
            <p:nvSpPr>
              <p:cNvPr id="30" name="テキスト ボックス 29">
                <a:extLst>
                  <a:ext uri="{FF2B5EF4-FFF2-40B4-BE49-F238E27FC236}">
                    <a16:creationId xmlns:a16="http://schemas.microsoft.com/office/drawing/2014/main" id="{86B91B23-9084-48F9-E292-40BC58783E94}"/>
                  </a:ext>
                </a:extLst>
              </p:cNvPr>
              <p:cNvSpPr txBox="1">
                <a:spLocks noRot="1" noChangeAspect="1" noMove="1" noResize="1" noEditPoints="1" noAdjustHandles="1" noChangeArrowheads="1" noChangeShapeType="1" noTextEdit="1"/>
              </p:cNvSpPr>
              <p:nvPr/>
            </p:nvSpPr>
            <p:spPr>
              <a:xfrm>
                <a:off x="284949" y="4820382"/>
                <a:ext cx="7317103" cy="462434"/>
              </a:xfrm>
              <a:prstGeom prst="rect">
                <a:avLst/>
              </a:prstGeom>
              <a:blipFill>
                <a:blip r:embed="rId14"/>
                <a:stretch>
                  <a:fillRect l="-1333" t="-9211" b="-30263"/>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E83C7F92-27FB-25C5-864D-4825350CE59C}"/>
              </a:ext>
            </a:extLst>
          </p:cNvPr>
          <p:cNvSpPr txBox="1"/>
          <p:nvPr/>
        </p:nvSpPr>
        <p:spPr>
          <a:xfrm>
            <a:off x="148227" y="4301186"/>
            <a:ext cx="5161192" cy="461665"/>
          </a:xfrm>
          <a:prstGeom prst="rect">
            <a:avLst/>
          </a:prstGeom>
          <a:noFill/>
        </p:spPr>
        <p:txBody>
          <a:bodyPr wrap="square">
            <a:spAutoFit/>
          </a:bodyPr>
          <a:lstStyle/>
          <a:p>
            <a:r>
              <a:rPr lang="en-US" altLang="ja-JP" sz="2400">
                <a:solidFill>
                  <a:srgbClr val="FF0000"/>
                </a:solidFill>
              </a:rPr>
              <a:t>2. What is the color structure?</a:t>
            </a:r>
            <a:endParaRPr lang="en-US" altLang="ja-JP" sz="2400" b="0">
              <a:solidFill>
                <a:srgbClr val="FF0000"/>
              </a:solidFill>
            </a:endParaRPr>
          </a:p>
        </p:txBody>
      </p:sp>
      <p:sp>
        <p:nvSpPr>
          <p:cNvPr id="31" name="円弧 30">
            <a:extLst>
              <a:ext uri="{FF2B5EF4-FFF2-40B4-BE49-F238E27FC236}">
                <a16:creationId xmlns:a16="http://schemas.microsoft.com/office/drawing/2014/main" id="{840ED932-54A0-B801-00C0-A09333D93D2A}"/>
              </a:ext>
            </a:extLst>
          </p:cNvPr>
          <p:cNvSpPr/>
          <p:nvPr/>
        </p:nvSpPr>
        <p:spPr>
          <a:xfrm flipV="1">
            <a:off x="2372307" y="5918100"/>
            <a:ext cx="492534" cy="486000"/>
          </a:xfrm>
          <a:prstGeom prst="arc">
            <a:avLst>
              <a:gd name="adj1" fmla="val 10972191"/>
              <a:gd name="adj2" fmla="val 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94EA7FB-B38D-7A81-735C-94103C67EEDE}"/>
              </a:ext>
            </a:extLst>
          </p:cNvPr>
          <p:cNvSpPr txBox="1"/>
          <p:nvPr/>
        </p:nvSpPr>
        <p:spPr>
          <a:xfrm>
            <a:off x="2568841" y="6380810"/>
            <a:ext cx="2250972" cy="369332"/>
          </a:xfrm>
          <a:prstGeom prst="rect">
            <a:avLst/>
          </a:prstGeom>
          <a:noFill/>
        </p:spPr>
        <p:txBody>
          <a:bodyPr wrap="square" rtlCol="0">
            <a:spAutoFit/>
          </a:bodyPr>
          <a:lstStyle/>
          <a:p>
            <a:r>
              <a:rPr kumimoji="1" lang="en-US" altLang="ja-JP">
                <a:solidFill>
                  <a:schemeClr val="accent1"/>
                </a:solidFill>
              </a:rPr>
              <a:t>diquark-like</a:t>
            </a:r>
            <a:endParaRPr kumimoji="1" lang="ja-JP" altLang="en-US">
              <a:solidFill>
                <a:schemeClr val="accent1"/>
              </a:solidFill>
            </a:endParaRPr>
          </a:p>
        </p:txBody>
      </p:sp>
      <p:sp>
        <p:nvSpPr>
          <p:cNvPr id="5" name="四角形: 角を丸くする 4">
            <a:extLst>
              <a:ext uri="{FF2B5EF4-FFF2-40B4-BE49-F238E27FC236}">
                <a16:creationId xmlns:a16="http://schemas.microsoft.com/office/drawing/2014/main" id="{60A66454-C435-E062-8C42-E3FF05B1AF6B}"/>
              </a:ext>
            </a:extLst>
          </p:cNvPr>
          <p:cNvSpPr/>
          <p:nvPr/>
        </p:nvSpPr>
        <p:spPr>
          <a:xfrm>
            <a:off x="4032100" y="5391963"/>
            <a:ext cx="718149" cy="404094"/>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77B4B1B-E45E-790C-6343-5C9C4B23AECF}"/>
                  </a:ext>
                </a:extLst>
              </p:cNvPr>
              <p:cNvSpPr txBox="1"/>
              <p:nvPr/>
            </p:nvSpPr>
            <p:spPr>
              <a:xfrm>
                <a:off x="7246468" y="4459332"/>
                <a:ext cx="4022596" cy="831766"/>
              </a:xfrm>
              <a:prstGeom prst="rect">
                <a:avLst/>
              </a:prstGeom>
              <a:noFill/>
            </p:spPr>
            <p:txBody>
              <a:bodyPr wrap="square" rtlCol="0">
                <a:spAutoFit/>
              </a:bodyPr>
              <a:lstStyle/>
              <a:p>
                <a:r>
                  <a:rPr kumimoji="1" lang="en-US" altLang="ja-JP" sz="2400"/>
                  <a:t>We analyze based on the color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en-US" altLang="ja-JP" sz="2400"/>
                  <a:t> diquark picture.</a:t>
                </a:r>
              </a:p>
            </p:txBody>
          </p:sp>
        </mc:Choice>
        <mc:Fallback xmlns="">
          <p:sp>
            <p:nvSpPr>
              <p:cNvPr id="13" name="テキスト ボックス 12">
                <a:extLst>
                  <a:ext uri="{FF2B5EF4-FFF2-40B4-BE49-F238E27FC236}">
                    <a16:creationId xmlns:a16="http://schemas.microsoft.com/office/drawing/2014/main" id="{277B4B1B-E45E-790C-6343-5C9C4B23AECF}"/>
                  </a:ext>
                </a:extLst>
              </p:cNvPr>
              <p:cNvSpPr txBox="1">
                <a:spLocks noRot="1" noChangeAspect="1" noMove="1" noResize="1" noEditPoints="1" noAdjustHandles="1" noChangeArrowheads="1" noChangeShapeType="1" noTextEdit="1"/>
              </p:cNvSpPr>
              <p:nvPr/>
            </p:nvSpPr>
            <p:spPr>
              <a:xfrm>
                <a:off x="7246468" y="4459332"/>
                <a:ext cx="4022596" cy="831766"/>
              </a:xfrm>
              <a:prstGeom prst="rect">
                <a:avLst/>
              </a:prstGeom>
              <a:blipFill>
                <a:blip r:embed="rId15"/>
                <a:stretch>
                  <a:fillRect l="-2424" t="-5882" b="-16912"/>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82CC0904-B44A-130C-3E79-0152B72CF06E}"/>
              </a:ext>
            </a:extLst>
          </p:cNvPr>
          <p:cNvSpPr/>
          <p:nvPr/>
        </p:nvSpPr>
        <p:spPr>
          <a:xfrm>
            <a:off x="7251826" y="4469060"/>
            <a:ext cx="3829616" cy="76659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4">
            <a:extLst>
              <a:ext uri="{FF2B5EF4-FFF2-40B4-BE49-F238E27FC236}">
                <a16:creationId xmlns:a16="http://schemas.microsoft.com/office/drawing/2014/main" id="{B3FFAF6B-081D-6228-5558-FD7278950534}"/>
              </a:ext>
            </a:extLst>
          </p:cNvPr>
          <p:cNvSpPr/>
          <p:nvPr/>
        </p:nvSpPr>
        <p:spPr>
          <a:xfrm>
            <a:off x="1342416" y="1847156"/>
            <a:ext cx="4158791" cy="2143053"/>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7096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Mass of </a:t>
                </a:r>
                <a14:m>
                  <m:oMath xmlns:m="http://schemas.openxmlformats.org/officeDocument/2006/math">
                    <m:sSub>
                      <m:sSubPr>
                        <m:ctrlPr>
                          <a:rPr lang="en-US" altLang="ja-JP" sz="4400" i="1">
                            <a:solidFill>
                              <a:schemeClr val="bg1"/>
                            </a:solidFill>
                            <a:latin typeface="Cambria Math" panose="02040503050406030204" pitchFamily="18" charset="0"/>
                          </a:rPr>
                        </m:ctrlPr>
                      </m:sSubPr>
                      <m:e>
                        <m:r>
                          <m:rPr>
                            <m:sty m:val="p"/>
                          </m:rPr>
                          <a:rPr lang="el-GR" altLang="ja-JP" sz="4400" i="1" smtClean="0">
                            <a:solidFill>
                              <a:schemeClr val="bg1"/>
                            </a:solidFill>
                            <a:latin typeface="Cambria Math" panose="02040503050406030204" pitchFamily="18" charset="0"/>
                            <a:ea typeface="Cambria Math" panose="02040503050406030204" pitchFamily="18" charset="0"/>
                          </a:rPr>
                          <m:t>Ω</m:t>
                        </m:r>
                      </m:e>
                      <m:sub>
                        <m:r>
                          <a:rPr lang="en-US" altLang="ja-JP" sz="4400" i="1">
                            <a:solidFill>
                              <a:schemeClr val="bg1"/>
                            </a:solidFill>
                            <a:latin typeface="Cambria Math" panose="02040503050406030204" pitchFamily="18" charset="0"/>
                          </a:rPr>
                          <m:t>𝑐𝑐</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1823ECC-15CD-C01B-57D2-7C9BBA3B944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15</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B1823ECC-15CD-C01B-57D2-7C9BBA3B944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4"/>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EC9B2212-C921-FE71-BC47-29F638CB09D5}"/>
                  </a:ext>
                </a:extLst>
              </p:cNvPr>
              <p:cNvSpPr txBox="1"/>
              <p:nvPr/>
            </p:nvSpPr>
            <p:spPr>
              <a:xfrm>
                <a:off x="4756638" y="2263057"/>
                <a:ext cx="6788563" cy="1077218"/>
              </a:xfrm>
              <a:prstGeom prst="rect">
                <a:avLst/>
              </a:prstGeom>
              <a:noFill/>
            </p:spPr>
            <p:txBody>
              <a:bodyPr wrap="square">
                <a:spAutoFit/>
              </a:bodyPr>
              <a:lstStyle/>
              <a:p>
                <a:r>
                  <a:rPr lang="ja-JP" altLang="en-US" sz="3200"/>
                  <a:t>・</a:t>
                </a:r>
                <a:r>
                  <a:rPr lang="en-US" altLang="ja-JP" sz="3200"/>
                  <a:t>Mass of </a:t>
                </a:r>
                <a14:m>
                  <m:oMath xmlns:m="http://schemas.openxmlformats.org/officeDocument/2006/math">
                    <m:sSub>
                      <m:sSubPr>
                        <m:ctrlPr>
                          <a:rPr lang="en-US" altLang="ja-JP" sz="3200" i="1" dirty="0" smtClean="0">
                            <a:solidFill>
                              <a:schemeClr val="tx1"/>
                            </a:solidFill>
                            <a:latin typeface="Cambria Math" panose="02040503050406030204" pitchFamily="18" charset="0"/>
                          </a:rPr>
                        </m:ctrlPr>
                      </m:sSubPr>
                      <m:e>
                        <m:r>
                          <m:rPr>
                            <m:sty m:val="p"/>
                          </m:rPr>
                          <a:rPr lang="el-GR" altLang="ja-JP" sz="3200" i="1" dirty="0" smtClean="0">
                            <a:solidFill>
                              <a:schemeClr val="tx1"/>
                            </a:solidFill>
                            <a:latin typeface="Cambria Math" panose="02040503050406030204" pitchFamily="18" charset="0"/>
                            <a:ea typeface="Cambria Math" panose="02040503050406030204" pitchFamily="18" charset="0"/>
                          </a:rPr>
                          <m:t>Ω</m:t>
                        </m:r>
                      </m:e>
                      <m:sub>
                        <m:r>
                          <a:rPr lang="en-US" altLang="ja-JP" sz="3200" b="0" i="1" dirty="0" smtClean="0">
                            <a:solidFill>
                              <a:schemeClr val="tx1"/>
                            </a:solidFill>
                            <a:latin typeface="Cambria Math" panose="02040503050406030204" pitchFamily="18" charset="0"/>
                          </a:rPr>
                          <m:t>𝑐𝑐</m:t>
                        </m:r>
                      </m:sub>
                    </m:sSub>
                  </m:oMath>
                </a14:m>
                <a:endParaRPr lang="en-US" altLang="ja-JP" sz="3200" b="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ja-JP" sz="3200" i="1" dirty="0" smtClean="0">
                              <a:solidFill>
                                <a:srgbClr val="FF0000"/>
                              </a:solidFill>
                              <a:latin typeface="Cambria Math" panose="02040503050406030204" pitchFamily="18" charset="0"/>
                            </a:rPr>
                          </m:ctrlPr>
                        </m:sSubPr>
                        <m:e>
                          <m:r>
                            <a:rPr lang="en-US" altLang="ja-JP" sz="3200" i="1" dirty="0">
                              <a:solidFill>
                                <a:srgbClr val="FF0000"/>
                              </a:solidFill>
                              <a:latin typeface="Cambria Math" panose="02040503050406030204" pitchFamily="18" charset="0"/>
                            </a:rPr>
                            <m:t>𝑀</m:t>
                          </m:r>
                        </m:e>
                        <m:sub>
                          <m:r>
                            <m:rPr>
                              <m:sty m:val="p"/>
                            </m:rPr>
                            <a:rPr lang="en-US" altLang="ja-JP" sz="3200" b="0" i="0" dirty="0" smtClean="0">
                              <a:solidFill>
                                <a:srgbClr val="FF0000"/>
                              </a:solidFill>
                              <a:latin typeface="Cambria Math" panose="02040503050406030204" pitchFamily="18" charset="0"/>
                            </a:rPr>
                            <m:t>ave</m:t>
                          </m:r>
                        </m:sub>
                      </m:sSub>
                      <m:d>
                        <m:dPr>
                          <m:ctrlPr>
                            <a:rPr lang="en-US" altLang="ja-JP" sz="3200" i="1" dirty="0">
                              <a:solidFill>
                                <a:srgbClr val="FF0000"/>
                              </a:solidFill>
                              <a:latin typeface="Cambria Math" panose="02040503050406030204" pitchFamily="18" charset="0"/>
                            </a:rPr>
                          </m:ctrlPr>
                        </m:dPr>
                        <m:e>
                          <m:sSub>
                            <m:sSubPr>
                              <m:ctrlPr>
                                <a:rPr lang="en-US" altLang="ja-JP" sz="3200" i="1" dirty="0" smtClean="0">
                                  <a:solidFill>
                                    <a:srgbClr val="FF0000"/>
                                  </a:solidFill>
                                  <a:latin typeface="Cambria Math" panose="02040503050406030204" pitchFamily="18" charset="0"/>
                                </a:rPr>
                              </m:ctrlPr>
                            </m:sSubPr>
                            <m:e>
                              <m:r>
                                <m:rPr>
                                  <m:sty m:val="p"/>
                                </m:rPr>
                                <a:rPr lang="el-GR" altLang="ja-JP" sz="3200" i="1" dirty="0" smtClean="0">
                                  <a:solidFill>
                                    <a:srgbClr val="FF0000"/>
                                  </a:solidFill>
                                  <a:latin typeface="Cambria Math" panose="02040503050406030204" pitchFamily="18" charset="0"/>
                                  <a:ea typeface="Cambria Math" panose="02040503050406030204" pitchFamily="18" charset="0"/>
                                </a:rPr>
                                <m:t>Ω</m:t>
                              </m:r>
                            </m:e>
                            <m:sub>
                              <m:r>
                                <a:rPr lang="en-US" altLang="ja-JP" sz="3200" b="0" i="1" dirty="0" smtClean="0">
                                  <a:solidFill>
                                    <a:srgbClr val="FF0000"/>
                                  </a:solidFill>
                                  <a:latin typeface="Cambria Math" panose="02040503050406030204" pitchFamily="18" charset="0"/>
                                </a:rPr>
                                <m:t>𝑐𝑐</m:t>
                              </m:r>
                            </m:sub>
                          </m:sSub>
                        </m:e>
                      </m:d>
                      <m:r>
                        <a:rPr lang="en-US" altLang="ja-JP" sz="3200" b="0" i="1" dirty="0" smtClean="0">
                          <a:solidFill>
                            <a:srgbClr val="FF0000"/>
                          </a:solidFill>
                          <a:latin typeface="Cambria Math" panose="02040503050406030204" pitchFamily="18" charset="0"/>
                        </a:rPr>
                        <m:t>=3760</m:t>
                      </m:r>
                      <m:r>
                        <a:rPr kumimoji="1" lang="en-US" altLang="ja-JP" sz="3200" b="0" i="1" smtClean="0">
                          <a:solidFill>
                            <a:srgbClr val="FF0000"/>
                          </a:solidFill>
                          <a:latin typeface="Cambria Math" panose="02040503050406030204" pitchFamily="18" charset="0"/>
                          <a:ea typeface="Cambria Math" panose="02040503050406030204" pitchFamily="18" charset="0"/>
                        </a:rPr>
                        <m:t>±18 (</m:t>
                      </m:r>
                      <m:r>
                        <m:rPr>
                          <m:sty m:val="p"/>
                        </m:rPr>
                        <a:rPr kumimoji="1" lang="en-US" altLang="ja-JP" sz="3200" b="0" i="0" smtClean="0">
                          <a:solidFill>
                            <a:srgbClr val="FF0000"/>
                          </a:solidFill>
                          <a:latin typeface="Cambria Math" panose="02040503050406030204" pitchFamily="18" charset="0"/>
                          <a:ea typeface="Cambria Math" panose="02040503050406030204" pitchFamily="18" charset="0"/>
                        </a:rPr>
                        <m:t>MeV</m:t>
                      </m:r>
                      <m:r>
                        <a:rPr kumimoji="1" lang="en-US" altLang="ja-JP" sz="3200" b="0" i="1" smtClean="0">
                          <a:solidFill>
                            <a:srgbClr val="FF0000"/>
                          </a:solidFill>
                          <a:latin typeface="Cambria Math" panose="02040503050406030204" pitchFamily="18" charset="0"/>
                          <a:ea typeface="Cambria Math" panose="02040503050406030204" pitchFamily="18" charset="0"/>
                        </a:rPr>
                        <m:t>)</m:t>
                      </m:r>
                    </m:oMath>
                  </m:oMathPara>
                </a14:m>
                <a:endParaRPr lang="ja-JP" altLang="en-US" sz="3200"/>
              </a:p>
            </p:txBody>
          </p:sp>
        </mc:Choice>
        <mc:Fallback xmlns="">
          <p:sp>
            <p:nvSpPr>
              <p:cNvPr id="13" name="テキスト ボックス 12">
                <a:extLst>
                  <a:ext uri="{FF2B5EF4-FFF2-40B4-BE49-F238E27FC236}">
                    <a16:creationId xmlns:a16="http://schemas.microsoft.com/office/drawing/2014/main" id="{EC9B2212-C921-FE71-BC47-29F638CB09D5}"/>
                  </a:ext>
                </a:extLst>
              </p:cNvPr>
              <p:cNvSpPr txBox="1">
                <a:spLocks noRot="1" noChangeAspect="1" noMove="1" noResize="1" noEditPoints="1" noAdjustHandles="1" noChangeArrowheads="1" noChangeShapeType="1" noTextEdit="1"/>
              </p:cNvSpPr>
              <p:nvPr/>
            </p:nvSpPr>
            <p:spPr>
              <a:xfrm>
                <a:off x="4756638" y="2263057"/>
                <a:ext cx="6788563" cy="1077218"/>
              </a:xfrm>
              <a:prstGeom prst="rect">
                <a:avLst/>
              </a:prstGeom>
              <a:blipFill>
                <a:blip r:embed="rId5"/>
                <a:stretch>
                  <a:fillRect l="-2244" t="-6780"/>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133EBA1C-FB6A-ADE1-23BA-3717D7C18494}"/>
              </a:ext>
            </a:extLst>
          </p:cNvPr>
          <p:cNvSpPr txBox="1"/>
          <p:nvPr/>
        </p:nvSpPr>
        <p:spPr>
          <a:xfrm>
            <a:off x="4665992" y="3919641"/>
            <a:ext cx="6955308" cy="830997"/>
          </a:xfrm>
          <a:prstGeom prst="rect">
            <a:avLst/>
          </a:prstGeom>
          <a:noFill/>
        </p:spPr>
        <p:txBody>
          <a:bodyPr wrap="square" rtlCol="0">
            <a:spAutoFit/>
          </a:bodyPr>
          <a:lstStyle/>
          <a:p>
            <a:r>
              <a:rPr lang="en-US" altLang="ja-JP" sz="2400"/>
              <a:t>Another indicator for assessing whether our mass relations are correct.</a:t>
            </a:r>
            <a:endParaRPr kumimoji="1" lang="ja-JP" altLang="en-US" sz="240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369C570-85B3-AFF7-F889-B8D1E3B2EA46}"/>
                  </a:ext>
                </a:extLst>
              </p:cNvPr>
              <p:cNvSpPr txBox="1"/>
              <p:nvPr/>
            </p:nvSpPr>
            <p:spPr>
              <a:xfrm>
                <a:off x="683077" y="955126"/>
                <a:ext cx="11133181" cy="924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a:latin typeface="Cambria Math" panose="02040503050406030204" pitchFamily="18" charset="0"/>
                                  <a:ea typeface="Cambria Math" panose="02040503050406030204" pitchFamily="18" charset="0"/>
                                </a:rPr>
                                <m:t>Ω</m:t>
                              </m:r>
                            </m:e>
                            <m:sub>
                              <m:r>
                                <a:rPr lang="en-US" altLang="ja-JP" sz="2400" i="1" dirty="0">
                                  <a:latin typeface="Cambria Math" panose="02040503050406030204" pitchFamily="18" charset="0"/>
                                </a:rPr>
                                <m:t>𝑐𝑐</m:t>
                              </m:r>
                            </m:sub>
                          </m:sSub>
                        </m:e>
                      </m:d>
                      <m:r>
                        <a:rPr lang="en-US" altLang="ja-JP" sz="2400" b="0" i="1" dirty="0" smtClean="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smtClean="0">
                                  <a:latin typeface="Cambria Math" panose="02040503050406030204" pitchFamily="18" charset="0"/>
                                  <a:ea typeface="Cambria Math" panose="02040503050406030204" pitchFamily="18" charset="0"/>
                                </a:rPr>
                                <m:t>Ξ</m:t>
                              </m:r>
                            </m:e>
                            <m:sub>
                              <m:r>
                                <a:rPr lang="en-US" altLang="ja-JP" sz="2400" i="1" dirty="0">
                                  <a:latin typeface="Cambria Math" panose="02040503050406030204" pitchFamily="18" charset="0"/>
                                </a:rPr>
                                <m:t>𝑐𝑐</m:t>
                              </m:r>
                            </m:sub>
                          </m:sSub>
                        </m:e>
                      </m:d>
                      <m:r>
                        <a:rPr lang="en-US" altLang="ja-JP" sz="2400" i="1" smtClean="0">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r>
                            <a:rPr lang="en-US" altLang="ja-JP" sz="2400" i="1">
                              <a:solidFill>
                                <a:schemeClr val="tx1"/>
                              </a:solidFill>
                              <a:latin typeface="Cambria Math" panose="02040503050406030204" pitchFamily="18" charset="0"/>
                            </a:rPr>
                            <m:t>2</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Sup>
                        <m:sSubSupPr>
                          <m:ctrlPr>
                            <a:rPr lang="en-US" altLang="ja-JP" sz="2400" i="1">
                              <a:solidFill>
                                <a:schemeClr val="tx1"/>
                              </a:solidFill>
                              <a:latin typeface="Cambria Math" panose="02040503050406030204" pitchFamily="18" charset="0"/>
                            </a:rPr>
                          </m:ctrlPr>
                        </m:sSubSup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up>
                          <m:r>
                            <a:rPr lang="en-US" altLang="ja-JP" sz="2400" i="1">
                              <a:solidFill>
                                <a:schemeClr val="tx1"/>
                              </a:solidFill>
                              <a:latin typeface="Cambria Math" panose="02040503050406030204" pitchFamily="18" charset="0"/>
                            </a:rPr>
                            <m:t>′</m:t>
                          </m:r>
                        </m:sup>
                      </m:sSubSup>
                      <m:r>
                        <a:rPr lang="en-US" altLang="ja-JP" sz="2400" b="0" i="1" dirty="0" smtClean="0">
                          <a:solidFill>
                            <a:schemeClr val="tx1"/>
                          </a:solidFill>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solidFill>
                                <a:schemeClr val="tx1"/>
                              </a:solidFill>
                              <a:latin typeface="Cambria Math" panose="02040503050406030204" pitchFamily="18" charset="0"/>
                            </a:rPr>
                          </m:ctrlPr>
                        </m:dPr>
                        <m:e>
                          <m:sSub>
                            <m:sSubPr>
                              <m:ctrlPr>
                                <a:rPr lang="en-US" altLang="ja-JP" sz="2400" b="0" i="1" dirty="0" smtClean="0">
                                  <a:solidFill>
                                    <a:schemeClr val="tx1"/>
                                  </a:solidFill>
                                  <a:latin typeface="Cambria Math" panose="02040503050406030204" pitchFamily="18" charset="0"/>
                                </a:rPr>
                              </m:ctrlPr>
                            </m:sSubPr>
                            <m:e>
                              <m:r>
                                <m:rPr>
                                  <m:sty m:val="p"/>
                                </m:rPr>
                                <a:rPr lang="en-US" altLang="ja-JP" sz="2400" b="0" i="0" dirty="0" smtClean="0">
                                  <a:solidFill>
                                    <a:schemeClr val="tx1"/>
                                  </a:solidFill>
                                  <a:latin typeface="Cambria Math" panose="02040503050406030204" pitchFamily="18" charset="0"/>
                                </a:rPr>
                                <m:t>D</m:t>
                              </m:r>
                            </m:e>
                            <m:sub>
                              <m:r>
                                <m:rPr>
                                  <m:sty m:val="p"/>
                                </m:rPr>
                                <a:rPr lang="en-US" altLang="ja-JP" sz="2400" b="0" i="0" dirty="0" smtClean="0">
                                  <a:solidFill>
                                    <a:schemeClr val="tx1"/>
                                  </a:solidFill>
                                  <a:latin typeface="Cambria Math" panose="02040503050406030204" pitchFamily="18" charset="0"/>
                                  <a:ea typeface="Cambria Math" panose="02040503050406030204" pitchFamily="18" charset="0"/>
                                </a:rPr>
                                <m:t>s</m:t>
                              </m:r>
                            </m:sub>
                          </m:sSub>
                        </m:e>
                      </m:d>
                      <m:r>
                        <a:rPr lang="en-US" altLang="ja-JP" sz="24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solidFill>
                                <a:schemeClr val="tx1"/>
                              </a:solidFill>
                              <a:latin typeface="Cambria Math" panose="02040503050406030204" pitchFamily="18" charset="0"/>
                            </a:rPr>
                          </m:ctrlPr>
                        </m:dPr>
                        <m:e>
                          <m:r>
                            <a:rPr lang="en-US" altLang="ja-JP" sz="2400" b="0" i="1" dirty="0" smtClean="0">
                              <a:solidFill>
                                <a:schemeClr val="tx1"/>
                              </a:solidFill>
                              <a:latin typeface="Cambria Math" panose="02040503050406030204" pitchFamily="18" charset="0"/>
                            </a:rPr>
                            <m:t>𝐷</m:t>
                          </m:r>
                        </m:e>
                      </m:d>
                      <m:r>
                        <a:rPr lang="en-US" altLang="ja-JP" sz="2400" i="1">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
                        <m:sSubPr>
                          <m:ctrlPr>
                            <a:rPr lang="en-US" altLang="ja-JP" sz="2400" i="1">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Sub>
                    </m:oMath>
                  </m:oMathPara>
                </a14:m>
                <a:endParaRPr kumimoji="1" lang="ja-JP" altLang="en-US" sz="2400"/>
              </a:p>
            </p:txBody>
          </p:sp>
        </mc:Choice>
        <mc:Fallback xmlns="">
          <p:sp>
            <p:nvSpPr>
              <p:cNvPr id="14" name="テキスト ボックス 13">
                <a:extLst>
                  <a:ext uri="{FF2B5EF4-FFF2-40B4-BE49-F238E27FC236}">
                    <a16:creationId xmlns:a16="http://schemas.microsoft.com/office/drawing/2014/main" id="{5369C570-85B3-AFF7-F889-B8D1E3B2EA46}"/>
                  </a:ext>
                </a:extLst>
              </p:cNvPr>
              <p:cNvSpPr txBox="1">
                <a:spLocks noRot="1" noChangeAspect="1" noMove="1" noResize="1" noEditPoints="1" noAdjustHandles="1" noChangeArrowheads="1" noChangeShapeType="1" noTextEdit="1"/>
              </p:cNvSpPr>
              <p:nvPr/>
            </p:nvSpPr>
            <p:spPr>
              <a:xfrm>
                <a:off x="683077" y="955126"/>
                <a:ext cx="11133181" cy="92429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EFAD8C0-7FD1-B820-4041-60BA99174E94}"/>
                  </a:ext>
                </a:extLst>
              </p:cNvPr>
              <p:cNvSpPr txBox="1"/>
              <p:nvPr/>
            </p:nvSpPr>
            <p:spPr>
              <a:xfrm>
                <a:off x="4665992" y="5065205"/>
                <a:ext cx="652549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dirty="0" smtClean="0">
                              <a:solidFill>
                                <a:schemeClr val="tx1"/>
                              </a:solidFill>
                              <a:latin typeface="Cambria Math" panose="02040503050406030204" pitchFamily="18" charset="0"/>
                            </a:rPr>
                          </m:ctrlPr>
                        </m:sSubPr>
                        <m:e>
                          <m:r>
                            <a:rPr lang="en-US" altLang="ja-JP" sz="3200" i="1" dirty="0">
                              <a:solidFill>
                                <a:schemeClr val="tx1"/>
                              </a:solidFill>
                              <a:latin typeface="Cambria Math" panose="02040503050406030204" pitchFamily="18" charset="0"/>
                            </a:rPr>
                            <m:t>𝑀</m:t>
                          </m:r>
                        </m:e>
                        <m:sub>
                          <m:r>
                            <m:rPr>
                              <m:sty m:val="p"/>
                            </m:rPr>
                            <a:rPr lang="en-US" altLang="ja-JP" sz="3200" b="0" i="0" dirty="0" smtClean="0">
                              <a:solidFill>
                                <a:schemeClr val="tx1"/>
                              </a:solidFill>
                              <a:latin typeface="Cambria Math" panose="02040503050406030204" pitchFamily="18" charset="0"/>
                            </a:rPr>
                            <m:t>lattice</m:t>
                          </m:r>
                        </m:sub>
                      </m:sSub>
                      <m:d>
                        <m:dPr>
                          <m:ctrlPr>
                            <a:rPr lang="en-US" altLang="ja-JP" sz="3200" i="1" dirty="0">
                              <a:solidFill>
                                <a:schemeClr val="tx1"/>
                              </a:solidFill>
                              <a:latin typeface="Cambria Math" panose="02040503050406030204" pitchFamily="18" charset="0"/>
                            </a:rPr>
                          </m:ctrlPr>
                        </m:dPr>
                        <m:e>
                          <m:sSub>
                            <m:sSubPr>
                              <m:ctrlPr>
                                <a:rPr lang="en-US" altLang="ja-JP" sz="3200" i="1" dirty="0" smtClean="0">
                                  <a:solidFill>
                                    <a:schemeClr val="tx1"/>
                                  </a:solidFill>
                                  <a:latin typeface="Cambria Math" panose="02040503050406030204" pitchFamily="18" charset="0"/>
                                </a:rPr>
                              </m:ctrlPr>
                            </m:sSubPr>
                            <m:e>
                              <m:r>
                                <m:rPr>
                                  <m:sty m:val="p"/>
                                </m:rPr>
                                <a:rPr lang="el-GR" altLang="ja-JP" sz="3200" i="1" dirty="0" smtClean="0">
                                  <a:solidFill>
                                    <a:schemeClr val="tx1"/>
                                  </a:solidFill>
                                  <a:latin typeface="Cambria Math" panose="02040503050406030204" pitchFamily="18" charset="0"/>
                                  <a:ea typeface="Cambria Math" panose="02040503050406030204" pitchFamily="18" charset="0"/>
                                </a:rPr>
                                <m:t>Ω</m:t>
                              </m:r>
                            </m:e>
                            <m:sub>
                              <m:r>
                                <a:rPr lang="en-US" altLang="ja-JP" sz="3200" b="0" i="1" dirty="0" smtClean="0">
                                  <a:solidFill>
                                    <a:schemeClr val="tx1"/>
                                  </a:solidFill>
                                  <a:latin typeface="Cambria Math" panose="02040503050406030204" pitchFamily="18" charset="0"/>
                                </a:rPr>
                                <m:t>𝑐𝑐</m:t>
                              </m:r>
                            </m:sub>
                          </m:sSub>
                        </m:e>
                      </m:d>
                      <m:r>
                        <a:rPr lang="en-US" altLang="ja-JP" sz="3200" b="0" i="1" dirty="0" smtClean="0">
                          <a:solidFill>
                            <a:schemeClr val="tx1"/>
                          </a:solidFill>
                          <a:latin typeface="Cambria Math" panose="02040503050406030204" pitchFamily="18" charset="0"/>
                        </a:rPr>
                        <m:t>=3773</m:t>
                      </m:r>
                      <m:r>
                        <a:rPr kumimoji="1" lang="en-US" altLang="ja-JP" sz="3200" b="0" i="1" smtClean="0">
                          <a:solidFill>
                            <a:schemeClr val="tx1"/>
                          </a:solidFill>
                          <a:latin typeface="Cambria Math" panose="02040503050406030204" pitchFamily="18" charset="0"/>
                          <a:ea typeface="Cambria Math" panose="02040503050406030204" pitchFamily="18" charset="0"/>
                        </a:rPr>
                        <m:t> (</m:t>
                      </m:r>
                      <m:r>
                        <m:rPr>
                          <m:sty m:val="p"/>
                        </m:rPr>
                        <a:rPr kumimoji="1" lang="en-US" altLang="ja-JP" sz="3200" b="0" i="0" smtClean="0">
                          <a:solidFill>
                            <a:schemeClr val="tx1"/>
                          </a:solidFill>
                          <a:latin typeface="Cambria Math" panose="02040503050406030204" pitchFamily="18" charset="0"/>
                          <a:ea typeface="Cambria Math" panose="02040503050406030204" pitchFamily="18" charset="0"/>
                        </a:rPr>
                        <m:t>MeV</m:t>
                      </m:r>
                      <m:r>
                        <a:rPr kumimoji="1" lang="en-US" altLang="ja-JP" sz="3200" b="0" i="1" smtClean="0">
                          <a:solidFill>
                            <a:schemeClr val="tx1"/>
                          </a:solidFill>
                          <a:latin typeface="Cambria Math" panose="02040503050406030204" pitchFamily="18" charset="0"/>
                          <a:ea typeface="Cambria Math" panose="02040503050406030204" pitchFamily="18" charset="0"/>
                        </a:rPr>
                        <m:t>)</m:t>
                      </m:r>
                    </m:oMath>
                  </m:oMathPara>
                </a14:m>
                <a:endParaRPr lang="ja-JP" altLang="en-US"/>
              </a:p>
            </p:txBody>
          </p:sp>
        </mc:Choice>
        <mc:Fallback xmlns="">
          <p:sp>
            <p:nvSpPr>
              <p:cNvPr id="16" name="テキスト ボックス 15">
                <a:extLst>
                  <a:ext uri="{FF2B5EF4-FFF2-40B4-BE49-F238E27FC236}">
                    <a16:creationId xmlns:a16="http://schemas.microsoft.com/office/drawing/2014/main" id="{EEFAD8C0-7FD1-B820-4041-60BA99174E94}"/>
                  </a:ext>
                </a:extLst>
              </p:cNvPr>
              <p:cNvSpPr txBox="1">
                <a:spLocks noRot="1" noChangeAspect="1" noMove="1" noResize="1" noEditPoints="1" noAdjustHandles="1" noChangeArrowheads="1" noChangeShapeType="1" noTextEdit="1"/>
              </p:cNvSpPr>
              <p:nvPr/>
            </p:nvSpPr>
            <p:spPr>
              <a:xfrm>
                <a:off x="4665992" y="5065205"/>
                <a:ext cx="6525490" cy="584775"/>
              </a:xfrm>
              <a:prstGeom prst="rect">
                <a:avLst/>
              </a:prstGeom>
              <a:blipFill>
                <a:blip r:embed="rId7"/>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D77589C0-B36D-9703-9A7F-E0CC9A058A51}"/>
              </a:ext>
            </a:extLst>
          </p:cNvPr>
          <p:cNvSpPr txBox="1"/>
          <p:nvPr/>
        </p:nvSpPr>
        <p:spPr>
          <a:xfrm>
            <a:off x="5204759" y="5672501"/>
            <a:ext cx="7616538" cy="307777"/>
          </a:xfrm>
          <a:prstGeom prst="rect">
            <a:avLst/>
          </a:prstGeom>
          <a:noFill/>
        </p:spPr>
        <p:txBody>
          <a:bodyPr wrap="square">
            <a:spAutoFit/>
          </a:bodyPr>
          <a:lstStyle/>
          <a:p>
            <a:r>
              <a:rPr lang="en-US" altLang="ja-JP" sz="1400" b="0" i="0">
                <a:effectLst/>
              </a:rPr>
              <a:t>[13]H. </a:t>
            </a:r>
            <a:r>
              <a:rPr lang="en-US" altLang="ja-JP" sz="1400" b="0" i="0" err="1">
                <a:effectLst/>
              </a:rPr>
              <a:t>Bahtiyar</a:t>
            </a:r>
            <a:r>
              <a:rPr lang="en-US" altLang="ja-JP" sz="1400"/>
              <a:t> et al. </a:t>
            </a:r>
            <a:r>
              <a:rPr lang="en-US" altLang="ja-JP" sz="1400" b="0" i="0">
                <a:effectLst/>
              </a:rPr>
              <a:t>(TRJQCD Collaboration), Phys. Rev. D 102, 054513 (2020)</a:t>
            </a:r>
            <a:endParaRPr lang="ja-JP" altLang="en-US" sz="1400"/>
          </a:p>
        </p:txBody>
      </p:sp>
      <mc:AlternateContent xmlns:mc="http://schemas.openxmlformats.org/markup-compatibility/2006" xmlns:a14="http://schemas.microsoft.com/office/drawing/2010/main">
        <mc:Choice Requires="a14">
          <p:graphicFrame>
            <p:nvGraphicFramePr>
              <p:cNvPr id="21" name="表 20">
                <a:extLst>
                  <a:ext uri="{FF2B5EF4-FFF2-40B4-BE49-F238E27FC236}">
                    <a16:creationId xmlns:a16="http://schemas.microsoft.com/office/drawing/2014/main" id="{99F594C1-9B34-5422-BDBB-B3755B953469}"/>
                  </a:ext>
                </a:extLst>
              </p:cNvPr>
              <p:cNvGraphicFramePr>
                <a:graphicFrameLocks noGrp="1"/>
              </p:cNvGraphicFramePr>
              <p:nvPr>
                <p:extLst>
                  <p:ext uri="{D42A27DB-BD31-4B8C-83A1-F6EECF244321}">
                    <p14:modId xmlns:p14="http://schemas.microsoft.com/office/powerpoint/2010/main" val="1712830528"/>
                  </p:ext>
                </p:extLst>
              </p:nvPr>
            </p:nvGraphicFramePr>
            <p:xfrm>
              <a:off x="592350" y="2538172"/>
              <a:ext cx="3385284" cy="256032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1978345301"/>
                        </a:ext>
                      </a:extLst>
                    </a:gridCol>
                    <a:gridCol w="1692642">
                      <a:extLst>
                        <a:ext uri="{9D8B030D-6E8A-4147-A177-3AD203B41FA5}">
                          <a16:colId xmlns:a16="http://schemas.microsoft.com/office/drawing/2014/main" val="426368506"/>
                        </a:ext>
                      </a:extLst>
                    </a:gridCol>
                  </a:tblGrid>
                  <a:tr h="342016">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88817"/>
                      </a:ext>
                    </a:extLst>
                  </a:tr>
                  <a:tr h="342016">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panose="02040503050406030204" pitchFamily="18" charset="0"/>
                                        <a:ea typeface="Cambria Math" panose="02040503050406030204" pitchFamily="18" charset="0"/>
                                      </a:rPr>
                                      <m:t>Ξ</m:t>
                                    </m:r>
                                  </m:e>
                                  <m:sub>
                                    <m:r>
                                      <m:rPr>
                                        <m:sty m:val="p"/>
                                      </m:rPr>
                                      <a:rPr kumimoji="1" lang="en-US" altLang="ja-JP" b="0" i="0" smtClean="0">
                                        <a:solidFill>
                                          <a:schemeClr val="tx1"/>
                                        </a:solidFill>
                                        <a:latin typeface="Cambria Math" panose="02040503050406030204" pitchFamily="18" charset="0"/>
                                      </a:rPr>
                                      <m:t>cc</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3622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625836"/>
                      </a:ext>
                    </a:extLst>
                  </a:tr>
                  <a:tr h="342016">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m:rPr>
                                        <m:sty m:val="p"/>
                                      </m:rPr>
                                      <a:rPr kumimoji="1" lang="en-US" altLang="ja-JP" b="0" i="0" smtClean="0">
                                        <a:solidFill>
                                          <a:schemeClr val="tx1"/>
                                        </a:solidFill>
                                        <a:latin typeface="Cambria Math" panose="02040503050406030204" pitchFamily="18" charset="0"/>
                                        <a:ea typeface="Cambria Math" panose="02040503050406030204" pitchFamily="18" charset="0"/>
                                      </a:rPr>
                                      <m:t>Ξ</m:t>
                                    </m:r>
                                  </m:e>
                                  <m:sub>
                                    <m:r>
                                      <m:rPr>
                                        <m:sty m:val="p"/>
                                      </m:rPr>
                                      <a:rPr kumimoji="1" lang="en-US" altLang="ja-JP" b="0" i="0" smtClean="0">
                                        <a:solidFill>
                                          <a:schemeClr val="tx1"/>
                                        </a:solidFill>
                                        <a:latin typeface="Cambria Math" panose="02040503050406030204" pitchFamily="18" charset="0"/>
                                      </a:rPr>
                                      <m:t>cc</m:t>
                                    </m:r>
                                  </m:sub>
                                  <m:sup>
                                    <m:r>
                                      <a:rPr kumimoji="1" lang="en-US" altLang="ja-JP" b="0" i="0"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3728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141356"/>
                      </a:ext>
                    </a:extLst>
                  </a:tr>
                  <a:tr h="342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𝐷</m:t>
                                </m:r>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979596"/>
                      </a:ext>
                    </a:extLst>
                  </a:tr>
                  <a:tr h="342016">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𝐷</m:t>
                                    </m:r>
                                  </m:e>
                                  <m:sup>
                                    <m:r>
                                      <a:rPr kumimoji="1" lang="en-US" altLang="ja-JP" b="0" i="1" smtClean="0">
                                        <a:solidFill>
                                          <a:schemeClr val="tx1"/>
                                        </a:solidFill>
                                        <a:latin typeface="Cambria Math" panose="02040503050406030204" pitchFamily="18" charset="0"/>
                                      </a:rPr>
                                      <m:t>∗</m:t>
                                    </m:r>
                                  </m:sup>
                                </m:s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96860"/>
                      </a:ext>
                    </a:extLst>
                  </a:tr>
                  <a:tr h="342016">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ea typeface="Cambria Math" panose="02040503050406030204" pitchFamily="18" charset="0"/>
                                      </a:rPr>
                                    </m:ctrlPr>
                                  </m:sSubPr>
                                  <m:e>
                                    <m:r>
                                      <a:rPr kumimoji="1" lang="en-US" altLang="ja-JP" b="0" i="1" smtClean="0">
                                        <a:solidFill>
                                          <a:schemeClr val="tx1"/>
                                        </a:solidFill>
                                        <a:latin typeface="Cambria Math" panose="02040503050406030204" pitchFamily="18" charset="0"/>
                                        <a:ea typeface="Cambria Math" panose="02040503050406030204" pitchFamily="18" charset="0"/>
                                      </a:rPr>
                                      <m:t>𝐷</m:t>
                                    </m:r>
                                  </m:e>
                                  <m:sub>
                                    <m:r>
                                      <a:rPr kumimoji="1" lang="en-US" altLang="ja-JP" b="0" i="1" smtClean="0">
                                        <a:solidFill>
                                          <a:schemeClr val="tx1"/>
                                        </a:solidFill>
                                        <a:latin typeface="Cambria Math" panose="02040503050406030204" pitchFamily="18" charset="0"/>
                                        <a:ea typeface="Cambria Math" panose="02040503050406030204" pitchFamily="18" charset="0"/>
                                      </a:rPr>
                                      <m:t>𝑠</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193534"/>
                      </a:ext>
                    </a:extLst>
                  </a:tr>
                  <a:tr h="342016">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𝐷</m:t>
                                    </m:r>
                                  </m:e>
                                  <m:sub>
                                    <m:r>
                                      <a:rPr kumimoji="1" lang="en-US" altLang="ja-JP" b="0" i="1" smtClean="0">
                                        <a:solidFill>
                                          <a:schemeClr val="tx1"/>
                                        </a:solidFill>
                                        <a:latin typeface="Cambria Math" panose="02040503050406030204" pitchFamily="18" charset="0"/>
                                      </a:rPr>
                                      <m:t>𝑠</m:t>
                                    </m:r>
                                  </m:sub>
                                  <m:sup>
                                    <m:r>
                                      <a:rPr kumimoji="1" lang="en-US" altLang="ja-JP" b="0" i="1"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9574926"/>
                      </a:ext>
                    </a:extLst>
                  </a:tr>
                </a:tbl>
              </a:graphicData>
            </a:graphic>
          </p:graphicFrame>
        </mc:Choice>
        <mc:Fallback xmlns="">
          <p:graphicFrame>
            <p:nvGraphicFramePr>
              <p:cNvPr id="21" name="表 20">
                <a:extLst>
                  <a:ext uri="{FF2B5EF4-FFF2-40B4-BE49-F238E27FC236}">
                    <a16:creationId xmlns:a16="http://schemas.microsoft.com/office/drawing/2014/main" id="{99F594C1-9B34-5422-BDBB-B3755B953469}"/>
                  </a:ext>
                </a:extLst>
              </p:cNvPr>
              <p:cNvGraphicFramePr>
                <a:graphicFrameLocks noGrp="1"/>
              </p:cNvGraphicFramePr>
              <p:nvPr>
                <p:extLst>
                  <p:ext uri="{D42A27DB-BD31-4B8C-83A1-F6EECF244321}">
                    <p14:modId xmlns:p14="http://schemas.microsoft.com/office/powerpoint/2010/main" val="1712830528"/>
                  </p:ext>
                </p:extLst>
              </p:nvPr>
            </p:nvGraphicFramePr>
            <p:xfrm>
              <a:off x="592350" y="2538172"/>
              <a:ext cx="3385284" cy="256032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1978345301"/>
                        </a:ext>
                      </a:extLst>
                    </a:gridCol>
                    <a:gridCol w="1692642">
                      <a:extLst>
                        <a:ext uri="{9D8B030D-6E8A-4147-A177-3AD203B41FA5}">
                          <a16:colId xmlns:a16="http://schemas.microsoft.com/office/drawing/2014/main" val="426368506"/>
                        </a:ext>
                      </a:extLst>
                    </a:gridCol>
                  </a:tblGrid>
                  <a:tr h="365760">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88817"/>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108333" r="-100719" b="-526667"/>
                          </a:stretch>
                        </a:blipFill>
                      </a:tcPr>
                    </a:tc>
                    <a:tc>
                      <a:txBody>
                        <a:bodyPr/>
                        <a:lstStyle/>
                        <a:p>
                          <a:pPr algn="ctr"/>
                          <a:r>
                            <a:rPr kumimoji="1" lang="en-US" altLang="ja-JP" b="0">
                              <a:solidFill>
                                <a:schemeClr val="tx1"/>
                              </a:solidFill>
                            </a:rPr>
                            <a:t>3622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625836"/>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208333" r="-100719" b="-426667"/>
                          </a:stretch>
                        </a:blipFill>
                      </a:tcPr>
                    </a:tc>
                    <a:tc>
                      <a:txBody>
                        <a:bodyPr/>
                        <a:lstStyle/>
                        <a:p>
                          <a:pPr algn="ctr"/>
                          <a:r>
                            <a:rPr kumimoji="1" lang="en-US" altLang="ja-JP" b="0">
                              <a:solidFill>
                                <a:schemeClr val="tx1"/>
                              </a:solidFill>
                            </a:rPr>
                            <a:t>3728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141356"/>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303279" r="-100719" b="-319672"/>
                          </a:stretch>
                        </a:blip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979596"/>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410000" r="-100719" b="-225000"/>
                          </a:stretch>
                        </a:blip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96860"/>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510000" r="-100719" b="-125000"/>
                          </a:stretch>
                        </a:blip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193534"/>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60" t="-610000" r="-100719" b="-25000"/>
                          </a:stretch>
                        </a:blip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9574926"/>
                      </a:ext>
                    </a:extLst>
                  </a:tr>
                </a:tbl>
              </a:graphicData>
            </a:graphic>
          </p:graphicFrame>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5CFB1C5-F3DC-646F-17AC-C5A62230BD78}"/>
                  </a:ext>
                </a:extLst>
              </p:cNvPr>
              <p:cNvSpPr txBox="1"/>
              <p:nvPr/>
            </p:nvSpPr>
            <p:spPr>
              <a:xfrm>
                <a:off x="101112" y="5727626"/>
                <a:ext cx="5186880" cy="527580"/>
              </a:xfrm>
              <a:prstGeom prst="rect">
                <a:avLst/>
              </a:prstGeom>
              <a:noFill/>
            </p:spPr>
            <p:txBody>
              <a:bodyPr wrap="square" rtlCol="0">
                <a:spAutoFit/>
              </a:bodyPr>
              <a:lstStyle/>
              <a:p>
                <a:r>
                  <a:rPr kumimoji="1" lang="en-US" altLang="ja-JP" sz="2000"/>
                  <a:t>※2 </a:t>
                </a:r>
                <a14:m>
                  <m:oMath xmlns:m="http://schemas.openxmlformats.org/officeDocument/2006/math">
                    <m:r>
                      <a:rPr kumimoji="1" lang="en-US" altLang="ja-JP" sz="2000" b="0" i="1" smtClean="0">
                        <a:latin typeface="Cambria Math" panose="02040503050406030204" pitchFamily="18" charset="0"/>
                      </a:rPr>
                      <m:t>𝑀</m:t>
                    </m:r>
                    <m:d>
                      <m:dPr>
                        <m:ctrlPr>
                          <a:rPr kumimoji="1" lang="en-US" altLang="ja-JP" sz="2000" b="0" i="1" smtClean="0">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n-US" altLang="ja-JP" sz="2000">
                                <a:latin typeface="Cambria Math" panose="02040503050406030204" pitchFamily="18" charset="0"/>
                                <a:ea typeface="Cambria Math" panose="02040503050406030204" pitchFamily="18" charset="0"/>
                              </a:rPr>
                              <m:t>Ξ</m:t>
                            </m:r>
                          </m:e>
                          <m:sub>
                            <m:r>
                              <m:rPr>
                                <m:sty m:val="p"/>
                              </m:rPr>
                              <a:rPr lang="en-US" altLang="ja-JP" sz="2000">
                                <a:latin typeface="Cambria Math" panose="02040503050406030204" pitchFamily="18" charset="0"/>
                              </a:rPr>
                              <m:t>cc</m:t>
                            </m:r>
                          </m:sub>
                          <m:sup>
                            <m:r>
                              <a:rPr lang="en-US" altLang="ja-JP" sz="2000">
                                <a:latin typeface="Cambria Math" panose="02040503050406030204" pitchFamily="18" charset="0"/>
                              </a:rPr>
                              <m:t>∗</m:t>
                            </m:r>
                          </m:sup>
                        </m:sSubSup>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𝑀</m:t>
                    </m:r>
                    <m:d>
                      <m:dPr>
                        <m:ctrlPr>
                          <a:rPr kumimoji="1" lang="en-US" altLang="ja-JP" sz="2000" b="0" i="1" smtClean="0">
                            <a:latin typeface="Cambria Math" panose="02040503050406030204" pitchFamily="18" charset="0"/>
                          </a:rPr>
                        </m:ctrlPr>
                      </m:dPr>
                      <m:e>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ea typeface="Cambria Math" panose="02040503050406030204" pitchFamily="18" charset="0"/>
                              </a:rPr>
                              <m:t>Ξ</m:t>
                            </m:r>
                          </m:e>
                          <m:sub>
                            <m:r>
                              <m:rPr>
                                <m:sty m:val="p"/>
                              </m:rPr>
                              <a:rPr lang="en-US" altLang="ja-JP" sz="2000">
                                <a:latin typeface="Cambria Math" panose="02040503050406030204" pitchFamily="18" charset="0"/>
                              </a:rPr>
                              <m:t>cc</m:t>
                            </m:r>
                          </m:sub>
                        </m:sSub>
                      </m:e>
                    </m:d>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3</m:t>
                        </m:r>
                      </m:num>
                      <m:den>
                        <m:r>
                          <a:rPr kumimoji="1" lang="en-US" altLang="ja-JP" sz="2000" b="0" i="1" smtClean="0">
                            <a:latin typeface="Cambria Math" panose="02040503050406030204" pitchFamily="18" charset="0"/>
                          </a:rPr>
                          <m:t>4</m:t>
                        </m:r>
                      </m:den>
                    </m:f>
                    <m:d>
                      <m:dPr>
                        <m:ctrlPr>
                          <a:rPr kumimoji="1" lang="en-US" altLang="ja-JP" sz="2000" b="0" i="1" smtClean="0">
                            <a:latin typeface="Cambria Math" panose="02040503050406030204" pitchFamily="18" charset="0"/>
                          </a:rPr>
                        </m:ctrlPr>
                      </m:dPr>
                      <m:e>
                        <m:r>
                          <a:rPr lang="en-US" altLang="ja-JP" sz="2000" i="1">
                            <a:latin typeface="Cambria Math" panose="02040503050406030204" pitchFamily="18" charset="0"/>
                          </a:rPr>
                          <m:t>𝑀</m:t>
                        </m:r>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𝐷</m:t>
                                </m:r>
                              </m:e>
                              <m:sup>
                                <m:r>
                                  <a:rPr lang="en-US" altLang="ja-JP" sz="2000" i="1">
                                    <a:latin typeface="Cambria Math" panose="02040503050406030204" pitchFamily="18" charset="0"/>
                                  </a:rPr>
                                  <m:t>∗</m:t>
                                </m:r>
                              </m:sup>
                            </m:sSup>
                          </m:e>
                        </m:d>
                        <m:r>
                          <a:rPr lang="en-US" altLang="ja-JP" sz="2000" i="1">
                            <a:latin typeface="Cambria Math" panose="02040503050406030204" pitchFamily="18" charset="0"/>
                          </a:rPr>
                          <m:t>−</m:t>
                        </m:r>
                        <m:r>
                          <a:rPr lang="en-US" altLang="ja-JP" sz="2000" i="1">
                            <a:latin typeface="Cambria Math" panose="02040503050406030204" pitchFamily="18" charset="0"/>
                          </a:rPr>
                          <m:t>𝑀</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𝐷</m:t>
                            </m:r>
                          </m:e>
                        </m:d>
                      </m:e>
                    </m:d>
                  </m:oMath>
                </a14:m>
                <a:endParaRPr kumimoji="1" lang="ja-JP" altLang="en-US"/>
              </a:p>
            </p:txBody>
          </p:sp>
        </mc:Choice>
        <mc:Fallback xmlns="">
          <p:sp>
            <p:nvSpPr>
              <p:cNvPr id="22" name="テキスト ボックス 21">
                <a:extLst>
                  <a:ext uri="{FF2B5EF4-FFF2-40B4-BE49-F238E27FC236}">
                    <a16:creationId xmlns:a16="http://schemas.microsoft.com/office/drawing/2014/main" id="{A5CFB1C5-F3DC-646F-17AC-C5A62230BD78}"/>
                  </a:ext>
                </a:extLst>
              </p:cNvPr>
              <p:cNvSpPr txBox="1">
                <a:spLocks noRot="1" noChangeAspect="1" noMove="1" noResize="1" noEditPoints="1" noAdjustHandles="1" noChangeArrowheads="1" noChangeShapeType="1" noTextEdit="1"/>
              </p:cNvSpPr>
              <p:nvPr/>
            </p:nvSpPr>
            <p:spPr>
              <a:xfrm>
                <a:off x="101112" y="5727626"/>
                <a:ext cx="5186880" cy="527580"/>
              </a:xfrm>
              <a:prstGeom prst="rect">
                <a:avLst/>
              </a:prstGeom>
              <a:blipFill>
                <a:blip r:embed="rId9"/>
                <a:stretch>
                  <a:fillRect l="-1294" b="-10465"/>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53B70A89-5954-20E4-64C1-81C411144C1C}"/>
              </a:ext>
            </a:extLst>
          </p:cNvPr>
          <p:cNvSpPr txBox="1"/>
          <p:nvPr/>
        </p:nvSpPr>
        <p:spPr>
          <a:xfrm>
            <a:off x="3931151" y="3296607"/>
            <a:ext cx="619347" cy="369332"/>
          </a:xfrm>
          <a:prstGeom prst="rect">
            <a:avLst/>
          </a:prstGeom>
          <a:noFill/>
        </p:spPr>
        <p:txBody>
          <a:bodyPr wrap="square">
            <a:spAutoFit/>
          </a:bodyPr>
          <a:lstStyle/>
          <a:p>
            <a:r>
              <a:rPr kumimoji="1" lang="en-US" altLang="ja-JP" sz="1800"/>
              <a:t>※2</a:t>
            </a:r>
            <a:endParaRPr lang="ja-JP" altLang="en-US"/>
          </a:p>
        </p:txBody>
      </p:sp>
      <p:sp>
        <p:nvSpPr>
          <p:cNvPr id="25" name="テキスト ボックス 24">
            <a:extLst>
              <a:ext uri="{FF2B5EF4-FFF2-40B4-BE49-F238E27FC236}">
                <a16:creationId xmlns:a16="http://schemas.microsoft.com/office/drawing/2014/main" id="{C916A773-9C8B-1456-12BB-710378636C2A}"/>
              </a:ext>
            </a:extLst>
          </p:cNvPr>
          <p:cNvSpPr txBox="1"/>
          <p:nvPr/>
        </p:nvSpPr>
        <p:spPr>
          <a:xfrm>
            <a:off x="1000518" y="5195457"/>
            <a:ext cx="2977116" cy="369332"/>
          </a:xfrm>
          <a:prstGeom prst="rect">
            <a:avLst/>
          </a:prstGeom>
          <a:noFill/>
        </p:spPr>
        <p:txBody>
          <a:bodyPr wrap="square" rtlCol="0">
            <a:spAutoFit/>
          </a:bodyPr>
          <a:lstStyle/>
          <a:p>
            <a:r>
              <a:rPr kumimoji="1" lang="en-US" altLang="ja-JP"/>
              <a:t>From PDG</a:t>
            </a:r>
            <a:endParaRPr kumimoji="1" lang="ja-JP" altLang="en-US"/>
          </a:p>
        </p:txBody>
      </p:sp>
      <p:sp>
        <p:nvSpPr>
          <p:cNvPr id="3" name="テキスト ボックス 2">
            <a:extLst>
              <a:ext uri="{FF2B5EF4-FFF2-40B4-BE49-F238E27FC236}">
                <a16:creationId xmlns:a16="http://schemas.microsoft.com/office/drawing/2014/main" id="{F52BFBD9-DCF6-71DD-82D5-FE28880150C6}"/>
              </a:ext>
            </a:extLst>
          </p:cNvPr>
          <p:cNvSpPr txBox="1"/>
          <p:nvPr/>
        </p:nvSpPr>
        <p:spPr>
          <a:xfrm>
            <a:off x="7189283" y="3190288"/>
            <a:ext cx="4267333" cy="369332"/>
          </a:xfrm>
          <a:prstGeom prst="rect">
            <a:avLst/>
          </a:prstGeom>
          <a:noFill/>
        </p:spPr>
        <p:txBody>
          <a:bodyPr wrap="square">
            <a:spAutoFit/>
          </a:bodyPr>
          <a:lstStyle/>
          <a:p>
            <a:r>
              <a:rPr kumimoji="1" lang="en-US" altLang="ja-JP"/>
              <a:t>※This value is isospin averaged.</a:t>
            </a:r>
            <a:endParaRPr kumimoji="1" lang="ja-JP" altLang="en-US"/>
          </a:p>
        </p:txBody>
      </p:sp>
      <p:sp>
        <p:nvSpPr>
          <p:cNvPr id="4" name="テキスト ボックス 3">
            <a:extLst>
              <a:ext uri="{FF2B5EF4-FFF2-40B4-BE49-F238E27FC236}">
                <a16:creationId xmlns:a16="http://schemas.microsoft.com/office/drawing/2014/main" id="{F5F660B4-41D7-515C-9D4A-A5603EBEEB70}"/>
              </a:ext>
            </a:extLst>
          </p:cNvPr>
          <p:cNvSpPr txBox="1"/>
          <p:nvPr/>
        </p:nvSpPr>
        <p:spPr>
          <a:xfrm>
            <a:off x="7460881" y="3534760"/>
            <a:ext cx="4084320" cy="369332"/>
          </a:xfrm>
          <a:prstGeom prst="rect">
            <a:avLst/>
          </a:prstGeom>
          <a:noFill/>
        </p:spPr>
        <p:txBody>
          <a:bodyPr wrap="square" rtlCol="0">
            <a:spAutoFit/>
          </a:bodyPr>
          <a:lstStyle/>
          <a:p>
            <a:r>
              <a:rPr lang="en-US" altLang="ja-JP"/>
              <a:t>M.T. et al, in preparation</a:t>
            </a:r>
            <a:endParaRPr kumimoji="1" lang="ja-JP" altLang="en-US"/>
          </a:p>
        </p:txBody>
      </p:sp>
    </p:spTree>
    <p:extLst>
      <p:ext uri="{BB962C8B-B14F-4D97-AF65-F5344CB8AC3E}">
        <p14:creationId xmlns:p14="http://schemas.microsoft.com/office/powerpoint/2010/main" val="9633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EE3D31-B8C9-14AD-9F9B-ABD110258BE6}"/>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BD8E1D5-DA42-D6A5-8178-87FF9692FB86}"/>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90398578-2326-1E10-EBBA-5D59D8AC20A5}"/>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Calculating the decay width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oMath>
                </a14:m>
                <a:r>
                  <a:rPr kumimoji="1" lang="en-US" altLang="ja-JP" sz="4400">
                    <a:solidFill>
                      <a:schemeClr val="bg1"/>
                    </a:solidFill>
                  </a:rPr>
                  <a:t>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90398578-2326-1E10-EBBA-5D59D8AC20A5}"/>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DBF0420-5051-B95D-1F14-FDA56B18CB6B}"/>
                  </a:ext>
                </a:extLst>
              </p:cNvPr>
              <p:cNvSpPr txBox="1"/>
              <p:nvPr/>
            </p:nvSpPr>
            <p:spPr>
              <a:xfrm>
                <a:off x="5062349" y="2573382"/>
                <a:ext cx="6961038" cy="916085"/>
              </a:xfrm>
              <a:prstGeom prst="rect">
                <a:avLst/>
              </a:prstGeom>
              <a:noFill/>
            </p:spPr>
            <p:txBody>
              <a:bodyPr wrap="square" rtlCol="0">
                <a:spAutoFit/>
              </a:bodyPr>
              <a:lstStyle/>
              <a:p>
                <a:r>
                  <a:rPr kumimoji="1" lang="ja-JP" altLang="en-US" sz="2400">
                    <a:solidFill>
                      <a:schemeClr val="tx1"/>
                    </a:solidFill>
                    <a:ea typeface="Cambria Math" panose="02040503050406030204" pitchFamily="18" charset="0"/>
                  </a:rPr>
                  <a:t>・</a:t>
                </a:r>
                <a:r>
                  <a:rPr lang="en-US" altLang="ja-JP" sz="2400">
                    <a:solidFill>
                      <a:schemeClr val="tx1"/>
                    </a:solidFill>
                    <a:ea typeface="Cambria Math" panose="02040503050406030204" pitchFamily="18" charset="0"/>
                  </a:rPr>
                  <a:t>The lagrangian with </a:t>
                </a:r>
                <a14:m>
                  <m:oMath xmlns:m="http://schemas.openxmlformats.org/officeDocument/2006/math">
                    <m:sSub>
                      <m:sSubPr>
                        <m:ctrlPr>
                          <a:rPr kumimoji="1" lang="en-US" altLang="ja-JP" sz="2400" i="1" smtClean="0">
                            <a:solidFill>
                              <a:schemeClr val="tx1"/>
                            </a:solidFill>
                            <a:latin typeface="Cambria Math" panose="02040503050406030204" pitchFamily="18" charset="0"/>
                          </a:rPr>
                        </m:ctrlPr>
                      </m:sSubPr>
                      <m:e>
                        <m:r>
                          <m:rPr>
                            <m:sty m:val="p"/>
                          </m:rPr>
                          <a:rPr kumimoji="1" lang="en-US" altLang="ja-JP" sz="2400" b="0" i="0" smtClean="0">
                            <a:solidFill>
                              <a:schemeClr val="tx1"/>
                            </a:solidFill>
                            <a:latin typeface="Cambria Math" panose="02040503050406030204" pitchFamily="18" charset="0"/>
                          </a:rPr>
                          <m:t>SU</m:t>
                        </m:r>
                        <m:r>
                          <a:rPr kumimoji="1" lang="en-US" altLang="ja-JP" sz="2400" b="0" i="0" smtClean="0">
                            <a:solidFill>
                              <a:schemeClr val="tx1"/>
                            </a:solidFill>
                            <a:latin typeface="Cambria Math" panose="02040503050406030204" pitchFamily="18" charset="0"/>
                          </a:rPr>
                          <m:t>(3)</m:t>
                        </m:r>
                      </m:e>
                      <m:sub>
                        <m:r>
                          <m:rPr>
                            <m:sty m:val="p"/>
                          </m:rPr>
                          <a:rPr kumimoji="1" lang="en-US" altLang="ja-JP" sz="2400" b="0" i="0" smtClean="0">
                            <a:solidFill>
                              <a:schemeClr val="tx1"/>
                            </a:solidFill>
                            <a:latin typeface="Cambria Math" panose="02040503050406030204" pitchFamily="18" charset="0"/>
                          </a:rPr>
                          <m:t>f</m:t>
                        </m:r>
                      </m:sub>
                    </m:sSub>
                  </m:oMath>
                </a14:m>
                <a:r>
                  <a:rPr kumimoji="1" lang="en-US" altLang="ja-JP" sz="2400">
                    <a:solidFill>
                      <a:schemeClr val="tx1"/>
                    </a:solidFill>
                  </a:rPr>
                  <a:t> symmetry </a:t>
                </a:r>
              </a:p>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𝑇𝐷𝐷</m:t>
                          </m:r>
                        </m:sub>
                      </m:sSub>
                      <m:sSubSup>
                        <m:sSubSupPr>
                          <m:ctrlPr>
                            <a:rPr kumimoji="1" lang="en-US" altLang="ja-JP" sz="2400" b="0" i="1" smtClean="0">
                              <a:latin typeface="Cambria Math" panose="02040503050406030204" pitchFamily="18" charset="0"/>
                              <a:ea typeface="Cambria Math" panose="02040503050406030204" pitchFamily="18" charset="0"/>
                            </a:rPr>
                          </m:ctrlPr>
                        </m:sSubSup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𝐷</m:t>
                              </m:r>
                            </m:e>
                          </m:acc>
                        </m:e>
                        <m:sub>
                          <m:r>
                            <a:rPr kumimoji="1" lang="en-US" altLang="ja-JP" sz="2400" b="0" i="1" smtClean="0">
                              <a:latin typeface="Cambria Math" panose="02040503050406030204" pitchFamily="18" charset="0"/>
                              <a:ea typeface="Cambria Math" panose="02040503050406030204" pitchFamily="18" charset="0"/>
                            </a:rPr>
                            <m:t>𝜇</m:t>
                          </m:r>
                        </m:sub>
                        <m: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𝑖</m:t>
                          </m:r>
                        </m:sup>
                      </m:sSubSup>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𝑇</m:t>
                          </m:r>
                        </m:e>
                        <m:sub>
                          <m:r>
                            <a:rPr kumimoji="1" lang="en-US" altLang="ja-JP" sz="2400" b="0" i="1" smtClean="0">
                              <a:latin typeface="Cambria Math" panose="02040503050406030204" pitchFamily="18" charset="0"/>
                              <a:ea typeface="Cambria Math" panose="02040503050406030204" pitchFamily="18" charset="0"/>
                            </a:rPr>
                            <m:t>𝑖𝑗</m:t>
                          </m:r>
                        </m:sub>
                        <m:sup>
                          <m:r>
                            <a:rPr kumimoji="1" lang="en-US" altLang="ja-JP" sz="2400" b="0" i="1" smtClean="0">
                              <a:latin typeface="Cambria Math" panose="02040503050406030204" pitchFamily="18" charset="0"/>
                              <a:ea typeface="Cambria Math" panose="02040503050406030204" pitchFamily="18" charset="0"/>
                            </a:rPr>
                            <m:t>𝜇</m:t>
                          </m:r>
                        </m:sup>
                      </m:sSubSup>
                      <m:sSup>
                        <m:sSupPr>
                          <m:ctrlPr>
                            <a:rPr kumimoji="1" lang="en-US" altLang="ja-JP" sz="2400" b="0" i="1" smtClean="0">
                              <a:latin typeface="Cambria Math" panose="02040503050406030204" pitchFamily="18" charset="0"/>
                              <a:ea typeface="Cambria Math" panose="02040503050406030204" pitchFamily="18" charset="0"/>
                            </a:rPr>
                          </m:ctrlPr>
                        </m:sSup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𝐷</m:t>
                              </m:r>
                            </m:e>
                          </m:acc>
                        </m:e>
                        <m:sup>
                          <m:r>
                            <a:rPr kumimoji="1" lang="en-US" altLang="ja-JP" sz="2400" b="0" i="1" smtClean="0">
                              <a:latin typeface="Cambria Math" panose="02040503050406030204" pitchFamily="18" charset="0"/>
                              <a:ea typeface="Cambria Math" panose="02040503050406030204" pitchFamily="18" charset="0"/>
                            </a:rPr>
                            <m:t>𝑗</m:t>
                          </m:r>
                        </m:sup>
                      </m:sSup>
                    </m:oMath>
                  </m:oMathPara>
                </a14:m>
                <a:endParaRPr lang="ja-JP" altLang="en-US" sz="2400"/>
              </a:p>
            </p:txBody>
          </p:sp>
        </mc:Choice>
        <mc:Fallback xmlns="">
          <p:sp>
            <p:nvSpPr>
              <p:cNvPr id="16" name="テキスト ボックス 15">
                <a:extLst>
                  <a:ext uri="{FF2B5EF4-FFF2-40B4-BE49-F238E27FC236}">
                    <a16:creationId xmlns:a16="http://schemas.microsoft.com/office/drawing/2014/main" id="{6DBF0420-5051-B95D-1F14-FDA56B18CB6B}"/>
                  </a:ext>
                </a:extLst>
              </p:cNvPr>
              <p:cNvSpPr txBox="1">
                <a:spLocks noRot="1" noChangeAspect="1" noMove="1" noResize="1" noEditPoints="1" noAdjustHandles="1" noChangeArrowheads="1" noChangeShapeType="1" noTextEdit="1"/>
              </p:cNvSpPr>
              <p:nvPr/>
            </p:nvSpPr>
            <p:spPr>
              <a:xfrm>
                <a:off x="5062349" y="2573382"/>
                <a:ext cx="6961038" cy="916085"/>
              </a:xfrm>
              <a:prstGeom prst="rect">
                <a:avLst/>
              </a:prstGeom>
              <a:blipFill>
                <a:blip r:embed="rId4"/>
                <a:stretch>
                  <a:fillRect l="-1313" t="-8667"/>
                </a:stretch>
              </a:blipFill>
            </p:spPr>
            <p:txBody>
              <a:bodyPr/>
              <a:lstStyle/>
              <a:p>
                <a:r>
                  <a:rPr lang="ja-JP" altLang="en-US">
                    <a:noFill/>
                  </a:rPr>
                  <a:t> </a:t>
                </a:r>
              </a:p>
            </p:txBody>
          </p:sp>
        </mc:Fallback>
      </mc:AlternateContent>
      <p:sp>
        <p:nvSpPr>
          <p:cNvPr id="4" name="角丸四角形 3">
            <a:extLst>
              <a:ext uri="{FF2B5EF4-FFF2-40B4-BE49-F238E27FC236}">
                <a16:creationId xmlns:a16="http://schemas.microsoft.com/office/drawing/2014/main" id="{E177FFD5-292E-701D-B791-7963C6309E5E}"/>
              </a:ext>
            </a:extLst>
          </p:cNvPr>
          <p:cNvSpPr/>
          <p:nvPr/>
        </p:nvSpPr>
        <p:spPr>
          <a:xfrm>
            <a:off x="332444" y="1378168"/>
            <a:ext cx="4658588" cy="5054741"/>
          </a:xfrm>
          <a:prstGeom prst="roundRect">
            <a:avLst>
              <a:gd name="adj" fmla="val 3370"/>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FD0D3F3-87A3-B1CD-8D72-FE0F8BCE3A0A}"/>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17</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5FD0D3F3-87A3-B1CD-8D72-FE0F8BCE3A0A}"/>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5"/>
                <a:stretch>
                  <a:fillRect l="-12575" t="-126316" r="-53293" b="-189474"/>
                </a:stretch>
              </a:blipFill>
            </p:spPr>
            <p:txBody>
              <a:bodyPr/>
              <a:lstStyle/>
              <a:p>
                <a:r>
                  <a:rPr lang="ja-JP" altLang="en-US">
                    <a:noFill/>
                  </a:rPr>
                  <a:t> </a:t>
                </a:r>
              </a:p>
            </p:txBody>
          </p:sp>
        </mc:Fallback>
      </mc:AlternateContent>
      <p:grpSp>
        <p:nvGrpSpPr>
          <p:cNvPr id="13" name="グループ化 12">
            <a:extLst>
              <a:ext uri="{FF2B5EF4-FFF2-40B4-BE49-F238E27FC236}">
                <a16:creationId xmlns:a16="http://schemas.microsoft.com/office/drawing/2014/main" id="{5B1349CA-CFD9-E079-FCB4-F1E4AEDBF141}"/>
              </a:ext>
            </a:extLst>
          </p:cNvPr>
          <p:cNvGrpSpPr/>
          <p:nvPr/>
        </p:nvGrpSpPr>
        <p:grpSpPr>
          <a:xfrm>
            <a:off x="238446" y="4034218"/>
            <a:ext cx="4823903" cy="2293945"/>
            <a:chOff x="259876" y="1779657"/>
            <a:chExt cx="5101127" cy="2293945"/>
          </a:xfrm>
        </p:grpSpPr>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12B4C073-BFE6-E055-8E0E-89F428D4AEF4}"/>
                    </a:ext>
                  </a:extLst>
                </p:cNvPr>
                <p:cNvSpPr txBox="1"/>
                <p:nvPr/>
              </p:nvSpPr>
              <p:spPr>
                <a:xfrm>
                  <a:off x="319180" y="1779657"/>
                  <a:ext cx="5041823" cy="400110"/>
                </a:xfrm>
                <a:prstGeom prst="rect">
                  <a:avLst/>
                </a:prstGeom>
                <a:noFill/>
              </p:spPr>
              <p:txBody>
                <a:bodyPr wrap="square" rtlCol="0">
                  <a:spAutoFit/>
                </a:bodyPr>
                <a:lstStyle/>
                <a:p>
                  <a:r>
                    <a:rPr kumimoji="1" lang="ja-JP" altLang="en-US" sz="2000"/>
                    <a:t>・</a:t>
                  </a:r>
                  <a:r>
                    <a:rPr kumimoji="1" lang="en-US" altLang="ja-JP" sz="2000"/>
                    <a:t>Decay of </a:t>
                  </a:r>
                  <a14:m>
                    <m:oMath xmlns:m="http://schemas.openxmlformats.org/officeDocument/2006/math">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𝑇</m:t>
                          </m:r>
                        </m:e>
                        <m:sub>
                          <m:r>
                            <a:rPr lang="en-US" altLang="ja-JP" sz="2000" i="1">
                              <a:solidFill>
                                <a:schemeClr val="tx1"/>
                              </a:solidFill>
                              <a:latin typeface="Cambria Math" panose="02040503050406030204" pitchFamily="18" charset="0"/>
                            </a:rPr>
                            <m:t>𝑐𝑐𝑠</m:t>
                          </m:r>
                        </m:sub>
                      </m:sSub>
                    </m:oMath>
                  </a14:m>
                  <a:endParaRPr kumimoji="1" lang="ja-JP" altLang="en-US" sz="2000"/>
                </a:p>
              </p:txBody>
            </p:sp>
          </mc:Choice>
          <mc:Fallback xmlns="">
            <p:sp>
              <p:nvSpPr>
                <p:cNvPr id="32" name="テキスト ボックス 31">
                  <a:extLst>
                    <a:ext uri="{FF2B5EF4-FFF2-40B4-BE49-F238E27FC236}">
                      <a16:creationId xmlns:a16="http://schemas.microsoft.com/office/drawing/2014/main" id="{12B4C073-BFE6-E055-8E0E-89F428D4AEF4}"/>
                    </a:ext>
                  </a:extLst>
                </p:cNvPr>
                <p:cNvSpPr txBox="1">
                  <a:spLocks noRot="1" noChangeAspect="1" noMove="1" noResize="1" noEditPoints="1" noAdjustHandles="1" noChangeArrowheads="1" noChangeShapeType="1" noTextEdit="1"/>
                </p:cNvSpPr>
                <p:nvPr/>
              </p:nvSpPr>
              <p:spPr>
                <a:xfrm>
                  <a:off x="319180" y="1779657"/>
                  <a:ext cx="5041823" cy="400110"/>
                </a:xfrm>
                <a:prstGeom prst="rect">
                  <a:avLst/>
                </a:prstGeom>
                <a:blipFill>
                  <a:blip r:embed="rId6"/>
                  <a:stretch>
                    <a:fillRect l="-1279" t="-7692" b="-29231"/>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0CF5EE3B-2E74-C26C-D4E5-6844DCB59A5B}"/>
                </a:ext>
              </a:extLst>
            </p:cNvPr>
            <p:cNvGrpSpPr/>
            <p:nvPr/>
          </p:nvGrpSpPr>
          <p:grpSpPr>
            <a:xfrm>
              <a:off x="259876" y="2155361"/>
              <a:ext cx="2577448" cy="1909750"/>
              <a:chOff x="1171748" y="2903162"/>
              <a:chExt cx="2577448" cy="1909750"/>
            </a:xfrm>
          </p:grpSpPr>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5B8D260C-D2C2-312A-E4ED-233775039510}"/>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𝑇</m:t>
                              </m:r>
                            </m:e>
                            <m:sub>
                              <m:r>
                                <a:rPr lang="en-US" altLang="ja-JP" i="1">
                                  <a:solidFill>
                                    <a:schemeClr val="tx1"/>
                                  </a:solidFill>
                                  <a:latin typeface="Cambria Math" panose="02040503050406030204" pitchFamily="18" charset="0"/>
                                </a:rPr>
                                <m:t>𝑐𝑐𝑠</m:t>
                              </m:r>
                            </m:sub>
                          </m:sSub>
                        </m:oMath>
                      </m:oMathPara>
                    </a14:m>
                    <a:endParaRPr lang="ja-JP" altLang="en-US"/>
                  </a:p>
                </p:txBody>
              </p:sp>
            </mc:Choice>
            <mc:Fallback xmlns="">
              <p:sp>
                <p:nvSpPr>
                  <p:cNvPr id="34" name="テキスト ボックス 33">
                    <a:extLst>
                      <a:ext uri="{FF2B5EF4-FFF2-40B4-BE49-F238E27FC236}">
                        <a16:creationId xmlns:a16="http://schemas.microsoft.com/office/drawing/2014/main" id="{5B8D260C-D2C2-312A-E4ED-233775039510}"/>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7"/>
                    <a:stretch>
                      <a:fillRect/>
                    </a:stretch>
                  </a:blipFill>
                </p:spPr>
                <p:txBody>
                  <a:bodyPr/>
                  <a:lstStyle/>
                  <a:p>
                    <a:r>
                      <a:rPr lang="ja-JP" altLang="en-US">
                        <a:noFill/>
                      </a:rPr>
                      <a:t> </a:t>
                    </a:r>
                  </a:p>
                </p:txBody>
              </p:sp>
            </mc:Fallback>
          </mc:AlternateContent>
          <p:grpSp>
            <p:nvGrpSpPr>
              <p:cNvPr id="35" name="グループ化 34">
                <a:extLst>
                  <a:ext uri="{FF2B5EF4-FFF2-40B4-BE49-F238E27FC236}">
                    <a16:creationId xmlns:a16="http://schemas.microsoft.com/office/drawing/2014/main" id="{E0CD8C57-196D-542B-3093-1C6E33AAF630}"/>
                  </a:ext>
                </a:extLst>
              </p:cNvPr>
              <p:cNvGrpSpPr/>
              <p:nvPr/>
            </p:nvGrpSpPr>
            <p:grpSpPr>
              <a:xfrm>
                <a:off x="1607127" y="2903162"/>
                <a:ext cx="2142069" cy="1909750"/>
                <a:chOff x="1607127" y="2903162"/>
                <a:chExt cx="2142069" cy="1909750"/>
              </a:xfrm>
            </p:grpSpPr>
            <p:grpSp>
              <p:nvGrpSpPr>
                <p:cNvPr id="36" name="グループ化 35">
                  <a:extLst>
                    <a:ext uri="{FF2B5EF4-FFF2-40B4-BE49-F238E27FC236}">
                      <a16:creationId xmlns:a16="http://schemas.microsoft.com/office/drawing/2014/main" id="{23276C99-60DA-51F7-A1C0-B0BC3A32BF26}"/>
                    </a:ext>
                  </a:extLst>
                </p:cNvPr>
                <p:cNvGrpSpPr/>
                <p:nvPr/>
              </p:nvGrpSpPr>
              <p:grpSpPr>
                <a:xfrm>
                  <a:off x="1607127" y="3159512"/>
                  <a:ext cx="1803797" cy="1423639"/>
                  <a:chOff x="1607127" y="3159512"/>
                  <a:chExt cx="1803797" cy="1423639"/>
                </a:xfrm>
              </p:grpSpPr>
              <p:cxnSp>
                <p:nvCxnSpPr>
                  <p:cNvPr id="40" name="直線コネクタ 39">
                    <a:extLst>
                      <a:ext uri="{FF2B5EF4-FFF2-40B4-BE49-F238E27FC236}">
                        <a16:creationId xmlns:a16="http://schemas.microsoft.com/office/drawing/2014/main" id="{A7E934F5-E794-DF44-424E-661E59C9C6EA}"/>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00117DF-2BE6-F34A-E2D2-60B95988D6F4}"/>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B9E5FB0-9AAD-D8B4-B612-B6437CDF580C}"/>
                      </a:ext>
                    </a:extLst>
                  </p:cNvPr>
                  <p:cNvCxnSpPr>
                    <a:cxnSpLocks/>
                  </p:cNvCxnSpPr>
                  <p:nvPr/>
                </p:nvCxnSpPr>
                <p:spPr>
                  <a:xfrm>
                    <a:off x="2638425"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A095728-6E3A-573F-3AFF-B5F0322A5328}"/>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7CB26B06-01A6-4F33-B604-D666DB18B695}"/>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Sub>
                          </m:oMath>
                        </m:oMathPara>
                      </a14:m>
                      <a:endParaRPr lang="ja-JP" altLang="en-US"/>
                    </a:p>
                  </p:txBody>
                </p:sp>
              </mc:Choice>
              <mc:Fallback xmlns="">
                <p:sp>
                  <p:nvSpPr>
                    <p:cNvPr id="37" name="テキスト ボックス 36">
                      <a:extLst>
                        <a:ext uri="{FF2B5EF4-FFF2-40B4-BE49-F238E27FC236}">
                          <a16:creationId xmlns:a16="http://schemas.microsoft.com/office/drawing/2014/main" id="{7CB26B06-01A6-4F33-B604-D666DB18B695}"/>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1AC96C6-952B-497B-8DFC-34B187B7FF22}"/>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11AC96C6-952B-497B-8DFC-34B187B7FF22}"/>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C755BA11-AA18-9557-B7E1-DF4D3CA3DA47}"/>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39" name="テキスト ボックス 38">
                      <a:extLst>
                        <a:ext uri="{FF2B5EF4-FFF2-40B4-BE49-F238E27FC236}">
                          <a16:creationId xmlns:a16="http://schemas.microsoft.com/office/drawing/2014/main" id="{C755BA11-AA18-9557-B7E1-DF4D3CA3DA47}"/>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0"/>
                      <a:stretch>
                        <a:fillRect b="-6557"/>
                      </a:stretch>
                    </a:blipFill>
                  </p:spPr>
                  <p:txBody>
                    <a:bodyPr/>
                    <a:lstStyle/>
                    <a:p>
                      <a:r>
                        <a:rPr lang="ja-JP" altLang="en-US">
                          <a:noFill/>
                        </a:rPr>
                        <a:t> </a:t>
                      </a:r>
                    </a:p>
                  </p:txBody>
                </p:sp>
              </mc:Fallback>
            </mc:AlternateContent>
          </p:grpSp>
        </p:grpSp>
        <p:grpSp>
          <p:nvGrpSpPr>
            <p:cNvPr id="6" name="グループ化 5">
              <a:extLst>
                <a:ext uri="{FF2B5EF4-FFF2-40B4-BE49-F238E27FC236}">
                  <a16:creationId xmlns:a16="http://schemas.microsoft.com/office/drawing/2014/main" id="{04502FAA-F598-81AF-E278-DAA03598E2E2}"/>
                </a:ext>
              </a:extLst>
            </p:cNvPr>
            <p:cNvGrpSpPr/>
            <p:nvPr/>
          </p:nvGrpSpPr>
          <p:grpSpPr>
            <a:xfrm>
              <a:off x="2739035" y="2163852"/>
              <a:ext cx="2577448" cy="1909750"/>
              <a:chOff x="1171748" y="2903162"/>
              <a:chExt cx="2577448" cy="1909750"/>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A39767C-71D3-B95D-231E-0C3C99CD38FD}"/>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𝑇</m:t>
                              </m:r>
                            </m:e>
                            <m:sub>
                              <m:r>
                                <a:rPr lang="en-US" altLang="ja-JP" i="1">
                                  <a:solidFill>
                                    <a:schemeClr val="tx1"/>
                                  </a:solidFill>
                                  <a:latin typeface="Cambria Math" panose="02040503050406030204" pitchFamily="18" charset="0"/>
                                </a:rPr>
                                <m:t>𝑐𝑐𝑠</m:t>
                              </m:r>
                            </m:sub>
                          </m:sSub>
                        </m:oMath>
                      </m:oMathPara>
                    </a14:m>
                    <a:endParaRPr lang="ja-JP" altLang="en-US"/>
                  </a:p>
                </p:txBody>
              </p:sp>
            </mc:Choice>
            <mc:Fallback xmlns="">
              <p:sp>
                <p:nvSpPr>
                  <p:cNvPr id="7" name="テキスト ボックス 6">
                    <a:extLst>
                      <a:ext uri="{FF2B5EF4-FFF2-40B4-BE49-F238E27FC236}">
                        <a16:creationId xmlns:a16="http://schemas.microsoft.com/office/drawing/2014/main" id="{3A39767C-71D3-B95D-231E-0C3C99CD38FD}"/>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1"/>
                    <a:stretch>
                      <a:fillRect/>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569A4589-B68A-5CE3-B9FA-AE7D1B269BF2}"/>
                  </a:ext>
                </a:extLst>
              </p:cNvPr>
              <p:cNvGrpSpPr/>
              <p:nvPr/>
            </p:nvGrpSpPr>
            <p:grpSpPr>
              <a:xfrm>
                <a:off x="1607127" y="2903162"/>
                <a:ext cx="2142069" cy="1909750"/>
                <a:chOff x="1607127" y="2903162"/>
                <a:chExt cx="2142069" cy="1909750"/>
              </a:xfrm>
            </p:grpSpPr>
            <p:grpSp>
              <p:nvGrpSpPr>
                <p:cNvPr id="9" name="グループ化 8">
                  <a:extLst>
                    <a:ext uri="{FF2B5EF4-FFF2-40B4-BE49-F238E27FC236}">
                      <a16:creationId xmlns:a16="http://schemas.microsoft.com/office/drawing/2014/main" id="{C487DE0C-2967-A753-F31C-36584D21B37B}"/>
                    </a:ext>
                  </a:extLst>
                </p:cNvPr>
                <p:cNvGrpSpPr/>
                <p:nvPr/>
              </p:nvGrpSpPr>
              <p:grpSpPr>
                <a:xfrm>
                  <a:off x="1607127" y="3159512"/>
                  <a:ext cx="1803797" cy="1414495"/>
                  <a:chOff x="1607127" y="3159512"/>
                  <a:chExt cx="1803797" cy="1414495"/>
                </a:xfrm>
              </p:grpSpPr>
              <p:cxnSp>
                <p:nvCxnSpPr>
                  <p:cNvPr id="19" name="直線コネクタ 18">
                    <a:extLst>
                      <a:ext uri="{FF2B5EF4-FFF2-40B4-BE49-F238E27FC236}">
                        <a16:creationId xmlns:a16="http://schemas.microsoft.com/office/drawing/2014/main" id="{05CEFE04-7D81-C9D5-41B1-F467D82B86EA}"/>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ABE7392-0B3E-3586-90CF-5D0ED8E5242E}"/>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6FEE996-A6F5-FE58-F6A3-B318D67DA18A}"/>
                      </a:ext>
                    </a:extLst>
                  </p:cNvPr>
                  <p:cNvCxnSpPr>
                    <a:cxnSpLocks/>
                  </p:cNvCxnSpPr>
                  <p:nvPr/>
                </p:nvCxnSpPr>
                <p:spPr>
                  <a:xfrm>
                    <a:off x="2629281" y="3848617"/>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EC26473-CCC6-9141-3632-771D3414C530}"/>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D93F371-E685-B4CE-79A0-62A09119C4DD}"/>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11" name="テキスト ボックス 10">
                      <a:extLst>
                        <a:ext uri="{FF2B5EF4-FFF2-40B4-BE49-F238E27FC236}">
                          <a16:creationId xmlns:a16="http://schemas.microsoft.com/office/drawing/2014/main" id="{4D93F371-E685-B4CE-79A0-62A09119C4DD}"/>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2618016-242B-52CC-346B-40073E19D393}"/>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17" name="テキスト ボックス 16">
                      <a:extLst>
                        <a:ext uri="{FF2B5EF4-FFF2-40B4-BE49-F238E27FC236}">
                          <a16:creationId xmlns:a16="http://schemas.microsoft.com/office/drawing/2014/main" id="{92618016-242B-52CC-346B-40073E19D393}"/>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A1180C1F-4C73-B1A1-4375-9897D8291A25}"/>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18" name="テキスト ボックス 17">
                      <a:extLst>
                        <a:ext uri="{FF2B5EF4-FFF2-40B4-BE49-F238E27FC236}">
                          <a16:creationId xmlns:a16="http://schemas.microsoft.com/office/drawing/2014/main" id="{A1180C1F-4C73-B1A1-4375-9897D8291A25}"/>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4"/>
                      <a:stretch>
                        <a:fillRect b="-6667"/>
                      </a:stretch>
                    </a:blipFill>
                  </p:spPr>
                  <p:txBody>
                    <a:bodyPr/>
                    <a:lstStyle/>
                    <a:p>
                      <a:r>
                        <a:rPr lang="ja-JP" altLang="en-US">
                          <a:noFill/>
                        </a:rPr>
                        <a:t> </a:t>
                      </a:r>
                    </a:p>
                  </p:txBody>
                </p:sp>
              </mc:Fallback>
            </mc:AlternateContent>
          </p:grpSp>
        </p:grpSp>
        <p:cxnSp>
          <p:nvCxnSpPr>
            <p:cNvPr id="81" name="直線コネクタ 80">
              <a:extLst>
                <a:ext uri="{FF2B5EF4-FFF2-40B4-BE49-F238E27FC236}">
                  <a16:creationId xmlns:a16="http://schemas.microsoft.com/office/drawing/2014/main" id="{5DCA61E2-F43D-7F26-E640-9E3F4289575E}"/>
                </a:ext>
              </a:extLst>
            </p:cNvPr>
            <p:cNvCxnSpPr>
              <a:cxnSpLocks/>
            </p:cNvCxnSpPr>
            <p:nvPr/>
          </p:nvCxnSpPr>
          <p:spPr>
            <a:xfrm>
              <a:off x="695255" y="3146631"/>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EF00269-AC86-0C28-9ED5-47302333813D}"/>
                </a:ext>
              </a:extLst>
            </p:cNvPr>
            <p:cNvCxnSpPr>
              <a:cxnSpLocks/>
            </p:cNvCxnSpPr>
            <p:nvPr/>
          </p:nvCxnSpPr>
          <p:spPr>
            <a:xfrm>
              <a:off x="3181250" y="3152339"/>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304239-EC71-DB7D-CBB5-80E87E799FD5}"/>
                  </a:ext>
                </a:extLst>
              </p:cNvPr>
              <p:cNvSpPr txBox="1"/>
              <p:nvPr/>
            </p:nvSpPr>
            <p:spPr>
              <a:xfrm>
                <a:off x="5062349" y="4154181"/>
                <a:ext cx="6961038" cy="1200329"/>
              </a:xfrm>
              <a:prstGeom prst="rect">
                <a:avLst/>
              </a:prstGeom>
              <a:noFill/>
            </p:spPr>
            <p:txBody>
              <a:bodyPr wrap="square" rtlCol="0">
                <a:spAutoFit/>
              </a:bodyPr>
              <a:lstStyle/>
              <a:p>
                <a:r>
                  <a:rPr lang="ja-JP" altLang="en-US" sz="2400">
                    <a:ea typeface="Cambria Math" panose="02040503050406030204" pitchFamily="18" charset="0"/>
                  </a:rPr>
                  <a:t>・</a:t>
                </a:r>
                <a:r>
                  <a:rPr lang="en-US" altLang="ja-JP" sz="2400">
                    <a:ea typeface="Cambria Math" panose="02040503050406030204" pitchFamily="18" charset="0"/>
                  </a:rPr>
                  <a:t>Determining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𝑔</m:t>
                        </m:r>
                      </m:e>
                      <m:sub>
                        <m:r>
                          <a:rPr lang="en-US" altLang="ja-JP" sz="2400" i="1">
                            <a:latin typeface="Cambria Math" panose="02040503050406030204" pitchFamily="18" charset="0"/>
                            <a:ea typeface="Cambria Math" panose="02040503050406030204" pitchFamily="18" charset="0"/>
                          </a:rPr>
                          <m:t>𝑇𝐷𝐷</m:t>
                        </m:r>
                      </m:sub>
                    </m:sSub>
                  </m:oMath>
                </a14:m>
                <a:r>
                  <a:rPr lang="en-US" altLang="ja-JP" sz="2400">
                    <a:ea typeface="Cambria Math" panose="02040503050406030204" pitchFamily="18" charset="0"/>
                  </a:rPr>
                  <a:t> from the experimental </a:t>
                </a:r>
              </a:p>
              <a:p>
                <a:r>
                  <a:rPr lang="en-US" altLang="ja-JP" sz="2400">
                    <a:ea typeface="Cambria Math" panose="02040503050406030204" pitchFamily="18" charset="0"/>
                  </a:rPr>
                  <a:t>    values of decay width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𝑇</m:t>
                        </m:r>
                      </m:e>
                      <m:sub>
                        <m:r>
                          <a:rPr lang="en-US" altLang="ja-JP" sz="2400" b="0" i="1" smtClean="0">
                            <a:latin typeface="Cambria Math" panose="02040503050406030204" pitchFamily="18" charset="0"/>
                            <a:ea typeface="Cambria Math" panose="02040503050406030204" pitchFamily="18" charset="0"/>
                          </a:rPr>
                          <m:t>𝑐𝑐</m:t>
                        </m:r>
                      </m:sub>
                    </m:sSub>
                  </m:oMath>
                </a14:m>
                <a:endParaRPr kumimoji="1" lang="en-US" altLang="ja-JP" sz="2400"/>
              </a:p>
              <a:p>
                <a:pPr algn="ctr"/>
                <a14:m>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𝑔</m:t>
                        </m:r>
                      </m:e>
                      <m:sub>
                        <m:r>
                          <a:rPr kumimoji="1" lang="en-US" altLang="ja-JP" sz="2400" b="0" i="1" smtClean="0">
                            <a:solidFill>
                              <a:srgbClr val="FF0000"/>
                            </a:solidFill>
                            <a:latin typeface="Cambria Math" panose="02040503050406030204" pitchFamily="18" charset="0"/>
                          </a:rPr>
                          <m:t>𝑇𝐷𝐷</m:t>
                        </m:r>
                      </m:sub>
                    </m:sSub>
                    <m:r>
                      <a:rPr kumimoji="1" lang="en-US" altLang="ja-JP" sz="2400" b="0" i="1" smtClean="0">
                        <a:solidFill>
                          <a:srgbClr val="FF0000"/>
                        </a:solidFill>
                        <a:latin typeface="Cambria Math" panose="02040503050406030204" pitchFamily="18" charset="0"/>
                      </a:rPr>
                      <m:t>=0.68 </m:t>
                    </m:r>
                    <m:r>
                      <a:rPr kumimoji="1" lang="en-US" altLang="ja-JP" sz="2400" b="0" i="1" smtClean="0">
                        <a:solidFill>
                          <a:srgbClr val="FF0000"/>
                        </a:solidFill>
                        <a:latin typeface="Cambria Math" panose="02040503050406030204" pitchFamily="18" charset="0"/>
                        <a:ea typeface="Cambria Math" panose="02040503050406030204" pitchFamily="18" charset="0"/>
                      </a:rPr>
                      <m:t>× </m:t>
                    </m:r>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r>
                          <a:rPr kumimoji="1" lang="en-US" altLang="ja-JP" sz="2400" b="0" i="1" smtClean="0">
                            <a:solidFill>
                              <a:srgbClr val="FF0000"/>
                            </a:solidFill>
                            <a:latin typeface="Cambria Math" panose="02040503050406030204" pitchFamily="18" charset="0"/>
                            <a:ea typeface="Cambria Math" panose="02040503050406030204" pitchFamily="18" charset="0"/>
                          </a:rPr>
                          <m:t>10</m:t>
                        </m:r>
                      </m:e>
                      <m:sup>
                        <m:r>
                          <a:rPr kumimoji="1" lang="en-US" altLang="ja-JP" sz="2400" b="0" i="1" smtClean="0">
                            <a:solidFill>
                              <a:srgbClr val="FF0000"/>
                            </a:solidFill>
                            <a:latin typeface="Cambria Math" panose="02040503050406030204" pitchFamily="18" charset="0"/>
                            <a:ea typeface="Cambria Math" panose="02040503050406030204" pitchFamily="18" charset="0"/>
                          </a:rPr>
                          <m:t>3</m:t>
                        </m:r>
                      </m:sup>
                    </m:sSup>
                  </m:oMath>
                </a14:m>
                <a:r>
                  <a:rPr lang="en-US" altLang="ja-JP" sz="2400">
                    <a:solidFill>
                      <a:srgbClr val="FF0000"/>
                    </a:solidFill>
                  </a:rPr>
                  <a:t> (MeV)</a:t>
                </a:r>
                <a:endParaRPr kumimoji="1" lang="ja-JP" altLang="en-US" sz="2400"/>
              </a:p>
            </p:txBody>
          </p:sp>
        </mc:Choice>
        <mc:Fallback xmlns="">
          <p:sp>
            <p:nvSpPr>
              <p:cNvPr id="15" name="テキスト ボックス 14">
                <a:extLst>
                  <a:ext uri="{FF2B5EF4-FFF2-40B4-BE49-F238E27FC236}">
                    <a16:creationId xmlns:a16="http://schemas.microsoft.com/office/drawing/2014/main" id="{B4304239-EC71-DB7D-CBB5-80E87E799FD5}"/>
                  </a:ext>
                </a:extLst>
              </p:cNvPr>
              <p:cNvSpPr txBox="1">
                <a:spLocks noRot="1" noChangeAspect="1" noMove="1" noResize="1" noEditPoints="1" noAdjustHandles="1" noChangeArrowheads="1" noChangeShapeType="1" noTextEdit="1"/>
              </p:cNvSpPr>
              <p:nvPr/>
            </p:nvSpPr>
            <p:spPr>
              <a:xfrm>
                <a:off x="5062349" y="4154181"/>
                <a:ext cx="6961038" cy="1200329"/>
              </a:xfrm>
              <a:prstGeom prst="rect">
                <a:avLst/>
              </a:prstGeom>
              <a:blipFill>
                <a:blip r:embed="rId15"/>
                <a:stretch>
                  <a:fillRect l="-1313" t="-6599"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E5C4089E-3BC9-DE6C-4F16-DDBB82CDCB75}"/>
                  </a:ext>
                </a:extLst>
              </p:cNvPr>
              <p:cNvSpPr txBox="1"/>
              <p:nvPr/>
            </p:nvSpPr>
            <p:spPr>
              <a:xfrm>
                <a:off x="5039155" y="5367538"/>
                <a:ext cx="6984232" cy="840936"/>
              </a:xfrm>
              <a:prstGeom prst="rect">
                <a:avLst/>
              </a:prstGeom>
              <a:noFill/>
            </p:spPr>
            <p:txBody>
              <a:bodyPr wrap="square">
                <a:spAutoFit/>
              </a:bodyPr>
              <a:lstStyle/>
              <a:p>
                <a:r>
                  <a:rPr lang="ja-JP" altLang="en-US" sz="2400">
                    <a:solidFill>
                      <a:schemeClr val="tx1"/>
                    </a:solidFill>
                    <a:ea typeface="Cambria Math" panose="02040503050406030204" pitchFamily="18" charset="0"/>
                  </a:rPr>
                  <a:t>・</a:t>
                </a:r>
                <a:r>
                  <a:rPr lang="en-US" altLang="ja-JP" sz="2400">
                    <a:solidFill>
                      <a:schemeClr val="tx1"/>
                    </a:solidFill>
                    <a:ea typeface="Cambria Math" panose="02040503050406030204" pitchFamily="18" charset="0"/>
                  </a:rPr>
                  <a:t>Decay width of </a:t>
                </a:r>
                <a14:m>
                  <m:oMath xmlns:m="http://schemas.openxmlformats.org/officeDocument/2006/math">
                    <m:sSub>
                      <m:sSubPr>
                        <m:ctrlPr>
                          <a:rPr lang="el-GR" altLang="ja-JP" sz="2400" i="1" smtClean="0">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𝑇</m:t>
                        </m:r>
                      </m:e>
                      <m:sub>
                        <m:r>
                          <a:rPr lang="en-US" altLang="ja-JP" sz="2400" i="1">
                            <a:solidFill>
                              <a:schemeClr val="tx1"/>
                            </a:solidFill>
                            <a:latin typeface="Cambria Math" panose="02040503050406030204" pitchFamily="18" charset="0"/>
                            <a:ea typeface="Cambria Math" panose="02040503050406030204" pitchFamily="18" charset="0"/>
                          </a:rPr>
                          <m:t>𝑐𝑐𝑠</m:t>
                        </m:r>
                      </m:sub>
                    </m:sSub>
                    <m:r>
                      <a:rPr lang="en-US" altLang="ja-JP" sz="2400" i="1">
                        <a:solidFill>
                          <a:schemeClr val="tx1"/>
                        </a:solidFill>
                        <a:latin typeface="Cambria Math" panose="02040503050406030204" pitchFamily="18" charset="0"/>
                        <a:ea typeface="Cambria Math" panose="02040503050406030204" pitchFamily="18" charset="0"/>
                      </a:rPr>
                      <m:t> </m:t>
                    </m:r>
                  </m:oMath>
                </a14:m>
                <a:endParaRPr kumimoji="1" lang="en-US" altLang="ja-JP" sz="2400"/>
              </a:p>
              <a:p>
                <a:pPr/>
                <a14:m>
                  <m:oMathPara xmlns:m="http://schemas.openxmlformats.org/officeDocument/2006/math">
                    <m:oMathParaPr>
                      <m:jc m:val="centerGroup"/>
                    </m:oMathParaPr>
                    <m:oMath xmlns:m="http://schemas.openxmlformats.org/officeDocument/2006/math">
                      <m:r>
                        <m:rPr>
                          <m:sty m:val="p"/>
                        </m:rPr>
                        <a:rPr lang="el-GR" altLang="ja-JP" sz="2400" i="1" smtClean="0">
                          <a:solidFill>
                            <a:srgbClr val="FF0000"/>
                          </a:solidFill>
                          <a:latin typeface="Cambria Math" panose="02040503050406030204" pitchFamily="18" charset="0"/>
                          <a:ea typeface="Cambria Math" panose="02040503050406030204" pitchFamily="18" charset="0"/>
                        </a:rPr>
                        <m:t>Γ</m:t>
                      </m:r>
                      <m:d>
                        <m:dPr>
                          <m:ctrlPr>
                            <a:rPr lang="el-GR" altLang="ja-JP" sz="2400" i="1">
                              <a:solidFill>
                                <a:srgbClr val="FF0000"/>
                              </a:solidFill>
                              <a:latin typeface="Cambria Math" panose="02040503050406030204" pitchFamily="18" charset="0"/>
                              <a:ea typeface="Cambria Math" panose="02040503050406030204" pitchFamily="18" charset="0"/>
                            </a:rPr>
                          </m:ctrlPr>
                        </m:dPr>
                        <m:e>
                          <m:sSub>
                            <m:sSubPr>
                              <m:ctrlPr>
                                <a:rPr lang="el-GR" altLang="ja-JP" sz="2400" i="1">
                                  <a:solidFill>
                                    <a:srgbClr val="FF0000"/>
                                  </a:solidFill>
                                  <a:latin typeface="Cambria Math" panose="02040503050406030204" pitchFamily="18" charset="0"/>
                                  <a:ea typeface="Cambria Math" panose="02040503050406030204" pitchFamily="18" charset="0"/>
                                </a:rPr>
                              </m:ctrlPr>
                            </m:sSubPr>
                            <m:e>
                              <m:r>
                                <a:rPr lang="en-US" altLang="ja-JP" sz="2400" i="1">
                                  <a:solidFill>
                                    <a:srgbClr val="FF0000"/>
                                  </a:solidFill>
                                  <a:latin typeface="Cambria Math" panose="02040503050406030204" pitchFamily="18" charset="0"/>
                                  <a:ea typeface="Cambria Math" panose="02040503050406030204" pitchFamily="18" charset="0"/>
                                </a:rPr>
                                <m:t>𝑇</m:t>
                              </m:r>
                            </m:e>
                            <m:sub>
                              <m:r>
                                <a:rPr lang="en-US" altLang="ja-JP" sz="2400" i="1">
                                  <a:solidFill>
                                    <a:srgbClr val="FF0000"/>
                                  </a:solidFill>
                                  <a:latin typeface="Cambria Math" panose="02040503050406030204" pitchFamily="18" charset="0"/>
                                  <a:ea typeface="Cambria Math" panose="02040503050406030204" pitchFamily="18" charset="0"/>
                                </a:rPr>
                                <m:t>𝑐𝑐𝑠</m:t>
                              </m:r>
                            </m:sub>
                          </m:sSub>
                        </m:e>
                      </m:d>
                      <m:r>
                        <a:rPr lang="en-US" altLang="ja-JP" sz="2400" b="0" i="1" smtClean="0">
                          <a:solidFill>
                            <a:srgbClr val="FF0000"/>
                          </a:solidFill>
                          <a:latin typeface="Cambria Math" panose="02040503050406030204" pitchFamily="18" charset="0"/>
                          <a:ea typeface="Cambria Math" panose="02040503050406030204" pitchFamily="18" charset="0"/>
                        </a:rPr>
                        <m:t>=</m:t>
                      </m:r>
                      <m:r>
                        <a:rPr lang="en-US" altLang="ja-JP" sz="2400" i="1">
                          <a:solidFill>
                            <a:srgbClr val="FF0000"/>
                          </a:solidFill>
                          <a:latin typeface="Cambria Math" panose="02040503050406030204" pitchFamily="18" charset="0"/>
                          <a:ea typeface="Cambria Math" panose="02040503050406030204" pitchFamily="18" charset="0"/>
                        </a:rPr>
                        <m:t>1.2±0.3</m:t>
                      </m:r>
                      <m:r>
                        <m:rPr>
                          <m:nor/>
                        </m:rPr>
                        <a:rPr lang="en-US" altLang="ja-JP" sz="2400" dirty="0">
                          <a:solidFill>
                            <a:srgbClr val="FF0000"/>
                          </a:solidFill>
                        </a:rPr>
                        <m:t> (</m:t>
                      </m:r>
                      <m:r>
                        <m:rPr>
                          <m:nor/>
                        </m:rPr>
                        <a:rPr lang="en-US" altLang="ja-JP" sz="2400" dirty="0">
                          <a:solidFill>
                            <a:srgbClr val="FF0000"/>
                          </a:solidFill>
                        </a:rPr>
                        <m:t>MeV</m:t>
                      </m:r>
                      <m:r>
                        <m:rPr>
                          <m:nor/>
                        </m:rPr>
                        <a:rPr lang="en-US" altLang="ja-JP" sz="2400" dirty="0">
                          <a:solidFill>
                            <a:srgbClr val="FF0000"/>
                          </a:solidFill>
                        </a:rPr>
                        <m:t>)</m:t>
                      </m:r>
                    </m:oMath>
                  </m:oMathPara>
                </a14:m>
                <a:endParaRPr kumimoji="1" lang="en-US" altLang="ja-JP" sz="2400" i="1">
                  <a:solidFill>
                    <a:srgbClr val="FF0000"/>
                  </a:solidFill>
                  <a:latin typeface="Cambria Math" panose="02040503050406030204" pitchFamily="18" charset="0"/>
                </a:endParaRPr>
              </a:p>
            </p:txBody>
          </p:sp>
        </mc:Choice>
        <mc:Fallback xmlns="">
          <p:sp>
            <p:nvSpPr>
              <p:cNvPr id="26" name="テキスト ボックス 25">
                <a:extLst>
                  <a:ext uri="{FF2B5EF4-FFF2-40B4-BE49-F238E27FC236}">
                    <a16:creationId xmlns:a16="http://schemas.microsoft.com/office/drawing/2014/main" id="{E5C4089E-3BC9-DE6C-4F16-DDBB82CDCB75}"/>
                  </a:ext>
                </a:extLst>
              </p:cNvPr>
              <p:cNvSpPr txBox="1">
                <a:spLocks noRot="1" noChangeAspect="1" noMove="1" noResize="1" noEditPoints="1" noAdjustHandles="1" noChangeArrowheads="1" noChangeShapeType="1" noTextEdit="1"/>
              </p:cNvSpPr>
              <p:nvPr/>
            </p:nvSpPr>
            <p:spPr>
              <a:xfrm>
                <a:off x="5039155" y="5367538"/>
                <a:ext cx="6984232" cy="840936"/>
              </a:xfrm>
              <a:prstGeom prst="rect">
                <a:avLst/>
              </a:prstGeom>
              <a:blipFill>
                <a:blip r:embed="rId16"/>
                <a:stretch>
                  <a:fillRect l="-1397" t="-9489" b="-72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33F179D3-3CFD-E65C-53F1-4980CB410136}"/>
                  </a:ext>
                </a:extLst>
              </p:cNvPr>
              <p:cNvSpPr txBox="1"/>
              <p:nvPr/>
            </p:nvSpPr>
            <p:spPr>
              <a:xfrm>
                <a:off x="7651426" y="6176186"/>
                <a:ext cx="4658588" cy="369332"/>
              </a:xfrm>
              <a:prstGeom prst="rect">
                <a:avLst/>
              </a:prstGeom>
              <a:noFill/>
            </p:spPr>
            <p:txBody>
              <a:bodyPr wrap="square" rtlCol="0">
                <a:spAutoFit/>
              </a:bodyPr>
              <a:lstStyle/>
              <a:p>
                <a:r>
                  <a:rPr lang="en-US" altLang="ja-JP">
                    <a:solidFill>
                      <a:schemeClr val="tx1"/>
                    </a:solidFill>
                  </a:rPr>
                  <a:t>Inputting </a:t>
                </a:r>
                <a14:m>
                  <m:oMath xmlns:m="http://schemas.openxmlformats.org/officeDocument/2006/math">
                    <m:r>
                      <a:rPr lang="en-US" altLang="ja-JP" i="1" dirty="0" smtClean="0">
                        <a:solidFill>
                          <a:schemeClr val="tx1"/>
                        </a:solidFill>
                        <a:latin typeface="Cambria Math" panose="02040503050406030204" pitchFamily="18" charset="0"/>
                      </a:rPr>
                      <m:t>𝑀</m:t>
                    </m:r>
                    <m:d>
                      <m:dPr>
                        <m:ctrlPr>
                          <a:rPr lang="en-US" altLang="ja-JP" i="1" dirty="0">
                            <a:solidFill>
                              <a:schemeClr val="tx1"/>
                            </a:solidFill>
                            <a:latin typeface="Cambria Math" panose="02040503050406030204" pitchFamily="18" charset="0"/>
                          </a:rPr>
                        </m:ctrlPr>
                      </m:dPr>
                      <m:e>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𝑇</m:t>
                            </m:r>
                          </m:e>
                          <m:sub>
                            <m:r>
                              <a:rPr lang="en-US" altLang="ja-JP" i="1" dirty="0">
                                <a:solidFill>
                                  <a:schemeClr val="tx1"/>
                                </a:solidFill>
                                <a:latin typeface="Cambria Math" panose="02040503050406030204" pitchFamily="18" charset="0"/>
                              </a:rPr>
                              <m:t>𝑐𝑐𝑠</m:t>
                            </m:r>
                          </m:sub>
                        </m:sSub>
                      </m:e>
                    </m:d>
                    <m:r>
                      <a:rPr kumimoji="1" lang="en-US" altLang="ja-JP" b="0" i="1" smtClean="0">
                        <a:solidFill>
                          <a:schemeClr val="tx1"/>
                        </a:solidFill>
                        <a:latin typeface="Cambria Math" panose="02040503050406030204" pitchFamily="18" charset="0"/>
                      </a:rPr>
                      <m:t>=4057</m:t>
                    </m:r>
                    <m:r>
                      <a:rPr kumimoji="1" lang="en-US" altLang="ja-JP" b="0" i="1" smtClean="0">
                        <a:solidFill>
                          <a:schemeClr val="tx1"/>
                        </a:solidFill>
                        <a:latin typeface="Cambria Math" panose="02040503050406030204" pitchFamily="18" charset="0"/>
                        <a:ea typeface="Cambria Math" panose="02040503050406030204" pitchFamily="18" charset="0"/>
                      </a:rPr>
                      <m:t>±40</m:t>
                    </m:r>
                  </m:oMath>
                </a14:m>
                <a:r>
                  <a:rPr kumimoji="1" lang="ja-JP" altLang="en-US">
                    <a:solidFill>
                      <a:schemeClr val="tx1"/>
                    </a:solidFill>
                  </a:rPr>
                  <a:t> </a:t>
                </a:r>
                <a:r>
                  <a:rPr kumimoji="1" lang="en-US" altLang="ja-JP"/>
                  <a:t>(</a:t>
                </a:r>
                <a:r>
                  <a:rPr lang="en-US" altLang="ja-JP"/>
                  <a:t>M</a:t>
                </a:r>
                <a:r>
                  <a:rPr kumimoji="1" lang="en-US" altLang="ja-JP"/>
                  <a:t>eV)</a:t>
                </a:r>
                <a:endParaRPr kumimoji="1" lang="ja-JP" altLang="en-US"/>
              </a:p>
            </p:txBody>
          </p:sp>
        </mc:Choice>
        <mc:Fallback xmlns="">
          <p:sp>
            <p:nvSpPr>
              <p:cNvPr id="48" name="テキスト ボックス 47">
                <a:extLst>
                  <a:ext uri="{FF2B5EF4-FFF2-40B4-BE49-F238E27FC236}">
                    <a16:creationId xmlns:a16="http://schemas.microsoft.com/office/drawing/2014/main" id="{33F179D3-3CFD-E65C-53F1-4980CB410136}"/>
                  </a:ext>
                </a:extLst>
              </p:cNvPr>
              <p:cNvSpPr txBox="1">
                <a:spLocks noRot="1" noChangeAspect="1" noMove="1" noResize="1" noEditPoints="1" noAdjustHandles="1" noChangeArrowheads="1" noChangeShapeType="1" noTextEdit="1"/>
              </p:cNvSpPr>
              <p:nvPr/>
            </p:nvSpPr>
            <p:spPr>
              <a:xfrm>
                <a:off x="7651426" y="6176186"/>
                <a:ext cx="4658588" cy="369332"/>
              </a:xfrm>
              <a:prstGeom prst="rect">
                <a:avLst/>
              </a:prstGeom>
              <a:blipFill>
                <a:blip r:embed="rId17"/>
                <a:stretch>
                  <a:fillRect l="-1047" t="-6557" b="-26230"/>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2E2EE470-58DF-039C-EE24-4DB50C7E46B8}"/>
              </a:ext>
            </a:extLst>
          </p:cNvPr>
          <p:cNvGrpSpPr/>
          <p:nvPr/>
        </p:nvGrpSpPr>
        <p:grpSpPr>
          <a:xfrm>
            <a:off x="333332" y="1520695"/>
            <a:ext cx="3351890" cy="1939850"/>
            <a:chOff x="602823" y="4218673"/>
            <a:chExt cx="3351890" cy="1939850"/>
          </a:xfrm>
        </p:grpSpPr>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E3410297-A465-5B0A-FEA7-1258CAE1BF04}"/>
                    </a:ext>
                  </a:extLst>
                </p:cNvPr>
                <p:cNvSpPr txBox="1"/>
                <p:nvPr/>
              </p:nvSpPr>
              <p:spPr>
                <a:xfrm>
                  <a:off x="602823" y="4218673"/>
                  <a:ext cx="2841433" cy="400110"/>
                </a:xfrm>
                <a:prstGeom prst="rect">
                  <a:avLst/>
                </a:prstGeom>
                <a:noFill/>
              </p:spPr>
              <p:txBody>
                <a:bodyPr wrap="square" rtlCol="0">
                  <a:spAutoFit/>
                </a:bodyPr>
                <a:lstStyle/>
                <a:p>
                  <a:r>
                    <a:rPr lang="ja-JP" altLang="en-US" sz="2000">
                      <a:ea typeface="Cambria Math" panose="02040503050406030204" pitchFamily="18" charset="0"/>
                    </a:rPr>
                    <a:t>・</a:t>
                  </a:r>
                  <a:r>
                    <a:rPr lang="en-US" altLang="ja-JP" sz="2000">
                      <a:ea typeface="Cambria Math" panose="02040503050406030204" pitchFamily="18" charset="0"/>
                    </a:rPr>
                    <a:t>Decay of </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𝑇</m:t>
                          </m:r>
                        </m:e>
                        <m:sub>
                          <m:r>
                            <a:rPr lang="en-US" altLang="ja-JP" sz="2000" b="0" i="1" smtClean="0">
                              <a:latin typeface="Cambria Math" panose="02040503050406030204" pitchFamily="18" charset="0"/>
                              <a:ea typeface="Cambria Math" panose="02040503050406030204" pitchFamily="18" charset="0"/>
                            </a:rPr>
                            <m:t>𝑐𝑐</m:t>
                          </m:r>
                        </m:sub>
                      </m:sSub>
                    </m:oMath>
                  </a14:m>
                  <a:endParaRPr kumimoji="1" lang="ja-JP" altLang="en-US"/>
                </a:p>
              </p:txBody>
            </p:sp>
          </mc:Choice>
          <mc:Fallback xmlns="">
            <p:sp>
              <p:nvSpPr>
                <p:cNvPr id="31" name="テキスト ボックス 30">
                  <a:extLst>
                    <a:ext uri="{FF2B5EF4-FFF2-40B4-BE49-F238E27FC236}">
                      <a16:creationId xmlns:a16="http://schemas.microsoft.com/office/drawing/2014/main" id="{E3410297-A465-5B0A-FEA7-1258CAE1BF04}"/>
                    </a:ext>
                  </a:extLst>
                </p:cNvPr>
                <p:cNvSpPr txBox="1">
                  <a:spLocks noRot="1" noChangeAspect="1" noMove="1" noResize="1" noEditPoints="1" noAdjustHandles="1" noChangeArrowheads="1" noChangeShapeType="1" noTextEdit="1"/>
                </p:cNvSpPr>
                <p:nvPr/>
              </p:nvSpPr>
              <p:spPr>
                <a:xfrm>
                  <a:off x="602823" y="4218673"/>
                  <a:ext cx="2841433" cy="400110"/>
                </a:xfrm>
                <a:prstGeom prst="rect">
                  <a:avLst/>
                </a:prstGeom>
                <a:blipFill>
                  <a:blip r:embed="rId18"/>
                  <a:stretch>
                    <a:fillRect l="-2361" t="-13636" b="-27273"/>
                  </a:stretch>
                </a:blipFill>
              </p:spPr>
              <p:txBody>
                <a:bodyPr/>
                <a:lstStyle/>
                <a:p>
                  <a:r>
                    <a:rPr lang="ja-JP" altLang="en-US">
                      <a:noFill/>
                    </a:rPr>
                    <a:t> </a:t>
                  </a:r>
                </a:p>
              </p:txBody>
            </p:sp>
          </mc:Fallback>
        </mc:AlternateContent>
        <p:grpSp>
          <p:nvGrpSpPr>
            <p:cNvPr id="45" name="グループ化 44">
              <a:extLst>
                <a:ext uri="{FF2B5EF4-FFF2-40B4-BE49-F238E27FC236}">
                  <a16:creationId xmlns:a16="http://schemas.microsoft.com/office/drawing/2014/main" id="{FBC829F4-C078-E9D5-3A7D-47865F981ECE}"/>
                </a:ext>
              </a:extLst>
            </p:cNvPr>
            <p:cNvGrpSpPr/>
            <p:nvPr/>
          </p:nvGrpSpPr>
          <p:grpSpPr>
            <a:xfrm>
              <a:off x="1709714" y="4525972"/>
              <a:ext cx="2244999" cy="1632551"/>
              <a:chOff x="4412400" y="3976631"/>
              <a:chExt cx="2244999" cy="1632551"/>
            </a:xfrm>
          </p:grpSpPr>
          <p:grpSp>
            <p:nvGrpSpPr>
              <p:cNvPr id="49" name="グループ化 48">
                <a:extLst>
                  <a:ext uri="{FF2B5EF4-FFF2-40B4-BE49-F238E27FC236}">
                    <a16:creationId xmlns:a16="http://schemas.microsoft.com/office/drawing/2014/main" id="{681A1399-5747-C44C-CB2F-9F7C532DE676}"/>
                  </a:ext>
                </a:extLst>
              </p:cNvPr>
              <p:cNvGrpSpPr/>
              <p:nvPr/>
            </p:nvGrpSpPr>
            <p:grpSpPr>
              <a:xfrm>
                <a:off x="4412400" y="3976631"/>
                <a:ext cx="2244999" cy="1632551"/>
                <a:chOff x="4412400" y="3976631"/>
                <a:chExt cx="2244999" cy="1632551"/>
              </a:xfrm>
            </p:grpSpPr>
            <p:grpSp>
              <p:nvGrpSpPr>
                <p:cNvPr id="51" name="グループ化 50">
                  <a:extLst>
                    <a:ext uri="{FF2B5EF4-FFF2-40B4-BE49-F238E27FC236}">
                      <a16:creationId xmlns:a16="http://schemas.microsoft.com/office/drawing/2014/main" id="{4ED2A3B4-8462-D63D-7FB1-613486AE23FC}"/>
                    </a:ext>
                  </a:extLst>
                </p:cNvPr>
                <p:cNvGrpSpPr/>
                <p:nvPr/>
              </p:nvGrpSpPr>
              <p:grpSpPr>
                <a:xfrm>
                  <a:off x="4412400" y="3976631"/>
                  <a:ext cx="2244999" cy="1632551"/>
                  <a:chOff x="4366212" y="4702229"/>
                  <a:chExt cx="2244999" cy="1632551"/>
                </a:xfrm>
              </p:grpSpPr>
              <p:grpSp>
                <p:nvGrpSpPr>
                  <p:cNvPr id="53" name="グループ化 52">
                    <a:extLst>
                      <a:ext uri="{FF2B5EF4-FFF2-40B4-BE49-F238E27FC236}">
                        <a16:creationId xmlns:a16="http://schemas.microsoft.com/office/drawing/2014/main" id="{2C831B90-3F6F-063D-25CD-EA2C53AB9415}"/>
                      </a:ext>
                    </a:extLst>
                  </p:cNvPr>
                  <p:cNvGrpSpPr/>
                  <p:nvPr/>
                </p:nvGrpSpPr>
                <p:grpSpPr>
                  <a:xfrm>
                    <a:off x="4366212" y="4702229"/>
                    <a:ext cx="2244999" cy="1632551"/>
                    <a:chOff x="4360106" y="4822788"/>
                    <a:chExt cx="2244999" cy="1632551"/>
                  </a:xfrm>
                </p:grpSpPr>
                <p:grpSp>
                  <p:nvGrpSpPr>
                    <p:cNvPr id="55" name="グループ化 54">
                      <a:extLst>
                        <a:ext uri="{FF2B5EF4-FFF2-40B4-BE49-F238E27FC236}">
                          <a16:creationId xmlns:a16="http://schemas.microsoft.com/office/drawing/2014/main" id="{382ECA38-DBD5-C6BD-B084-FD4DCEFF02DE}"/>
                        </a:ext>
                      </a:extLst>
                    </p:cNvPr>
                    <p:cNvGrpSpPr/>
                    <p:nvPr/>
                  </p:nvGrpSpPr>
                  <p:grpSpPr>
                    <a:xfrm>
                      <a:off x="4360106" y="4822788"/>
                      <a:ext cx="2244999" cy="1632551"/>
                      <a:chOff x="5422060" y="3907852"/>
                      <a:chExt cx="2244999" cy="1632551"/>
                    </a:xfrm>
                  </p:grpSpPr>
                  <p:grpSp>
                    <p:nvGrpSpPr>
                      <p:cNvPr id="57" name="グループ化 56">
                        <a:extLst>
                          <a:ext uri="{FF2B5EF4-FFF2-40B4-BE49-F238E27FC236}">
                            <a16:creationId xmlns:a16="http://schemas.microsoft.com/office/drawing/2014/main" id="{47083BDB-A2CF-AFD9-A556-0E2D57A09B1D}"/>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86" name="テキスト ボックス 85">
                              <a:extLst>
                                <a:ext uri="{FF2B5EF4-FFF2-40B4-BE49-F238E27FC236}">
                                  <a16:creationId xmlns:a16="http://schemas.microsoft.com/office/drawing/2014/main" id="{5F3506AB-F1AB-6CD7-7C91-549C0FC6278F}"/>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Sub>
                                  </m:oMath>
                                </m:oMathPara>
                              </a14:m>
                              <a:endParaRPr lang="ja-JP" altLang="en-US"/>
                            </a:p>
                          </p:txBody>
                        </p:sp>
                      </mc:Choice>
                      <mc:Fallback xmlns="">
                        <p:sp>
                          <p:nvSpPr>
                            <p:cNvPr id="86" name="テキスト ボックス 85">
                              <a:extLst>
                                <a:ext uri="{FF2B5EF4-FFF2-40B4-BE49-F238E27FC236}">
                                  <a16:creationId xmlns:a16="http://schemas.microsoft.com/office/drawing/2014/main" id="{5F3506AB-F1AB-6CD7-7C91-549C0FC6278F}"/>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19"/>
                              <a:stretch>
                                <a:fillRect/>
                              </a:stretch>
                            </a:blipFill>
                          </p:spPr>
                          <p:txBody>
                            <a:bodyPr/>
                            <a:lstStyle/>
                            <a:p>
                              <a:r>
                                <a:rPr lang="ja-JP" altLang="en-US">
                                  <a:noFill/>
                                </a:rPr>
                                <a:t> </a:t>
                              </a:r>
                            </a:p>
                          </p:txBody>
                        </p:sp>
                      </mc:Fallback>
                    </mc:AlternateContent>
                    <p:grpSp>
                      <p:nvGrpSpPr>
                        <p:cNvPr id="89" name="グループ化 88">
                          <a:extLst>
                            <a:ext uri="{FF2B5EF4-FFF2-40B4-BE49-F238E27FC236}">
                              <a16:creationId xmlns:a16="http://schemas.microsoft.com/office/drawing/2014/main" id="{E7F88FB6-A333-2081-9C0B-5EF415A625A2}"/>
                            </a:ext>
                          </a:extLst>
                        </p:cNvPr>
                        <p:cNvGrpSpPr/>
                        <p:nvPr/>
                      </p:nvGrpSpPr>
                      <p:grpSpPr>
                        <a:xfrm>
                          <a:off x="1866380" y="3181693"/>
                          <a:ext cx="1881704" cy="933484"/>
                          <a:chOff x="1866380" y="3181693"/>
                          <a:chExt cx="1881704" cy="933484"/>
                        </a:xfrm>
                      </p:grpSpPr>
                      <p:grpSp>
                        <p:nvGrpSpPr>
                          <p:cNvPr id="90" name="グループ化 89">
                            <a:extLst>
                              <a:ext uri="{FF2B5EF4-FFF2-40B4-BE49-F238E27FC236}">
                                <a16:creationId xmlns:a16="http://schemas.microsoft.com/office/drawing/2014/main" id="{EDBFF08C-C8EF-BBC1-49E9-B389F11B37AB}"/>
                              </a:ext>
                            </a:extLst>
                          </p:cNvPr>
                          <p:cNvGrpSpPr/>
                          <p:nvPr/>
                        </p:nvGrpSpPr>
                        <p:grpSpPr>
                          <a:xfrm>
                            <a:off x="1866380" y="3409390"/>
                            <a:ext cx="1446155" cy="440105"/>
                            <a:chOff x="1866380" y="3409390"/>
                            <a:chExt cx="1446155" cy="440105"/>
                          </a:xfrm>
                        </p:grpSpPr>
                        <p:cxnSp>
                          <p:nvCxnSpPr>
                            <p:cNvPr id="93" name="直線コネクタ 92">
                              <a:extLst>
                                <a:ext uri="{FF2B5EF4-FFF2-40B4-BE49-F238E27FC236}">
                                  <a16:creationId xmlns:a16="http://schemas.microsoft.com/office/drawing/2014/main" id="{245C3986-A11E-CA01-3DE1-0A33DC022617}"/>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33C8DEEB-9658-5894-2BFC-0CB75ADFFFFE}"/>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7EDD1B74-853E-4BAC-61BE-0E9EA13469A2}"/>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91" name="テキスト ボックス 90">
                                <a:extLst>
                                  <a:ext uri="{FF2B5EF4-FFF2-40B4-BE49-F238E27FC236}">
                                    <a16:creationId xmlns:a16="http://schemas.microsoft.com/office/drawing/2014/main" id="{7EDD1B74-853E-4BAC-61BE-0E9EA13469A2}"/>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a:extLst>
                                  <a:ext uri="{FF2B5EF4-FFF2-40B4-BE49-F238E27FC236}">
                                    <a16:creationId xmlns:a16="http://schemas.microsoft.com/office/drawing/2014/main" id="{9F389DC0-9570-FE1D-EFF2-F0185155956C}"/>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92" name="テキスト ボックス 91">
                                <a:extLst>
                                  <a:ext uri="{FF2B5EF4-FFF2-40B4-BE49-F238E27FC236}">
                                    <a16:creationId xmlns:a16="http://schemas.microsoft.com/office/drawing/2014/main" id="{9F389DC0-9570-FE1D-EFF2-F0185155956C}"/>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21"/>
                                <a:stretch>
                                  <a:fillRect/>
                                </a:stretch>
                              </a:blipFill>
                            </p:spPr>
                            <p:txBody>
                              <a:bodyPr/>
                              <a:lstStyle/>
                              <a:p>
                                <a:r>
                                  <a:rPr lang="ja-JP" altLang="en-US">
                                    <a:noFill/>
                                  </a:rPr>
                                  <a:t> </a:t>
                                </a:r>
                              </a:p>
                            </p:txBody>
                          </p:sp>
                        </mc:Fallback>
                      </mc:AlternateContent>
                    </p:grpSp>
                  </p:grpSp>
                  <p:cxnSp>
                    <p:nvCxnSpPr>
                      <p:cNvPr id="79" name="直線コネクタ 78">
                        <a:extLst>
                          <a:ext uri="{FF2B5EF4-FFF2-40B4-BE49-F238E27FC236}">
                            <a16:creationId xmlns:a16="http://schemas.microsoft.com/office/drawing/2014/main" id="{95083911-52F5-E000-6F42-5E65EEF6F91A}"/>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51CD5B0-E4B3-E435-32E9-591D78758723}"/>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テキスト ボックス 84">
                            <a:extLst>
                              <a:ext uri="{FF2B5EF4-FFF2-40B4-BE49-F238E27FC236}">
                                <a16:creationId xmlns:a16="http://schemas.microsoft.com/office/drawing/2014/main" id="{545CE019-B1EE-D6B3-0E7D-BFE2DED72F2B}"/>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ea typeface="Cambria Math" panose="02040503050406030204" pitchFamily="18" charset="0"/>
                                    </a:rPr>
                                    <m:t>𝜋</m:t>
                                  </m:r>
                                </m:oMath>
                              </m:oMathPara>
                            </a14:m>
                            <a:endParaRPr lang="ja-JP" altLang="en-US"/>
                          </a:p>
                        </p:txBody>
                      </p:sp>
                    </mc:Choice>
                    <mc:Fallback xmlns="">
                      <p:sp>
                        <p:nvSpPr>
                          <p:cNvPr id="85" name="テキスト ボックス 84">
                            <a:extLst>
                              <a:ext uri="{FF2B5EF4-FFF2-40B4-BE49-F238E27FC236}">
                                <a16:creationId xmlns:a16="http://schemas.microsoft.com/office/drawing/2014/main" id="{545CE019-B1EE-D6B3-0E7D-BFE2DED72F2B}"/>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22"/>
                            <a:stretch>
                              <a:fillRect/>
                            </a:stretch>
                          </a:blipFill>
                        </p:spPr>
                        <p:txBody>
                          <a:bodyPr/>
                          <a:lstStyle/>
                          <a:p>
                            <a:r>
                              <a:rPr lang="ja-JP" altLang="en-US">
                                <a:noFill/>
                              </a:rPr>
                              <a:t> </a:t>
                            </a:r>
                          </a:p>
                        </p:txBody>
                      </p:sp>
                    </mc:Fallback>
                  </mc:AlternateContent>
                </p:grpSp>
                <p:cxnSp>
                  <p:nvCxnSpPr>
                    <p:cNvPr id="56" name="直線コネクタ 55">
                      <a:extLst>
                        <a:ext uri="{FF2B5EF4-FFF2-40B4-BE49-F238E27FC236}">
                          <a16:creationId xmlns:a16="http://schemas.microsoft.com/office/drawing/2014/main" id="{6848FAD2-59C6-3B9B-8FBA-F89852C75CE5}"/>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54" name="直線コネクタ 53">
                    <a:extLst>
                      <a:ext uri="{FF2B5EF4-FFF2-40B4-BE49-F238E27FC236}">
                        <a16:creationId xmlns:a16="http://schemas.microsoft.com/office/drawing/2014/main" id="{532FE3C1-065B-CDD1-21CF-EF45C8A67BCD}"/>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7710B3F5-F228-4F1A-916F-045148C1529E}"/>
                        </a:ext>
                      </a:extLst>
                    </p:cNvPr>
                    <p:cNvSpPr txBox="1"/>
                    <p:nvPr/>
                  </p:nvSpPr>
                  <p:spPr>
                    <a:xfrm>
                      <a:off x="5103893" y="4747436"/>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52" name="テキスト ボックス 51">
                      <a:extLst>
                        <a:ext uri="{FF2B5EF4-FFF2-40B4-BE49-F238E27FC236}">
                          <a16:creationId xmlns:a16="http://schemas.microsoft.com/office/drawing/2014/main" id="{7710B3F5-F228-4F1A-916F-045148C1529E}"/>
                        </a:ext>
                      </a:extLst>
                    </p:cNvPr>
                    <p:cNvSpPr txBox="1">
                      <a:spLocks noRot="1" noChangeAspect="1" noMove="1" noResize="1" noEditPoints="1" noAdjustHandles="1" noChangeArrowheads="1" noChangeShapeType="1" noTextEdit="1"/>
                    </p:cNvSpPr>
                    <p:nvPr/>
                  </p:nvSpPr>
                  <p:spPr>
                    <a:xfrm>
                      <a:off x="5103893" y="4747436"/>
                      <a:ext cx="663565" cy="369332"/>
                    </a:xfrm>
                    <a:prstGeom prst="rect">
                      <a:avLst/>
                    </a:prstGeom>
                    <a:blipFill>
                      <a:blip r:embed="rId23"/>
                      <a:stretch>
                        <a:fillRect/>
                      </a:stretch>
                    </a:blipFill>
                  </p:spPr>
                  <p:txBody>
                    <a:bodyPr/>
                    <a:lstStyle/>
                    <a:p>
                      <a:r>
                        <a:rPr lang="ja-JP" altLang="en-US">
                          <a:noFill/>
                        </a:rPr>
                        <a:t> </a:t>
                      </a:r>
                    </a:p>
                  </p:txBody>
                </p:sp>
              </mc:Fallback>
            </mc:AlternateContent>
          </p:grpSp>
          <p:cxnSp>
            <p:nvCxnSpPr>
              <p:cNvPr id="50" name="直線コネクタ 49">
                <a:extLst>
                  <a:ext uri="{FF2B5EF4-FFF2-40B4-BE49-F238E27FC236}">
                    <a16:creationId xmlns:a16="http://schemas.microsoft.com/office/drawing/2014/main" id="{D3170867-B2B5-0EBD-F37D-F9BCF5CE53D6}"/>
                  </a:ext>
                </a:extLst>
              </p:cNvPr>
              <p:cNvCxnSpPr>
                <a:cxnSpLocks/>
              </p:cNvCxnSpPr>
              <p:nvPr/>
            </p:nvCxnSpPr>
            <p:spPr>
              <a:xfrm>
                <a:off x="4775695" y="4674284"/>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E09FD7AA-2589-C5AD-27DD-E3C9C9DAA1CC}"/>
                    </a:ext>
                  </a:extLst>
                </p:cNvPr>
                <p:cNvSpPr txBox="1"/>
                <p:nvPr/>
              </p:nvSpPr>
              <p:spPr>
                <a:xfrm>
                  <a:off x="2298784" y="479939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46" name="テキスト ボックス 45">
                  <a:extLst>
                    <a:ext uri="{FF2B5EF4-FFF2-40B4-BE49-F238E27FC236}">
                      <a16:creationId xmlns:a16="http://schemas.microsoft.com/office/drawing/2014/main" id="{E09FD7AA-2589-C5AD-27DD-E3C9C9DAA1CC}"/>
                    </a:ext>
                  </a:extLst>
                </p:cNvPr>
                <p:cNvSpPr txBox="1">
                  <a:spLocks noRot="1" noChangeAspect="1" noMove="1" noResize="1" noEditPoints="1" noAdjustHandles="1" noChangeArrowheads="1" noChangeShapeType="1" noTextEdit="1"/>
                </p:cNvSpPr>
                <p:nvPr/>
              </p:nvSpPr>
              <p:spPr>
                <a:xfrm>
                  <a:off x="2298784" y="4799391"/>
                  <a:ext cx="861431" cy="369332"/>
                </a:xfrm>
                <a:prstGeom prst="rect">
                  <a:avLst/>
                </a:prstGeom>
                <a:blipFill>
                  <a:blip r:embed="rId24"/>
                  <a:stretch>
                    <a:fillRect b="-6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D09C208A-5A4F-13D0-F0E5-AC8D93FEEEA7}"/>
                  </a:ext>
                </a:extLst>
              </p:cNvPr>
              <p:cNvSpPr txBox="1"/>
              <p:nvPr/>
            </p:nvSpPr>
            <p:spPr>
              <a:xfrm>
                <a:off x="5295757" y="3411188"/>
                <a:ext cx="6036966" cy="707886"/>
              </a:xfrm>
              <a:prstGeom prst="rect">
                <a:avLst/>
              </a:prstGeom>
              <a:noFill/>
            </p:spPr>
            <p:txBody>
              <a:bodyPr wrap="square" rtlCol="0">
                <a:spAutoFit/>
              </a:bodyPr>
              <a:lstStyle/>
              <a:p>
                <a:r>
                  <a:rPr lang="en-US" altLang="ja-JP" sz="2000">
                    <a:ea typeface="Cambria Math" panose="02040503050406030204" pitchFamily="18" charset="0"/>
                  </a:rPr>
                  <a:t>※</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𝑇</m:t>
                        </m:r>
                      </m:e>
                      <m:sub>
                        <m:r>
                          <a:rPr lang="en-US" altLang="ja-JP" sz="2000" b="0" i="1" smtClean="0">
                            <a:latin typeface="Cambria Math" panose="02040503050406030204" pitchFamily="18" charset="0"/>
                            <a:ea typeface="Cambria Math" panose="02040503050406030204" pitchFamily="18" charset="0"/>
                          </a:rPr>
                          <m:t>𝑐𝑐</m:t>
                        </m:r>
                      </m:sub>
                    </m:sSub>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𝐷</m:t>
                        </m:r>
                      </m:e>
                      <m:sup>
                        <m:r>
                          <a:rPr lang="en-US" altLang="ja-JP" sz="2000" b="0" i="1" smtClean="0">
                            <a:latin typeface="Cambria Math" panose="02040503050406030204" pitchFamily="18" charset="0"/>
                            <a:ea typeface="Cambria Math" panose="02040503050406030204" pitchFamily="18" charset="0"/>
                          </a:rPr>
                          <m:t>∗</m:t>
                        </m:r>
                      </m:sup>
                    </m:sSup>
                    <m:r>
                      <a:rPr lang="en-US" altLang="ja-JP" sz="2000" b="0" i="1" smtClean="0">
                        <a:latin typeface="Cambria Math" panose="02040503050406030204" pitchFamily="18" charset="0"/>
                        <a:ea typeface="Cambria Math" panose="02040503050406030204" pitchFamily="18" charset="0"/>
                      </a:rPr>
                      <m:t>𝐷</m:t>
                    </m:r>
                  </m:oMath>
                </a14:m>
                <a:r>
                  <a:rPr lang="en-US" altLang="ja-JP" sz="2000"/>
                  <a:t>  and </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𝑇</m:t>
                        </m:r>
                      </m:e>
                      <m:sub>
                        <m:r>
                          <a:rPr lang="en-US" altLang="ja-JP" sz="2000" b="0" i="1" smtClean="0">
                            <a:latin typeface="Cambria Math" panose="02040503050406030204" pitchFamily="18" charset="0"/>
                            <a:ea typeface="Cambria Math" panose="02040503050406030204" pitchFamily="18" charset="0"/>
                          </a:rPr>
                          <m:t>𝑐𝑐𝑠</m:t>
                        </m:r>
                      </m:sub>
                    </m:sSub>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𝐷</m:t>
                        </m:r>
                      </m:e>
                      <m:sup>
                        <m:r>
                          <a:rPr lang="en-US" altLang="ja-JP" sz="2000" b="0" i="1" smtClean="0">
                            <a:latin typeface="Cambria Math" panose="02040503050406030204" pitchFamily="18" charset="0"/>
                            <a:ea typeface="Cambria Math" panose="02040503050406030204" pitchFamily="18" charset="0"/>
                          </a:rPr>
                          <m:t>∗</m:t>
                        </m:r>
                      </m:sup>
                    </m:sSup>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𝐷</m:t>
                        </m:r>
                      </m:e>
                      <m:sub>
                        <m:r>
                          <a:rPr lang="en-US" altLang="ja-JP" sz="2000" b="0" i="1" smtClean="0">
                            <a:latin typeface="Cambria Math" panose="02040503050406030204" pitchFamily="18" charset="0"/>
                            <a:ea typeface="Cambria Math" panose="02040503050406030204" pitchFamily="18" charset="0"/>
                          </a:rPr>
                          <m:t>𝑠</m:t>
                        </m:r>
                      </m:sub>
                    </m:sSub>
                  </m:oMath>
                </a14:m>
                <a:r>
                  <a:rPr lang="en-US" altLang="ja-JP" sz="2000"/>
                  <a:t> share the coupling</a:t>
                </a:r>
              </a:p>
              <a:p>
                <a:r>
                  <a:rPr lang="en-US" altLang="ja-JP" sz="2000"/>
                  <a:t>    constant </a:t>
                </a:r>
                <a14:m>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b="0" i="1" smtClean="0">
                            <a:solidFill>
                              <a:schemeClr val="tx1"/>
                            </a:solidFill>
                            <a:latin typeface="Cambria Math" panose="02040503050406030204" pitchFamily="18" charset="0"/>
                            <a:ea typeface="Cambria Math" panose="02040503050406030204" pitchFamily="18" charset="0"/>
                          </a:rPr>
                          <m:t>𝑔</m:t>
                        </m:r>
                      </m:e>
                      <m:sub>
                        <m:r>
                          <a:rPr kumimoji="1" lang="en-US" altLang="ja-JP" sz="2000" b="0" i="1" smtClean="0">
                            <a:solidFill>
                              <a:schemeClr val="tx1"/>
                            </a:solidFill>
                            <a:latin typeface="Cambria Math" panose="02040503050406030204" pitchFamily="18" charset="0"/>
                            <a:ea typeface="Cambria Math" panose="02040503050406030204" pitchFamily="18" charset="0"/>
                          </a:rPr>
                          <m:t>𝑇𝐷𝐷</m:t>
                        </m:r>
                      </m:sub>
                    </m:sSub>
                  </m:oMath>
                </a14:m>
                <a:endParaRPr kumimoji="1" lang="ja-JP" altLang="en-US" sz="2000"/>
              </a:p>
            </p:txBody>
          </p:sp>
        </mc:Choice>
        <mc:Fallback xmlns="">
          <p:sp>
            <p:nvSpPr>
              <p:cNvPr id="65" name="テキスト ボックス 64">
                <a:extLst>
                  <a:ext uri="{FF2B5EF4-FFF2-40B4-BE49-F238E27FC236}">
                    <a16:creationId xmlns:a16="http://schemas.microsoft.com/office/drawing/2014/main" id="{D09C208A-5A4F-13D0-F0E5-AC8D93FEEEA7}"/>
                  </a:ext>
                </a:extLst>
              </p:cNvPr>
              <p:cNvSpPr txBox="1">
                <a:spLocks noRot="1" noChangeAspect="1" noMove="1" noResize="1" noEditPoints="1" noAdjustHandles="1" noChangeArrowheads="1" noChangeShapeType="1" noTextEdit="1"/>
              </p:cNvSpPr>
              <p:nvPr/>
            </p:nvSpPr>
            <p:spPr>
              <a:xfrm>
                <a:off x="5295757" y="3411188"/>
                <a:ext cx="6036966" cy="707886"/>
              </a:xfrm>
              <a:prstGeom prst="rect">
                <a:avLst/>
              </a:prstGeom>
              <a:blipFill>
                <a:blip r:embed="rId25"/>
                <a:stretch>
                  <a:fillRect l="-1111" t="-4310"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41A9E7BD-4A18-4666-5B70-22EB129CFD6F}"/>
                  </a:ext>
                </a:extLst>
              </p:cNvPr>
              <p:cNvSpPr txBox="1"/>
              <p:nvPr/>
            </p:nvSpPr>
            <p:spPr>
              <a:xfrm>
                <a:off x="5039155" y="959049"/>
                <a:ext cx="6984232" cy="1880900"/>
              </a:xfrm>
              <a:prstGeom prst="rect">
                <a:avLst/>
              </a:prstGeom>
              <a:noFill/>
            </p:spPr>
            <p:txBody>
              <a:bodyPr wrap="square">
                <a:spAutoFit/>
              </a:bodyPr>
              <a:lstStyle/>
              <a:p>
                <a:r>
                  <a:rPr kumimoji="1" lang="ja-JP" altLang="en-US" sz="2400"/>
                  <a:t>・</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SU</m:t>
                        </m:r>
                        <m:r>
                          <a:rPr kumimoji="1" lang="en-US" altLang="ja-JP" sz="2400" b="0" i="0" smtClean="0">
                            <a:latin typeface="Cambria Math" panose="02040503050406030204" pitchFamily="18" charset="0"/>
                          </a:rPr>
                          <m:t>(3)</m:t>
                        </m:r>
                      </m:e>
                      <m:sub>
                        <m:r>
                          <m:rPr>
                            <m:sty m:val="p"/>
                          </m:rPr>
                          <a:rPr kumimoji="1" lang="en-US" altLang="ja-JP" sz="2400" b="0" i="0" smtClean="0">
                            <a:latin typeface="Cambria Math" panose="02040503050406030204" pitchFamily="18" charset="0"/>
                          </a:rPr>
                          <m:t>f</m:t>
                        </m:r>
                      </m:sub>
                    </m:sSub>
                  </m:oMath>
                </a14:m>
                <a:r>
                  <a:rPr kumimoji="1" lang="en-US" altLang="ja-JP" sz="2400"/>
                  <a:t> transformation</a:t>
                </a:r>
              </a:p>
              <a:p>
                <a:pPr algn="ct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𝑖𝑗</m:t>
                        </m:r>
                      </m:sub>
                      <m:sup>
                        <m:r>
                          <a:rPr kumimoji="1" lang="en-US" altLang="ja-JP" sz="240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p>
                      <m:sSupPr>
                        <m:ctrlPr>
                          <a:rPr kumimoji="1" lang="en-US" altLang="ja-JP" sz="2400" i="1" smtClean="0">
                            <a:latin typeface="Cambria Math" panose="02040503050406030204" pitchFamily="18" charset="0"/>
                            <a:ea typeface="Cambria Math" panose="02040503050406030204" pitchFamily="18" charset="0"/>
                          </a:rPr>
                        </m:ctrlPr>
                      </m:sSupPr>
                      <m:e>
                        <m:sSub>
                          <m:sSubPr>
                            <m:ctrlPr>
                              <a:rPr kumimoji="1" lang="en-US" altLang="ja-JP" sz="2400" i="1" smtClean="0">
                                <a:latin typeface="Cambria Math" panose="02040503050406030204" pitchFamily="18" charset="0"/>
                                <a:ea typeface="Cambria Math" panose="02040503050406030204" pitchFamily="18" charset="0"/>
                              </a:rPr>
                            </m:ctrlPr>
                          </m:sSubPr>
                          <m:e>
                            <m:d>
                              <m:dPr>
                                <m:ctrlPr>
                                  <a:rPr kumimoji="1" lang="en-US" altLang="ja-JP" sz="2400" i="1" smtClean="0">
                                    <a:latin typeface="Cambria Math" panose="02040503050406030204" pitchFamily="18" charset="0"/>
                                    <a:ea typeface="Cambria Math" panose="02040503050406030204" pitchFamily="18" charset="0"/>
                                  </a:rPr>
                                </m:ctrlPr>
                              </m:dPr>
                              <m:e>
                                <m:sSup>
                                  <m:sSupPr>
                                    <m:ctrlPr>
                                      <a:rPr kumimoji="1" lang="en-US" altLang="ja-JP" sz="240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𝑈</m:t>
                                    </m:r>
                                  </m:e>
                                  <m:sup>
                                    <m:r>
                                      <a:rPr kumimoji="1" lang="en-US" altLang="ja-JP" sz="2400" b="0" i="1" smtClean="0">
                                        <a:latin typeface="Cambria Math" panose="02040503050406030204" pitchFamily="18" charset="0"/>
                                        <a:ea typeface="Cambria Math" panose="02040503050406030204" pitchFamily="18" charset="0"/>
                                      </a:rPr>
                                      <m:t>∗</m:t>
                                    </m:r>
                                  </m:sup>
                                </m:sSup>
                              </m:e>
                            </m:d>
                          </m:e>
                          <m:sub>
                            <m:r>
                              <a:rPr kumimoji="1" lang="en-US" altLang="ja-JP" sz="2400" b="0" i="1" smtClean="0">
                                <a:latin typeface="Cambria Math" panose="02040503050406030204" pitchFamily="18" charset="0"/>
                                <a:ea typeface="Cambria Math" panose="02040503050406030204" pitchFamily="18" charset="0"/>
                              </a:rPr>
                              <m:t>𝑖</m:t>
                            </m:r>
                          </m:sub>
                        </m:sSub>
                      </m:e>
                      <m:sup>
                        <m:r>
                          <a:rPr kumimoji="1" lang="en-US" altLang="ja-JP" sz="2400" b="0" i="1" smtClean="0">
                            <a:latin typeface="Cambria Math" panose="02040503050406030204" pitchFamily="18" charset="0"/>
                            <a:ea typeface="Cambria Math" panose="02040503050406030204" pitchFamily="18" charset="0"/>
                          </a:rPr>
                          <m:t>𝑘</m:t>
                        </m:r>
                      </m:sup>
                    </m:sSup>
                    <m:sSubSup>
                      <m:sSubSupPr>
                        <m:ctrlPr>
                          <a:rPr lang="en-US" altLang="ja-JP" sz="2400" i="1">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𝑘𝑙</m:t>
                        </m:r>
                      </m:sub>
                      <m:sup>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𝑙</m:t>
                            </m:r>
                          </m:sup>
                        </m:sSup>
                      </m:e>
                      <m:sub>
                        <m:r>
                          <a:rPr lang="en-US" altLang="ja-JP" sz="2400" b="0" i="1" smtClean="0">
                            <a:latin typeface="Cambria Math" panose="02040503050406030204" pitchFamily="18" charset="0"/>
                            <a:ea typeface="Cambria Math" panose="02040503050406030204" pitchFamily="18" charset="0"/>
                          </a:rPr>
                          <m:t>𝑗</m:t>
                        </m:r>
                      </m:sub>
                    </m:sSub>
                  </m:oMath>
                </a14:m>
                <a:r>
                  <a:rPr kumimoji="1" lang="en-US" altLang="ja-JP" sz="2400"/>
                  <a:t> ,</a:t>
                </a:r>
              </a:p>
              <a:p>
                <a:pPr algn="ctr"/>
                <a:r>
                  <a:rPr kumimoji="1" lang="en-US" altLang="ja-JP"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Sub>
                    <m:r>
                      <a:rPr kumimoji="1" lang="en-US" altLang="ja-JP" sz="240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Sub>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r>
                  <a:rPr kumimoji="1" lang="en-US" altLang="ja-JP" sz="2400"/>
                  <a:t> ,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endParaRPr kumimoji="1" lang="ja-JP" altLang="en-US" sz="2400"/>
              </a:p>
              <a:p>
                <a:endParaRPr lang="ja-JP" altLang="en-US"/>
              </a:p>
            </p:txBody>
          </p:sp>
        </mc:Choice>
        <mc:Fallback xmlns="">
          <p:sp>
            <p:nvSpPr>
              <p:cNvPr id="69" name="テキスト ボックス 68">
                <a:extLst>
                  <a:ext uri="{FF2B5EF4-FFF2-40B4-BE49-F238E27FC236}">
                    <a16:creationId xmlns:a16="http://schemas.microsoft.com/office/drawing/2014/main" id="{41A9E7BD-4A18-4666-5B70-22EB129CFD6F}"/>
                  </a:ext>
                </a:extLst>
              </p:cNvPr>
              <p:cNvSpPr txBox="1">
                <a:spLocks noRot="1" noChangeAspect="1" noMove="1" noResize="1" noEditPoints="1" noAdjustHandles="1" noChangeArrowheads="1" noChangeShapeType="1" noTextEdit="1"/>
              </p:cNvSpPr>
              <p:nvPr/>
            </p:nvSpPr>
            <p:spPr>
              <a:xfrm>
                <a:off x="5039155" y="959049"/>
                <a:ext cx="6984232" cy="1880900"/>
              </a:xfrm>
              <a:prstGeom prst="rect">
                <a:avLst/>
              </a:prstGeom>
              <a:blipFill>
                <a:blip r:embed="rId26"/>
                <a:stretch>
                  <a:fillRect l="-1397" t="-25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69912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0CEAB905-E49A-BD73-BC8E-EA38B4CB8CC4}"/>
              </a:ext>
            </a:extLst>
          </p:cNvPr>
          <p:cNvSpPr/>
          <p:nvPr/>
        </p:nvSpPr>
        <p:spPr>
          <a:xfrm>
            <a:off x="859536" y="4947012"/>
            <a:ext cx="10234741" cy="162316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Summary</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1955018" y="2194849"/>
                <a:ext cx="8541735" cy="830997"/>
              </a:xfrm>
              <a:prstGeom prst="rect">
                <a:avLst/>
              </a:prstGeom>
              <a:noFill/>
            </p:spPr>
            <p:txBody>
              <a:bodyPr wrap="square" rtlCol="0">
                <a:spAutoFit/>
              </a:bodyPr>
              <a:lstStyle/>
              <a:p>
                <a14:m>
                  <m:oMath xmlns:m="http://schemas.openxmlformats.org/officeDocument/2006/math">
                    <m:r>
                      <a:rPr lang="en-US" altLang="ja-JP" sz="2400" b="0" i="1" dirty="0" smtClean="0">
                        <a:solidFill>
                          <a:schemeClr val="tx1"/>
                        </a:solidFill>
                        <a:latin typeface="Cambria Math" panose="02040503050406030204" pitchFamily="18" charset="0"/>
                      </a:rPr>
                      <m:t>𝑀</m:t>
                    </m:r>
                    <m:d>
                      <m:dPr>
                        <m:ctrlPr>
                          <a:rPr lang="en-US" altLang="ja-JP" sz="2400" i="1" dirty="0">
                            <a:solidFill>
                              <a:schemeClr val="tx1"/>
                            </a:solidFill>
                            <a:latin typeface="Cambria Math" panose="02040503050406030204" pitchFamily="18" charset="0"/>
                          </a:rPr>
                        </m:ctrlPr>
                      </m:dPr>
                      <m:e>
                        <m:sSub>
                          <m:sSubPr>
                            <m:ctrlPr>
                              <a:rPr lang="el-GR"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𝑇</m:t>
                            </m:r>
                          </m:e>
                          <m:sub>
                            <m:r>
                              <a:rPr lang="en-US" altLang="ja-JP" sz="2400" i="1">
                                <a:solidFill>
                                  <a:schemeClr val="tx1"/>
                                </a:solidFill>
                                <a:latin typeface="Cambria Math" panose="02040503050406030204" pitchFamily="18" charset="0"/>
                                <a:ea typeface="Cambria Math" panose="02040503050406030204" pitchFamily="18" charset="0"/>
                              </a:rPr>
                              <m:t>𝑐𝑐𝑠</m:t>
                            </m:r>
                          </m:sub>
                        </m:sSub>
                      </m:e>
                    </m:d>
                    <m:r>
                      <a:rPr lang="en-US" altLang="ja-JP" sz="2400" b="0" i="1" dirty="0" smtClean="0">
                        <a:solidFill>
                          <a:schemeClr val="tx1"/>
                        </a:solidFill>
                        <a:latin typeface="Cambria Math" panose="02040503050406030204" pitchFamily="18" charset="0"/>
                      </a:rPr>
                      <m:t>=</m:t>
                    </m:r>
                    <m:r>
                      <a:rPr kumimoji="1" lang="en-US" altLang="ja-JP" sz="2400" b="0" i="0" smtClean="0">
                        <a:solidFill>
                          <a:schemeClr val="tx1"/>
                        </a:solidFill>
                        <a:latin typeface="Cambria Math" panose="02040503050406030204" pitchFamily="18" charset="0"/>
                        <a:ea typeface="Cambria Math" panose="02040503050406030204" pitchFamily="18" charset="0"/>
                      </a:rPr>
                      <m:t>4057</m:t>
                    </m:r>
                    <m:r>
                      <a:rPr kumimoji="1" lang="en-US" altLang="ja-JP" sz="2400" b="0" i="1" smtClean="0">
                        <a:solidFill>
                          <a:schemeClr val="tx1"/>
                        </a:solidFill>
                        <a:latin typeface="Cambria Math" panose="02040503050406030204" pitchFamily="18" charset="0"/>
                        <a:ea typeface="Cambria Math" panose="02040503050406030204" pitchFamily="18" charset="0"/>
                      </a:rPr>
                      <m:t>±40 </m:t>
                    </m:r>
                    <m:r>
                      <a:rPr lang="en-US" altLang="ja-JP" sz="2400" i="1">
                        <a:solidFill>
                          <a:schemeClr val="tx1"/>
                        </a:solidFill>
                        <a:latin typeface="Cambria Math" panose="02040503050406030204" pitchFamily="18" charset="0"/>
                        <a:ea typeface="Cambria Math" panose="02040503050406030204" pitchFamily="18" charset="0"/>
                      </a:rPr>
                      <m:t>(</m:t>
                    </m:r>
                    <m:r>
                      <m:rPr>
                        <m:sty m:val="p"/>
                      </m:rPr>
                      <a:rPr lang="en-US" altLang="ja-JP" sz="2400">
                        <a:solidFill>
                          <a:schemeClr val="tx1"/>
                        </a:solidFill>
                        <a:latin typeface="Cambria Math" panose="02040503050406030204" pitchFamily="18" charset="0"/>
                        <a:ea typeface="Cambria Math" panose="02040503050406030204" pitchFamily="18" charset="0"/>
                      </a:rPr>
                      <m:t>MeV</m:t>
                    </m:r>
                    <m:r>
                      <a:rPr lang="en-US" altLang="ja-JP" sz="2400" i="1">
                        <a:solidFill>
                          <a:schemeClr val="tx1"/>
                        </a:solidFill>
                        <a:latin typeface="Cambria Math" panose="02040503050406030204" pitchFamily="18" charset="0"/>
                        <a:ea typeface="Cambria Math" panose="02040503050406030204" pitchFamily="18" charset="0"/>
                      </a:rPr>
                      <m:t>)</m:t>
                    </m:r>
                  </m:oMath>
                </a14:m>
                <a:r>
                  <a:rPr lang="en-US" altLang="ja-JP" sz="2400">
                    <a:solidFill>
                      <a:schemeClr val="tx1"/>
                    </a:solidFill>
                    <a:ea typeface="Cambria Math" panose="02040503050406030204" pitchFamily="18" charset="0"/>
                  </a:rPr>
                  <a:t>, </a:t>
                </a:r>
                <a14:m>
                  <m:oMath xmlns:m="http://schemas.openxmlformats.org/officeDocument/2006/math">
                    <m:r>
                      <a:rPr lang="en-US" altLang="ja-JP" sz="2400" i="1" dirty="0">
                        <a:latin typeface="Cambria Math" panose="02040503050406030204" pitchFamily="18" charset="0"/>
                      </a:rPr>
                      <m:t>𝑀</m:t>
                    </m:r>
                    <m:d>
                      <m:dPr>
                        <m:ctrlPr>
                          <a:rPr lang="en-US" altLang="ja-JP" sz="2400" i="1" dirty="0">
                            <a:latin typeface="Cambria Math" panose="02040503050406030204" pitchFamily="18" charset="0"/>
                          </a:rPr>
                        </m:ctrlPr>
                      </m:dPr>
                      <m:e>
                        <m:sSub>
                          <m:sSubPr>
                            <m:ctrlPr>
                              <a:rPr lang="el-GR" altLang="ja-JP" sz="2400" i="1">
                                <a:latin typeface="Cambria Math" panose="02040503050406030204" pitchFamily="18" charset="0"/>
                                <a:ea typeface="Cambria Math" panose="02040503050406030204" pitchFamily="18" charset="0"/>
                              </a:rPr>
                            </m:ctrlPr>
                          </m:sSubPr>
                          <m:e>
                            <m:r>
                              <m:rPr>
                                <m:sty m:val="p"/>
                              </m:rPr>
                              <a:rPr lang="el-GR" altLang="ja-JP" sz="2400" i="1" smtClean="0">
                                <a:latin typeface="Cambria Math" panose="02040503050406030204" pitchFamily="18" charset="0"/>
                                <a:ea typeface="Cambria Math" panose="02040503050406030204" pitchFamily="18" charset="0"/>
                              </a:rPr>
                              <m:t>Ω</m:t>
                            </m:r>
                          </m:e>
                          <m:sub>
                            <m:r>
                              <a:rPr lang="en-US" altLang="ja-JP" sz="2400" i="1">
                                <a:latin typeface="Cambria Math" panose="02040503050406030204" pitchFamily="18" charset="0"/>
                                <a:ea typeface="Cambria Math" panose="02040503050406030204" pitchFamily="18" charset="0"/>
                              </a:rPr>
                              <m:t>𝑐𝑐</m:t>
                            </m:r>
                          </m:sub>
                        </m:sSub>
                      </m:e>
                    </m:d>
                    <m:r>
                      <a:rPr lang="en-US" altLang="ja-JP" sz="2400" i="1" dirty="0">
                        <a:latin typeface="Cambria Math" panose="02040503050406030204" pitchFamily="18" charset="0"/>
                      </a:rPr>
                      <m:t>=</m:t>
                    </m:r>
                    <m:r>
                      <a:rPr lang="en-US" altLang="ja-JP" sz="2400" b="0" i="0" dirty="0" smtClean="0">
                        <a:latin typeface="Cambria Math" panose="02040503050406030204" pitchFamily="18" charset="0"/>
                      </a:rPr>
                      <m:t>3760</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18</m:t>
                    </m:r>
                    <m:r>
                      <a:rPr lang="en-US" altLang="ja-JP" sz="2400" i="1">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MeV</m:t>
                    </m:r>
                    <m:r>
                      <a:rPr lang="en-US" altLang="ja-JP" sz="2400" i="1">
                        <a:latin typeface="Cambria Math" panose="02040503050406030204" pitchFamily="18" charset="0"/>
                        <a:ea typeface="Cambria Math" panose="02040503050406030204" pitchFamily="18" charset="0"/>
                      </a:rPr>
                      <m:t>)</m:t>
                    </m:r>
                  </m:oMath>
                </a14:m>
                <a:r>
                  <a:rPr lang="en-US" altLang="ja-JP" sz="2400">
                    <a:solidFill>
                      <a:schemeClr val="tx1"/>
                    </a:solidFill>
                    <a:ea typeface="Cambria Math" panose="02040503050406030204" pitchFamily="18" charset="0"/>
                  </a:rPr>
                  <a:t> </a:t>
                </a:r>
              </a:p>
              <a:p>
                <a14:m>
                  <m:oMath xmlns:m="http://schemas.openxmlformats.org/officeDocument/2006/math">
                    <m:r>
                      <m:rPr>
                        <m:sty m:val="p"/>
                      </m:rPr>
                      <a:rPr lang="el-GR" altLang="ja-JP" sz="2400" i="1" smtClean="0">
                        <a:solidFill>
                          <a:schemeClr val="tx1"/>
                        </a:solidFill>
                        <a:latin typeface="Cambria Math" panose="02040503050406030204" pitchFamily="18" charset="0"/>
                        <a:ea typeface="Cambria Math" panose="02040503050406030204" pitchFamily="18" charset="0"/>
                      </a:rPr>
                      <m:t>Γ</m:t>
                    </m:r>
                    <m:d>
                      <m:dPr>
                        <m:ctrlPr>
                          <a:rPr lang="el-GR" altLang="ja-JP" sz="2400" i="1">
                            <a:solidFill>
                              <a:schemeClr val="tx1"/>
                            </a:solidFill>
                            <a:latin typeface="Cambria Math" panose="02040503050406030204" pitchFamily="18" charset="0"/>
                            <a:ea typeface="Cambria Math" panose="02040503050406030204" pitchFamily="18" charset="0"/>
                          </a:rPr>
                        </m:ctrlPr>
                      </m:dPr>
                      <m:e>
                        <m:sSub>
                          <m:sSubPr>
                            <m:ctrlPr>
                              <a:rPr lang="el-GR"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𝑇</m:t>
                            </m:r>
                          </m:e>
                          <m:sub>
                            <m:r>
                              <a:rPr lang="en-US" altLang="ja-JP" sz="2400" i="1">
                                <a:solidFill>
                                  <a:schemeClr val="tx1"/>
                                </a:solidFill>
                                <a:latin typeface="Cambria Math" panose="02040503050406030204" pitchFamily="18" charset="0"/>
                                <a:ea typeface="Cambria Math" panose="02040503050406030204" pitchFamily="18" charset="0"/>
                              </a:rPr>
                              <m:t>𝑐𝑐𝑠</m:t>
                            </m:r>
                          </m:sub>
                        </m:sSub>
                      </m:e>
                    </m:d>
                    <m:r>
                      <a:rPr lang="en-US" altLang="ja-JP" sz="2400" i="1">
                        <a:solidFill>
                          <a:schemeClr val="tx1"/>
                        </a:solidFill>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=1.2±0.3</m:t>
                    </m:r>
                    <m:r>
                      <a:rPr lang="en-US" altLang="ja-JP" sz="2400" b="0" i="0" smtClean="0">
                        <a:latin typeface="Cambria Math" panose="02040503050406030204" pitchFamily="18" charset="0"/>
                        <a:ea typeface="Cambria Math" panose="02040503050406030204" pitchFamily="18" charset="0"/>
                      </a:rPr>
                      <m:t> (</m:t>
                    </m:r>
                    <m:r>
                      <m:rPr>
                        <m:sty m:val="p"/>
                      </m:rPr>
                      <a:rPr lang="en-US" altLang="ja-JP" sz="2400" b="0" i="0" smtClean="0">
                        <a:latin typeface="Cambria Math" panose="02040503050406030204" pitchFamily="18" charset="0"/>
                        <a:ea typeface="Cambria Math" panose="02040503050406030204" pitchFamily="18" charset="0"/>
                      </a:rPr>
                      <m:t>MeV</m:t>
                    </m:r>
                    <m:r>
                      <a:rPr lang="en-US" altLang="ja-JP" sz="2400" b="0" i="0" smtClean="0">
                        <a:latin typeface="Cambria Math" panose="02040503050406030204" pitchFamily="18" charset="0"/>
                        <a:ea typeface="Cambria Math" panose="02040503050406030204" pitchFamily="18" charset="0"/>
                      </a:rPr>
                      <m:t>)</m:t>
                    </m:r>
                  </m:oMath>
                </a14:m>
                <a:r>
                  <a:rPr kumimoji="1" lang="en-US" altLang="ja-JP" sz="2400"/>
                  <a:t>  </a:t>
                </a:r>
                <a:endParaRPr kumimoji="1" lang="ja-JP" altLang="en-US" sz="20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1955018" y="2194849"/>
                <a:ext cx="8541735" cy="830997"/>
              </a:xfrm>
              <a:prstGeom prst="rect">
                <a:avLst/>
              </a:prstGeom>
              <a:blipFill>
                <a:blip r:embed="rId3"/>
                <a:stretch>
                  <a:fillRect l="-214" t="-5882" b="-8824"/>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F9130BB5-45AD-DCB3-0845-E5841E03BDD0}"/>
              </a:ext>
            </a:extLst>
          </p:cNvPr>
          <p:cNvGrpSpPr/>
          <p:nvPr/>
        </p:nvGrpSpPr>
        <p:grpSpPr>
          <a:xfrm>
            <a:off x="9579054" y="1258477"/>
            <a:ext cx="2327769" cy="2270252"/>
            <a:chOff x="824291" y="1897914"/>
            <a:chExt cx="2629473" cy="2641896"/>
          </a:xfrm>
        </p:grpSpPr>
        <p:sp>
          <p:nvSpPr>
            <p:cNvPr id="8" name="フローチャート: 結合子 7">
              <a:extLst>
                <a:ext uri="{FF2B5EF4-FFF2-40B4-BE49-F238E27FC236}">
                  <a16:creationId xmlns:a16="http://schemas.microsoft.com/office/drawing/2014/main" id="{5424A6DA-B5C8-5650-BA19-F0E90DE1450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CB25F31-17A0-8997-1439-BA8C4201F2CF}"/>
                </a:ext>
              </a:extLst>
            </p:cNvPr>
            <p:cNvGrpSpPr/>
            <p:nvPr/>
          </p:nvGrpSpPr>
          <p:grpSpPr>
            <a:xfrm>
              <a:off x="1134437" y="2626843"/>
              <a:ext cx="1209851" cy="1832470"/>
              <a:chOff x="1134437" y="2626843"/>
              <a:chExt cx="1209851" cy="1832470"/>
            </a:xfrm>
          </p:grpSpPr>
          <p:grpSp>
            <p:nvGrpSpPr>
              <p:cNvPr id="21" name="グループ化 20">
                <a:extLst>
                  <a:ext uri="{FF2B5EF4-FFF2-40B4-BE49-F238E27FC236}">
                    <a16:creationId xmlns:a16="http://schemas.microsoft.com/office/drawing/2014/main" id="{0DD3BAC4-359A-E496-D6C9-B5A7BE956368}"/>
                  </a:ext>
                </a:extLst>
              </p:cNvPr>
              <p:cNvGrpSpPr/>
              <p:nvPr/>
            </p:nvGrpSpPr>
            <p:grpSpPr>
              <a:xfrm>
                <a:off x="1629585" y="3521822"/>
                <a:ext cx="714703" cy="823768"/>
                <a:chOff x="3966521" y="3573517"/>
                <a:chExt cx="714703" cy="823768"/>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E7EDB850-9DE3-B1A3-B7A1-A331FB8EBE34}"/>
                        </a:ext>
                      </a:extLst>
                    </p:cNvPr>
                    <p:cNvSpPr txBox="1"/>
                    <p:nvPr/>
                  </p:nvSpPr>
                  <p:spPr>
                    <a:xfrm>
                      <a:off x="3966521" y="3573517"/>
                      <a:ext cx="714703"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7" name="テキスト ボックス 26">
                      <a:extLst>
                        <a:ext uri="{FF2B5EF4-FFF2-40B4-BE49-F238E27FC236}">
                          <a16:creationId xmlns:a16="http://schemas.microsoft.com/office/drawing/2014/main" id="{E7EDB850-9DE3-B1A3-B7A1-A331FB8EBE34}"/>
                        </a:ext>
                      </a:extLst>
                    </p:cNvPr>
                    <p:cNvSpPr txBox="1">
                      <a:spLocks noRot="1" noChangeAspect="1" noMove="1" noResize="1" noEditPoints="1" noAdjustHandles="1" noChangeArrowheads="1" noChangeShapeType="1" noTextEdit="1"/>
                    </p:cNvSpPr>
                    <p:nvPr/>
                  </p:nvSpPr>
                  <p:spPr>
                    <a:xfrm>
                      <a:off x="3966521" y="3573517"/>
                      <a:ext cx="714703" cy="823768"/>
                    </a:xfrm>
                    <a:prstGeom prst="rect">
                      <a:avLst/>
                    </a:prstGeom>
                    <a:blipFill>
                      <a:blip r:embed="rId4"/>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B1D2FB92-A9CF-5D12-1466-27C74DDEFC1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円/楕円 21">
                <a:extLst>
                  <a:ext uri="{FF2B5EF4-FFF2-40B4-BE49-F238E27FC236}">
                    <a16:creationId xmlns:a16="http://schemas.microsoft.com/office/drawing/2014/main" id="{AF0BFA52-3379-740D-AE87-5241A7054D89}"/>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F36C28F9-BF37-7B76-64DF-A796A57D4C1C}"/>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CBBBFF5-A5E4-6F55-9839-047B1D336564}"/>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DCBBBFF5-A5E4-6F55-9839-047B1D336564}"/>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5"/>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D57ACD7E-588E-ABD9-2230-036AED2702F6}"/>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a:extLst>
                  <a:ext uri="{FF2B5EF4-FFF2-40B4-BE49-F238E27FC236}">
                    <a16:creationId xmlns:a16="http://schemas.microsoft.com/office/drawing/2014/main" id="{2A031890-F87A-7F57-0C01-694092AAF206}"/>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8B29645A-EA87-9350-EA9D-4E51920F7354}"/>
                </a:ext>
              </a:extLst>
            </p:cNvPr>
            <p:cNvGrpSpPr/>
            <p:nvPr/>
          </p:nvGrpSpPr>
          <p:grpSpPr>
            <a:xfrm>
              <a:off x="2083824" y="1988804"/>
              <a:ext cx="1209851" cy="1832470"/>
              <a:chOff x="1134437" y="2626843"/>
              <a:chExt cx="1209851" cy="1832470"/>
            </a:xfrm>
          </p:grpSpPr>
          <p:grpSp>
            <p:nvGrpSpPr>
              <p:cNvPr id="13" name="グループ化 12">
                <a:extLst>
                  <a:ext uri="{FF2B5EF4-FFF2-40B4-BE49-F238E27FC236}">
                    <a16:creationId xmlns:a16="http://schemas.microsoft.com/office/drawing/2014/main" id="{66B66BF6-071A-E740-3C5E-616E70EC5EB8}"/>
                  </a:ext>
                </a:extLst>
              </p:cNvPr>
              <p:cNvGrpSpPr/>
              <p:nvPr/>
            </p:nvGrpSpPr>
            <p:grpSpPr>
              <a:xfrm>
                <a:off x="1629585" y="3521822"/>
                <a:ext cx="714703" cy="839587"/>
                <a:chOff x="3966521" y="3573517"/>
                <a:chExt cx="714703" cy="839587"/>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4CAE891-1B7C-96E1-8BBE-CBDEC01D9B7F}"/>
                        </a:ext>
                      </a:extLst>
                    </p:cNvPr>
                    <p:cNvSpPr txBox="1"/>
                    <p:nvPr/>
                  </p:nvSpPr>
                  <p:spPr>
                    <a:xfrm>
                      <a:off x="3966521" y="3573517"/>
                      <a:ext cx="714703" cy="839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𝑑</m:t>
                                </m:r>
                              </m:e>
                            </m:acc>
                          </m:oMath>
                        </m:oMathPara>
                      </a14:m>
                      <a:endParaRPr kumimoji="1" lang="ja-JP" altLang="en-US" sz="2000"/>
                    </a:p>
                  </p:txBody>
                </p:sp>
              </mc:Choice>
              <mc:Fallback xmlns="">
                <p:sp>
                  <p:nvSpPr>
                    <p:cNvPr id="19" name="テキスト ボックス 18">
                      <a:extLst>
                        <a:ext uri="{FF2B5EF4-FFF2-40B4-BE49-F238E27FC236}">
                          <a16:creationId xmlns:a16="http://schemas.microsoft.com/office/drawing/2014/main" id="{74CAE891-1B7C-96E1-8BBE-CBDEC01D9B7F}"/>
                        </a:ext>
                      </a:extLst>
                    </p:cNvPr>
                    <p:cNvSpPr txBox="1">
                      <a:spLocks noRot="1" noChangeAspect="1" noMove="1" noResize="1" noEditPoints="1" noAdjustHandles="1" noChangeArrowheads="1" noChangeShapeType="1" noTextEdit="1"/>
                    </p:cNvSpPr>
                    <p:nvPr/>
                  </p:nvSpPr>
                  <p:spPr>
                    <a:xfrm>
                      <a:off x="3966521" y="3573517"/>
                      <a:ext cx="714703" cy="839587"/>
                    </a:xfrm>
                    <a:prstGeom prst="rect">
                      <a:avLst/>
                    </a:prstGeom>
                    <a:blipFill>
                      <a:blip r:embed="rId6"/>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BD778863-6143-6D46-952C-EF57234B0FC9}"/>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円/楕円 13">
                <a:extLst>
                  <a:ext uri="{FF2B5EF4-FFF2-40B4-BE49-F238E27FC236}">
                    <a16:creationId xmlns:a16="http://schemas.microsoft.com/office/drawing/2014/main" id="{9382159B-CEDB-3A60-BD96-E45C872A2FB7}"/>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7D53FE2-9930-47D2-1E21-6FE814E13057}"/>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F04BC53-CB58-D05E-B65A-084A6004F759}"/>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𝑢</m:t>
                                </m:r>
                              </m:e>
                            </m:acc>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3F04BC53-CB58-D05E-B65A-084A6004F759}"/>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7"/>
                      <a:stretch>
                        <a:fillRect/>
                      </a:stretch>
                    </a:blipFill>
                  </p:spPr>
                  <p:txBody>
                    <a:bodyPr/>
                    <a:lstStyle/>
                    <a:p>
                      <a:r>
                        <a:rPr lang="ja-JP" altLang="en-US">
                          <a:noFill/>
                        </a:rPr>
                        <a:t> </a:t>
                      </a:r>
                    </a:p>
                  </p:txBody>
                </p:sp>
              </mc:Fallback>
            </mc:AlternateContent>
            <p:sp>
              <p:nvSpPr>
                <p:cNvPr id="18" name="円/楕円 17">
                  <a:extLst>
                    <a:ext uri="{FF2B5EF4-FFF2-40B4-BE49-F238E27FC236}">
                      <a16:creationId xmlns:a16="http://schemas.microsoft.com/office/drawing/2014/main" id="{CAF2637C-F5D7-6BFD-46F1-8C318B055D93}"/>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コネクタ 15">
                <a:extLst>
                  <a:ext uri="{FF2B5EF4-FFF2-40B4-BE49-F238E27FC236}">
                    <a16:creationId xmlns:a16="http://schemas.microsoft.com/office/drawing/2014/main" id="{EEA9709E-FE79-CD18-A551-E19E23F0E35E}"/>
                  </a:ext>
                </a:extLst>
              </p:cNvPr>
              <p:cNvCxnSpPr>
                <a:cxnSpLocks/>
                <a:endCxn id="2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60A85155-61D6-665B-D57D-0D865F53C524}"/>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F94C0B4-B1CE-F3B7-B25E-4FDB93065C6C}"/>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18</m:t>
                          </m:r>
                        </m:num>
                        <m:den>
                          <m:r>
                            <a:rPr kumimoji="1" lang="en-US" altLang="ja-JP" sz="2400" b="0" i="1" smtClean="0">
                              <a:latin typeface="Cambria Math" panose="02040503050406030204" pitchFamily="18" charset="0"/>
                            </a:rPr>
                            <m:t>18</m:t>
                          </m:r>
                        </m:den>
                      </m:f>
                    </m:oMath>
                  </m:oMathPara>
                </a14:m>
                <a:endParaRPr kumimoji="1" lang="ja-JP" altLang="en-US"/>
              </a:p>
            </p:txBody>
          </p:sp>
        </mc:Choice>
        <mc:Fallback xmlns="">
          <p:sp>
            <p:nvSpPr>
              <p:cNvPr id="6" name="テキスト ボックス 5">
                <a:extLst>
                  <a:ext uri="{FF2B5EF4-FFF2-40B4-BE49-F238E27FC236}">
                    <a16:creationId xmlns:a16="http://schemas.microsoft.com/office/drawing/2014/main" id="{0F94C0B4-B1CE-F3B7-B25E-4FDB93065C6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8"/>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CD992A0-BCF2-2EF1-7BCC-39002AA48084}"/>
                  </a:ext>
                </a:extLst>
              </p:cNvPr>
              <p:cNvSpPr txBox="1"/>
              <p:nvPr/>
            </p:nvSpPr>
            <p:spPr>
              <a:xfrm>
                <a:off x="560599" y="1018811"/>
                <a:ext cx="10364048" cy="696986"/>
              </a:xfrm>
              <a:prstGeom prst="rect">
                <a:avLst/>
              </a:prstGeom>
              <a:noFill/>
            </p:spPr>
            <p:txBody>
              <a:bodyPr wrap="square" rtlCol="0">
                <a:spAutoFit/>
              </a:bodyPr>
              <a:lstStyle/>
              <a:p>
                <a:r>
                  <a:rPr lang="ja-JP" altLang="en-US" sz="2000">
                    <a:solidFill>
                      <a:srgbClr val="FF0000"/>
                    </a:solidFill>
                  </a:rPr>
                  <a:t>・</a:t>
                </a:r>
                <a:r>
                  <a:rPr kumimoji="1" lang="en-US" altLang="ja-JP" sz="2000">
                    <a:solidFill>
                      <a:srgbClr val="FF0000"/>
                    </a:solidFill>
                  </a:rPr>
                  <a:t> </a:t>
                </a:r>
                <a:r>
                  <a:rPr lang="en-US" altLang="ja-JP" sz="2000">
                    <a:solidFill>
                      <a:srgbClr val="FF0000"/>
                    </a:solidFill>
                  </a:rPr>
                  <a:t>We derived improved mass relations considering </a:t>
                </a:r>
                <a14:m>
                  <m:oMath xmlns:m="http://schemas.openxmlformats.org/officeDocument/2006/math">
                    <m:d>
                      <m:dPr>
                        <m:ctrlPr>
                          <a:rPr kumimoji="1" lang="en-US" altLang="ja-JP" sz="2000" i="1" smtClean="0">
                            <a:solidFill>
                              <a:srgbClr val="FF0000"/>
                            </a:solidFill>
                            <a:latin typeface="Cambria Math" panose="02040503050406030204" pitchFamily="18" charset="0"/>
                          </a:rPr>
                        </m:ctrlPr>
                      </m:dPr>
                      <m:e>
                        <m:m>
                          <m:mPr>
                            <m:mcs>
                              <m:mc>
                                <m:mcPr>
                                  <m:count m:val="1"/>
                                  <m:mcJc m:val="center"/>
                                </m:mcPr>
                              </m:mc>
                            </m:mcs>
                            <m:ctrlPr>
                              <a:rPr kumimoji="1" lang="en-US" altLang="ja-JP" sz="2000" i="1" smtClean="0">
                                <a:solidFill>
                                  <a:srgbClr val="FF0000"/>
                                </a:solidFill>
                                <a:latin typeface="Cambria Math" panose="02040503050406030204" pitchFamily="18" charset="0"/>
                              </a:rPr>
                            </m:ctrlPr>
                          </m:mPr>
                          <m:mr>
                            <m:e>
                              <m:r>
                                <m:rPr>
                                  <m:nor/>
                                </m:rPr>
                                <a:rPr lang="en-US" altLang="ja-JP" sz="2000">
                                  <a:solidFill>
                                    <a:srgbClr val="FF0000"/>
                                  </a:solidFill>
                                </a:rPr>
                                <m:t>Finite</m:t>
                              </m:r>
                              <m:r>
                                <m:rPr>
                                  <m:nor/>
                                </m:rPr>
                                <a:rPr lang="en-US" altLang="ja-JP" sz="2000">
                                  <a:solidFill>
                                    <a:srgbClr val="FF0000"/>
                                  </a:solidFill>
                                </a:rPr>
                                <m:t> </m:t>
                              </m:r>
                              <m:r>
                                <m:rPr>
                                  <m:nor/>
                                </m:rPr>
                                <a:rPr lang="en-US" altLang="ja-JP" sz="2000">
                                  <a:solidFill>
                                    <a:srgbClr val="FF0000"/>
                                  </a:solidFill>
                                </a:rPr>
                                <m:t>masses</m:t>
                              </m:r>
                              <m:r>
                                <m:rPr>
                                  <m:nor/>
                                </m:rPr>
                                <a:rPr lang="en-US" altLang="ja-JP" sz="2000">
                                  <a:solidFill>
                                    <a:srgbClr val="FF0000"/>
                                  </a:solidFill>
                                </a:rPr>
                                <m:t> </m:t>
                              </m:r>
                              <m:r>
                                <m:rPr>
                                  <m:nor/>
                                </m:rPr>
                                <a:rPr lang="en-US" altLang="ja-JP" sz="2000">
                                  <a:solidFill>
                                    <a:srgbClr val="FF0000"/>
                                  </a:solidFill>
                                </a:rPr>
                                <m:t>of</m:t>
                              </m:r>
                              <m:r>
                                <m:rPr>
                                  <m:brk m:alnAt="7"/>
                                </m:rPr>
                                <a:rPr kumimoji="1" lang="en-US" altLang="ja-JP" sz="2000" b="0" i="0" smtClean="0">
                                  <a:solidFill>
                                    <a:srgbClr val="FF0000"/>
                                  </a:solidFill>
                                  <a:latin typeface="Cambria Math" panose="02040503050406030204" pitchFamily="18" charset="0"/>
                                </a:rPr>
                                <m:t> </m:t>
                              </m:r>
                              <m:r>
                                <m:rPr>
                                  <m:sty m:val="p"/>
                                </m:rPr>
                                <a:rPr lang="en-US" altLang="ja-JP" sz="2000" i="0">
                                  <a:solidFill>
                                    <a:srgbClr val="FF0000"/>
                                  </a:solidFill>
                                  <a:latin typeface="Cambria Math" panose="02040503050406030204" pitchFamily="18" charset="0"/>
                                </a:rPr>
                                <m:t>c</m:t>
                              </m:r>
                              <m:r>
                                <a:rPr lang="en-US" altLang="ja-JP" sz="2000" i="0">
                                  <a:solidFill>
                                    <a:srgbClr val="FF0000"/>
                                  </a:solidFill>
                                  <a:latin typeface="Cambria Math" panose="02040503050406030204" pitchFamily="18" charset="0"/>
                                </a:rPr>
                                <m:t>,</m:t>
                              </m:r>
                              <m:r>
                                <m:rPr>
                                  <m:sty m:val="p"/>
                                </m:rPr>
                                <a:rPr lang="en-US" altLang="ja-JP" sz="2000" i="0">
                                  <a:solidFill>
                                    <a:srgbClr val="FF0000"/>
                                  </a:solidFill>
                                  <a:latin typeface="Cambria Math" panose="02040503050406030204" pitchFamily="18" charset="0"/>
                                </a:rPr>
                                <m:t>b</m:t>
                              </m:r>
                            </m:e>
                          </m:mr>
                          <m:mr>
                            <m:e>
                              <m:r>
                                <m:rPr>
                                  <m:nor/>
                                </m:rPr>
                                <a:rPr lang="en-US" altLang="ja-JP" sz="2000">
                                  <a:solidFill>
                                    <a:srgbClr val="FF0000"/>
                                  </a:solidFill>
                                </a:rPr>
                                <m:t>Mixing</m:t>
                              </m:r>
                              <m:r>
                                <m:rPr>
                                  <m:nor/>
                                </m:rPr>
                                <a:rPr lang="en-US" altLang="ja-JP" sz="2000">
                                  <a:solidFill>
                                    <a:srgbClr val="FF0000"/>
                                  </a:solidFill>
                                </a:rPr>
                                <m:t> </m:t>
                              </m:r>
                              <m:r>
                                <m:rPr>
                                  <m:nor/>
                                </m:rPr>
                                <a:rPr lang="en-US" altLang="ja-JP" sz="2000">
                                  <a:solidFill>
                                    <a:srgbClr val="FF0000"/>
                                  </a:solidFill>
                                </a:rPr>
                                <m:t>of</m:t>
                              </m:r>
                              <m:r>
                                <m:rPr>
                                  <m:nor/>
                                </m:rPr>
                                <a:rPr lang="en-US" altLang="ja-JP" sz="2000">
                                  <a:solidFill>
                                    <a:srgbClr val="FF0000"/>
                                  </a:solidFill>
                                </a:rPr>
                                <m:t> </m:t>
                              </m:r>
                              <m:r>
                                <m:rPr>
                                  <m:nor/>
                                </m:rPr>
                                <a:rPr lang="en-US" altLang="ja-JP" sz="2000">
                                  <a:solidFill>
                                    <a:srgbClr val="FF0000"/>
                                  </a:solidFill>
                                </a:rPr>
                                <m:t>color</m:t>
                              </m:r>
                              <m:r>
                                <a:rPr lang="en-US" altLang="ja-JP" sz="2000" b="0" i="1" smtClean="0">
                                  <a:solidFill>
                                    <a:srgbClr val="FF0000"/>
                                  </a:solidFill>
                                  <a:latin typeface="Cambria Math" panose="02040503050406030204" pitchFamily="18" charset="0"/>
                                </a:rPr>
                                <m:t> </m:t>
                              </m:r>
                              <m:acc>
                                <m:accPr>
                                  <m:chr m:val="̅"/>
                                  <m:ctrlPr>
                                    <a:rPr lang="ja-JP" altLang="en-US" sz="2000" i="1">
                                      <a:solidFill>
                                        <a:srgbClr val="FF0000"/>
                                      </a:solidFill>
                                      <a:latin typeface="Cambria Math" panose="02040503050406030204" pitchFamily="18" charset="0"/>
                                    </a:rPr>
                                  </m:ctrlPr>
                                </m:accPr>
                                <m:e>
                                  <m:r>
                                    <a:rPr lang="en-US" altLang="ja-JP" sz="2000" i="0">
                                      <a:solidFill>
                                        <a:srgbClr val="FF0000"/>
                                      </a:solidFill>
                                      <a:latin typeface="Cambria Math" panose="02040503050406030204" pitchFamily="18" charset="0"/>
                                    </a:rPr>
                                    <m:t>3</m:t>
                                  </m:r>
                                </m:e>
                              </m:acc>
                              <m:r>
                                <m:rPr>
                                  <m:nor/>
                                </m:rPr>
                                <a:rPr lang="en-US" altLang="ja-JP" sz="2000" b="0" i="0" smtClean="0">
                                  <a:solidFill>
                                    <a:srgbClr val="FF0000"/>
                                  </a:solidFill>
                                  <a:latin typeface="Cambria Math" panose="02040503050406030204" pitchFamily="18" charset="0"/>
                                </a:rPr>
                                <m:t> </m:t>
                              </m:r>
                              <m:r>
                                <m:rPr>
                                  <m:nor/>
                                </m:rPr>
                                <a:rPr lang="en-US" altLang="ja-JP" sz="2000" b="0" i="0" smtClean="0">
                                  <a:solidFill>
                                    <a:srgbClr val="FF0000"/>
                                  </a:solidFill>
                                </a:rPr>
                                <m:t>and</m:t>
                              </m:r>
                              <m:r>
                                <m:rPr>
                                  <m:nor/>
                                </m:rPr>
                                <a:rPr lang="en-US" altLang="ja-JP" sz="2000" b="0" i="0" smtClean="0">
                                  <a:solidFill>
                                    <a:srgbClr val="FF0000"/>
                                  </a:solidFill>
                                </a:rPr>
                                <m:t> </m:t>
                              </m:r>
                              <m:r>
                                <a:rPr lang="en-US" altLang="ja-JP" sz="2000" i="0">
                                  <a:solidFill>
                                    <a:srgbClr val="FF0000"/>
                                  </a:solidFill>
                                  <a:latin typeface="Cambria Math" panose="02040503050406030204" pitchFamily="18" charset="0"/>
                                </a:rPr>
                                <m:t>6</m:t>
                              </m:r>
                              <m:r>
                                <m:rPr>
                                  <m:nor/>
                                </m:rPr>
                                <a:rPr lang="ja-JP" altLang="en-US" sz="2000">
                                  <a:solidFill>
                                    <a:srgbClr val="FF0000"/>
                                  </a:solidFill>
                                </a:rPr>
                                <m:t> </m:t>
                              </m:r>
                            </m:e>
                          </m:mr>
                        </m:m>
                      </m:e>
                    </m:d>
                  </m:oMath>
                </a14:m>
                <a:endParaRPr kumimoji="1" lang="ja-JP" altLang="en-US" sz="2000">
                  <a:solidFill>
                    <a:srgbClr val="FF0000"/>
                  </a:solidFill>
                </a:endParaRPr>
              </a:p>
            </p:txBody>
          </p:sp>
        </mc:Choice>
        <mc:Fallback xmlns="">
          <p:sp>
            <p:nvSpPr>
              <p:cNvPr id="4" name="テキスト ボックス 3">
                <a:extLst>
                  <a:ext uri="{FF2B5EF4-FFF2-40B4-BE49-F238E27FC236}">
                    <a16:creationId xmlns:a16="http://schemas.microsoft.com/office/drawing/2014/main" id="{CCD992A0-BCF2-2EF1-7BCC-39002AA48084}"/>
                  </a:ext>
                </a:extLst>
              </p:cNvPr>
              <p:cNvSpPr txBox="1">
                <a:spLocks noRot="1" noChangeAspect="1" noMove="1" noResize="1" noEditPoints="1" noAdjustHandles="1" noChangeArrowheads="1" noChangeShapeType="1" noTextEdit="1"/>
              </p:cNvSpPr>
              <p:nvPr/>
            </p:nvSpPr>
            <p:spPr>
              <a:xfrm>
                <a:off x="560599" y="1018811"/>
                <a:ext cx="10364048" cy="696986"/>
              </a:xfrm>
              <a:prstGeom prst="rect">
                <a:avLst/>
              </a:prstGeom>
              <a:blipFill>
                <a:blip r:embed="rId9"/>
                <a:stretch>
                  <a:fillRect l="-6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7FCB9EE9-6AD9-C3BB-1C01-2E0A88240A79}"/>
                  </a:ext>
                </a:extLst>
              </p:cNvPr>
              <p:cNvSpPr txBox="1"/>
              <p:nvPr/>
            </p:nvSpPr>
            <p:spPr>
              <a:xfrm>
                <a:off x="577049" y="1803544"/>
                <a:ext cx="7244053" cy="400110"/>
              </a:xfrm>
              <a:prstGeom prst="rect">
                <a:avLst/>
              </a:prstGeom>
              <a:noFill/>
            </p:spPr>
            <p:txBody>
              <a:bodyPr wrap="square" rtlCol="0">
                <a:spAutoFit/>
              </a:bodyPr>
              <a:lstStyle/>
              <a:p>
                <a:r>
                  <a:rPr kumimoji="1" lang="ja-JP" altLang="en-US" sz="2000">
                    <a:solidFill>
                      <a:srgbClr val="FF0000"/>
                    </a:solidFill>
                  </a:rPr>
                  <a:t>・</a:t>
                </a:r>
                <a:r>
                  <a:rPr lang="el-GR" altLang="ja-JP" sz="2000">
                    <a:solidFill>
                      <a:srgbClr val="FF0000"/>
                    </a:solidFill>
                    <a:ea typeface="Cambria Math" panose="02040503050406030204" pitchFamily="18" charset="0"/>
                  </a:rPr>
                  <a:t> </a:t>
                </a:r>
                <a:r>
                  <a:rPr lang="en-US" altLang="ja-JP" sz="2000">
                    <a:solidFill>
                      <a:srgbClr val="FF0000"/>
                    </a:solidFill>
                    <a:ea typeface="Cambria Math" panose="02040503050406030204" pitchFamily="18" charset="0"/>
                  </a:rPr>
                  <a:t>We predicted  </a:t>
                </a:r>
                <a14:m>
                  <m:oMath xmlns:m="http://schemas.openxmlformats.org/officeDocument/2006/math">
                    <m:sSub>
                      <m:sSubPr>
                        <m:ctrlPr>
                          <a:rPr lang="el-GR" altLang="ja-JP" sz="2000" i="1">
                            <a:solidFill>
                              <a:srgbClr val="FF0000"/>
                            </a:solidFill>
                            <a:latin typeface="Cambria Math" panose="02040503050406030204" pitchFamily="18" charset="0"/>
                            <a:ea typeface="Cambria Math" panose="02040503050406030204" pitchFamily="18" charset="0"/>
                          </a:rPr>
                        </m:ctrlPr>
                      </m:sSubPr>
                      <m:e>
                        <m:r>
                          <a:rPr lang="en-US" altLang="ja-JP" sz="2000" i="1">
                            <a:solidFill>
                              <a:srgbClr val="FF0000"/>
                            </a:solidFill>
                            <a:latin typeface="Cambria Math" panose="02040503050406030204" pitchFamily="18" charset="0"/>
                            <a:ea typeface="Cambria Math" panose="02040503050406030204" pitchFamily="18" charset="0"/>
                          </a:rPr>
                          <m:t>𝑇</m:t>
                        </m:r>
                      </m:e>
                      <m:sub>
                        <m:r>
                          <a:rPr lang="en-US" altLang="ja-JP" sz="2000" i="1">
                            <a:solidFill>
                              <a:srgbClr val="FF0000"/>
                            </a:solidFill>
                            <a:latin typeface="Cambria Math" panose="02040503050406030204" pitchFamily="18" charset="0"/>
                            <a:ea typeface="Cambria Math" panose="02040503050406030204" pitchFamily="18" charset="0"/>
                          </a:rPr>
                          <m:t>𝑐𝑐𝑠</m:t>
                        </m:r>
                      </m:sub>
                    </m:sSub>
                  </m:oMath>
                </a14:m>
                <a:r>
                  <a:rPr kumimoji="1" lang="ja-JP" altLang="en-US" sz="2000">
                    <a:solidFill>
                      <a:srgbClr val="FF0000"/>
                    </a:solidFill>
                  </a:rPr>
                  <a:t> </a:t>
                </a:r>
                <a:r>
                  <a:rPr kumimoji="1" lang="en-US" altLang="ja-JP" sz="2000">
                    <a:solidFill>
                      <a:srgbClr val="FF0000"/>
                    </a:solidFill>
                  </a:rPr>
                  <a:t>as</a:t>
                </a:r>
                <a:endParaRPr kumimoji="1" lang="ja-JP" altLang="en-US" sz="2000">
                  <a:solidFill>
                    <a:srgbClr val="FF0000"/>
                  </a:solidFill>
                </a:endParaRPr>
              </a:p>
            </p:txBody>
          </p:sp>
        </mc:Choice>
        <mc:Fallback xmlns="">
          <p:sp>
            <p:nvSpPr>
              <p:cNvPr id="31" name="テキスト ボックス 30">
                <a:extLst>
                  <a:ext uri="{FF2B5EF4-FFF2-40B4-BE49-F238E27FC236}">
                    <a16:creationId xmlns:a16="http://schemas.microsoft.com/office/drawing/2014/main" id="{7FCB9EE9-6AD9-C3BB-1C01-2E0A88240A79}"/>
                  </a:ext>
                </a:extLst>
              </p:cNvPr>
              <p:cNvSpPr txBox="1">
                <a:spLocks noRot="1" noChangeAspect="1" noMove="1" noResize="1" noEditPoints="1" noAdjustHandles="1" noChangeArrowheads="1" noChangeShapeType="1" noTextEdit="1"/>
              </p:cNvSpPr>
              <p:nvPr/>
            </p:nvSpPr>
            <p:spPr>
              <a:xfrm>
                <a:off x="577049" y="1803544"/>
                <a:ext cx="7244053" cy="400110"/>
              </a:xfrm>
              <a:prstGeom prst="rect">
                <a:avLst/>
              </a:prstGeom>
              <a:blipFill>
                <a:blip r:embed="rId10"/>
                <a:stretch>
                  <a:fillRect l="-926" t="-7692" b="-29231"/>
                </a:stretch>
              </a:blipFill>
            </p:spPr>
            <p:txBody>
              <a:bodyPr/>
              <a:lstStyle/>
              <a:p>
                <a:r>
                  <a:rPr lang="ja-JP" altLang="en-US">
                    <a:noFill/>
                  </a:rPr>
                  <a:t> </a:t>
                </a:r>
              </a:p>
            </p:txBody>
          </p:sp>
        </mc:Fallback>
      </mc:AlternateContent>
      <p:sp>
        <p:nvSpPr>
          <p:cNvPr id="33" name="テキスト ボックス 32">
            <a:extLst>
              <a:ext uri="{FF2B5EF4-FFF2-40B4-BE49-F238E27FC236}">
                <a16:creationId xmlns:a16="http://schemas.microsoft.com/office/drawing/2014/main" id="{F810AF0A-28D2-EC3E-9DCE-7825C12333F4}"/>
              </a:ext>
            </a:extLst>
          </p:cNvPr>
          <p:cNvSpPr txBox="1"/>
          <p:nvPr/>
        </p:nvSpPr>
        <p:spPr>
          <a:xfrm>
            <a:off x="560599" y="3078725"/>
            <a:ext cx="4976820" cy="400110"/>
          </a:xfrm>
          <a:prstGeom prst="rect">
            <a:avLst/>
          </a:prstGeom>
          <a:noFill/>
        </p:spPr>
        <p:txBody>
          <a:bodyPr wrap="square" rtlCol="0">
            <a:spAutoFit/>
          </a:bodyPr>
          <a:lstStyle/>
          <a:p>
            <a:r>
              <a:rPr kumimoji="1" lang="ja-JP" altLang="en-US" sz="2000">
                <a:solidFill>
                  <a:srgbClr val="FF0000"/>
                </a:solidFill>
              </a:rPr>
              <a:t>・</a:t>
            </a:r>
            <a:r>
              <a:rPr kumimoji="1" lang="en-US" altLang="ja-JP" sz="2000">
                <a:solidFill>
                  <a:srgbClr val="FF0000"/>
                </a:solidFill>
              </a:rPr>
              <a:t>Comparison with future experiment</a:t>
            </a:r>
            <a:endParaRPr kumimoji="1" lang="ja-JP" altLang="en-US" sz="2000">
              <a:solidFill>
                <a:srgbClr val="FF0000"/>
              </a:solidFill>
            </a:endParaRPr>
          </a:p>
        </p:txBody>
      </p:sp>
      <p:sp>
        <p:nvSpPr>
          <p:cNvPr id="34" name="テキスト ボックス 33">
            <a:extLst>
              <a:ext uri="{FF2B5EF4-FFF2-40B4-BE49-F238E27FC236}">
                <a16:creationId xmlns:a16="http://schemas.microsoft.com/office/drawing/2014/main" id="{514793BD-A423-6825-D046-CC7D0987CC51}"/>
              </a:ext>
            </a:extLst>
          </p:cNvPr>
          <p:cNvSpPr txBox="1"/>
          <p:nvPr/>
        </p:nvSpPr>
        <p:spPr>
          <a:xfrm>
            <a:off x="1955017" y="3515292"/>
            <a:ext cx="5603373" cy="400110"/>
          </a:xfrm>
          <a:prstGeom prst="rect">
            <a:avLst/>
          </a:prstGeom>
          <a:noFill/>
        </p:spPr>
        <p:txBody>
          <a:bodyPr wrap="square" rtlCol="0">
            <a:spAutoFit/>
          </a:bodyPr>
          <a:lstStyle/>
          <a:p>
            <a:r>
              <a:rPr kumimoji="1" lang="en-US" altLang="ja-JP" sz="2000"/>
              <a:t>Systematic understanding of hadron spectrum</a:t>
            </a:r>
          </a:p>
        </p:txBody>
      </p:sp>
      <p:sp>
        <p:nvSpPr>
          <p:cNvPr id="36" name="矢印: 右 35">
            <a:extLst>
              <a:ext uri="{FF2B5EF4-FFF2-40B4-BE49-F238E27FC236}">
                <a16:creationId xmlns:a16="http://schemas.microsoft.com/office/drawing/2014/main" id="{ADB4502F-7CCD-ED5B-999E-C065C54D6E00}"/>
              </a:ext>
            </a:extLst>
          </p:cNvPr>
          <p:cNvSpPr/>
          <p:nvPr/>
        </p:nvSpPr>
        <p:spPr>
          <a:xfrm>
            <a:off x="1072012" y="3785616"/>
            <a:ext cx="694944" cy="3083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9DA7B32C-147B-432B-ED15-5A0DD14A7147}"/>
                  </a:ext>
                </a:extLst>
              </p:cNvPr>
              <p:cNvSpPr txBox="1"/>
              <p:nvPr/>
            </p:nvSpPr>
            <p:spPr>
              <a:xfrm>
                <a:off x="7607720" y="4162415"/>
                <a:ext cx="4493489" cy="400815"/>
              </a:xfrm>
              <a:prstGeom prst="rect">
                <a:avLst/>
              </a:prstGeom>
              <a:noFill/>
            </p:spPr>
            <p:txBody>
              <a:bodyPr wrap="square" rtlCol="0">
                <a:spAutoFit/>
              </a:bodyPr>
              <a:lstStyle/>
              <a:p>
                <a:r>
                  <a:rPr lang="en-US" altLang="ja-JP" sz="2000">
                    <a:solidFill>
                      <a:schemeClr val="tx1"/>
                    </a:solidFill>
                  </a:rPr>
                  <a:t>Whether color rep. of diquark is </a:t>
                </a:r>
                <a14:m>
                  <m:oMath xmlns:m="http://schemas.openxmlformats.org/officeDocument/2006/math">
                    <m:acc>
                      <m:accPr>
                        <m:chr m:val="̅"/>
                        <m:ctrlPr>
                          <a:rPr lang="ja-JP" altLang="en-US" sz="2000" i="1" smtClean="0">
                            <a:solidFill>
                              <a:schemeClr val="tx1"/>
                            </a:solidFill>
                            <a:latin typeface="Cambria Math" panose="02040503050406030204" pitchFamily="18" charset="0"/>
                          </a:rPr>
                        </m:ctrlPr>
                      </m:accPr>
                      <m:e>
                        <m:r>
                          <a:rPr lang="en-US" altLang="ja-JP" sz="2000" i="0">
                            <a:solidFill>
                              <a:schemeClr val="tx1"/>
                            </a:solidFill>
                            <a:latin typeface="Cambria Math" panose="02040503050406030204" pitchFamily="18" charset="0"/>
                          </a:rPr>
                          <m:t>3</m:t>
                        </m:r>
                      </m:e>
                    </m:acc>
                  </m:oMath>
                </a14:m>
                <a:r>
                  <a:rPr kumimoji="1" lang="en-US" altLang="ja-JP" sz="2000">
                    <a:solidFill>
                      <a:schemeClr val="tx1"/>
                    </a:solidFill>
                  </a:rPr>
                  <a:t>?</a:t>
                </a:r>
                <a:endParaRPr kumimoji="1" lang="ja-JP" altLang="en-US" sz="2000">
                  <a:solidFill>
                    <a:schemeClr val="tx1"/>
                  </a:solidFill>
                </a:endParaRPr>
              </a:p>
            </p:txBody>
          </p:sp>
        </mc:Choice>
        <mc:Fallback xmlns="">
          <p:sp>
            <p:nvSpPr>
              <p:cNvPr id="37" name="テキスト ボックス 36">
                <a:extLst>
                  <a:ext uri="{FF2B5EF4-FFF2-40B4-BE49-F238E27FC236}">
                    <a16:creationId xmlns:a16="http://schemas.microsoft.com/office/drawing/2014/main" id="{9DA7B32C-147B-432B-ED15-5A0DD14A7147}"/>
                  </a:ext>
                </a:extLst>
              </p:cNvPr>
              <p:cNvSpPr txBox="1">
                <a:spLocks noRot="1" noChangeAspect="1" noMove="1" noResize="1" noEditPoints="1" noAdjustHandles="1" noChangeArrowheads="1" noChangeShapeType="1" noTextEdit="1"/>
              </p:cNvSpPr>
              <p:nvPr/>
            </p:nvSpPr>
            <p:spPr>
              <a:xfrm>
                <a:off x="7607720" y="4162415"/>
                <a:ext cx="4493489" cy="400815"/>
              </a:xfrm>
              <a:prstGeom prst="rect">
                <a:avLst/>
              </a:prstGeom>
              <a:blipFill>
                <a:blip r:embed="rId11"/>
                <a:stretch>
                  <a:fillRect l="-1493" t="-7576" b="-27273"/>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836005D0-8398-C099-7CE7-1AA0637EE664}"/>
              </a:ext>
            </a:extLst>
          </p:cNvPr>
          <p:cNvSpPr txBox="1"/>
          <p:nvPr/>
        </p:nvSpPr>
        <p:spPr>
          <a:xfrm>
            <a:off x="1254295" y="4770937"/>
            <a:ext cx="1800190" cy="400110"/>
          </a:xfrm>
          <a:prstGeom prst="rect">
            <a:avLst/>
          </a:prstGeom>
          <a:solidFill>
            <a:schemeClr val="bg1"/>
          </a:solidFill>
        </p:spPr>
        <p:txBody>
          <a:bodyPr wrap="square" rtlCol="0">
            <a:spAutoFit/>
          </a:bodyPr>
          <a:lstStyle/>
          <a:p>
            <a:pPr algn="ctr"/>
            <a:r>
              <a:rPr lang="en-US" altLang="ja-JP" sz="2000" u="sng"/>
              <a:t>Future Works</a:t>
            </a:r>
            <a:endParaRPr kumimoji="1" lang="ja-JP" altLang="en-US" sz="2000" u="sng"/>
          </a:p>
        </p:txBody>
      </p:sp>
      <p:sp>
        <p:nvSpPr>
          <p:cNvPr id="39" name="テキスト ボックス 38">
            <a:extLst>
              <a:ext uri="{FF2B5EF4-FFF2-40B4-BE49-F238E27FC236}">
                <a16:creationId xmlns:a16="http://schemas.microsoft.com/office/drawing/2014/main" id="{E824096F-925B-FD63-1879-EB201A52F7C1}"/>
              </a:ext>
            </a:extLst>
          </p:cNvPr>
          <p:cNvSpPr txBox="1"/>
          <p:nvPr/>
        </p:nvSpPr>
        <p:spPr>
          <a:xfrm>
            <a:off x="1072011" y="5225820"/>
            <a:ext cx="3937733" cy="400110"/>
          </a:xfrm>
          <a:prstGeom prst="rect">
            <a:avLst/>
          </a:prstGeom>
          <a:noFill/>
        </p:spPr>
        <p:txBody>
          <a:bodyPr wrap="square" rtlCol="0">
            <a:spAutoFit/>
          </a:bodyPr>
          <a:lstStyle/>
          <a:p>
            <a:r>
              <a:rPr kumimoji="1" lang="ja-JP" altLang="en-US" sz="2000"/>
              <a:t>・</a:t>
            </a:r>
            <a:r>
              <a:rPr kumimoji="1" lang="en-US" altLang="ja-JP" sz="2000"/>
              <a:t>Application to bottom sector</a:t>
            </a:r>
            <a:endParaRPr kumimoji="1" lang="ja-JP" altLang="en-US" sz="2000"/>
          </a:p>
        </p:txBody>
      </p:sp>
      <p:sp>
        <p:nvSpPr>
          <p:cNvPr id="40" name="テキスト ボックス 39">
            <a:extLst>
              <a:ext uri="{FF2B5EF4-FFF2-40B4-BE49-F238E27FC236}">
                <a16:creationId xmlns:a16="http://schemas.microsoft.com/office/drawing/2014/main" id="{FE0F7702-D273-2E8D-9DC8-139C6909A201}"/>
              </a:ext>
            </a:extLst>
          </p:cNvPr>
          <p:cNvSpPr txBox="1"/>
          <p:nvPr/>
        </p:nvSpPr>
        <p:spPr>
          <a:xfrm>
            <a:off x="1072011" y="6031407"/>
            <a:ext cx="9622058" cy="400110"/>
          </a:xfrm>
          <a:prstGeom prst="rect">
            <a:avLst/>
          </a:prstGeom>
          <a:noFill/>
        </p:spPr>
        <p:txBody>
          <a:bodyPr wrap="square" rtlCol="0">
            <a:spAutoFit/>
          </a:bodyPr>
          <a:lstStyle/>
          <a:p>
            <a:r>
              <a:rPr lang="ja-JP" altLang="en-US" sz="2000"/>
              <a:t>・</a:t>
            </a:r>
            <a:r>
              <a:rPr lang="en-US" altLang="ja-JP" sz="2000"/>
              <a:t>Chiral symmetry</a:t>
            </a:r>
            <a:r>
              <a:rPr lang="ja-JP" altLang="en-US" sz="2000"/>
              <a:t>　→</a:t>
            </a:r>
            <a:r>
              <a:rPr lang="en-US" altLang="ja-JP" sz="2000"/>
              <a:t>It enables us to analyze chiral partner structure, etc.</a:t>
            </a:r>
          </a:p>
        </p:txBody>
      </p:sp>
      <p:sp>
        <p:nvSpPr>
          <p:cNvPr id="42" name="左中かっこ 41">
            <a:extLst>
              <a:ext uri="{FF2B5EF4-FFF2-40B4-BE49-F238E27FC236}">
                <a16:creationId xmlns:a16="http://schemas.microsoft.com/office/drawing/2014/main" id="{44BC2353-299F-89B0-1A93-08FDE1050451}"/>
              </a:ext>
            </a:extLst>
          </p:cNvPr>
          <p:cNvSpPr/>
          <p:nvPr/>
        </p:nvSpPr>
        <p:spPr>
          <a:xfrm>
            <a:off x="7509750" y="3654086"/>
            <a:ext cx="195940" cy="9859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CB30DCD0-C49E-3BEE-9AB2-BE008BAF573D}"/>
              </a:ext>
            </a:extLst>
          </p:cNvPr>
          <p:cNvSpPr txBox="1"/>
          <p:nvPr/>
        </p:nvSpPr>
        <p:spPr>
          <a:xfrm>
            <a:off x="7607720" y="3723403"/>
            <a:ext cx="2815920" cy="400110"/>
          </a:xfrm>
          <a:prstGeom prst="rect">
            <a:avLst/>
          </a:prstGeom>
          <a:noFill/>
        </p:spPr>
        <p:txBody>
          <a:bodyPr wrap="square">
            <a:spAutoFit/>
          </a:bodyPr>
          <a:lstStyle/>
          <a:p>
            <a:r>
              <a:rPr kumimoji="1" lang="en-US" altLang="ja-JP" sz="2000"/>
              <a:t>Diquark picture</a:t>
            </a:r>
            <a:r>
              <a:rPr kumimoji="1" lang="ja-JP" altLang="en-US" sz="2000"/>
              <a:t>？</a:t>
            </a:r>
            <a:endParaRPr kumimoji="1" lang="en-US" altLang="ja-JP" sz="2000"/>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4FC57A83-F63B-FFD7-C4F6-7AB18136A307}"/>
                  </a:ext>
                </a:extLst>
              </p:cNvPr>
              <p:cNvSpPr txBox="1"/>
              <p:nvPr/>
            </p:nvSpPr>
            <p:spPr>
              <a:xfrm>
                <a:off x="1955018" y="3966145"/>
                <a:ext cx="5603372" cy="400110"/>
              </a:xfrm>
              <a:prstGeom prst="rect">
                <a:avLst/>
              </a:prstGeom>
              <a:noFill/>
            </p:spPr>
            <p:txBody>
              <a:bodyPr wrap="square">
                <a:spAutoFit/>
              </a:bodyPr>
              <a:lstStyle/>
              <a:p>
                <a:r>
                  <a:rPr lang="en-US" altLang="ja-JP" sz="2000">
                    <a:ea typeface="Cambria Math" panose="02040503050406030204" pitchFamily="18" charset="0"/>
                  </a:rPr>
                  <a:t>Understanding of structures of </a:t>
                </a:r>
                <a14:m>
                  <m:oMath xmlns:m="http://schemas.openxmlformats.org/officeDocument/2006/math">
                    <m:sSub>
                      <m:sSubPr>
                        <m:ctrlPr>
                          <a:rPr lang="el-GR"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𝑇</m:t>
                        </m:r>
                      </m:e>
                      <m:sub>
                        <m:r>
                          <a:rPr lang="en-US" altLang="ja-JP" sz="2000" i="1">
                            <a:latin typeface="Cambria Math" panose="02040503050406030204" pitchFamily="18" charset="0"/>
                            <a:ea typeface="Cambria Math" panose="02040503050406030204" pitchFamily="18" charset="0"/>
                          </a:rPr>
                          <m:t>𝑐𝑐𝑠</m:t>
                        </m:r>
                      </m:sub>
                    </m:sSub>
                  </m:oMath>
                </a14:m>
                <a:r>
                  <a:rPr lang="en-US" altLang="ja-JP" sz="2000"/>
                  <a:t> and </a:t>
                </a:r>
                <a14:m>
                  <m:oMath xmlns:m="http://schemas.openxmlformats.org/officeDocument/2006/math">
                    <m:sSub>
                      <m:sSubPr>
                        <m:ctrlPr>
                          <a:rPr lang="el-GR"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𝑇</m:t>
                        </m:r>
                      </m:e>
                      <m:sub>
                        <m:r>
                          <a:rPr lang="en-US" altLang="ja-JP" sz="2000" i="1">
                            <a:latin typeface="Cambria Math" panose="02040503050406030204" pitchFamily="18" charset="0"/>
                            <a:ea typeface="Cambria Math" panose="02040503050406030204" pitchFamily="18" charset="0"/>
                          </a:rPr>
                          <m:t>𝑐𝑐</m:t>
                        </m:r>
                      </m:sub>
                    </m:sSub>
                  </m:oMath>
                </a14:m>
                <a:endParaRPr kumimoji="1" lang="ja-JP" altLang="en-US" sz="2000"/>
              </a:p>
            </p:txBody>
          </p:sp>
        </mc:Choice>
        <mc:Fallback xmlns="">
          <p:sp>
            <p:nvSpPr>
              <p:cNvPr id="46" name="テキスト ボックス 45">
                <a:extLst>
                  <a:ext uri="{FF2B5EF4-FFF2-40B4-BE49-F238E27FC236}">
                    <a16:creationId xmlns:a16="http://schemas.microsoft.com/office/drawing/2014/main" id="{4FC57A83-F63B-FFD7-C4F6-7AB18136A307}"/>
                  </a:ext>
                </a:extLst>
              </p:cNvPr>
              <p:cNvSpPr txBox="1">
                <a:spLocks noRot="1" noChangeAspect="1" noMove="1" noResize="1" noEditPoints="1" noAdjustHandles="1" noChangeArrowheads="1" noChangeShapeType="1" noTextEdit="1"/>
              </p:cNvSpPr>
              <p:nvPr/>
            </p:nvSpPr>
            <p:spPr>
              <a:xfrm>
                <a:off x="1955018" y="3966145"/>
                <a:ext cx="5603372" cy="400110"/>
              </a:xfrm>
              <a:prstGeom prst="rect">
                <a:avLst/>
              </a:prstGeom>
              <a:blipFill>
                <a:blip r:embed="rId12"/>
                <a:stretch>
                  <a:fillRect l="-1197" t="-7692" b="-29231"/>
                </a:stretch>
              </a:blipFill>
            </p:spPr>
            <p:txBody>
              <a:bodyPr/>
              <a:lstStyle/>
              <a:p>
                <a:r>
                  <a:rPr lang="ja-JP" altLang="en-US">
                    <a:noFill/>
                  </a:rPr>
                  <a:t> </a:t>
                </a:r>
              </a:p>
            </p:txBody>
          </p:sp>
        </mc:Fallback>
      </mc:AlternateContent>
      <p:sp>
        <p:nvSpPr>
          <p:cNvPr id="47" name="左中かっこ 46">
            <a:extLst>
              <a:ext uri="{FF2B5EF4-FFF2-40B4-BE49-F238E27FC236}">
                <a16:creationId xmlns:a16="http://schemas.microsoft.com/office/drawing/2014/main" id="{8E5F78F6-C658-176A-E857-B2B942C7F72E}"/>
              </a:ext>
            </a:extLst>
          </p:cNvPr>
          <p:cNvSpPr/>
          <p:nvPr/>
        </p:nvSpPr>
        <p:spPr>
          <a:xfrm>
            <a:off x="1857048" y="3451184"/>
            <a:ext cx="195940" cy="9859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EF061CBE-04EA-0515-88D3-BFA2C682290E}"/>
              </a:ext>
            </a:extLst>
          </p:cNvPr>
          <p:cNvSpPr txBox="1"/>
          <p:nvPr/>
        </p:nvSpPr>
        <p:spPr>
          <a:xfrm>
            <a:off x="4756703" y="5232649"/>
            <a:ext cx="8352883" cy="707886"/>
          </a:xfrm>
          <a:prstGeom prst="rect">
            <a:avLst/>
          </a:prstGeom>
          <a:noFill/>
        </p:spPr>
        <p:txBody>
          <a:bodyPr wrap="square" rtlCol="0">
            <a:spAutoFit/>
          </a:bodyPr>
          <a:lstStyle/>
          <a:p>
            <a:r>
              <a:rPr kumimoji="1" lang="ja-JP" altLang="en-US" sz="2000"/>
              <a:t>←</a:t>
            </a:r>
            <a:r>
              <a:rPr kumimoji="1" lang="en-US" altLang="ja-JP" sz="2000"/>
              <a:t>Once the hadrons including the 2 bottom quarks</a:t>
            </a:r>
          </a:p>
          <a:p>
            <a:r>
              <a:rPr kumimoji="1" lang="en-US" altLang="ja-JP" sz="2000"/>
              <a:t> are discovered, we can do.</a:t>
            </a:r>
            <a:endParaRPr kumimoji="1" lang="ja-JP" altLang="en-US" sz="2000"/>
          </a:p>
        </p:txBody>
      </p:sp>
    </p:spTree>
    <p:extLst>
      <p:ext uri="{BB962C8B-B14F-4D97-AF65-F5344CB8AC3E}">
        <p14:creationId xmlns:p14="http://schemas.microsoft.com/office/powerpoint/2010/main" val="1318261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FEDA404-5645-A5A0-DCD4-B6F19F30F14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9ED5B1D-C8CC-77C5-84F5-DBBC549FD35F}"/>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6936ACB-548B-316A-BD07-6F8722DB3E40}"/>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Comparison with lattice QCD results</a:t>
            </a:r>
            <a:endParaRPr kumimoji="1" lang="ja-JP" altLang="en-US" sz="4400">
              <a:solidFill>
                <a:schemeClr val="bg1"/>
              </a:solidFill>
            </a:endParaRPr>
          </a:p>
        </p:txBody>
      </p:sp>
      <mc:AlternateContent xmlns:mc="http://schemas.openxmlformats.org/markup-compatibility/2006" xmlns:a14="http://schemas.microsoft.com/office/drawing/2010/main">
        <mc:Choice Requires="a14">
          <p:graphicFrame>
            <p:nvGraphicFramePr>
              <p:cNvPr id="12" name="表 11">
                <a:extLst>
                  <a:ext uri="{FF2B5EF4-FFF2-40B4-BE49-F238E27FC236}">
                    <a16:creationId xmlns:a16="http://schemas.microsoft.com/office/drawing/2014/main" id="{5F59BAE6-C063-46FB-5D72-29377E95CC32}"/>
                  </a:ext>
                </a:extLst>
              </p:cNvPr>
              <p:cNvGraphicFramePr>
                <a:graphicFrameLocks noGrp="1"/>
              </p:cNvGraphicFramePr>
              <p:nvPr>
                <p:extLst>
                  <p:ext uri="{D42A27DB-BD31-4B8C-83A1-F6EECF244321}">
                    <p14:modId xmlns:p14="http://schemas.microsoft.com/office/powerpoint/2010/main" val="4221405512"/>
                  </p:ext>
                </p:extLst>
              </p:nvPr>
            </p:nvGraphicFramePr>
            <p:xfrm>
              <a:off x="1455351" y="2326045"/>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26226270"/>
                        </a:ext>
                      </a:extLst>
                    </a:gridCol>
                    <a:gridCol w="2709333">
                      <a:extLst>
                        <a:ext uri="{9D8B030D-6E8A-4147-A177-3AD203B41FA5}">
                          <a16:colId xmlns:a16="http://schemas.microsoft.com/office/drawing/2014/main" val="2257095341"/>
                        </a:ext>
                      </a:extLst>
                    </a:gridCol>
                    <a:gridCol w="2709333">
                      <a:extLst>
                        <a:ext uri="{9D8B030D-6E8A-4147-A177-3AD203B41FA5}">
                          <a16:colId xmlns:a16="http://schemas.microsoft.com/office/drawing/2014/main" val="2295039667"/>
                        </a:ext>
                      </a:extLst>
                    </a:gridCol>
                  </a:tblGrid>
                  <a:tr h="370840">
                    <a:tc rowSpan="4">
                      <a:txBody>
                        <a:bodyPr/>
                        <a:lstStyle/>
                        <a:p>
                          <a:pPr algn="ctr"/>
                          <a14:m>
                            <m:oMathPara xmlns:m="http://schemas.openxmlformats.org/officeDocument/2006/math">
                              <m:oMathParaPr>
                                <m:jc m:val="centerGroup"/>
                              </m:oMathParaPr>
                              <m:oMath xmlns:m="http://schemas.openxmlformats.org/officeDocument/2006/math">
                                <m:sSub>
                                  <m:sSubPr>
                                    <m:ctrlPr>
                                      <a:rPr lang="en-US" altLang="ja-JP" sz="1800" b="0" i="1" dirty="0" smtClean="0">
                                        <a:solidFill>
                                          <a:schemeClr val="tx1"/>
                                        </a:solidFill>
                                        <a:latin typeface="Cambria Math" panose="02040503050406030204" pitchFamily="18" charset="0"/>
                                      </a:rPr>
                                    </m:ctrlPr>
                                  </m:sSubPr>
                                  <m:e>
                                    <m:r>
                                      <a:rPr lang="en-US" altLang="ja-JP" sz="1800" b="0" i="1" dirty="0" smtClean="0">
                                        <a:solidFill>
                                          <a:schemeClr val="tx1"/>
                                        </a:solidFill>
                                        <a:latin typeface="Cambria Math" panose="02040503050406030204" pitchFamily="18" charset="0"/>
                                      </a:rPr>
                                      <m:t>𝑀</m:t>
                                    </m:r>
                                  </m:e>
                                  <m:sub>
                                    <m:r>
                                      <m:rPr>
                                        <m:sty m:val="p"/>
                                      </m:rPr>
                                      <a:rPr lang="en-US" altLang="ja-JP" sz="1800" b="0" i="0" dirty="0" smtClean="0">
                                        <a:solidFill>
                                          <a:schemeClr val="tx1"/>
                                        </a:solidFill>
                                        <a:latin typeface="Cambria Math" panose="02040503050406030204" pitchFamily="18" charset="0"/>
                                      </a:rPr>
                                      <m:t>ave</m:t>
                                    </m:r>
                                  </m:sub>
                                </m:sSub>
                                <m:d>
                                  <m:dPr>
                                    <m:ctrlPr>
                                      <a:rPr lang="en-US" altLang="ja-JP" sz="1800" b="0" i="1" dirty="0" smtClean="0">
                                        <a:solidFill>
                                          <a:schemeClr val="tx1"/>
                                        </a:solidFill>
                                        <a:latin typeface="Cambria Math" panose="02040503050406030204" pitchFamily="18" charset="0"/>
                                      </a:rPr>
                                    </m:ctrlPr>
                                  </m:dPr>
                                  <m:e>
                                    <m:sSub>
                                      <m:sSubPr>
                                        <m:ctrlPr>
                                          <a:rPr lang="en-US" altLang="ja-JP" sz="1800" i="1" dirty="0">
                                            <a:solidFill>
                                              <a:schemeClr val="tx1"/>
                                            </a:solidFill>
                                            <a:latin typeface="Cambria Math" panose="02040503050406030204" pitchFamily="18" charset="0"/>
                                          </a:rPr>
                                        </m:ctrlPr>
                                      </m:sSubPr>
                                      <m:e>
                                        <m:r>
                                          <m:rPr>
                                            <m:sty m:val="p"/>
                                          </m:rPr>
                                          <a:rPr lang="el-GR" altLang="ja-JP" sz="1800" i="1" dirty="0">
                                            <a:solidFill>
                                              <a:schemeClr val="tx1"/>
                                            </a:solidFill>
                                            <a:latin typeface="Cambria Math" panose="02040503050406030204" pitchFamily="18" charset="0"/>
                                            <a:ea typeface="Cambria Math" panose="02040503050406030204" pitchFamily="18" charset="0"/>
                                          </a:rPr>
                                          <m:t>Ω</m:t>
                                        </m:r>
                                      </m:e>
                                      <m:sub>
                                        <m:r>
                                          <a:rPr lang="en-US" altLang="ja-JP" sz="1800" b="0" i="1" dirty="0" smtClean="0">
                                            <a:solidFill>
                                              <a:schemeClr val="tx1"/>
                                            </a:solidFill>
                                            <a:latin typeface="Cambria Math" panose="02040503050406030204" pitchFamily="18" charset="0"/>
                                            <a:ea typeface="Cambria Math" panose="02040503050406030204" pitchFamily="18" charset="0"/>
                                          </a:rPr>
                                          <m:t>𝑏𝑏</m:t>
                                        </m:r>
                                      </m:sub>
                                    </m:sSub>
                                  </m:e>
                                </m:d>
                                <m:r>
                                  <a:rPr lang="en-US" altLang="ja-JP" sz="18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1800" i="1" dirty="0">
                                        <a:solidFill>
                                          <a:schemeClr val="tx1"/>
                                        </a:solidFill>
                                        <a:latin typeface="Cambria Math" panose="02040503050406030204" pitchFamily="18" charset="0"/>
                                      </a:rPr>
                                    </m:ctrlPr>
                                  </m:sSubPr>
                                  <m:e>
                                    <m:r>
                                      <a:rPr lang="en-US" altLang="ja-JP" sz="1800" i="1" dirty="0">
                                        <a:solidFill>
                                          <a:schemeClr val="tx1"/>
                                        </a:solidFill>
                                        <a:latin typeface="Cambria Math" panose="02040503050406030204" pitchFamily="18" charset="0"/>
                                      </a:rPr>
                                      <m:t>𝑀</m:t>
                                    </m:r>
                                  </m:e>
                                  <m:sub>
                                    <m:r>
                                      <m:rPr>
                                        <m:sty m:val="p"/>
                                      </m:rPr>
                                      <a:rPr lang="en-US" altLang="ja-JP" sz="1800" b="0" i="0" dirty="0" smtClean="0">
                                        <a:solidFill>
                                          <a:schemeClr val="tx1"/>
                                        </a:solidFill>
                                        <a:latin typeface="Cambria Math" panose="02040503050406030204" pitchFamily="18" charset="0"/>
                                      </a:rPr>
                                      <m:t>ave</m:t>
                                    </m:r>
                                  </m:sub>
                                </m:sSub>
                                <m:d>
                                  <m:dPr>
                                    <m:ctrlPr>
                                      <a:rPr lang="en-US" altLang="ja-JP" sz="1800" b="0" i="1" dirty="0" smtClean="0">
                                        <a:solidFill>
                                          <a:schemeClr val="tx1"/>
                                        </a:solidFill>
                                        <a:latin typeface="Cambria Math" panose="02040503050406030204" pitchFamily="18" charset="0"/>
                                      </a:rPr>
                                    </m:ctrlPr>
                                  </m:dPr>
                                  <m:e>
                                    <m:sSub>
                                      <m:sSubPr>
                                        <m:ctrlPr>
                                          <a:rPr lang="en-US" altLang="ja-JP" sz="1800" i="1" dirty="0">
                                            <a:solidFill>
                                              <a:schemeClr val="tx1"/>
                                            </a:solidFill>
                                            <a:latin typeface="Cambria Math" panose="02040503050406030204" pitchFamily="18" charset="0"/>
                                          </a:rPr>
                                        </m:ctrlPr>
                                      </m:sSubPr>
                                      <m:e>
                                        <m:r>
                                          <m:rPr>
                                            <m:sty m:val="p"/>
                                          </m:rPr>
                                          <a:rPr lang="el-GR" altLang="ja-JP" sz="1800" i="1" dirty="0" smtClean="0">
                                            <a:solidFill>
                                              <a:schemeClr val="tx1"/>
                                            </a:solidFill>
                                            <a:latin typeface="Cambria Math" panose="02040503050406030204" pitchFamily="18" charset="0"/>
                                            <a:ea typeface="Cambria Math" panose="02040503050406030204" pitchFamily="18" charset="0"/>
                                          </a:rPr>
                                          <m:t>Ξ</m:t>
                                        </m:r>
                                      </m:e>
                                      <m:sub>
                                        <m:r>
                                          <a:rPr lang="en-US" altLang="ja-JP" sz="1800" b="0" i="1" dirty="0" smtClean="0">
                                            <a:solidFill>
                                              <a:schemeClr val="tx1"/>
                                            </a:solidFill>
                                            <a:latin typeface="Cambria Math" panose="02040503050406030204" pitchFamily="18" charset="0"/>
                                            <a:ea typeface="Cambria Math" panose="02040503050406030204" pitchFamily="18" charset="0"/>
                                          </a:rPr>
                                          <m:t>𝑏𝑏</m:t>
                                        </m:r>
                                      </m:sub>
                                    </m:sSub>
                                  </m:e>
                                </m:d>
                              </m:oMath>
                            </m:oMathPara>
                          </a14:m>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104</m:t>
                                </m:r>
                                <m:r>
                                  <a:rPr kumimoji="1" lang="en-US" altLang="ja-JP" b="0" i="1" smtClean="0">
                                    <a:solidFill>
                                      <a:schemeClr val="tx1"/>
                                    </a:solidFill>
                                    <a:latin typeface="Cambria Math" panose="02040503050406030204" pitchFamily="18" charset="0"/>
                                    <a:ea typeface="Cambria Math" panose="02040503050406030204" pitchFamily="18" charset="0"/>
                                  </a:rPr>
                                  <m:t>±6</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a:solidFill>
                                <a:schemeClr val="tx1"/>
                              </a:solidFill>
                            </a:rPr>
                            <a:t>Our result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166712"/>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mn-ea"/>
                                  </a:rPr>
                                  <m:t>96</m:t>
                                </m:r>
                                <m:r>
                                  <a:rPr kumimoji="1" lang="en-US" altLang="ja-JP" b="0"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13</m:t>
                                    </m:r>
                                  </m:e>
                                  <m:sub>
                                    <m:r>
                                      <a:rPr kumimoji="1" lang="en-US" altLang="ja-JP" b="0" i="1" smtClean="0">
                                        <a:solidFill>
                                          <a:schemeClr val="tx1"/>
                                        </a:solidFill>
                                        <a:latin typeface="Cambria Math" panose="02040503050406030204" pitchFamily="18" charset="0"/>
                                        <a:ea typeface="Cambria Math" panose="02040503050406030204" pitchFamily="18" charset="0"/>
                                      </a:rPr>
                                      <m:t>21</m:t>
                                    </m:r>
                                  </m:sub>
                                  <m:sup>
                                    <m:r>
                                      <a:rPr kumimoji="1" lang="en-US" altLang="ja-JP" b="0" i="1" smtClean="0">
                                        <a:solidFill>
                                          <a:schemeClr val="tx1"/>
                                        </a:solidFill>
                                        <a:latin typeface="Cambria Math" panose="02040503050406030204" pitchFamily="18" charset="0"/>
                                        <a:ea typeface="Cambria Math" panose="02040503050406030204" pitchFamily="18" charset="0"/>
                                      </a:rPr>
                                      <m:t>17</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a:solidFill>
                                <a:schemeClr val="tx1"/>
                              </a:solidFill>
                            </a:rPr>
                            <a:t>lattice[1]</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66261"/>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130</m:t>
                                </m:r>
                                <m:r>
                                  <a:rPr kumimoji="1" lang="en-US" altLang="ja-JP" b="0" i="1" smtClean="0">
                                    <a:solidFill>
                                      <a:schemeClr val="tx1"/>
                                    </a:solidFill>
                                    <a:latin typeface="Cambria Math" panose="02040503050406030204" pitchFamily="18" charset="0"/>
                                    <a:ea typeface="Cambria Math" panose="02040503050406030204" pitchFamily="18" charset="0"/>
                                  </a:rPr>
                                  <m:t>±25±23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a:solidFill>
                                <a:schemeClr val="tx1"/>
                              </a:solidFill>
                            </a:rPr>
                            <a:t>lattice[2]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432061"/>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mn-ea"/>
                                  </a:rPr>
                                  <m:t>99</m:t>
                                </m:r>
                                <m:r>
                                  <a:rPr kumimoji="1" lang="en-US" altLang="ja-JP" b="0" i="1" smtClean="0">
                                    <a:solidFill>
                                      <a:schemeClr val="tx1"/>
                                    </a:solidFill>
                                    <a:latin typeface="Cambria Math" panose="02040503050406030204" pitchFamily="18" charset="0"/>
                                    <a:ea typeface="Cambria Math" panose="02040503050406030204" pitchFamily="18" charset="0"/>
                                  </a:rPr>
                                  <m:t>±23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a:solidFill>
                                <a:schemeClr val="tx1"/>
                              </a:solidFill>
                            </a:rPr>
                            <a:t>lattice[3]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92303"/>
                      </a:ext>
                    </a:extLst>
                  </a:tr>
                </a:tbl>
              </a:graphicData>
            </a:graphic>
          </p:graphicFrame>
        </mc:Choice>
        <mc:Fallback xmlns="">
          <p:graphicFrame>
            <p:nvGraphicFramePr>
              <p:cNvPr id="12" name="表 11">
                <a:extLst>
                  <a:ext uri="{FF2B5EF4-FFF2-40B4-BE49-F238E27FC236}">
                    <a16:creationId xmlns:a16="http://schemas.microsoft.com/office/drawing/2014/main" id="{5F59BAE6-C063-46FB-5D72-29377E95CC32}"/>
                  </a:ext>
                </a:extLst>
              </p:cNvPr>
              <p:cNvGraphicFramePr>
                <a:graphicFrameLocks noGrp="1"/>
              </p:cNvGraphicFramePr>
              <p:nvPr>
                <p:extLst>
                  <p:ext uri="{D42A27DB-BD31-4B8C-83A1-F6EECF244321}">
                    <p14:modId xmlns:p14="http://schemas.microsoft.com/office/powerpoint/2010/main" val="4221405512"/>
                  </p:ext>
                </p:extLst>
              </p:nvPr>
            </p:nvGraphicFramePr>
            <p:xfrm>
              <a:off x="1455351" y="2326045"/>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26226270"/>
                        </a:ext>
                      </a:extLst>
                    </a:gridCol>
                    <a:gridCol w="2709333">
                      <a:extLst>
                        <a:ext uri="{9D8B030D-6E8A-4147-A177-3AD203B41FA5}">
                          <a16:colId xmlns:a16="http://schemas.microsoft.com/office/drawing/2014/main" val="2257095341"/>
                        </a:ext>
                      </a:extLst>
                    </a:gridCol>
                    <a:gridCol w="2709333">
                      <a:extLst>
                        <a:ext uri="{9D8B030D-6E8A-4147-A177-3AD203B41FA5}">
                          <a16:colId xmlns:a16="http://schemas.microsoft.com/office/drawing/2014/main" val="2295039667"/>
                        </a:ext>
                      </a:extLst>
                    </a:gridCol>
                  </a:tblGrid>
                  <a:tr h="370840">
                    <a:tc rowSpan="4">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25" t="-2049" r="-200449" b="-6148"/>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225" t="-8197" r="-100449" b="-324590"/>
                          </a:stretch>
                        </a:blipFill>
                      </a:tcPr>
                    </a:tc>
                    <a:tc>
                      <a:txBody>
                        <a:bodyPr/>
                        <a:lstStyle/>
                        <a:p>
                          <a:pPr algn="ctr"/>
                          <a:r>
                            <a:rPr kumimoji="1" lang="en-US" altLang="ja-JP" b="0">
                              <a:solidFill>
                                <a:schemeClr val="tx1"/>
                              </a:solidFill>
                            </a:rPr>
                            <a:t>Our result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166712"/>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225" t="-108197" r="-100449" b="-224590"/>
                          </a:stretch>
                        </a:blipFill>
                      </a:tcPr>
                    </a:tc>
                    <a:tc>
                      <a:txBody>
                        <a:bodyPr/>
                        <a:lstStyle/>
                        <a:p>
                          <a:pPr algn="ctr"/>
                          <a:r>
                            <a:rPr kumimoji="1" lang="en-US" altLang="ja-JP" b="0">
                              <a:solidFill>
                                <a:schemeClr val="tx1"/>
                              </a:solidFill>
                            </a:rPr>
                            <a:t>lattice[1]</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66261"/>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225" t="-208197" r="-100449" b="-124590"/>
                          </a:stretch>
                        </a:blipFill>
                      </a:tcPr>
                    </a:tc>
                    <a:tc>
                      <a:txBody>
                        <a:bodyPr/>
                        <a:lstStyle/>
                        <a:p>
                          <a:pPr algn="ctr"/>
                          <a:r>
                            <a:rPr kumimoji="1" lang="en-US" altLang="ja-JP" b="0">
                              <a:solidFill>
                                <a:schemeClr val="tx1"/>
                              </a:solidFill>
                            </a:rPr>
                            <a:t>lattice[2]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432061"/>
                      </a:ext>
                    </a:extLst>
                  </a:tr>
                  <a:tr h="370840">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225" t="-308197" r="-100449" b="-24590"/>
                          </a:stretch>
                        </a:blipFill>
                      </a:tcPr>
                    </a:tc>
                    <a:tc>
                      <a:txBody>
                        <a:bodyPr/>
                        <a:lstStyle/>
                        <a:p>
                          <a:pPr algn="ctr"/>
                          <a:r>
                            <a:rPr kumimoji="1" lang="en-US" altLang="ja-JP" b="0">
                              <a:solidFill>
                                <a:schemeClr val="tx1"/>
                              </a:solidFill>
                            </a:rPr>
                            <a:t>lattice[3]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92303"/>
                      </a:ext>
                    </a:extLst>
                  </a:tr>
                </a:tbl>
              </a:graphicData>
            </a:graphic>
          </p:graphicFrame>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79D90E4-555E-47AE-0A12-819361D06B9E}"/>
                  </a:ext>
                </a:extLst>
              </p:cNvPr>
              <p:cNvSpPr txBox="1"/>
              <p:nvPr/>
            </p:nvSpPr>
            <p:spPr>
              <a:xfrm>
                <a:off x="683077" y="955126"/>
                <a:ext cx="11133181" cy="924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a:latin typeface="Cambria Math" panose="02040503050406030204" pitchFamily="18" charset="0"/>
                                  <a:ea typeface="Cambria Math" panose="02040503050406030204" pitchFamily="18" charset="0"/>
                                </a:rPr>
                                <m:t>Ω</m:t>
                              </m:r>
                            </m:e>
                            <m:sub>
                              <m:r>
                                <a:rPr lang="en-US" altLang="ja-JP" sz="2400" b="0" i="1" dirty="0" smtClean="0">
                                  <a:latin typeface="Cambria Math" panose="02040503050406030204" pitchFamily="18" charset="0"/>
                                  <a:ea typeface="Cambria Math" panose="02040503050406030204" pitchFamily="18" charset="0"/>
                                </a:rPr>
                                <m:t>𝑏𝑏</m:t>
                              </m:r>
                            </m:sub>
                          </m:sSub>
                        </m:e>
                      </m:d>
                      <m:r>
                        <a:rPr lang="en-US" altLang="ja-JP" sz="2400" b="0" i="1" dirty="0" smtClean="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smtClean="0">
                                  <a:latin typeface="Cambria Math" panose="02040503050406030204" pitchFamily="18" charset="0"/>
                                  <a:ea typeface="Cambria Math" panose="02040503050406030204" pitchFamily="18" charset="0"/>
                                </a:rPr>
                                <m:t>Ξ</m:t>
                              </m:r>
                            </m:e>
                            <m:sub>
                              <m:r>
                                <a:rPr lang="en-US" altLang="ja-JP" sz="2400" b="0" i="1" dirty="0" smtClean="0">
                                  <a:latin typeface="Cambria Math" panose="02040503050406030204" pitchFamily="18" charset="0"/>
                                  <a:ea typeface="Cambria Math" panose="02040503050406030204" pitchFamily="18" charset="0"/>
                                </a:rPr>
                                <m:t>𝑏𝑏</m:t>
                              </m:r>
                            </m:sub>
                          </m:sSub>
                        </m:e>
                      </m:d>
                      <m:r>
                        <a:rPr lang="en-US" altLang="ja-JP" sz="2400" i="1" smtClean="0">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𝑛</m:t>
                                  </m:r>
                                </m:sub>
                              </m:sSub>
                            </m:e>
                          </m:d>
                        </m:num>
                        <m:den>
                          <m:r>
                            <a:rPr lang="en-US" altLang="ja-JP" sz="2400" i="1">
                              <a:solidFill>
                                <a:schemeClr val="tx1"/>
                              </a:solidFill>
                              <a:latin typeface="Cambria Math" panose="02040503050406030204" pitchFamily="18" charset="0"/>
                            </a:rPr>
                            <m:t>2</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𝑏</m:t>
                              </m:r>
                            </m:sub>
                          </m:sSub>
                        </m:den>
                      </m:f>
                      <m:sSubSup>
                        <m:sSubSupPr>
                          <m:ctrlPr>
                            <a:rPr lang="en-US" altLang="ja-JP" sz="2400" i="1">
                              <a:solidFill>
                                <a:schemeClr val="tx1"/>
                              </a:solidFill>
                              <a:latin typeface="Cambria Math" panose="02040503050406030204" pitchFamily="18" charset="0"/>
                            </a:rPr>
                          </m:ctrlPr>
                        </m:sSubSup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up>
                          <m:r>
                            <a:rPr lang="en-US" altLang="ja-JP" sz="2400" i="1">
                              <a:solidFill>
                                <a:schemeClr val="tx1"/>
                              </a:solidFill>
                              <a:latin typeface="Cambria Math" panose="02040503050406030204" pitchFamily="18" charset="0"/>
                            </a:rPr>
                            <m:t>′</m:t>
                          </m:r>
                        </m:sup>
                      </m:sSubSup>
                      <m:r>
                        <a:rPr lang="en-US" altLang="ja-JP" sz="2400" b="0" i="1" dirty="0" smtClean="0">
                          <a:solidFill>
                            <a:schemeClr val="tx1"/>
                          </a:solidFill>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solidFill>
                                <a:schemeClr val="tx1"/>
                              </a:solidFill>
                              <a:latin typeface="Cambria Math" panose="02040503050406030204" pitchFamily="18" charset="0"/>
                            </a:rPr>
                          </m:ctrlPr>
                        </m:dPr>
                        <m:e>
                          <m:sSub>
                            <m:sSubPr>
                              <m:ctrlPr>
                                <a:rPr lang="en-US" altLang="ja-JP" sz="2400" b="0" i="1" dirty="0" smtClean="0">
                                  <a:solidFill>
                                    <a:schemeClr val="tx1"/>
                                  </a:solidFill>
                                  <a:latin typeface="Cambria Math" panose="02040503050406030204" pitchFamily="18" charset="0"/>
                                </a:rPr>
                              </m:ctrlPr>
                            </m:sSubPr>
                            <m:e>
                              <m:r>
                                <m:rPr>
                                  <m:sty m:val="p"/>
                                </m:rPr>
                                <a:rPr lang="en-US" altLang="ja-JP" sz="2400" b="0" i="0" dirty="0" smtClean="0">
                                  <a:solidFill>
                                    <a:schemeClr val="tx1"/>
                                  </a:solidFill>
                                  <a:latin typeface="Cambria Math" panose="02040503050406030204" pitchFamily="18" charset="0"/>
                                </a:rPr>
                                <m:t>B</m:t>
                              </m:r>
                            </m:e>
                            <m:sub>
                              <m:r>
                                <m:rPr>
                                  <m:sty m:val="p"/>
                                </m:rPr>
                                <a:rPr lang="en-US" altLang="ja-JP" sz="2400" b="0" i="0" dirty="0" smtClean="0">
                                  <a:solidFill>
                                    <a:schemeClr val="tx1"/>
                                  </a:solidFill>
                                  <a:latin typeface="Cambria Math" panose="02040503050406030204" pitchFamily="18" charset="0"/>
                                  <a:ea typeface="Cambria Math" panose="02040503050406030204" pitchFamily="18" charset="0"/>
                                </a:rPr>
                                <m:t>s</m:t>
                              </m:r>
                            </m:sub>
                          </m:sSub>
                        </m:e>
                      </m:d>
                      <m:r>
                        <a:rPr lang="en-US" altLang="ja-JP" sz="24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𝑀</m:t>
                          </m:r>
                        </m:e>
                        <m:sub>
                          <m:r>
                            <m:rPr>
                              <m:sty m:val="p"/>
                            </m:rPr>
                            <a:rPr lang="en-US" altLang="ja-JP" sz="2400" b="0" i="0" dirty="0" smtClean="0">
                              <a:latin typeface="Cambria Math" panose="02040503050406030204" pitchFamily="18" charset="0"/>
                            </a:rPr>
                            <m:t>ave</m:t>
                          </m:r>
                        </m:sub>
                      </m:sSub>
                      <m:d>
                        <m:dPr>
                          <m:ctrlPr>
                            <a:rPr lang="en-US" altLang="ja-JP" sz="2400" b="0" i="1" dirty="0" smtClean="0">
                              <a:solidFill>
                                <a:schemeClr val="tx1"/>
                              </a:solidFill>
                              <a:latin typeface="Cambria Math" panose="02040503050406030204" pitchFamily="18" charset="0"/>
                            </a:rPr>
                          </m:ctrlPr>
                        </m:dPr>
                        <m:e>
                          <m:r>
                            <a:rPr lang="en-US" altLang="ja-JP" sz="2400" b="0" i="1" dirty="0" smtClean="0">
                              <a:solidFill>
                                <a:schemeClr val="tx1"/>
                              </a:solidFill>
                              <a:latin typeface="Cambria Math" panose="02040503050406030204" pitchFamily="18" charset="0"/>
                            </a:rPr>
                            <m:t>𝐵</m:t>
                          </m:r>
                        </m:e>
                      </m:d>
                      <m:r>
                        <a:rPr lang="en-US" altLang="ja-JP" sz="2400" i="1">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
                        <m:sSubPr>
                          <m:ctrlPr>
                            <a:rPr lang="en-US" altLang="ja-JP" sz="2400" i="1">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m:t>
                          </m:r>
                        </m:sub>
                      </m:sSub>
                    </m:oMath>
                  </m:oMathPara>
                </a14:m>
                <a:endParaRPr kumimoji="1" lang="ja-JP" altLang="en-US" sz="2400"/>
              </a:p>
            </p:txBody>
          </p:sp>
        </mc:Choice>
        <mc:Fallback xmlns="">
          <p:sp>
            <p:nvSpPr>
              <p:cNvPr id="14" name="テキスト ボックス 13">
                <a:extLst>
                  <a:ext uri="{FF2B5EF4-FFF2-40B4-BE49-F238E27FC236}">
                    <a16:creationId xmlns:a16="http://schemas.microsoft.com/office/drawing/2014/main" id="{579D90E4-555E-47AE-0A12-819361D06B9E}"/>
                  </a:ext>
                </a:extLst>
              </p:cNvPr>
              <p:cNvSpPr txBox="1">
                <a:spLocks noRot="1" noChangeAspect="1" noMove="1" noResize="1" noEditPoints="1" noAdjustHandles="1" noChangeArrowheads="1" noChangeShapeType="1" noTextEdit="1"/>
              </p:cNvSpPr>
              <p:nvPr/>
            </p:nvSpPr>
            <p:spPr>
              <a:xfrm>
                <a:off x="683077" y="955126"/>
                <a:ext cx="11133181" cy="924292"/>
              </a:xfrm>
              <a:prstGeom prst="rect">
                <a:avLst/>
              </a:prstGeom>
              <a:blipFill>
                <a:blip r:embed="rId4"/>
                <a:stretch>
                  <a:fillRect/>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3FF1E643-5AEC-5B1E-8DF1-3C44F6D6BAF0}"/>
              </a:ext>
            </a:extLst>
          </p:cNvPr>
          <p:cNvSpPr txBox="1"/>
          <p:nvPr/>
        </p:nvSpPr>
        <p:spPr>
          <a:xfrm>
            <a:off x="1095632" y="4415481"/>
            <a:ext cx="9473514" cy="923330"/>
          </a:xfrm>
          <a:prstGeom prst="rect">
            <a:avLst/>
          </a:prstGeom>
          <a:noFill/>
        </p:spPr>
        <p:txBody>
          <a:bodyPr wrap="square" rtlCol="0">
            <a:spAutoFit/>
          </a:bodyPr>
          <a:lstStyle/>
          <a:p>
            <a:r>
              <a:rPr kumimoji="1" lang="en-US" altLang="ja-JP"/>
              <a:t>[1]bottom baryons from a dynamical lattice QCD simulation</a:t>
            </a:r>
          </a:p>
          <a:p>
            <a:r>
              <a:rPr lang="en-US" altLang="ja-JP"/>
              <a:t>[2]charmed bottom baryon spectroscopy from lattice QCD</a:t>
            </a:r>
          </a:p>
          <a:p>
            <a:r>
              <a:rPr kumimoji="1" lang="en-US" altLang="ja-JP"/>
              <a:t>[3]heavy baryon spectrum on lattice with NRQCD bottom and HISQ lighter quarks</a:t>
            </a:r>
            <a:endParaRPr kumimoji="1" lang="ja-JP" altLang="en-US"/>
          </a:p>
        </p:txBody>
      </p:sp>
    </p:spTree>
    <p:extLst>
      <p:ext uri="{BB962C8B-B14F-4D97-AF65-F5344CB8AC3E}">
        <p14:creationId xmlns:p14="http://schemas.microsoft.com/office/powerpoint/2010/main" val="85343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9FD371D-583E-57B5-B8BB-2303481975D5}"/>
              </a:ext>
            </a:extLst>
          </p:cNvPr>
          <p:cNvSpPr txBox="1"/>
          <p:nvPr/>
        </p:nvSpPr>
        <p:spPr>
          <a:xfrm>
            <a:off x="0" y="47697"/>
            <a:ext cx="10127974" cy="769441"/>
          </a:xfrm>
          <a:prstGeom prst="rect">
            <a:avLst/>
          </a:prstGeom>
          <a:noFill/>
        </p:spPr>
        <p:txBody>
          <a:bodyPr wrap="square" rtlCol="0">
            <a:spAutoFit/>
          </a:bodyPr>
          <a:lstStyle/>
          <a:p>
            <a:r>
              <a:rPr kumimoji="1" lang="en-US" altLang="ja-JP" sz="4400">
                <a:solidFill>
                  <a:schemeClr val="bg1"/>
                </a:solidFill>
              </a:rPr>
              <a:t>The Effective Fields of DHT and SHB</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EF76D5FC-4FDC-9D34-76EE-5B2987609638}"/>
                  </a:ext>
                </a:extLst>
              </p:cNvPr>
              <p:cNvSpPr txBox="1"/>
              <p:nvPr/>
            </p:nvSpPr>
            <p:spPr>
              <a:xfrm>
                <a:off x="346364" y="950780"/>
                <a:ext cx="11242964" cy="1530419"/>
              </a:xfrm>
              <a:prstGeom prst="rect">
                <a:avLst/>
              </a:prstGeom>
              <a:noFill/>
            </p:spPr>
            <p:txBody>
              <a:bodyPr wrap="square" rtlCol="0">
                <a:spAutoFit/>
              </a:bodyPr>
              <a:lstStyle/>
              <a:p>
                <a:r>
                  <a:rPr kumimoji="1" lang="en-US" altLang="ja-JP" sz="2800"/>
                  <a:t>Anti-DHB field and SHB field are arranged into a column from SFS</a:t>
                </a:r>
              </a:p>
              <a:p>
                <a:pPr/>
                <a14:m>
                  <m:oMathPara xmlns:m="http://schemas.openxmlformats.org/officeDocument/2006/math">
                    <m:oMathParaPr>
                      <m:jc m:val="centerGroup"/>
                    </m:oMathParaPr>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Φ</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𝑆</m:t>
                              </m:r>
                              <m:r>
                                <a:rPr kumimoji="1" lang="en-US" altLang="ja-JP" sz="2800" b="0" i="1" smtClean="0">
                                  <a:latin typeface="Cambria Math" panose="02040503050406030204" pitchFamily="18" charset="0"/>
                                  <a:ea typeface="Cambria Math" panose="02040503050406030204" pitchFamily="18" charset="0"/>
                                </a:rPr>
                                <m:t>,</m:t>
                              </m:r>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𝑇</m:t>
                                      </m:r>
                                    </m:e>
                                  </m:acc>
                                </m:e>
                                <m:sub>
                                  <m:r>
                                    <a:rPr lang="en-US" altLang="ja-JP" sz="2800" i="1">
                                      <a:latin typeface="Cambria Math" panose="02040503050406030204" pitchFamily="18" charset="0"/>
                                      <a:ea typeface="Cambria Math" panose="02040503050406030204" pitchFamily="18" charset="0"/>
                                    </a:rPr>
                                    <m:t>𝜇</m:t>
                                  </m:r>
                                </m:sub>
                                <m:sup>
                                  <m:d>
                                    <m:dPr>
                                      <m:ctrlPr>
                                        <a:rPr lang="en-US" altLang="ja-JP" sz="2800" i="1">
                                          <a:latin typeface="Cambria Math" panose="02040503050406030204" pitchFamily="18" charset="0"/>
                                        </a:rPr>
                                      </m:ctrlPr>
                                    </m:dPr>
                                    <m:e>
                                      <m:r>
                                        <a:rPr lang="en-US" altLang="ja-JP" sz="2800" i="1">
                                          <a:latin typeface="Cambria Math" panose="02040503050406030204" pitchFamily="18" charset="0"/>
                                        </a:rPr>
                                        <m:t>3</m:t>
                                      </m:r>
                                    </m:e>
                                  </m:d>
                                </m:sup>
                              </m:sSubSup>
                            </m:e>
                          </m:d>
                        </m:e>
                        <m:sup>
                          <m:r>
                            <a:rPr kumimoji="1" lang="en-US" altLang="ja-JP" sz="2800" b="0" i="1" smtClean="0">
                              <a:latin typeface="Cambria Math" panose="02040503050406030204" pitchFamily="18" charset="0"/>
                              <a:ea typeface="Cambria Math" panose="02040503050406030204" pitchFamily="18" charset="0"/>
                            </a:rPr>
                            <m:t>𝑇</m:t>
                          </m:r>
                        </m:sup>
                      </m:sSup>
                    </m:oMath>
                  </m:oMathPara>
                </a14:m>
                <a:endParaRPr kumimoji="1" lang="en-US" altLang="ja-JP" sz="2400"/>
              </a:p>
              <a:p>
                <a:endParaRPr kumimoji="1" lang="ja-JP" altLang="en-US"/>
              </a:p>
            </p:txBody>
          </p:sp>
        </mc:Choice>
        <mc:Fallback xmlns="">
          <p:sp>
            <p:nvSpPr>
              <p:cNvPr id="3" name="テキスト ボックス 2">
                <a:extLst>
                  <a:ext uri="{FF2B5EF4-FFF2-40B4-BE49-F238E27FC236}">
                    <a16:creationId xmlns:a16="http://schemas.microsoft.com/office/drawing/2014/main" id="{EF76D5FC-4FDC-9D34-76EE-5B2987609638}"/>
                  </a:ext>
                </a:extLst>
              </p:cNvPr>
              <p:cNvSpPr txBox="1">
                <a:spLocks noRot="1" noChangeAspect="1" noMove="1" noResize="1" noEditPoints="1" noAdjustHandles="1" noChangeArrowheads="1" noChangeShapeType="1" noTextEdit="1"/>
              </p:cNvSpPr>
              <p:nvPr/>
            </p:nvSpPr>
            <p:spPr>
              <a:xfrm>
                <a:off x="346364" y="950780"/>
                <a:ext cx="11242964" cy="1530419"/>
              </a:xfrm>
              <a:prstGeom prst="rect">
                <a:avLst/>
              </a:prstGeom>
              <a:blipFill>
                <a:blip r:embed="rId3"/>
                <a:stretch>
                  <a:fillRect l="-1139" t="-39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77237A8-B842-2D4E-8537-8A8104D54C4F}"/>
                  </a:ext>
                </a:extLst>
              </p:cNvPr>
              <p:cNvSpPr txBox="1"/>
              <p:nvPr/>
            </p:nvSpPr>
            <p:spPr>
              <a:xfrm>
                <a:off x="346363" y="4479364"/>
                <a:ext cx="5081154" cy="1449179"/>
              </a:xfrm>
              <a:prstGeom prst="rect">
                <a:avLst/>
              </a:prstGeom>
              <a:noFill/>
            </p:spPr>
            <p:txBody>
              <a:bodyPr wrap="square" rtlCol="0">
                <a:spAutoFit/>
              </a:bodyPr>
              <a:lstStyle/>
              <a:p>
                <a:r>
                  <a:rPr kumimoji="1" lang="en-US" altLang="ja-JP" sz="2800"/>
                  <a:t>The Parity Transformation</a:t>
                </a:r>
              </a:p>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ea typeface="Cambria Math" panose="02040503050406030204" pitchFamily="18" charset="0"/>
                        </a:rPr>
                        <m:t>𝑆</m:t>
                      </m:r>
                      <m:r>
                        <a:rPr lang="en-US" altLang="ja-JP" sz="2800" i="1">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𝛾</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𝑆</m:t>
                      </m:r>
                    </m:oMath>
                  </m:oMathPara>
                </a14:m>
                <a:endParaRPr kumimoji="1" lang="en-US" altLang="ja-JP" sz="2800"/>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d>
                            <m:dPr>
                              <m:begChr m:val="["/>
                              <m:endChr m:val="]"/>
                              <m:ctrlPr>
                                <a:rPr kumimoji="1" lang="en-US" altLang="ja-JP" sz="2800" i="1" smtClean="0">
                                  <a:latin typeface="Cambria Math" panose="02040503050406030204" pitchFamily="18" charset="0"/>
                                </a:rPr>
                              </m:ctrlPr>
                            </m:dPr>
                            <m:e>
                              <m:acc>
                                <m:accPr>
                                  <m:chr m:val="̅"/>
                                  <m:ctrlPr>
                                    <a:rPr kumimoji="1" lang="en-US" altLang="ja-JP" sz="2800" i="1" smtClean="0">
                                      <a:latin typeface="Cambria Math" panose="02040503050406030204" pitchFamily="18" charset="0"/>
                                    </a:rPr>
                                  </m:ctrlPr>
                                </m:accPr>
                                <m:e>
                                  <m:r>
                                    <a:rPr kumimoji="1" lang="en-US" altLang="ja-JP" sz="2800" b="0" i="1" smtClean="0">
                                      <a:latin typeface="Cambria Math" panose="02040503050406030204" pitchFamily="18" charset="0"/>
                                    </a:rPr>
                                    <m:t>𝑇</m:t>
                                  </m:r>
                                </m:e>
                              </m:acc>
                            </m:e>
                          </m:d>
                        </m:e>
                        <m:sub>
                          <m:r>
                            <a:rPr kumimoji="1" lang="en-US" altLang="ja-JP" sz="2800" b="0" i="1" smtClean="0">
                              <a:latin typeface="Cambria Math" panose="02040503050406030204" pitchFamily="18" charset="0"/>
                            </a:rPr>
                            <m:t>h</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h</m:t>
                              </m:r>
                            </m:e>
                            <m:sup>
                              <m:r>
                                <a:rPr kumimoji="1" lang="en-US" altLang="ja-JP" sz="2800" b="0" i="1" smtClean="0">
                                  <a:latin typeface="Cambria Math" panose="02040503050406030204" pitchFamily="18" charset="0"/>
                                </a:rPr>
                                <m:t>′</m:t>
                              </m:r>
                            </m:sup>
                          </m:sSup>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r>
                            <a:rPr lang="en-US" altLang="ja-JP" sz="2800" b="0" i="1" smtClean="0">
                              <a:latin typeface="Cambria Math" panose="02040503050406030204" pitchFamily="18" charset="0"/>
                            </a:rPr>
                            <m:t>h</m:t>
                          </m:r>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i="1">
                                  <a:latin typeface="Cambria Math" panose="02040503050406030204" pitchFamily="18" charset="0"/>
                                </a:rPr>
                                <m:t>1</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𝑇</m:t>
                                  </m:r>
                                </m:e>
                              </m:acc>
                            </m:e>
                          </m:d>
                        </m:e>
                        <m: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1</m:t>
                              </m:r>
                            </m:sub>
                          </m:s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Sup>
                            <m:sSupPr>
                              <m:ctrlPr>
                                <a:rPr lang="en-US" altLang="ja-JP" sz="2800" i="1" smtClean="0">
                                  <a:latin typeface="Cambria Math" panose="02040503050406030204" pitchFamily="18" charset="0"/>
                                </a:rPr>
                              </m:ctrlPr>
                            </m:sSupPr>
                            <m:e>
                              <m:r>
                                <a:rPr lang="en-US" altLang="ja-JP" sz="2800" b="0" i="1" smtClean="0">
                                  <a:latin typeface="Cambria Math" panose="02040503050406030204" pitchFamily="18" charset="0"/>
                                </a:rPr>
                                <m:t>h</m:t>
                              </m:r>
                            </m:e>
                            <m:sup>
                              <m:r>
                                <a:rPr lang="en-US" altLang="ja-JP" sz="2800" b="0" i="1" smtClean="0">
                                  <a:latin typeface="Cambria Math" panose="02040503050406030204" pitchFamily="18" charset="0"/>
                                </a:rPr>
                                <m:t>′</m:t>
                              </m:r>
                            </m:sup>
                          </m:sSup>
                        </m:sub>
                      </m:sSub>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177237A8-B842-2D4E-8537-8A8104D54C4F}"/>
                  </a:ext>
                </a:extLst>
              </p:cNvPr>
              <p:cNvSpPr txBox="1">
                <a:spLocks noRot="1" noChangeAspect="1" noMove="1" noResize="1" noEditPoints="1" noAdjustHandles="1" noChangeArrowheads="1" noChangeShapeType="1" noTextEdit="1"/>
              </p:cNvSpPr>
              <p:nvPr/>
            </p:nvSpPr>
            <p:spPr>
              <a:xfrm>
                <a:off x="346363" y="4479364"/>
                <a:ext cx="5081154" cy="1449179"/>
              </a:xfrm>
              <a:prstGeom prst="rect">
                <a:avLst/>
              </a:prstGeom>
              <a:blipFill>
                <a:blip r:embed="rId4"/>
                <a:stretch>
                  <a:fillRect l="-2521" t="-42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E9AD6A8-A3A4-BEB2-83FF-814A58895990}"/>
                  </a:ext>
                </a:extLst>
              </p:cNvPr>
              <p:cNvSpPr txBox="1"/>
              <p:nvPr/>
            </p:nvSpPr>
            <p:spPr>
              <a:xfrm>
                <a:off x="6508174" y="4479364"/>
                <a:ext cx="5081154" cy="1975862"/>
              </a:xfrm>
              <a:prstGeom prst="rect">
                <a:avLst/>
              </a:prstGeom>
              <a:noFill/>
            </p:spPr>
            <p:txBody>
              <a:bodyPr wrap="square">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𝑆𝑈</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3</m:t>
                            </m:r>
                          </m:e>
                        </m:d>
                      </m:e>
                      <m:sub>
                        <m:r>
                          <a:rPr kumimoji="1" lang="en-US" altLang="ja-JP" sz="2800" b="0" i="1" smtClean="0">
                            <a:latin typeface="Cambria Math" panose="02040503050406030204" pitchFamily="18" charset="0"/>
                          </a:rPr>
                          <m:t>𝑓</m:t>
                        </m:r>
                      </m:sub>
                    </m:sSub>
                  </m:oMath>
                </a14:m>
                <a:r>
                  <a:rPr kumimoji="1" lang="en-US" altLang="ja-JP" sz="2800"/>
                  <a:t> Flavor </a:t>
                </a:r>
                <a:r>
                  <a:rPr lang="en-US" altLang="ja-JP" sz="2800"/>
                  <a:t>T</a:t>
                </a:r>
                <a:r>
                  <a:rPr kumimoji="1" lang="en-US" altLang="ja-JP" sz="2800"/>
                  <a:t>ransformation</a:t>
                </a:r>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m:rPr>
                              <m:sty m:val="p"/>
                            </m:rPr>
                            <a:rPr lang="el-GR" altLang="ja-JP" sz="2800" i="1">
                              <a:latin typeface="Cambria Math" panose="02040503050406030204" pitchFamily="18" charset="0"/>
                              <a:ea typeface="Cambria Math" panose="02040503050406030204" pitchFamily="18" charset="0"/>
                            </a:rPr>
                            <m:t>Φ</m:t>
                          </m:r>
                        </m:e>
                        <m:sub>
                          <m:r>
                            <a:rPr kumimoji="1" lang="en-US" altLang="ja-JP" sz="2800" b="0" i="1" smtClean="0">
                              <a:latin typeface="Cambria Math" panose="02040503050406030204" pitchFamily="18" charset="0"/>
                            </a:rPr>
                            <m:t>𝑖</m:t>
                          </m:r>
                        </m:sub>
                      </m:sSub>
                      <m:r>
                        <a:rPr kumimoji="1" lang="en-US" altLang="ja-JP" sz="2800" i="1" smtClean="0">
                          <a:latin typeface="Cambria Math" panose="02040503050406030204" pitchFamily="18" charset="0"/>
                          <a:ea typeface="Cambria Math" panose="02040503050406030204" pitchFamily="18" charset="0"/>
                        </a:rPr>
                        <m:t>→</m:t>
                      </m:r>
                      <m:sSub>
                        <m:sSubPr>
                          <m:ctrlPr>
                            <a:rPr kumimoji="1" lang="en-US" altLang="ja-JP" sz="2800" i="1" smtClean="0">
                              <a:latin typeface="Cambria Math" panose="02040503050406030204" pitchFamily="18" charset="0"/>
                              <a:ea typeface="Cambria Math" panose="02040503050406030204" pitchFamily="18" charset="0"/>
                            </a:rPr>
                          </m:ctrlPr>
                        </m:sSubPr>
                        <m:e>
                          <m:r>
                            <m:rPr>
                              <m:sty m:val="p"/>
                            </m:rPr>
                            <a:rPr lang="el-GR" altLang="ja-JP" sz="2800" i="1">
                              <a:latin typeface="Cambria Math" panose="02040503050406030204" pitchFamily="18" charset="0"/>
                              <a:ea typeface="Cambria Math" panose="02040503050406030204" pitchFamily="18" charset="0"/>
                            </a:rPr>
                            <m:t>Φ</m:t>
                          </m:r>
                        </m:e>
                        <m:sub>
                          <m:r>
                            <a:rPr kumimoji="1" lang="en-US" altLang="ja-JP" sz="2800" b="0" i="1" smtClean="0">
                              <a:latin typeface="Cambria Math" panose="02040503050406030204" pitchFamily="18" charset="0"/>
                              <a:ea typeface="Cambria Math" panose="02040503050406030204" pitchFamily="18" charset="0"/>
                            </a:rPr>
                            <m:t>𝑗</m:t>
                          </m:r>
                        </m:sub>
                      </m:sSub>
                      <m:sSub>
                        <m:sSubPr>
                          <m:ctrlPr>
                            <a:rPr kumimoji="1" lang="en-US" altLang="ja-JP" sz="2800" i="1" smtClean="0">
                              <a:latin typeface="Cambria Math" panose="02040503050406030204" pitchFamily="18" charset="0"/>
                              <a:ea typeface="Cambria Math" panose="02040503050406030204" pitchFamily="18" charset="0"/>
                            </a:rPr>
                          </m:ctrlPr>
                        </m:sSubPr>
                        <m:e>
                          <m:sSup>
                            <m:sSupPr>
                              <m:ctrlPr>
                                <a:rPr kumimoji="1" lang="en-US" altLang="ja-JP" sz="2800" i="1" smtClean="0">
                                  <a:latin typeface="Cambria Math" panose="02040503050406030204" pitchFamily="18" charset="0"/>
                                  <a:ea typeface="Cambria Math" panose="02040503050406030204" pitchFamily="18" charset="0"/>
                                </a:rPr>
                              </m:ctrlPr>
                            </m:sSupPr>
                            <m:e>
                              <m:d>
                                <m:dPr>
                                  <m:ctrlPr>
                                    <a:rPr kumimoji="1" lang="en-US" altLang="ja-JP" sz="2800" i="1" smtClean="0">
                                      <a:latin typeface="Cambria Math" panose="02040503050406030204" pitchFamily="18" charset="0"/>
                                      <a:ea typeface="Cambria Math" panose="02040503050406030204" pitchFamily="18" charset="0"/>
                                    </a:rPr>
                                  </m:ctrlPr>
                                </m:dPr>
                                <m:e>
                                  <m:sSup>
                                    <m:sSupPr>
                                      <m:ctrlPr>
                                        <a:rPr kumimoji="1" lang="en-US" altLang="ja-JP" sz="280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𝑈</m:t>
                                      </m:r>
                                    </m:e>
                                    <m:sup>
                                      <m:r>
                                        <a:rPr kumimoji="1" lang="en-US" altLang="ja-JP" sz="2800" i="1" smtClean="0">
                                          <a:latin typeface="Cambria Math" panose="02040503050406030204" pitchFamily="18" charset="0"/>
                                          <a:ea typeface="Cambria Math" panose="02040503050406030204" pitchFamily="18" charset="0"/>
                                        </a:rPr>
                                        <m:t>†</m:t>
                                      </m:r>
                                    </m:sup>
                                  </m:sSup>
                                </m:e>
                              </m:d>
                            </m:e>
                            <m:sup>
                              <m:r>
                                <a:rPr kumimoji="1" lang="en-US" altLang="ja-JP" sz="2800" b="0" i="1" smtClean="0">
                                  <a:latin typeface="Cambria Math" panose="02040503050406030204" pitchFamily="18" charset="0"/>
                                  <a:ea typeface="Cambria Math" panose="02040503050406030204" pitchFamily="18" charset="0"/>
                                </a:rPr>
                                <m:t>𝑗</m:t>
                              </m:r>
                            </m:sup>
                          </m:sSup>
                        </m:e>
                        <m:sub>
                          <m:r>
                            <a:rPr kumimoji="1" lang="en-US" altLang="ja-JP" sz="2800" b="0" i="1" smtClean="0">
                              <a:latin typeface="Cambria Math" panose="02040503050406030204" pitchFamily="18" charset="0"/>
                              <a:ea typeface="Cambria Math" panose="02040503050406030204" pitchFamily="18" charset="0"/>
                            </a:rPr>
                            <m:t>𝑖</m:t>
                          </m:r>
                        </m:sub>
                      </m:sSub>
                    </m:oMath>
                  </m:oMathPara>
                </a14:m>
                <a:endParaRPr kumimoji="1" lang="en-US" altLang="ja-JP" sz="2800" b="0" i="1">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rPr>
                          </m:ctrlPr>
                        </m:sSubPr>
                        <m:e>
                          <m:d>
                            <m:dPr>
                              <m:ctrlPr>
                                <a:rPr lang="en-US" altLang="ja-JP" sz="2800" i="1" smtClean="0">
                                  <a:latin typeface="Cambria Math" panose="02040503050406030204" pitchFamily="18" charset="0"/>
                                </a:rPr>
                              </m:ctrlPr>
                            </m:dPr>
                            <m:e>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𝑇</m:t>
                                      </m:r>
                                    </m:e>
                                  </m:acc>
                                </m:e>
                                <m:sub>
                                  <m:r>
                                    <a:rPr lang="en-US" altLang="ja-JP" sz="2800" i="1">
                                      <a:latin typeface="Cambria Math" panose="02040503050406030204" pitchFamily="18" charset="0"/>
                                      <a:ea typeface="Cambria Math" panose="02040503050406030204" pitchFamily="18" charset="0"/>
                                    </a:rPr>
                                    <m:t>𝜇</m:t>
                                  </m:r>
                                </m:sub>
                                <m:sup>
                                  <m:d>
                                    <m:dPr>
                                      <m:ctrlPr>
                                        <a:rPr lang="en-US" altLang="ja-JP" sz="2800" i="1">
                                          <a:latin typeface="Cambria Math" panose="02040503050406030204" pitchFamily="18" charset="0"/>
                                        </a:rPr>
                                      </m:ctrlPr>
                                    </m:d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6</m:t>
                                          </m:r>
                                        </m:e>
                                      </m:acc>
                                    </m:e>
                                  </m:d>
                                </m:sup>
                              </m:sSubSup>
                            </m:e>
                          </m:d>
                        </m:e>
                        <m:sub>
                          <m:r>
                            <a:rPr lang="en-US" altLang="ja-JP" sz="2800" i="1">
                              <a:latin typeface="Cambria Math" panose="02040503050406030204" pitchFamily="18" charset="0"/>
                            </a:rPr>
                            <m:t>𝑖</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d>
                            <m:dPr>
                              <m:ctrlPr>
                                <a:rPr lang="en-US" altLang="ja-JP" sz="2800" i="1" smtClean="0">
                                  <a:latin typeface="Cambria Math" panose="02040503050406030204" pitchFamily="18" charset="0"/>
                                  <a:ea typeface="Cambria Math" panose="02040503050406030204" pitchFamily="18" charset="0"/>
                                </a:rPr>
                              </m:ctrlPr>
                            </m:dPr>
                            <m:e>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𝑇</m:t>
                                      </m:r>
                                    </m:e>
                                  </m:acc>
                                </m:e>
                                <m:sub>
                                  <m:r>
                                    <a:rPr lang="en-US" altLang="ja-JP" sz="2800" i="1">
                                      <a:latin typeface="Cambria Math" panose="02040503050406030204" pitchFamily="18" charset="0"/>
                                      <a:ea typeface="Cambria Math" panose="02040503050406030204" pitchFamily="18" charset="0"/>
                                    </a:rPr>
                                    <m:t>𝜇</m:t>
                                  </m:r>
                                </m:sub>
                                <m:sup>
                                  <m:d>
                                    <m:dPr>
                                      <m:ctrlPr>
                                        <a:rPr lang="en-US" altLang="ja-JP" sz="2800" i="1">
                                          <a:latin typeface="Cambria Math" panose="02040503050406030204" pitchFamily="18" charset="0"/>
                                        </a:rPr>
                                      </m:ctrlPr>
                                    </m:d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6</m:t>
                                          </m:r>
                                        </m:e>
                                      </m:acc>
                                    </m:e>
                                  </m:d>
                                </m:sup>
                              </m:sSubSup>
                            </m:e>
                          </m:d>
                        </m:e>
                        <m:sub>
                          <m:r>
                            <a:rPr lang="en-US" altLang="ja-JP" sz="2800" i="1">
                              <a:latin typeface="Cambria Math" panose="02040503050406030204" pitchFamily="18" charset="0"/>
                              <a:ea typeface="Cambria Math" panose="02040503050406030204" pitchFamily="18" charset="0"/>
                            </a:rPr>
                            <m:t>𝑗</m:t>
                          </m:r>
                        </m:sub>
                      </m:sSub>
                      <m:sSub>
                        <m:sSubPr>
                          <m:ctrlPr>
                            <a:rPr lang="en-US" altLang="ja-JP" sz="2800" i="1">
                              <a:latin typeface="Cambria Math" panose="02040503050406030204" pitchFamily="18" charset="0"/>
                              <a:ea typeface="Cambria Math" panose="02040503050406030204" pitchFamily="18" charset="0"/>
                            </a:rPr>
                          </m:ctrlPr>
                        </m:sSubPr>
                        <m:e>
                          <m:sSup>
                            <m:sSupPr>
                              <m:ctrlPr>
                                <a:rPr lang="en-US" altLang="ja-JP" sz="2800" i="1">
                                  <a:latin typeface="Cambria Math" panose="02040503050406030204" pitchFamily="18" charset="0"/>
                                  <a:ea typeface="Cambria Math" panose="02040503050406030204" pitchFamily="18" charset="0"/>
                                </a:rPr>
                              </m:ctrlPr>
                            </m:sSupPr>
                            <m:e>
                              <m:d>
                                <m:dPr>
                                  <m:ctrlPr>
                                    <a:rPr lang="en-US" altLang="ja-JP" sz="2800" i="1">
                                      <a:latin typeface="Cambria Math" panose="02040503050406030204" pitchFamily="18" charset="0"/>
                                      <a:ea typeface="Cambria Math" panose="02040503050406030204" pitchFamily="18" charset="0"/>
                                    </a:rPr>
                                  </m:ctrlPr>
                                </m:dPr>
                                <m:e>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𝑈</m:t>
                                      </m:r>
                                    </m:e>
                                    <m:sup>
                                      <m:r>
                                        <a:rPr lang="en-US" altLang="ja-JP" sz="2800" i="1">
                                          <a:latin typeface="Cambria Math" panose="02040503050406030204" pitchFamily="18" charset="0"/>
                                          <a:ea typeface="Cambria Math" panose="02040503050406030204" pitchFamily="18" charset="0"/>
                                        </a:rPr>
                                        <m:t>†</m:t>
                                      </m:r>
                                    </m:sup>
                                  </m:sSup>
                                </m:e>
                              </m:d>
                            </m:e>
                            <m:sup>
                              <m:r>
                                <a:rPr lang="en-US" altLang="ja-JP" sz="2800" i="1">
                                  <a:latin typeface="Cambria Math" panose="02040503050406030204" pitchFamily="18" charset="0"/>
                                  <a:ea typeface="Cambria Math" panose="02040503050406030204" pitchFamily="18" charset="0"/>
                                </a:rPr>
                                <m:t>𝑗</m:t>
                              </m:r>
                            </m:sup>
                          </m:sSup>
                        </m:e>
                        <m:sub>
                          <m:r>
                            <a:rPr lang="en-US" altLang="ja-JP" sz="2800" i="1">
                              <a:latin typeface="Cambria Math" panose="02040503050406030204" pitchFamily="18" charset="0"/>
                              <a:ea typeface="Cambria Math" panose="02040503050406030204" pitchFamily="18" charset="0"/>
                            </a:rPr>
                            <m:t>𝑖</m:t>
                          </m:r>
                        </m:sub>
                      </m:sSub>
                    </m:oMath>
                  </m:oMathPara>
                </a14:m>
                <a:endParaRPr kumimoji="1" lang="ja-JP" altLang="en-US"/>
              </a:p>
            </p:txBody>
          </p:sp>
        </mc:Choice>
        <mc:Fallback xmlns="">
          <p:sp>
            <p:nvSpPr>
              <p:cNvPr id="7" name="テキスト ボックス 6">
                <a:extLst>
                  <a:ext uri="{FF2B5EF4-FFF2-40B4-BE49-F238E27FC236}">
                    <a16:creationId xmlns:a16="http://schemas.microsoft.com/office/drawing/2014/main" id="{7E9AD6A8-A3A4-BEB2-83FF-814A58895990}"/>
                  </a:ext>
                </a:extLst>
              </p:cNvPr>
              <p:cNvSpPr txBox="1">
                <a:spLocks noRot="1" noChangeAspect="1" noMove="1" noResize="1" noEditPoints="1" noAdjustHandles="1" noChangeArrowheads="1" noChangeShapeType="1" noTextEdit="1"/>
              </p:cNvSpPr>
              <p:nvPr/>
            </p:nvSpPr>
            <p:spPr>
              <a:xfrm>
                <a:off x="6508174" y="4479364"/>
                <a:ext cx="5081154" cy="1975862"/>
              </a:xfrm>
              <a:prstGeom prst="rect">
                <a:avLst/>
              </a:prstGeom>
              <a:blipFill>
                <a:blip r:embed="rId5"/>
                <a:stretch>
                  <a:fillRect t="-2778" r="-10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A67AB95-D22D-4CB2-53CF-5B84EA4B62D4}"/>
                  </a:ext>
                </a:extLst>
              </p:cNvPr>
              <p:cNvSpPr txBox="1"/>
              <p:nvPr/>
            </p:nvSpPr>
            <p:spPr>
              <a:xfrm>
                <a:off x="346363" y="2378636"/>
                <a:ext cx="10958945" cy="1561133"/>
              </a:xfrm>
              <a:prstGeom prst="rect">
                <a:avLst/>
              </a:prstGeom>
              <a:noFill/>
            </p:spPr>
            <p:txBody>
              <a:bodyPr wrap="square" rtlCol="0">
                <a:spAutoFit/>
              </a:bodyPr>
              <a:lstStyle/>
              <a:p>
                <a:r>
                  <a:rPr kumimoji="1" lang="en-US" altLang="ja-JP" sz="2800"/>
                  <a:t>Conjugation Field</a:t>
                </a:r>
              </a:p>
              <a:p>
                <a:pPr/>
                <a14:m>
                  <m:oMathPara xmlns:m="http://schemas.openxmlformats.org/officeDocument/2006/math">
                    <m:oMathParaPr>
                      <m:jc m:val="centerGroup"/>
                    </m:oMathParaPr>
                    <m:oMath xmlns:m="http://schemas.openxmlformats.org/officeDocument/2006/math">
                      <m:acc>
                        <m:accPr>
                          <m:chr m:val="̅"/>
                          <m:ctrlPr>
                            <a:rPr lang="en-US" altLang="ja-JP" sz="2800" b="0" i="1" smtClean="0">
                              <a:latin typeface="Cambria Math" panose="02040503050406030204" pitchFamily="18" charset="0"/>
                              <a:ea typeface="Cambria Math" panose="02040503050406030204" pitchFamily="18" charset="0"/>
                            </a:rPr>
                          </m:ctrlPr>
                        </m:accPr>
                        <m:e>
                          <m:r>
                            <a:rPr lang="en-US" altLang="ja-JP" sz="2800" b="0" i="1" smtClean="0">
                              <a:latin typeface="Cambria Math" panose="02040503050406030204" pitchFamily="18" charset="0"/>
                              <a:ea typeface="Cambria Math" panose="02040503050406030204" pitchFamily="18" charset="0"/>
                            </a:rPr>
                            <m:t>𝑆</m:t>
                          </m:r>
                        </m:e>
                      </m:acc>
                      <m:r>
                        <a:rPr lang="en-US" altLang="ja-JP" sz="2800" b="0" i="1" smtClean="0">
                          <a:latin typeface="Cambria Math" panose="02040503050406030204" pitchFamily="18" charset="0"/>
                          <a:ea typeface="Cambria Math" panose="02040503050406030204" pitchFamily="18" charset="0"/>
                        </a:rPr>
                        <m:t>=</m:t>
                      </m:r>
                      <m:sSup>
                        <m:sSupPr>
                          <m:ctrlPr>
                            <a:rPr lang="en-US" altLang="ja-JP" sz="2800" b="0" i="1" smtClean="0">
                              <a:latin typeface="Cambria Math" panose="02040503050406030204" pitchFamily="18" charset="0"/>
                              <a:ea typeface="Cambria Math" panose="02040503050406030204" pitchFamily="18" charset="0"/>
                            </a:rPr>
                          </m:ctrlPr>
                        </m:sSupPr>
                        <m:e>
                          <m:r>
                            <a:rPr lang="en-US" altLang="ja-JP" sz="2800" b="0" i="1" smtClean="0">
                              <a:latin typeface="Cambria Math" panose="02040503050406030204" pitchFamily="18" charset="0"/>
                              <a:ea typeface="Cambria Math" panose="02040503050406030204" pitchFamily="18" charset="0"/>
                            </a:rPr>
                            <m:t>𝑆</m:t>
                          </m:r>
                        </m:e>
                        <m:sup>
                          <m:r>
                            <a:rPr lang="en-US" altLang="ja-JP" sz="2800" b="0" i="1" smtClean="0">
                              <a:latin typeface="Cambria Math" panose="02040503050406030204" pitchFamily="18" charset="0"/>
                              <a:ea typeface="Cambria Math" panose="02040503050406030204" pitchFamily="18" charset="0"/>
                            </a:rPr>
                            <m:t>†</m:t>
                          </m:r>
                        </m:sup>
                      </m:s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𝛾</m:t>
                          </m:r>
                        </m:e>
                        <m:sub>
                          <m:r>
                            <a:rPr kumimoji="1" lang="en-US" altLang="ja-JP" sz="2800" b="0" i="1" smtClean="0">
                              <a:latin typeface="Cambria Math" panose="02040503050406030204" pitchFamily="18" charset="0"/>
                            </a:rPr>
                            <m:t>0</m:t>
                          </m:r>
                        </m:sub>
                      </m:sSub>
                    </m:oMath>
                  </m:oMathPara>
                </a14:m>
                <a:endParaRPr kumimoji="1" lang="en-US" altLang="ja-JP" sz="2800"/>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d>
                            <m:dPr>
                              <m:begChr m:val="["/>
                              <m:endChr m:val="]"/>
                              <m:ctrlPr>
                                <a:rPr kumimoji="1" lang="en-US" altLang="ja-JP" sz="2800" i="1" smtClean="0">
                                  <a:latin typeface="Cambria Math" panose="02040503050406030204" pitchFamily="18" charset="0"/>
                                </a:rPr>
                              </m:ctrlPr>
                            </m:dPr>
                            <m:e>
                              <m:r>
                                <a:rPr kumimoji="1" lang="en-US" altLang="ja-JP" sz="2800" b="0" i="1" smtClean="0">
                                  <a:latin typeface="Cambria Math" panose="02040503050406030204" pitchFamily="18" charset="0"/>
                                </a:rPr>
                                <m:t>𝑇</m:t>
                              </m:r>
                            </m:e>
                          </m:d>
                        </m:e>
                        <m:sub>
                          <m:r>
                            <a:rPr kumimoji="1" lang="en-US" altLang="ja-JP" sz="2800" b="0" i="1" smtClean="0">
                              <a:latin typeface="Cambria Math" panose="02040503050406030204" pitchFamily="18" charset="0"/>
                            </a:rPr>
                            <m:t>h</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h</m:t>
                              </m:r>
                            </m:e>
                            <m:sup>
                              <m:r>
                                <a:rPr kumimoji="1" lang="en-US" altLang="ja-JP" sz="2800" b="0" i="1" smtClean="0">
                                  <a:latin typeface="Cambria Math" panose="02040503050406030204" pitchFamily="18" charset="0"/>
                                </a:rPr>
                                <m:t>′</m:t>
                              </m:r>
                            </m:sup>
                          </m:sSup>
                        </m:sub>
                      </m:sSub>
                      <m:r>
                        <a:rPr kumimoji="1"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r>
                            <a:rPr lang="en-US" altLang="ja-JP" sz="2800" b="0" i="1" smtClean="0">
                              <a:latin typeface="Cambria Math" panose="02040503050406030204" pitchFamily="18" charset="0"/>
                            </a:rPr>
                            <m:t>h</m:t>
                          </m:r>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i="1">
                                  <a:latin typeface="Cambria Math" panose="02040503050406030204" pitchFamily="18" charset="0"/>
                                </a:rPr>
                                <m:t>1</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p>
                                <m:sSupPr>
                                  <m:ctrlPr>
                                    <a:rPr lang="en-US" altLang="ja-JP" sz="2800" i="1" smtClean="0">
                                      <a:latin typeface="Cambria Math" panose="02040503050406030204" pitchFamily="18" charset="0"/>
                                    </a:rPr>
                                  </m:ctrlPr>
                                </m:sSupPr>
                                <m:e>
                                  <m:acc>
                                    <m:accPr>
                                      <m:chr m:val="̅"/>
                                      <m:ctrlPr>
                                        <a:rPr kumimoji="1" lang="en-US" altLang="ja-JP" sz="2800" i="1" smtClean="0">
                                          <a:latin typeface="Cambria Math" panose="02040503050406030204" pitchFamily="18" charset="0"/>
                                        </a:rPr>
                                      </m:ctrlPr>
                                    </m:accPr>
                                    <m:e>
                                      <m:r>
                                        <a:rPr kumimoji="1" lang="en-US" altLang="ja-JP" sz="2800" b="0" i="1" smtClean="0">
                                          <a:latin typeface="Cambria Math" panose="02040503050406030204" pitchFamily="18" charset="0"/>
                                        </a:rPr>
                                        <m:t>𝑇</m:t>
                                      </m:r>
                                    </m:e>
                                  </m:acc>
                                </m:e>
                                <m:sup>
                                  <m:r>
                                    <a:rPr lang="en-US" altLang="ja-JP" sz="2800" i="1" smtClean="0">
                                      <a:latin typeface="Cambria Math" panose="02040503050406030204" pitchFamily="18" charset="0"/>
                                      <a:ea typeface="Cambria Math" panose="02040503050406030204" pitchFamily="18" charset="0"/>
                                    </a:rPr>
                                    <m:t>†</m:t>
                                  </m:r>
                                </m:sup>
                              </m:sSup>
                            </m:e>
                          </m:d>
                        </m:e>
                        <m: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1</m:t>
                              </m:r>
                            </m:sub>
                          </m:s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Sup>
                            <m:sSupPr>
                              <m:ctrlPr>
                                <a:rPr lang="en-US" altLang="ja-JP" sz="2800" i="1" smtClean="0">
                                  <a:latin typeface="Cambria Math" panose="02040503050406030204" pitchFamily="18" charset="0"/>
                                </a:rPr>
                              </m:ctrlPr>
                            </m:sSupPr>
                            <m:e>
                              <m:r>
                                <a:rPr lang="en-US" altLang="ja-JP" sz="2800" b="0" i="1" smtClean="0">
                                  <a:latin typeface="Cambria Math" panose="02040503050406030204" pitchFamily="18" charset="0"/>
                                </a:rPr>
                                <m:t>h</m:t>
                              </m:r>
                            </m:e>
                            <m:sup>
                              <m:r>
                                <a:rPr lang="en-US" altLang="ja-JP" sz="2800" b="0" i="1" smtClean="0">
                                  <a:latin typeface="Cambria Math" panose="02040503050406030204" pitchFamily="18" charset="0"/>
                                </a:rPr>
                                <m:t>′</m:t>
                              </m:r>
                            </m:sup>
                          </m:sSup>
                        </m:sub>
                      </m:sSub>
                    </m:oMath>
                  </m:oMathPara>
                </a14:m>
                <a:endParaRPr kumimoji="1" lang="ja-JP" altLang="en-US" sz="2000"/>
              </a:p>
            </p:txBody>
          </p:sp>
        </mc:Choice>
        <mc:Fallback xmlns="">
          <p:sp>
            <p:nvSpPr>
              <p:cNvPr id="8" name="テキスト ボックス 7">
                <a:extLst>
                  <a:ext uri="{FF2B5EF4-FFF2-40B4-BE49-F238E27FC236}">
                    <a16:creationId xmlns:a16="http://schemas.microsoft.com/office/drawing/2014/main" id="{1A67AB95-D22D-4CB2-53CF-5B84EA4B62D4}"/>
                  </a:ext>
                </a:extLst>
              </p:cNvPr>
              <p:cNvSpPr txBox="1">
                <a:spLocks noRot="1" noChangeAspect="1" noMove="1" noResize="1" noEditPoints="1" noAdjustHandles="1" noChangeArrowheads="1" noChangeShapeType="1" noTextEdit="1"/>
              </p:cNvSpPr>
              <p:nvPr/>
            </p:nvSpPr>
            <p:spPr>
              <a:xfrm>
                <a:off x="346363" y="2378636"/>
                <a:ext cx="10958945" cy="1561133"/>
              </a:xfrm>
              <a:prstGeom prst="rect">
                <a:avLst/>
              </a:prstGeom>
              <a:blipFill>
                <a:blip r:embed="rId6"/>
                <a:stretch>
                  <a:fillRect l="-1168" t="-35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208837A-C91F-27FF-DC79-E0E14CE8A15F}"/>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10</m:t>
                          </m:r>
                        </m:num>
                        <m:den>
                          <m:r>
                            <a:rPr kumimoji="1" lang="en-US" altLang="ja-JP" sz="2400" b="0" i="1" smtClean="0">
                              <a:latin typeface="Cambria Math" panose="02040503050406030204" pitchFamily="18" charset="0"/>
                            </a:rPr>
                            <m:t>26</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D208837A-C91F-27FF-DC79-E0E14CE8A15F}"/>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7"/>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8357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Effective Fields of DHB and HM</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AD5D538-F79A-3025-994B-65A8A8F6C4DD}"/>
                  </a:ext>
                </a:extLst>
              </p:cNvPr>
              <p:cNvSpPr txBox="1"/>
              <p:nvPr/>
            </p:nvSpPr>
            <p:spPr>
              <a:xfrm>
                <a:off x="648229" y="1391595"/>
                <a:ext cx="4064370" cy="1004249"/>
              </a:xfrm>
              <a:prstGeom prst="rect">
                <a:avLst/>
              </a:prstGeom>
              <a:noFill/>
            </p:spPr>
            <p:txBody>
              <a:bodyPr wrap="square" rtlCol="0">
                <a:spAutoFit/>
              </a:bodyPr>
              <a:lstStyle/>
              <a:p>
                <a:r>
                  <a:rPr lang="en-US" altLang="ja-JP" sz="2800"/>
                  <a:t>Anti-DHB field (</a:t>
                </a:r>
                <a14:m>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𝑄</m:t>
                        </m:r>
                      </m:e>
                    </m:acc>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𝑞</m:t>
                        </m:r>
                      </m:e>
                    </m:acc>
                  </m:oMath>
                </a14:m>
                <a:r>
                  <a:rPr lang="en-US" altLang="ja-JP" sz="2800"/>
                  <a:t>)</a:t>
                </a:r>
              </a:p>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𝐵</m:t>
                          </m:r>
                        </m:e>
                      </m:acc>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𝑃</m:t>
                          </m:r>
                        </m:e>
                        <m:sub>
                          <m:r>
                            <a:rPr kumimoji="1" lang="en-US" altLang="ja-JP" sz="2800" b="0" i="1" smtClean="0">
                              <a:latin typeface="Cambria Math" panose="02040503050406030204" pitchFamily="18" charset="0"/>
                            </a:rPr>
                            <m:t>+</m:t>
                          </m:r>
                        </m:sub>
                        <m:sup>
                          <m:r>
                            <a:rPr kumimoji="1" lang="en-US" altLang="ja-JP" sz="2800" b="0" i="1" smtClean="0">
                              <a:latin typeface="Cambria Math" panose="02040503050406030204" pitchFamily="18" charset="0"/>
                            </a:rPr>
                            <m:t>𝑇</m:t>
                          </m:r>
                        </m:sup>
                      </m:sSubSup>
                      <m:r>
                        <a:rPr kumimoji="1" lang="en-US" altLang="ja-JP" sz="2800" b="0" i="1" smtClean="0">
                          <a:latin typeface="Cambria Math" panose="02040503050406030204" pitchFamily="18" charset="0"/>
                        </a:rPr>
                        <m:t>𝐶</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ea typeface="Cambria Math" panose="02040503050406030204" pitchFamily="18" charset="0"/>
                            </a:rPr>
                            <m:t>𝜇</m:t>
                          </m:r>
                        </m:sub>
                      </m:sSub>
                      <m:sSup>
                        <m:sSupPr>
                          <m:ctrlPr>
                            <a:rPr lang="en-US" altLang="ja-JP" sz="2800" i="1" smtClean="0">
                              <a:latin typeface="Cambria Math" panose="02040503050406030204" pitchFamily="18" charset="0"/>
                              <a:ea typeface="Cambria Math" panose="02040503050406030204" pitchFamily="18" charset="0"/>
                            </a:rPr>
                          </m:ctrlPr>
                        </m:sSupPr>
                        <m:e>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𝜙</m:t>
                              </m:r>
                            </m:e>
                          </m:acc>
                        </m:e>
                        <m:sup>
                          <m:r>
                            <a:rPr lang="en-US" altLang="ja-JP" sz="2800" i="1" smtClean="0">
                              <a:latin typeface="Cambria Math" panose="02040503050406030204" pitchFamily="18" charset="0"/>
                              <a:ea typeface="Cambria Math" panose="02040503050406030204" pitchFamily="18" charset="0"/>
                            </a:rPr>
                            <m:t>𝜇</m:t>
                          </m:r>
                        </m:sup>
                      </m:sSup>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𝑃</m:t>
                          </m:r>
                        </m:e>
                        <m:sub>
                          <m:r>
                            <a:rPr lang="en-US" altLang="ja-JP" sz="2800" b="0" i="1" smtClean="0">
                              <a:latin typeface="Cambria Math" panose="02040503050406030204" pitchFamily="18" charset="0"/>
                              <a:ea typeface="Cambria Math" panose="02040503050406030204" pitchFamily="18" charset="0"/>
                            </a:rPr>
                            <m:t>+</m:t>
                          </m:r>
                        </m:sub>
                      </m:sSub>
                    </m:oMath>
                  </m:oMathPara>
                </a14:m>
                <a:endParaRPr kumimoji="1" lang="en-US" altLang="ja-JP" sz="2800"/>
              </a:p>
            </p:txBody>
          </p:sp>
        </mc:Choice>
        <mc:Fallback xmlns="">
          <p:sp>
            <p:nvSpPr>
              <p:cNvPr id="3" name="テキスト ボックス 2">
                <a:extLst>
                  <a:ext uri="{FF2B5EF4-FFF2-40B4-BE49-F238E27FC236}">
                    <a16:creationId xmlns:a16="http://schemas.microsoft.com/office/drawing/2014/main" id="{1AD5D538-F79A-3025-994B-65A8A8F6C4DD}"/>
                  </a:ext>
                </a:extLst>
              </p:cNvPr>
              <p:cNvSpPr txBox="1">
                <a:spLocks noRot="1" noChangeAspect="1" noMove="1" noResize="1" noEditPoints="1" noAdjustHandles="1" noChangeArrowheads="1" noChangeShapeType="1" noTextEdit="1"/>
              </p:cNvSpPr>
              <p:nvPr/>
            </p:nvSpPr>
            <p:spPr>
              <a:xfrm>
                <a:off x="648229" y="1391595"/>
                <a:ext cx="4064370" cy="1004249"/>
              </a:xfrm>
              <a:prstGeom prst="rect">
                <a:avLst/>
              </a:prstGeom>
              <a:blipFill>
                <a:blip r:embed="rId3"/>
                <a:stretch>
                  <a:fillRect l="-2999" t="-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F1A5C241-8DB0-BFC4-3527-DD4C3BC5C41F}"/>
                  </a:ext>
                </a:extLst>
              </p:cNvPr>
              <p:cNvSpPr txBox="1"/>
              <p:nvPr/>
            </p:nvSpPr>
            <p:spPr>
              <a:xfrm>
                <a:off x="648229" y="2523527"/>
                <a:ext cx="4448835" cy="1019638"/>
              </a:xfrm>
              <a:prstGeom prst="rect">
                <a:avLst/>
              </a:prstGeom>
              <a:noFill/>
            </p:spPr>
            <p:txBody>
              <a:bodyPr wrap="square" rtlCol="0">
                <a:spAutoFit/>
              </a:bodyPr>
              <a:lstStyle/>
              <a:p>
                <a:r>
                  <a:rPr kumimoji="1" lang="en-US" altLang="ja-JP" sz="2800"/>
                  <a:t>Heavy meson field (</a:t>
                </a:r>
                <a14:m>
                  <m:oMath xmlns:m="http://schemas.openxmlformats.org/officeDocument/2006/math">
                    <m:r>
                      <a:rPr kumimoji="1" lang="en-US" altLang="ja-JP" sz="280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𝑄</m:t>
                    </m:r>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𝑞</m:t>
                        </m:r>
                      </m:e>
                    </m:acc>
                  </m:oMath>
                </a14:m>
                <a:r>
                  <a:rPr kumimoji="1" lang="en-US" altLang="ja-JP" sz="2800"/>
                  <a:t>)</a:t>
                </a:r>
                <a:endParaRPr lang="en-US" altLang="ja-JP" sz="2800"/>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𝐻</m:t>
                      </m:r>
                      <m:r>
                        <a:rPr kumimoji="1" lang="en-US" altLang="ja-JP" sz="2800" b="0" i="1" smtClean="0">
                          <a:latin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𝑃</m:t>
                          </m:r>
                        </m:e>
                        <m:sub>
                          <m:r>
                            <a:rPr lang="en-US" altLang="ja-JP" sz="2800" i="1">
                              <a:latin typeface="Cambria Math" panose="02040503050406030204" pitchFamily="18" charset="0"/>
                              <a:ea typeface="Cambria Math" panose="02040503050406030204" pitchFamily="18" charset="0"/>
                            </a:rPr>
                            <m:t>+</m:t>
                          </m:r>
                        </m:sub>
                      </m:sSub>
                      <m:d>
                        <m:dPr>
                          <m:ctrlPr>
                            <a:rPr lang="en-US" altLang="ja-JP" sz="2800" i="1" smtClean="0">
                              <a:latin typeface="Cambria Math" panose="02040503050406030204" pitchFamily="18" charset="0"/>
                              <a:ea typeface="Cambria Math" panose="02040503050406030204" pitchFamily="18" charset="0"/>
                            </a:rPr>
                          </m:ctrlPr>
                        </m:dPr>
                        <m:e>
                          <m:sSubSup>
                            <m:sSubSupPr>
                              <m:ctrlPr>
                                <a:rPr lang="en-US" altLang="ja-JP" sz="2800" i="1" smtClean="0">
                                  <a:latin typeface="Cambria Math" panose="02040503050406030204" pitchFamily="18" charset="0"/>
                                  <a:ea typeface="Cambria Math" panose="02040503050406030204" pitchFamily="18" charset="0"/>
                                </a:rPr>
                              </m:ctrlPr>
                            </m:sSubSupPr>
                            <m:e>
                              <m:r>
                                <a:rPr lang="en-US" altLang="ja-JP" sz="2800" b="0" i="1" smtClean="0">
                                  <a:latin typeface="Cambria Math" panose="02040503050406030204" pitchFamily="18" charset="0"/>
                                  <a:ea typeface="Cambria Math" panose="02040503050406030204" pitchFamily="18" charset="0"/>
                                </a:rPr>
                                <m:t>𝑃</m:t>
                              </m:r>
                            </m:e>
                            <m:sub>
                              <m:r>
                                <a:rPr lang="en-US" altLang="ja-JP" sz="2800" i="1" smtClean="0">
                                  <a:latin typeface="Cambria Math" panose="02040503050406030204" pitchFamily="18" charset="0"/>
                                  <a:ea typeface="Cambria Math" panose="02040503050406030204" pitchFamily="18" charset="0"/>
                                </a:rPr>
                                <m:t>𝜇</m:t>
                              </m:r>
                            </m:sub>
                            <m:sup>
                              <m:r>
                                <a:rPr lang="en-US" altLang="ja-JP" sz="2800" b="0" i="1" smtClean="0">
                                  <a:latin typeface="Cambria Math" panose="02040503050406030204" pitchFamily="18" charset="0"/>
                                  <a:ea typeface="Cambria Math" panose="02040503050406030204" pitchFamily="18" charset="0"/>
                                </a:rPr>
                                <m:t>∗</m:t>
                              </m:r>
                            </m:sup>
                          </m:sSubSup>
                          <m:sSup>
                            <m:sSupPr>
                              <m:ctrlPr>
                                <a:rPr lang="en-US" altLang="ja-JP" sz="2800" i="1" smtClean="0">
                                  <a:latin typeface="Cambria Math" panose="02040503050406030204" pitchFamily="18" charset="0"/>
                                  <a:ea typeface="Cambria Math" panose="02040503050406030204" pitchFamily="18" charset="0"/>
                                </a:rPr>
                              </m:ctrlPr>
                            </m:sSupPr>
                            <m:e>
                              <m:r>
                                <a:rPr lang="en-US" altLang="ja-JP" sz="2800" i="1" smtClean="0">
                                  <a:latin typeface="Cambria Math" panose="02040503050406030204" pitchFamily="18" charset="0"/>
                                  <a:ea typeface="Cambria Math" panose="02040503050406030204" pitchFamily="18" charset="0"/>
                                </a:rPr>
                                <m:t>𝛾</m:t>
                              </m:r>
                            </m:e>
                            <m:sup>
                              <m:r>
                                <a:rPr lang="en-US" altLang="ja-JP" sz="2800" i="1" smtClean="0">
                                  <a:latin typeface="Cambria Math" panose="02040503050406030204" pitchFamily="18" charset="0"/>
                                  <a:ea typeface="Cambria Math" panose="02040503050406030204" pitchFamily="18" charset="0"/>
                                </a:rPr>
                                <m:t>𝜇</m:t>
                              </m:r>
                            </m:sup>
                          </m:sSup>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𝑖𝑃</m:t>
                          </m:r>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𝛾</m:t>
                              </m:r>
                            </m:e>
                            <m:sub>
                              <m:r>
                                <a:rPr lang="en-US" altLang="ja-JP" sz="2800" b="0" i="1" smtClean="0">
                                  <a:latin typeface="Cambria Math" panose="02040503050406030204" pitchFamily="18" charset="0"/>
                                  <a:ea typeface="Cambria Math" panose="02040503050406030204" pitchFamily="18" charset="0"/>
                                </a:rPr>
                                <m:t>5</m:t>
                              </m:r>
                            </m:sub>
                          </m:sSub>
                        </m:e>
                      </m:d>
                    </m:oMath>
                  </m:oMathPara>
                </a14:m>
                <a:endParaRPr kumimoji="1" lang="ja-JP" altLang="en-US"/>
              </a:p>
            </p:txBody>
          </p:sp>
        </mc:Choice>
        <mc:Fallback xmlns="">
          <p:sp>
            <p:nvSpPr>
              <p:cNvPr id="8" name="テキスト ボックス 7">
                <a:extLst>
                  <a:ext uri="{FF2B5EF4-FFF2-40B4-BE49-F238E27FC236}">
                    <a16:creationId xmlns:a16="http://schemas.microsoft.com/office/drawing/2014/main" id="{F1A5C241-8DB0-BFC4-3527-DD4C3BC5C41F}"/>
                  </a:ext>
                </a:extLst>
              </p:cNvPr>
              <p:cNvSpPr txBox="1">
                <a:spLocks noRot="1" noChangeAspect="1" noMove="1" noResize="1" noEditPoints="1" noAdjustHandles="1" noChangeArrowheads="1" noChangeShapeType="1" noTextEdit="1"/>
              </p:cNvSpPr>
              <p:nvPr/>
            </p:nvSpPr>
            <p:spPr>
              <a:xfrm>
                <a:off x="648229" y="2523527"/>
                <a:ext cx="4448835" cy="1019638"/>
              </a:xfrm>
              <a:prstGeom prst="rect">
                <a:avLst/>
              </a:prstGeom>
              <a:blipFill>
                <a:blip r:embed="rId4"/>
                <a:stretch>
                  <a:fillRect l="-2740" t="-59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BF57951-8205-1A45-471F-2E0679502E16}"/>
                  </a:ext>
                </a:extLst>
              </p:cNvPr>
              <p:cNvSpPr txBox="1"/>
              <p:nvPr/>
            </p:nvSpPr>
            <p:spPr>
              <a:xfrm>
                <a:off x="6709137" y="1990326"/>
                <a:ext cx="5347252" cy="954107"/>
              </a:xfrm>
              <a:prstGeom prst="rect">
                <a:avLst/>
              </a:prstGeom>
              <a:noFill/>
            </p:spPr>
            <p:txBody>
              <a:bodyPr wrap="square" rtlCol="0">
                <a:spAutoFit/>
              </a:bodyPr>
              <a:lstStyle/>
              <a:p>
                <a:r>
                  <a:rPr kumimoji="1" lang="en-US" altLang="ja-JP" sz="2800"/>
                  <a:t>Effective field</a:t>
                </a:r>
                <a:r>
                  <a:rPr lang="en-US" altLang="ja-JP" sz="2800"/>
                  <a:t> combining them</a:t>
                </a:r>
              </a:p>
              <a:p>
                <a:pPr/>
                <a14:m>
                  <m:oMathPara xmlns:m="http://schemas.openxmlformats.org/officeDocument/2006/math">
                    <m:oMathParaPr>
                      <m:jc m:val="centerGroup"/>
                    </m:oMathParaPr>
                    <m:oMath xmlns:m="http://schemas.openxmlformats.org/officeDocument/2006/math">
                      <m:r>
                        <m:rPr>
                          <m:sty m:val="p"/>
                        </m:rPr>
                        <a:rPr kumimoji="1" lang="el-GR" altLang="ja-JP" sz="2800" i="1" smtClean="0">
                          <a:latin typeface="Cambria Math" panose="02040503050406030204" pitchFamily="18" charset="0"/>
                          <a:ea typeface="Cambria Math" panose="02040503050406030204" pitchFamily="18" charset="0"/>
                        </a:rPr>
                        <m:t>Ψ</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𝐻</m:t>
                              </m:r>
                              <m:r>
                                <a:rPr kumimoji="1" lang="en-US" altLang="ja-JP" sz="2800" b="0" i="1" smtClean="0">
                                  <a:latin typeface="Cambria Math" panose="02040503050406030204" pitchFamily="18" charset="0"/>
                                  <a:ea typeface="Cambria Math" panose="02040503050406030204" pitchFamily="18" charset="0"/>
                                </a:rPr>
                                <m:t>,</m:t>
                              </m:r>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𝐵</m:t>
                                  </m:r>
                                </m:e>
                              </m:acc>
                            </m:e>
                          </m:d>
                        </m:e>
                        <m:sup>
                          <m:r>
                            <a:rPr kumimoji="1" lang="en-US" altLang="ja-JP" sz="2800" b="0" i="1" smtClean="0">
                              <a:latin typeface="Cambria Math" panose="02040503050406030204" pitchFamily="18" charset="0"/>
                              <a:ea typeface="Cambria Math" panose="02040503050406030204" pitchFamily="18" charset="0"/>
                            </a:rPr>
                            <m:t>𝑇</m:t>
                          </m:r>
                        </m:sup>
                      </m:sSup>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6BF57951-8205-1A45-471F-2E0679502E16}"/>
                  </a:ext>
                </a:extLst>
              </p:cNvPr>
              <p:cNvSpPr txBox="1">
                <a:spLocks noRot="1" noChangeAspect="1" noMove="1" noResize="1" noEditPoints="1" noAdjustHandles="1" noChangeArrowheads="1" noChangeShapeType="1" noTextEdit="1"/>
              </p:cNvSpPr>
              <p:nvPr/>
            </p:nvSpPr>
            <p:spPr>
              <a:xfrm>
                <a:off x="6709137" y="1990326"/>
                <a:ext cx="5347252" cy="954107"/>
              </a:xfrm>
              <a:prstGeom prst="rect">
                <a:avLst/>
              </a:prstGeom>
              <a:blipFill>
                <a:blip r:embed="rId5"/>
                <a:stretch>
                  <a:fillRect l="-2395" t="-57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46AB657-161F-5E5D-4916-0D540DEA0653}"/>
                  </a:ext>
                </a:extLst>
              </p:cNvPr>
              <p:cNvSpPr txBox="1"/>
              <p:nvPr/>
            </p:nvSpPr>
            <p:spPr>
              <a:xfrm>
                <a:off x="216683" y="4483318"/>
                <a:ext cx="6327314" cy="1726178"/>
              </a:xfrm>
              <a:prstGeom prst="rect">
                <a:avLst/>
              </a:prstGeom>
              <a:noFill/>
            </p:spPr>
            <p:txBody>
              <a:bodyPr wrap="square" rtlCol="0">
                <a:spAutoFit/>
              </a:bodyPr>
              <a:lstStyle/>
              <a:p>
                <a:r>
                  <a:rPr kumimoji="1" lang="en-US" altLang="ja-JP" sz="2800"/>
                  <a:t>The Parity Transformation</a:t>
                </a:r>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𝐻</m:t>
                      </m:r>
                      <m:r>
                        <a:rPr lang="en-US" altLang="ja-JP" sz="2800" i="1">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𝛾</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𝐻</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oMath>
                  </m:oMathPara>
                </a14:m>
                <a:endParaRPr kumimoji="1" lang="en-US" altLang="ja-JP" sz="2800"/>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d>
                            <m:dPr>
                              <m:begChr m:val="["/>
                              <m:endChr m:val="]"/>
                              <m:ctrlPr>
                                <a:rPr kumimoji="1" lang="en-US" altLang="ja-JP" sz="2800" i="1" smtClean="0">
                                  <a:latin typeface="Cambria Math" panose="02040503050406030204" pitchFamily="18" charset="0"/>
                                </a:rPr>
                              </m:ctrlPr>
                            </m:dPr>
                            <m:e>
                              <m:acc>
                                <m:accPr>
                                  <m:chr m:val="̅"/>
                                  <m:ctrlPr>
                                    <a:rPr kumimoji="1" lang="en-US" altLang="ja-JP" sz="2800" i="1" smtClean="0">
                                      <a:latin typeface="Cambria Math" panose="02040503050406030204" pitchFamily="18" charset="0"/>
                                    </a:rPr>
                                  </m:ctrlPr>
                                </m:accPr>
                                <m:e>
                                  <m:r>
                                    <a:rPr kumimoji="1" lang="en-US" altLang="ja-JP" sz="2800" b="0" i="1" smtClean="0">
                                      <a:latin typeface="Cambria Math" panose="02040503050406030204" pitchFamily="18" charset="0"/>
                                    </a:rPr>
                                    <m:t>𝐵</m:t>
                                  </m:r>
                                </m:e>
                              </m:acc>
                            </m:e>
                          </m:d>
                        </m:e>
                        <m:sub>
                          <m:r>
                            <a:rPr kumimoji="1" lang="en-US" altLang="ja-JP" sz="2800" b="0" i="1" smtClean="0">
                              <a:latin typeface="Cambria Math" panose="02040503050406030204" pitchFamily="18" charset="0"/>
                            </a:rPr>
                            <m:t>h</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h</m:t>
                              </m:r>
                            </m:e>
                            <m:sup>
                              <m:r>
                                <a:rPr kumimoji="1" lang="en-US" altLang="ja-JP" sz="2800" b="0" i="1" smtClean="0">
                                  <a:latin typeface="Cambria Math" panose="02040503050406030204" pitchFamily="18" charset="0"/>
                                </a:rPr>
                                <m:t>′</m:t>
                              </m:r>
                            </m:sup>
                          </m:sSup>
                          <m:r>
                            <a:rPr kumimoji="1" lang="en-US" altLang="ja-JP" sz="2800" b="0" i="1" smtClean="0">
                              <a:latin typeface="Cambria Math" panose="02040503050406030204" pitchFamily="18" charset="0"/>
                            </a:rPr>
                            <m:t>𝑙</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r>
                            <a:rPr lang="en-US" altLang="ja-JP" sz="2800" b="0" i="1" smtClean="0">
                              <a:latin typeface="Cambria Math" panose="02040503050406030204" pitchFamily="18" charset="0"/>
                            </a:rPr>
                            <m:t>h</m:t>
                          </m:r>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i="1">
                                  <a:latin typeface="Cambria Math" panose="02040503050406030204" pitchFamily="18" charset="0"/>
                                </a:rPr>
                                <m:t>1</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𝐵</m:t>
                                  </m:r>
                                </m:e>
                              </m:acc>
                            </m:e>
                          </m:d>
                        </m:e>
                        <m: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1</m:t>
                              </m:r>
                            </m:sub>
                          </m:s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𝑙</m:t>
                              </m:r>
                            </m:e>
                            <m:sub>
                              <m:r>
                                <a:rPr lang="en-US" altLang="ja-JP" sz="2800" b="0" i="1" smtClean="0">
                                  <a:latin typeface="Cambria Math" panose="02040503050406030204" pitchFamily="18" charset="0"/>
                                </a:rPr>
                                <m:t>1</m:t>
                              </m:r>
                            </m:sub>
                          </m:sSub>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2</m:t>
                              </m:r>
                            </m:sub>
                          </m:sSub>
                          <m:sSup>
                            <m:sSupPr>
                              <m:ctrlPr>
                                <a:rPr lang="en-US" altLang="ja-JP" sz="2800" i="1" smtClean="0">
                                  <a:latin typeface="Cambria Math" panose="02040503050406030204" pitchFamily="18" charset="0"/>
                                </a:rPr>
                              </m:ctrlPr>
                            </m:sSupPr>
                            <m:e>
                              <m:r>
                                <a:rPr lang="en-US" altLang="ja-JP" sz="2800" b="0" i="1" smtClean="0">
                                  <a:latin typeface="Cambria Math" panose="02040503050406030204" pitchFamily="18" charset="0"/>
                                </a:rPr>
                                <m:t>h</m:t>
                              </m:r>
                            </m:e>
                            <m:sup>
                              <m:r>
                                <a:rPr lang="en-US" altLang="ja-JP" sz="2800" b="0" i="1" smtClean="0">
                                  <a:latin typeface="Cambria Math" panose="02040503050406030204" pitchFamily="18" charset="0"/>
                                </a:rPr>
                                <m:t>′</m:t>
                              </m:r>
                            </m:sup>
                          </m:sSup>
                        </m:sub>
                      </m:sSub>
                      <m:sSub>
                        <m:sSubPr>
                          <m:ctrlPr>
                            <a:rPr lang="en-US" altLang="ja-JP" sz="2800" i="1">
                              <a:latin typeface="Cambria Math" panose="02040503050406030204" pitchFamily="18" charset="0"/>
                            </a:rPr>
                          </m:ctrlPr>
                        </m:sSubPr>
                        <m:e>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𝛾</m:t>
                                  </m:r>
                                </m:e>
                                <m:sub>
                                  <m:r>
                                    <a:rPr lang="en-US" altLang="ja-JP" sz="2800" i="1">
                                      <a:latin typeface="Cambria Math" panose="02040503050406030204" pitchFamily="18" charset="0"/>
                                    </a:rPr>
                                    <m:t>0</m:t>
                                  </m:r>
                                </m:sub>
                              </m:sSub>
                            </m:e>
                          </m:d>
                        </m:e>
                        <m:sub>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𝑙</m:t>
                              </m:r>
                            </m:e>
                            <m:sub>
                              <m:r>
                                <a:rPr lang="en-US" altLang="ja-JP" sz="2800" i="1">
                                  <a:latin typeface="Cambria Math" panose="02040503050406030204" pitchFamily="18" charset="0"/>
                                </a:rPr>
                                <m:t>1</m:t>
                              </m:r>
                            </m:sub>
                          </m:sSub>
                          <m:r>
                            <a:rPr lang="en-US" altLang="ja-JP" sz="2800" b="0" i="1" smtClean="0">
                              <a:latin typeface="Cambria Math" panose="02040503050406030204" pitchFamily="18" charset="0"/>
                            </a:rPr>
                            <m:t>𝑙</m:t>
                          </m:r>
                        </m:sub>
                      </m:sSub>
                    </m:oMath>
                  </m:oMathPara>
                </a14:m>
                <a:endParaRPr kumimoji="1" lang="ja-JP" altLang="en-US" sz="2400"/>
              </a:p>
              <a:p>
                <a:endParaRPr kumimoji="1" lang="ja-JP" altLang="en-US"/>
              </a:p>
            </p:txBody>
          </p:sp>
        </mc:Choice>
        <mc:Fallback xmlns="">
          <p:sp>
            <p:nvSpPr>
              <p:cNvPr id="12" name="テキスト ボックス 11">
                <a:extLst>
                  <a:ext uri="{FF2B5EF4-FFF2-40B4-BE49-F238E27FC236}">
                    <a16:creationId xmlns:a16="http://schemas.microsoft.com/office/drawing/2014/main" id="{F46AB657-161F-5E5D-4916-0D540DEA0653}"/>
                  </a:ext>
                </a:extLst>
              </p:cNvPr>
              <p:cNvSpPr txBox="1">
                <a:spLocks noRot="1" noChangeAspect="1" noMove="1" noResize="1" noEditPoints="1" noAdjustHandles="1" noChangeArrowheads="1" noChangeShapeType="1" noTextEdit="1"/>
              </p:cNvSpPr>
              <p:nvPr/>
            </p:nvSpPr>
            <p:spPr>
              <a:xfrm>
                <a:off x="216683" y="4483318"/>
                <a:ext cx="6327314" cy="1726178"/>
              </a:xfrm>
              <a:prstGeom prst="rect">
                <a:avLst/>
              </a:prstGeom>
              <a:blipFill>
                <a:blip r:embed="rId6"/>
                <a:stretch>
                  <a:fillRect l="-2025" t="-31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44272E3-2360-14EB-AEBC-D0E07A4BBC99}"/>
                  </a:ext>
                </a:extLst>
              </p:cNvPr>
              <p:cNvSpPr txBox="1"/>
              <p:nvPr/>
            </p:nvSpPr>
            <p:spPr>
              <a:xfrm>
                <a:off x="6709137" y="4483318"/>
                <a:ext cx="5585791" cy="1202765"/>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𝑆𝑈</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3</m:t>
                            </m:r>
                          </m:e>
                        </m:d>
                      </m:e>
                      <m:sub>
                        <m:r>
                          <a:rPr kumimoji="1" lang="en-US" altLang="ja-JP" sz="2800" b="0" i="1" smtClean="0">
                            <a:latin typeface="Cambria Math" panose="02040503050406030204" pitchFamily="18" charset="0"/>
                          </a:rPr>
                          <m:t>𝑓</m:t>
                        </m:r>
                      </m:sub>
                    </m:sSub>
                  </m:oMath>
                </a14:m>
                <a:r>
                  <a:rPr kumimoji="1" lang="en-US" altLang="ja-JP" sz="2800"/>
                  <a:t> Flavor </a:t>
                </a:r>
                <a:r>
                  <a:rPr lang="en-US" altLang="ja-JP" sz="2800"/>
                  <a:t>T</a:t>
                </a:r>
                <a:r>
                  <a:rPr kumimoji="1" lang="en-US" altLang="ja-JP" sz="2800"/>
                  <a:t>ransformation</a:t>
                </a:r>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m:rPr>
                              <m:sty m:val="p"/>
                            </m:rPr>
                            <a:rPr kumimoji="1" lang="el-GR" altLang="ja-JP" sz="2800" i="1" smtClean="0">
                              <a:latin typeface="Cambria Math" panose="02040503050406030204" pitchFamily="18" charset="0"/>
                              <a:ea typeface="Cambria Math" panose="02040503050406030204" pitchFamily="18" charset="0"/>
                            </a:rPr>
                            <m:t>Ψ</m:t>
                          </m:r>
                        </m:e>
                        <m:sub>
                          <m:r>
                            <a:rPr kumimoji="1" lang="en-US" altLang="ja-JP" sz="2800" b="0" i="1" smtClean="0">
                              <a:latin typeface="Cambria Math" panose="02040503050406030204" pitchFamily="18" charset="0"/>
                            </a:rPr>
                            <m:t>𝑖</m:t>
                          </m:r>
                        </m:sub>
                      </m:sSub>
                      <m:r>
                        <a:rPr kumimoji="1" lang="en-US" altLang="ja-JP" sz="2800" i="1" smtClean="0">
                          <a:latin typeface="Cambria Math" panose="02040503050406030204" pitchFamily="18" charset="0"/>
                          <a:ea typeface="Cambria Math" panose="02040503050406030204" pitchFamily="18" charset="0"/>
                        </a:rPr>
                        <m:t>→</m:t>
                      </m:r>
                      <m:sSub>
                        <m:sSubPr>
                          <m:ctrlPr>
                            <a:rPr kumimoji="1" lang="en-US" altLang="ja-JP" sz="2800" i="1" smtClean="0">
                              <a:latin typeface="Cambria Math" panose="02040503050406030204" pitchFamily="18" charset="0"/>
                              <a:ea typeface="Cambria Math" panose="02040503050406030204" pitchFamily="18" charset="0"/>
                            </a:rPr>
                          </m:ctrlPr>
                        </m:sSubPr>
                        <m:e>
                          <m:r>
                            <m:rPr>
                              <m:sty m:val="p"/>
                            </m:rPr>
                            <a:rPr kumimoji="1" lang="el-GR" altLang="ja-JP" sz="2800" i="1" smtClean="0">
                              <a:latin typeface="Cambria Math" panose="02040503050406030204" pitchFamily="18" charset="0"/>
                              <a:ea typeface="Cambria Math" panose="02040503050406030204" pitchFamily="18" charset="0"/>
                            </a:rPr>
                            <m:t>Ψ</m:t>
                          </m:r>
                        </m:e>
                        <m:sub>
                          <m:r>
                            <a:rPr kumimoji="1" lang="en-US" altLang="ja-JP" sz="2800" b="0" i="1" smtClean="0">
                              <a:latin typeface="Cambria Math" panose="02040503050406030204" pitchFamily="18" charset="0"/>
                              <a:ea typeface="Cambria Math" panose="02040503050406030204" pitchFamily="18" charset="0"/>
                            </a:rPr>
                            <m:t>𝑗</m:t>
                          </m:r>
                        </m:sub>
                      </m:sSub>
                      <m:sSub>
                        <m:sSubPr>
                          <m:ctrlPr>
                            <a:rPr kumimoji="1" lang="en-US" altLang="ja-JP" sz="2800" i="1" smtClean="0">
                              <a:latin typeface="Cambria Math" panose="02040503050406030204" pitchFamily="18" charset="0"/>
                              <a:ea typeface="Cambria Math" panose="02040503050406030204" pitchFamily="18" charset="0"/>
                            </a:rPr>
                          </m:ctrlPr>
                        </m:sSubPr>
                        <m:e>
                          <m:sSup>
                            <m:sSupPr>
                              <m:ctrlPr>
                                <a:rPr kumimoji="1" lang="en-US" altLang="ja-JP" sz="2800" i="1" smtClean="0">
                                  <a:latin typeface="Cambria Math" panose="02040503050406030204" pitchFamily="18" charset="0"/>
                                  <a:ea typeface="Cambria Math" panose="02040503050406030204" pitchFamily="18" charset="0"/>
                                </a:rPr>
                              </m:ctrlPr>
                            </m:sSupPr>
                            <m:e>
                              <m:d>
                                <m:dPr>
                                  <m:ctrlPr>
                                    <a:rPr kumimoji="1" lang="en-US" altLang="ja-JP" sz="2800" i="1" smtClean="0">
                                      <a:latin typeface="Cambria Math" panose="02040503050406030204" pitchFamily="18" charset="0"/>
                                      <a:ea typeface="Cambria Math" panose="02040503050406030204" pitchFamily="18" charset="0"/>
                                    </a:rPr>
                                  </m:ctrlPr>
                                </m:dPr>
                                <m:e>
                                  <m:sSup>
                                    <m:sSupPr>
                                      <m:ctrlPr>
                                        <a:rPr kumimoji="1" lang="en-US" altLang="ja-JP" sz="280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𝑈</m:t>
                                      </m:r>
                                    </m:e>
                                    <m:sup>
                                      <m:r>
                                        <a:rPr kumimoji="1" lang="en-US" altLang="ja-JP" sz="2800" i="1" smtClean="0">
                                          <a:latin typeface="Cambria Math" panose="02040503050406030204" pitchFamily="18" charset="0"/>
                                          <a:ea typeface="Cambria Math" panose="02040503050406030204" pitchFamily="18" charset="0"/>
                                        </a:rPr>
                                        <m:t>†</m:t>
                                      </m:r>
                                    </m:sup>
                                  </m:sSup>
                                </m:e>
                              </m:d>
                            </m:e>
                            <m:sup>
                              <m:r>
                                <a:rPr kumimoji="1" lang="en-US" altLang="ja-JP" sz="2800" b="0" i="1" smtClean="0">
                                  <a:latin typeface="Cambria Math" panose="02040503050406030204" pitchFamily="18" charset="0"/>
                                  <a:ea typeface="Cambria Math" panose="02040503050406030204" pitchFamily="18" charset="0"/>
                                </a:rPr>
                                <m:t>𝑗</m:t>
                              </m:r>
                            </m:sup>
                          </m:sSup>
                        </m:e>
                        <m:sub>
                          <m:r>
                            <a:rPr kumimoji="1" lang="en-US" altLang="ja-JP" sz="2800" b="0" i="1" smtClean="0">
                              <a:latin typeface="Cambria Math" panose="02040503050406030204" pitchFamily="18" charset="0"/>
                              <a:ea typeface="Cambria Math" panose="02040503050406030204" pitchFamily="18" charset="0"/>
                            </a:rPr>
                            <m:t>𝑖</m:t>
                          </m:r>
                        </m:sub>
                      </m:sSub>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A44272E3-2360-14EB-AEBC-D0E07A4BBC99}"/>
                  </a:ext>
                </a:extLst>
              </p:cNvPr>
              <p:cNvSpPr txBox="1">
                <a:spLocks noRot="1" noChangeAspect="1" noMove="1" noResize="1" noEditPoints="1" noAdjustHandles="1" noChangeArrowheads="1" noChangeShapeType="1" noTextEdit="1"/>
              </p:cNvSpPr>
              <p:nvPr/>
            </p:nvSpPr>
            <p:spPr>
              <a:xfrm>
                <a:off x="6709137" y="4483318"/>
                <a:ext cx="5585791" cy="1202765"/>
              </a:xfrm>
              <a:prstGeom prst="rect">
                <a:avLst/>
              </a:prstGeom>
              <a:blipFill>
                <a:blip r:embed="rId7"/>
                <a:stretch>
                  <a:fillRect t="-4040"/>
                </a:stretch>
              </a:blipFill>
            </p:spPr>
            <p:txBody>
              <a:bodyPr/>
              <a:lstStyle/>
              <a:p>
                <a:r>
                  <a:rPr lang="ja-JP" altLang="en-US">
                    <a:noFill/>
                  </a:rPr>
                  <a:t> </a:t>
                </a:r>
              </a:p>
            </p:txBody>
          </p:sp>
        </mc:Fallback>
      </mc:AlternateContent>
      <p:sp>
        <p:nvSpPr>
          <p:cNvPr id="15" name="左中かっこ 14">
            <a:extLst>
              <a:ext uri="{FF2B5EF4-FFF2-40B4-BE49-F238E27FC236}">
                <a16:creationId xmlns:a16="http://schemas.microsoft.com/office/drawing/2014/main" id="{8C77D790-F7D3-5755-D736-397A73834695}"/>
              </a:ext>
            </a:extLst>
          </p:cNvPr>
          <p:cNvSpPr/>
          <p:nvPr/>
        </p:nvSpPr>
        <p:spPr>
          <a:xfrm>
            <a:off x="393329" y="1391595"/>
            <a:ext cx="329722" cy="215157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矢印 15">
            <a:extLst>
              <a:ext uri="{FF2B5EF4-FFF2-40B4-BE49-F238E27FC236}">
                <a16:creationId xmlns:a16="http://schemas.microsoft.com/office/drawing/2014/main" id="{C816796E-5FEE-6EC2-89F0-8868A3D35356}"/>
              </a:ext>
            </a:extLst>
          </p:cNvPr>
          <p:cNvSpPr/>
          <p:nvPr/>
        </p:nvSpPr>
        <p:spPr>
          <a:xfrm>
            <a:off x="5403530" y="2215591"/>
            <a:ext cx="999140" cy="3605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8545F12-21BB-ED1B-DACA-86858BBC35B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26</m:t>
                          </m:r>
                        </m:den>
                      </m:f>
                    </m:oMath>
                  </m:oMathPara>
                </a14:m>
                <a:endParaRPr kumimoji="1" lang="ja-JP" altLang="en-US"/>
              </a:p>
            </p:txBody>
          </p:sp>
        </mc:Choice>
        <mc:Fallback xmlns="">
          <p:sp>
            <p:nvSpPr>
              <p:cNvPr id="2" name="テキスト ボックス 1">
                <a:extLst>
                  <a:ext uri="{FF2B5EF4-FFF2-40B4-BE49-F238E27FC236}">
                    <a16:creationId xmlns:a16="http://schemas.microsoft.com/office/drawing/2014/main" id="{18545F12-21BB-ED1B-DACA-86858BBC35B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8"/>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14897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DDD885-EC90-3145-3E8E-02D707F438A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8149226-49D7-A55E-795A-AAE265F10DCC}"/>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39E3481-7B44-DAEC-A1D4-EBB6CE5BFF57}"/>
              </a:ext>
            </a:extLst>
          </p:cNvPr>
          <p:cNvSpPr txBox="1"/>
          <p:nvPr/>
        </p:nvSpPr>
        <p:spPr>
          <a:xfrm>
            <a:off x="-1" y="47697"/>
            <a:ext cx="12467271" cy="769441"/>
          </a:xfrm>
          <a:prstGeom prst="rect">
            <a:avLst/>
          </a:prstGeom>
          <a:noFill/>
        </p:spPr>
        <p:txBody>
          <a:bodyPr wrap="square" rtlCol="0">
            <a:spAutoFit/>
          </a:bodyPr>
          <a:lstStyle/>
          <a:p>
            <a:r>
              <a:rPr kumimoji="1" lang="en-US" altLang="ja-JP" sz="4400">
                <a:solidFill>
                  <a:schemeClr val="bg1"/>
                </a:solidFill>
              </a:rPr>
              <a:t>Simple Mass Relations based on Symmetries</a:t>
            </a:r>
            <a:endParaRPr kumimoji="1" lang="ja-JP" altLang="en-US" sz="4400">
              <a:solidFill>
                <a:schemeClr val="bg1"/>
              </a:solidFill>
            </a:endParaRPr>
          </a:p>
        </p:txBody>
      </p:sp>
      <p:sp>
        <p:nvSpPr>
          <p:cNvPr id="6" name="テキスト ボックス 5">
            <a:extLst>
              <a:ext uri="{FF2B5EF4-FFF2-40B4-BE49-F238E27FC236}">
                <a16:creationId xmlns:a16="http://schemas.microsoft.com/office/drawing/2014/main" id="{F925E037-23ED-B892-4EC6-BEB25F785561}"/>
              </a:ext>
            </a:extLst>
          </p:cNvPr>
          <p:cNvSpPr txBox="1"/>
          <p:nvPr/>
        </p:nvSpPr>
        <p:spPr>
          <a:xfrm>
            <a:off x="308097" y="6465598"/>
            <a:ext cx="7900416" cy="307777"/>
          </a:xfrm>
          <a:prstGeom prst="rect">
            <a:avLst/>
          </a:prstGeom>
          <a:noFill/>
        </p:spPr>
        <p:txBody>
          <a:bodyPr wrap="square" rtlCol="0">
            <a:spAutoFit/>
          </a:bodyPr>
          <a:lstStyle/>
          <a:p>
            <a:r>
              <a:rPr lang="en-US" altLang="ja-JP" sz="1400"/>
              <a:t>cf. E. J. Eichten and C. </a:t>
            </a:r>
            <a:r>
              <a:rPr lang="en-US" altLang="ja-JP" sz="1400" err="1"/>
              <a:t>Quigg</a:t>
            </a:r>
            <a:r>
              <a:rPr lang="en-US" altLang="ja-JP" sz="1400"/>
              <a:t>, Phys. Rev. Lett. 119, 202002 (2017).</a:t>
            </a:r>
            <a:endParaRPr kumimoji="1" lang="ja-JP" altLang="en-US" sz="1400"/>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FB74C64F-ACD1-65E2-20EC-1E73E024B2E9}"/>
                  </a:ext>
                </a:extLst>
              </p:cNvPr>
              <p:cNvSpPr txBox="1"/>
              <p:nvPr/>
            </p:nvSpPr>
            <p:spPr>
              <a:xfrm>
                <a:off x="5120383" y="4053471"/>
                <a:ext cx="131204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18" name="テキスト ボックス 17">
                <a:extLst>
                  <a:ext uri="{FF2B5EF4-FFF2-40B4-BE49-F238E27FC236}">
                    <a16:creationId xmlns:a16="http://schemas.microsoft.com/office/drawing/2014/main" id="{FB74C64F-ACD1-65E2-20EC-1E73E024B2E9}"/>
                  </a:ext>
                </a:extLst>
              </p:cNvPr>
              <p:cNvSpPr txBox="1">
                <a:spLocks noRot="1" noChangeAspect="1" noMove="1" noResize="1" noEditPoints="1" noAdjustHandles="1" noChangeArrowheads="1" noChangeShapeType="1" noTextEdit="1"/>
              </p:cNvSpPr>
              <p:nvPr/>
            </p:nvSpPr>
            <p:spPr>
              <a:xfrm>
                <a:off x="5120383" y="4053471"/>
                <a:ext cx="1312049" cy="646331"/>
              </a:xfrm>
              <a:prstGeom prst="rect">
                <a:avLst/>
              </a:prstGeom>
              <a:blipFill>
                <a:blip r:embed="rId3"/>
                <a:stretch>
                  <a:fillRect b="-283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56387BB7-62A3-E36A-4DC2-53A0F2D1ACCE}"/>
              </a:ext>
            </a:extLst>
          </p:cNvPr>
          <p:cNvSpPr txBox="1"/>
          <p:nvPr/>
        </p:nvSpPr>
        <p:spPr>
          <a:xfrm>
            <a:off x="429766" y="4798629"/>
            <a:ext cx="5720618" cy="1569660"/>
          </a:xfrm>
          <a:prstGeom prst="rect">
            <a:avLst/>
          </a:prstGeom>
          <a:noFill/>
          <a:ln w="28575">
            <a:solidFill>
              <a:srgbClr val="FF0000"/>
            </a:solidFill>
          </a:ln>
        </p:spPr>
        <p:txBody>
          <a:bodyPr wrap="square" rtlCol="0">
            <a:spAutoFit/>
          </a:bodyPr>
          <a:lstStyle/>
          <a:p>
            <a:r>
              <a:rPr kumimoji="1" lang="ja-JP" altLang="en-US" sz="2400"/>
              <a:t>・</a:t>
            </a:r>
            <a:r>
              <a:rPr kumimoji="1" lang="en-US" altLang="ja-JP" sz="2400"/>
              <a:t>Systematic understanding for hadron spectrum</a:t>
            </a:r>
          </a:p>
          <a:p>
            <a:r>
              <a:rPr lang="ja-JP" altLang="en-US" sz="2400"/>
              <a:t>・</a:t>
            </a:r>
            <a:r>
              <a:rPr lang="en-US" altLang="ja-JP" sz="2400"/>
              <a:t>Prediction of undiscovered hadrons</a:t>
            </a:r>
          </a:p>
          <a:p>
            <a:r>
              <a:rPr lang="ja-JP" altLang="en-US" sz="2400"/>
              <a:t>・</a:t>
            </a:r>
            <a:r>
              <a:rPr lang="en-US" altLang="ja-JP" sz="2400"/>
              <a:t>Understanding</a:t>
            </a:r>
            <a:r>
              <a:rPr lang="ja-JP" altLang="en-US" sz="2400"/>
              <a:t> </a:t>
            </a:r>
            <a:r>
              <a:rPr lang="en-US" altLang="ja-JP" sz="2400"/>
              <a:t>of</a:t>
            </a:r>
            <a:r>
              <a:rPr lang="ja-JP" altLang="en-US" sz="2400"/>
              <a:t> </a:t>
            </a:r>
            <a:r>
              <a:rPr lang="en-US" altLang="ja-JP" sz="2400"/>
              <a:t>hadron</a:t>
            </a:r>
            <a:r>
              <a:rPr lang="ja-JP" altLang="en-US" sz="2400"/>
              <a:t> </a:t>
            </a:r>
            <a:r>
              <a:rPr lang="en-US" altLang="ja-JP" sz="2400"/>
              <a:t>structures</a:t>
            </a:r>
            <a:r>
              <a:rPr lang="ja-JP" altLang="en-US" sz="2400"/>
              <a:t> </a:t>
            </a:r>
            <a:endParaRPr kumimoji="1" lang="ja-JP" altLang="en-US" sz="2400"/>
          </a:p>
        </p:txBody>
      </p:sp>
      <p:sp>
        <p:nvSpPr>
          <p:cNvPr id="27" name="左中かっこ 26">
            <a:extLst>
              <a:ext uri="{FF2B5EF4-FFF2-40B4-BE49-F238E27FC236}">
                <a16:creationId xmlns:a16="http://schemas.microsoft.com/office/drawing/2014/main" id="{F2EACA09-E132-EA08-1790-8F3C85A0BF5B}"/>
              </a:ext>
            </a:extLst>
          </p:cNvPr>
          <p:cNvSpPr/>
          <p:nvPr/>
        </p:nvSpPr>
        <p:spPr>
          <a:xfrm>
            <a:off x="143525" y="1667682"/>
            <a:ext cx="245124" cy="235258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7DC873E0-A4E6-6CED-F4D5-7D6B0D080F8A}"/>
              </a:ext>
            </a:extLst>
          </p:cNvPr>
          <p:cNvGrpSpPr/>
          <p:nvPr/>
        </p:nvGrpSpPr>
        <p:grpSpPr>
          <a:xfrm>
            <a:off x="6374293" y="1063048"/>
            <a:ext cx="6444496" cy="5426409"/>
            <a:chOff x="6096000" y="1289184"/>
            <a:chExt cx="6444496" cy="5426409"/>
          </a:xfrm>
        </p:grpSpPr>
        <p:grpSp>
          <p:nvGrpSpPr>
            <p:cNvPr id="12" name="グループ化 11">
              <a:extLst>
                <a:ext uri="{FF2B5EF4-FFF2-40B4-BE49-F238E27FC236}">
                  <a16:creationId xmlns:a16="http://schemas.microsoft.com/office/drawing/2014/main" id="{4A5240CD-8220-3534-4CC3-C272F4EE107B}"/>
                </a:ext>
              </a:extLst>
            </p:cNvPr>
            <p:cNvGrpSpPr/>
            <p:nvPr/>
          </p:nvGrpSpPr>
          <p:grpSpPr>
            <a:xfrm>
              <a:off x="6096000" y="1289184"/>
              <a:ext cx="6444496" cy="5426409"/>
              <a:chOff x="6096000" y="1289184"/>
              <a:chExt cx="6444496" cy="5426409"/>
            </a:xfrm>
          </p:grpSpPr>
          <p:sp>
            <p:nvSpPr>
              <p:cNvPr id="14" name="角丸四角形 13">
                <a:extLst>
                  <a:ext uri="{FF2B5EF4-FFF2-40B4-BE49-F238E27FC236}">
                    <a16:creationId xmlns:a16="http://schemas.microsoft.com/office/drawing/2014/main" id="{6C803310-6A7A-802D-2DC4-FC6442592D55}"/>
                  </a:ext>
                </a:extLst>
              </p:cNvPr>
              <p:cNvSpPr/>
              <p:nvPr/>
            </p:nvSpPr>
            <p:spPr>
              <a:xfrm>
                <a:off x="6096000" y="1566252"/>
                <a:ext cx="5585892" cy="5149341"/>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D0C7179-D201-B493-2008-E944AC6E26D0}"/>
                  </a:ext>
                </a:extLst>
              </p:cNvPr>
              <p:cNvSpPr txBox="1"/>
              <p:nvPr/>
            </p:nvSpPr>
            <p:spPr>
              <a:xfrm>
                <a:off x="6458166" y="1742906"/>
                <a:ext cx="5581926" cy="400110"/>
              </a:xfrm>
              <a:prstGeom prst="rect">
                <a:avLst/>
              </a:prstGeom>
              <a:noFill/>
            </p:spPr>
            <p:txBody>
              <a:bodyPr wrap="square" rtlCol="0">
                <a:spAutoFit/>
              </a:bodyPr>
              <a:lstStyle/>
              <a:p>
                <a:r>
                  <a:rPr lang="ja-JP" altLang="en-US" sz="2000" u="sng"/>
                  <a:t>・</a:t>
                </a:r>
                <a:r>
                  <a:rPr lang="en-US" altLang="ja-JP" sz="2000" u="sng"/>
                  <a:t>Breaking of HQS</a:t>
                </a:r>
                <a:endParaRPr kumimoji="1" lang="ja-JP" altLang="en-US" sz="2000" u="sng"/>
              </a:p>
            </p:txBody>
          </p:sp>
          <p:grpSp>
            <p:nvGrpSpPr>
              <p:cNvPr id="33" name="グループ化 32">
                <a:extLst>
                  <a:ext uri="{FF2B5EF4-FFF2-40B4-BE49-F238E27FC236}">
                    <a16:creationId xmlns:a16="http://schemas.microsoft.com/office/drawing/2014/main" id="{24BF6BD3-91B8-CDB6-F79A-05E94EF166A5}"/>
                  </a:ext>
                </a:extLst>
              </p:cNvPr>
              <p:cNvGrpSpPr/>
              <p:nvPr/>
            </p:nvGrpSpPr>
            <p:grpSpPr>
              <a:xfrm>
                <a:off x="6187773" y="3480990"/>
                <a:ext cx="6352723" cy="847143"/>
                <a:chOff x="275927" y="4433719"/>
                <a:chExt cx="6352723" cy="847143"/>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B391DA03-FB2A-8BA6-13C2-2339A8F9F35F}"/>
                        </a:ext>
                      </a:extLst>
                    </p:cNvPr>
                    <p:cNvSpPr txBox="1"/>
                    <p:nvPr/>
                  </p:nvSpPr>
                  <p:spPr>
                    <a:xfrm>
                      <a:off x="414724" y="4449865"/>
                      <a:ext cx="6213926"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m:t>
                                    </m:r>
                                  </m:sup>
                                </m:sSubSup>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rPr>
                                      <m:t>𝑐</m:t>
                                    </m:r>
                                  </m:sub>
                                  <m:sup>
                                    <m:r>
                                      <a:rPr lang="en-US" altLang="ja-JP" sz="2400" b="0" i="1" smtClean="0">
                                        <a:latin typeface="Cambria Math" panose="02040503050406030204" pitchFamily="18" charset="0"/>
                                      </a:rPr>
                                      <m:t>+</m:t>
                                    </m:r>
                                  </m:sup>
                                </m:sSubSup>
                              </m:e>
                            </m:d>
                            <m:r>
                              <a:rPr lang="en-US" altLang="ja-JP" sz="2400" b="0" i="0" smtClean="0">
                                <a:latin typeface="Cambria Math" panose="02040503050406030204" pitchFamily="18" charset="0"/>
                              </a:rPr>
                              <m:t>=1588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𝑐𝑐</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=1720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35" name="テキスト ボックス 34">
                      <a:extLst>
                        <a:ext uri="{FF2B5EF4-FFF2-40B4-BE49-F238E27FC236}">
                          <a16:creationId xmlns:a16="http://schemas.microsoft.com/office/drawing/2014/main" id="{B391DA03-FB2A-8BA6-13C2-2339A8F9F35F}"/>
                        </a:ext>
                      </a:extLst>
                    </p:cNvPr>
                    <p:cNvSpPr txBox="1">
                      <a:spLocks noRot="1" noChangeAspect="1" noMove="1" noResize="1" noEditPoints="1" noAdjustHandles="1" noChangeArrowheads="1" noChangeShapeType="1" noTextEdit="1"/>
                    </p:cNvSpPr>
                    <p:nvPr/>
                  </p:nvSpPr>
                  <p:spPr>
                    <a:xfrm>
                      <a:off x="414724" y="4449865"/>
                      <a:ext cx="6213926" cy="830997"/>
                    </a:xfrm>
                    <a:prstGeom prst="rect">
                      <a:avLst/>
                    </a:prstGeom>
                    <a:blipFill>
                      <a:blip r:embed="rId4"/>
                      <a:stretch>
                        <a:fillRect l="-196" b="-8824"/>
                      </a:stretch>
                    </a:blipFill>
                  </p:spPr>
                  <p:txBody>
                    <a:bodyPr/>
                    <a:lstStyle/>
                    <a:p>
                      <a:r>
                        <a:rPr lang="ja-JP" altLang="en-US">
                          <a:noFill/>
                        </a:rPr>
                        <a:t> </a:t>
                      </a:r>
                    </a:p>
                  </p:txBody>
                </p:sp>
              </mc:Fallback>
            </mc:AlternateContent>
            <p:sp>
              <p:nvSpPr>
                <p:cNvPr id="36" name="左中かっこ 35">
                  <a:extLst>
                    <a:ext uri="{FF2B5EF4-FFF2-40B4-BE49-F238E27FC236}">
                      <a16:creationId xmlns:a16="http://schemas.microsoft.com/office/drawing/2014/main" id="{588BA59D-A5C5-F56A-0A0C-BA2BCB60614B}"/>
                    </a:ext>
                  </a:extLst>
                </p:cNvPr>
                <p:cNvSpPr/>
                <p:nvPr/>
              </p:nvSpPr>
              <p:spPr>
                <a:xfrm>
                  <a:off x="275927" y="4433719"/>
                  <a:ext cx="347717"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E807438F-4563-AC4C-5944-6B0DC544E807}"/>
                  </a:ext>
                </a:extLst>
              </p:cNvPr>
              <p:cNvSpPr txBox="1"/>
              <p:nvPr/>
            </p:nvSpPr>
            <p:spPr>
              <a:xfrm>
                <a:off x="6405827" y="3091023"/>
                <a:ext cx="5356406" cy="400110"/>
              </a:xfrm>
              <a:prstGeom prst="rect">
                <a:avLst/>
              </a:prstGeom>
              <a:noFill/>
            </p:spPr>
            <p:txBody>
              <a:bodyPr wrap="square">
                <a:spAutoFit/>
              </a:bodyPr>
              <a:lstStyle/>
              <a:p>
                <a:r>
                  <a:rPr lang="ja-JP" altLang="en-US" sz="2000" u="sng"/>
                  <a:t>・</a:t>
                </a:r>
                <a:r>
                  <a:rPr lang="en-US" altLang="ja-JP" sz="2000" u="sng"/>
                  <a:t>Breaking of SFS</a:t>
                </a:r>
                <a:endParaRPr kumimoji="1" lang="ja-JP" altLang="en-US" sz="2000" u="sng"/>
              </a:p>
            </p:txBody>
          </p:sp>
          <p:grpSp>
            <p:nvGrpSpPr>
              <p:cNvPr id="38" name="グループ化 37">
                <a:extLst>
                  <a:ext uri="{FF2B5EF4-FFF2-40B4-BE49-F238E27FC236}">
                    <a16:creationId xmlns:a16="http://schemas.microsoft.com/office/drawing/2014/main" id="{9E1F0E25-D9D1-79B4-D8A1-E2FA90B5E0B7}"/>
                  </a:ext>
                </a:extLst>
              </p:cNvPr>
              <p:cNvGrpSpPr/>
              <p:nvPr/>
            </p:nvGrpSpPr>
            <p:grpSpPr>
              <a:xfrm>
                <a:off x="6240113" y="2127862"/>
                <a:ext cx="5948864" cy="886894"/>
                <a:chOff x="-8293" y="2542259"/>
                <a:chExt cx="5948864" cy="886894"/>
              </a:xfrm>
            </p:grpSpPr>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BE77710E-2292-89AF-5377-DD985F82F097}"/>
                        </a:ext>
                      </a:extLst>
                    </p:cNvPr>
                    <p:cNvSpPr txBox="1"/>
                    <p:nvPr/>
                  </p:nvSpPr>
                  <p:spPr>
                    <a:xfrm>
                      <a:off x="147206" y="2588843"/>
                      <a:ext cx="5793365"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i="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=103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𝐵</m:t>
                                </m:r>
                              </m:e>
                            </m:d>
                            <m:r>
                              <a:rPr lang="en-US" altLang="ja-JP" sz="2400" b="0" i="0" smtClean="0">
                                <a:latin typeface="Cambria Math" panose="02040503050406030204" pitchFamily="18" charset="0"/>
                              </a:rPr>
                              <m:t>=78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41" name="テキスト ボックス 40">
                      <a:extLst>
                        <a:ext uri="{FF2B5EF4-FFF2-40B4-BE49-F238E27FC236}">
                          <a16:creationId xmlns:a16="http://schemas.microsoft.com/office/drawing/2014/main" id="{BE77710E-2292-89AF-5377-DD985F82F097}"/>
                        </a:ext>
                      </a:extLst>
                    </p:cNvPr>
                    <p:cNvSpPr txBox="1">
                      <a:spLocks noRot="1" noChangeAspect="1" noMove="1" noResize="1" noEditPoints="1" noAdjustHandles="1" noChangeArrowheads="1" noChangeShapeType="1" noTextEdit="1"/>
                    </p:cNvSpPr>
                    <p:nvPr/>
                  </p:nvSpPr>
                  <p:spPr>
                    <a:xfrm>
                      <a:off x="147206" y="2588843"/>
                      <a:ext cx="5793365" cy="830997"/>
                    </a:xfrm>
                    <a:prstGeom prst="rect">
                      <a:avLst/>
                    </a:prstGeom>
                    <a:blipFill>
                      <a:blip r:embed="rId5"/>
                      <a:stretch>
                        <a:fillRect l="-316" b="-8824"/>
                      </a:stretch>
                    </a:blipFill>
                  </p:spPr>
                  <p:txBody>
                    <a:bodyPr/>
                    <a:lstStyle/>
                    <a:p>
                      <a:r>
                        <a:rPr lang="ja-JP" altLang="en-US">
                          <a:noFill/>
                        </a:rPr>
                        <a:t> </a:t>
                      </a:r>
                    </a:p>
                  </p:txBody>
                </p:sp>
              </mc:Fallback>
            </mc:AlternateContent>
            <p:sp>
              <p:nvSpPr>
                <p:cNvPr id="40" name="左中かっこ 39">
                  <a:extLst>
                    <a:ext uri="{FF2B5EF4-FFF2-40B4-BE49-F238E27FC236}">
                      <a16:creationId xmlns:a16="http://schemas.microsoft.com/office/drawing/2014/main" id="{67185339-3D2C-07E1-167A-B2CE1B534290}"/>
                    </a:ext>
                  </a:extLst>
                </p:cNvPr>
                <p:cNvSpPr/>
                <p:nvPr/>
              </p:nvSpPr>
              <p:spPr>
                <a:xfrm>
                  <a:off x="-8293" y="2542259"/>
                  <a:ext cx="295378" cy="886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5AC7A904-856C-1019-A725-12CF4E924D95}"/>
                  </a:ext>
                </a:extLst>
              </p:cNvPr>
              <p:cNvSpPr txBox="1"/>
              <p:nvPr/>
            </p:nvSpPr>
            <p:spPr>
              <a:xfrm>
                <a:off x="7133007" y="1289184"/>
                <a:ext cx="3661607" cy="461665"/>
              </a:xfrm>
              <a:prstGeom prst="rect">
                <a:avLst/>
              </a:prstGeom>
              <a:solidFill>
                <a:schemeClr val="bg1"/>
              </a:solidFill>
            </p:spPr>
            <p:txBody>
              <a:bodyPr wrap="square" rtlCol="0">
                <a:spAutoFit/>
              </a:bodyPr>
              <a:lstStyle/>
              <a:p>
                <a:pPr algn="ctr"/>
                <a:r>
                  <a:rPr kumimoji="1" lang="en-US" altLang="ja-JP" sz="2400">
                    <a:solidFill>
                      <a:srgbClr val="FF0000"/>
                    </a:solidFill>
                  </a:rPr>
                  <a:t>There are discrepancies.</a:t>
                </a:r>
                <a:endParaRPr kumimoji="1" lang="ja-JP" altLang="en-US" sz="2400">
                  <a:solidFill>
                    <a:srgbClr val="FF0000"/>
                  </a:solidFill>
                </a:endParaRPr>
              </a:p>
            </p:txBody>
          </p:sp>
          <p:grpSp>
            <p:nvGrpSpPr>
              <p:cNvPr id="22" name="グループ化 21">
                <a:extLst>
                  <a:ext uri="{FF2B5EF4-FFF2-40B4-BE49-F238E27FC236}">
                    <a16:creationId xmlns:a16="http://schemas.microsoft.com/office/drawing/2014/main" id="{02B4635D-C5EB-B15F-553E-90DB5A72D797}"/>
                  </a:ext>
                </a:extLst>
              </p:cNvPr>
              <p:cNvGrpSpPr/>
              <p:nvPr/>
            </p:nvGrpSpPr>
            <p:grpSpPr>
              <a:xfrm>
                <a:off x="6650636" y="4342871"/>
                <a:ext cx="4610582" cy="1299732"/>
                <a:chOff x="6455529" y="2228163"/>
                <a:chExt cx="4610582" cy="1299732"/>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011288BF-FBE4-A908-33BC-66E96B94D00C}"/>
                        </a:ext>
                      </a:extLst>
                    </p:cNvPr>
                    <p:cNvSpPr txBox="1"/>
                    <p:nvPr/>
                  </p:nvSpPr>
                  <p:spPr>
                    <a:xfrm>
                      <a:off x="6471298" y="2636863"/>
                      <a:ext cx="4594813" cy="831766"/>
                    </a:xfrm>
                    <a:prstGeom prst="rect">
                      <a:avLst/>
                    </a:prstGeom>
                    <a:noFill/>
                    <a:ln w="19050">
                      <a:noFill/>
                    </a:ln>
                  </p:spPr>
                  <p:txBody>
                    <a:bodyPr wrap="square">
                      <a:spAutoFit/>
                    </a:bodyPr>
                    <a:lstStyle/>
                    <a:p>
                      <a:r>
                        <a:rPr lang="en-US" altLang="ja-JP" sz="2400"/>
                        <a:t>Real masses of </a:t>
                      </a:r>
                      <a14:m>
                        <m:oMath xmlns:m="http://schemas.openxmlformats.org/officeDocument/2006/math">
                          <m:r>
                            <a:rPr kumimoji="1" lang="en-US" altLang="ja-JP" sz="2400" b="0" i="1" smtClean="0">
                              <a:latin typeface="Cambria Math" panose="02040503050406030204" pitchFamily="18" charset="0"/>
                            </a:rPr>
                            <m:t>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oMath>
                      </a14:m>
                      <a:r>
                        <a:rPr kumimoji="1" lang="en-US" altLang="ja-JP" sz="2400"/>
                        <a:t> are finite</a:t>
                      </a:r>
                    </a:p>
                    <a:p>
                      <a:r>
                        <a:rPr lang="ja-JP" altLang="en-US" sz="2400"/>
                        <a:t>→</a:t>
                      </a:r>
                      <a:r>
                        <a:rPr lang="en-US" altLang="ja-JP" sz="2400"/>
                        <a:t>Mixing of color </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3</m:t>
                              </m:r>
                            </m:e>
                          </m:acc>
                        </m:oMath>
                      </a14:m>
                      <a:r>
                        <a:rPr kumimoji="1" lang="en-US" altLang="ja-JP" sz="2400"/>
                        <a:t> and </a:t>
                      </a:r>
                      <a14:m>
                        <m:oMath xmlns:m="http://schemas.openxmlformats.org/officeDocument/2006/math">
                          <m:r>
                            <a:rPr kumimoji="1" lang="en-US" altLang="ja-JP" sz="2400" b="0" i="1" smtClean="0">
                              <a:latin typeface="Cambria Math" panose="02040503050406030204" pitchFamily="18" charset="0"/>
                            </a:rPr>
                            <m:t>6</m:t>
                          </m:r>
                        </m:oMath>
                      </a14:m>
                      <a:r>
                        <a:rPr kumimoji="1" lang="ja-JP" altLang="en-US" sz="2400"/>
                        <a:t> </a:t>
                      </a:r>
                      <a:r>
                        <a:rPr kumimoji="1" lang="en-US" altLang="ja-JP" sz="2400"/>
                        <a:t>in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Sub>
                        </m:oMath>
                      </a14:m>
                      <a:endParaRPr kumimoji="1" lang="ja-JP" altLang="en-US" sz="2400"/>
                    </a:p>
                  </p:txBody>
                </p:sp>
              </mc:Choice>
              <mc:Fallback xmlns="">
                <p:sp>
                  <p:nvSpPr>
                    <p:cNvPr id="23" name="テキスト ボックス 22">
                      <a:extLst>
                        <a:ext uri="{FF2B5EF4-FFF2-40B4-BE49-F238E27FC236}">
                          <a16:creationId xmlns:a16="http://schemas.microsoft.com/office/drawing/2014/main" id="{011288BF-FBE4-A908-33BC-66E96B94D00C}"/>
                        </a:ext>
                      </a:extLst>
                    </p:cNvPr>
                    <p:cNvSpPr txBox="1">
                      <a:spLocks noRot="1" noChangeAspect="1" noMove="1" noResize="1" noEditPoints="1" noAdjustHandles="1" noChangeArrowheads="1" noChangeShapeType="1" noTextEdit="1"/>
                    </p:cNvSpPr>
                    <p:nvPr/>
                  </p:nvSpPr>
                  <p:spPr>
                    <a:xfrm>
                      <a:off x="6471298" y="2636863"/>
                      <a:ext cx="4594813" cy="831766"/>
                    </a:xfrm>
                    <a:prstGeom prst="rect">
                      <a:avLst/>
                    </a:prstGeom>
                    <a:blipFill>
                      <a:blip r:embed="rId6"/>
                      <a:stretch>
                        <a:fillRect l="-1989" t="-5839" b="-16058"/>
                      </a:stretch>
                    </a:blipFill>
                    <a:ln w="19050">
                      <a:noFill/>
                    </a:ln>
                  </p:spPr>
                  <p:txBody>
                    <a:bodyPr/>
                    <a:lstStyle/>
                    <a:p>
                      <a:r>
                        <a:rPr lang="ja-JP" altLang="en-US">
                          <a:noFill/>
                        </a:rPr>
                        <a:t> </a:t>
                      </a:r>
                    </a:p>
                  </p:txBody>
                </p:sp>
              </mc:Fallback>
            </mc:AlternateContent>
            <p:sp>
              <p:nvSpPr>
                <p:cNvPr id="28" name="角丸四角形 27">
                  <a:extLst>
                    <a:ext uri="{FF2B5EF4-FFF2-40B4-BE49-F238E27FC236}">
                      <a16:creationId xmlns:a16="http://schemas.microsoft.com/office/drawing/2014/main" id="{15601B9D-25AD-4754-0282-F9B4EC1F3BFB}"/>
                    </a:ext>
                  </a:extLst>
                </p:cNvPr>
                <p:cNvSpPr/>
                <p:nvPr/>
              </p:nvSpPr>
              <p:spPr>
                <a:xfrm>
                  <a:off x="6455529" y="2516059"/>
                  <a:ext cx="4476618" cy="1011836"/>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6791E0C-6244-7D3B-8702-CAE4B9E24647}"/>
                    </a:ext>
                  </a:extLst>
                </p:cNvPr>
                <p:cNvSpPr txBox="1"/>
                <p:nvPr/>
              </p:nvSpPr>
              <p:spPr>
                <a:xfrm>
                  <a:off x="7404518" y="2228163"/>
                  <a:ext cx="2578641" cy="461665"/>
                </a:xfrm>
                <a:prstGeom prst="rect">
                  <a:avLst/>
                </a:prstGeom>
                <a:solidFill>
                  <a:schemeClr val="bg1"/>
                </a:solidFill>
              </p:spPr>
              <p:txBody>
                <a:bodyPr wrap="square" rtlCol="0">
                  <a:spAutoFit/>
                </a:bodyPr>
                <a:lstStyle/>
                <a:p>
                  <a:pPr algn="ctr"/>
                  <a:r>
                    <a:rPr kumimoji="1" lang="en-US" altLang="ja-JP" sz="2400"/>
                    <a:t>Possible reason</a:t>
                  </a:r>
                  <a:endParaRPr kumimoji="1" lang="ja-JP" altLang="en-US" sz="2400"/>
                </a:p>
              </p:txBody>
            </p:sp>
          </p:grpSp>
          <p:sp>
            <p:nvSpPr>
              <p:cNvPr id="47" name="テキスト ボックス 46">
                <a:extLst>
                  <a:ext uri="{FF2B5EF4-FFF2-40B4-BE49-F238E27FC236}">
                    <a16:creationId xmlns:a16="http://schemas.microsoft.com/office/drawing/2014/main" id="{CB461588-7D30-8A9F-5CD5-23EE521F5D91}"/>
                  </a:ext>
                </a:extLst>
              </p:cNvPr>
              <p:cNvSpPr txBox="1"/>
              <p:nvPr/>
            </p:nvSpPr>
            <p:spPr>
              <a:xfrm>
                <a:off x="6292765" y="5857167"/>
                <a:ext cx="5192362" cy="830997"/>
              </a:xfrm>
              <a:prstGeom prst="rect">
                <a:avLst/>
              </a:prstGeom>
              <a:noFill/>
            </p:spPr>
            <p:txBody>
              <a:bodyPr wrap="square" rtlCol="0">
                <a:spAutoFit/>
              </a:bodyPr>
              <a:lstStyle/>
              <a:p>
                <a:pPr algn="ctr"/>
                <a:r>
                  <a:rPr kumimoji="1" lang="en-US" altLang="ja-JP" sz="2400" u="sng">
                    <a:solidFill>
                      <a:srgbClr val="FF0000"/>
                    </a:solidFill>
                  </a:rPr>
                  <a:t>Can we explain these breakings</a:t>
                </a:r>
              </a:p>
              <a:p>
                <a:pPr algn="ctr"/>
                <a:r>
                  <a:rPr kumimoji="1" lang="en-US" altLang="ja-JP" sz="2400" u="sng">
                    <a:solidFill>
                      <a:srgbClr val="FF0000"/>
                    </a:solidFill>
                  </a:rPr>
                  <a:t>by correcting for them?</a:t>
                </a:r>
                <a:endParaRPr kumimoji="1" lang="ja-JP" altLang="en-US" sz="2400" u="sng">
                  <a:solidFill>
                    <a:srgbClr val="FF0000"/>
                  </a:solidFill>
                </a:endParaRPr>
              </a:p>
            </p:txBody>
          </p:sp>
        </p:grpSp>
        <p:cxnSp>
          <p:nvCxnSpPr>
            <p:cNvPr id="49" name="直線コネクタ 48">
              <a:extLst>
                <a:ext uri="{FF2B5EF4-FFF2-40B4-BE49-F238E27FC236}">
                  <a16:creationId xmlns:a16="http://schemas.microsoft.com/office/drawing/2014/main" id="{4106FF75-CAFE-27AA-40A0-9A3BCB7D45A7}"/>
                </a:ext>
              </a:extLst>
            </p:cNvPr>
            <p:cNvCxnSpPr/>
            <p:nvPr/>
          </p:nvCxnSpPr>
          <p:spPr>
            <a:xfrm>
              <a:off x="9491472" y="2533338"/>
              <a:ext cx="55943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46CB82F-2885-CFE5-F696-A86A520DA162}"/>
                </a:ext>
              </a:extLst>
            </p:cNvPr>
            <p:cNvCxnSpPr>
              <a:cxnSpLocks/>
            </p:cNvCxnSpPr>
            <p:nvPr/>
          </p:nvCxnSpPr>
          <p:spPr>
            <a:xfrm>
              <a:off x="9491472" y="2903095"/>
              <a:ext cx="37955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34C0848-4A5A-FB0B-E66B-C3C5DC9E4626}"/>
                </a:ext>
              </a:extLst>
            </p:cNvPr>
            <p:cNvCxnSpPr>
              <a:cxnSpLocks/>
            </p:cNvCxnSpPr>
            <p:nvPr/>
          </p:nvCxnSpPr>
          <p:spPr>
            <a:xfrm>
              <a:off x="9572698" y="4215640"/>
              <a:ext cx="68057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51BE466-D61D-C1C0-0734-7F3EC24D51AF}"/>
                </a:ext>
              </a:extLst>
            </p:cNvPr>
            <p:cNvCxnSpPr>
              <a:cxnSpLocks/>
            </p:cNvCxnSpPr>
            <p:nvPr/>
          </p:nvCxnSpPr>
          <p:spPr>
            <a:xfrm>
              <a:off x="8904357" y="3850879"/>
              <a:ext cx="73951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E8F919E8-22FD-35B9-2513-731CDB687556}"/>
              </a:ext>
            </a:extLst>
          </p:cNvPr>
          <p:cNvGrpSpPr/>
          <p:nvPr/>
        </p:nvGrpSpPr>
        <p:grpSpPr>
          <a:xfrm>
            <a:off x="157677" y="1694186"/>
            <a:ext cx="6986953" cy="2604752"/>
            <a:chOff x="157677" y="1919470"/>
            <a:chExt cx="6986953" cy="2604752"/>
          </a:xfrm>
        </p:grpSpPr>
        <p:grpSp>
          <p:nvGrpSpPr>
            <p:cNvPr id="26" name="グループ化 25">
              <a:extLst>
                <a:ext uri="{FF2B5EF4-FFF2-40B4-BE49-F238E27FC236}">
                  <a16:creationId xmlns:a16="http://schemas.microsoft.com/office/drawing/2014/main" id="{9FE9982A-7FB3-06B4-028A-F762AB134946}"/>
                </a:ext>
              </a:extLst>
            </p:cNvPr>
            <p:cNvGrpSpPr/>
            <p:nvPr/>
          </p:nvGrpSpPr>
          <p:grpSpPr>
            <a:xfrm>
              <a:off x="157677" y="1919470"/>
              <a:ext cx="6986953" cy="2604752"/>
              <a:chOff x="6021661" y="2030565"/>
              <a:chExt cx="6986953" cy="2604752"/>
            </a:xfrm>
          </p:grpSpPr>
          <p:grpSp>
            <p:nvGrpSpPr>
              <p:cNvPr id="25" name="グループ化 24">
                <a:extLst>
                  <a:ext uri="{FF2B5EF4-FFF2-40B4-BE49-F238E27FC236}">
                    <a16:creationId xmlns:a16="http://schemas.microsoft.com/office/drawing/2014/main" id="{F696A287-9F03-6E1D-289B-1DE01F9ACF3A}"/>
                  </a:ext>
                </a:extLst>
              </p:cNvPr>
              <p:cNvGrpSpPr/>
              <p:nvPr/>
            </p:nvGrpSpPr>
            <p:grpSpPr>
              <a:xfrm>
                <a:off x="6021661" y="2030565"/>
                <a:ext cx="6986953" cy="2604752"/>
                <a:chOff x="6021661" y="2030565"/>
                <a:chExt cx="6986953" cy="2604752"/>
              </a:xfrm>
            </p:grpSpPr>
            <p:grpSp>
              <p:nvGrpSpPr>
                <p:cNvPr id="19" name="グループ化 18">
                  <a:extLst>
                    <a:ext uri="{FF2B5EF4-FFF2-40B4-BE49-F238E27FC236}">
                      <a16:creationId xmlns:a16="http://schemas.microsoft.com/office/drawing/2014/main" id="{A0DF27C1-4F70-8D4B-FAF3-BFB5E3AC229C}"/>
                    </a:ext>
                  </a:extLst>
                </p:cNvPr>
                <p:cNvGrpSpPr/>
                <p:nvPr/>
              </p:nvGrpSpPr>
              <p:grpSpPr>
                <a:xfrm>
                  <a:off x="6214713" y="2030565"/>
                  <a:ext cx="6793901" cy="2604752"/>
                  <a:chOff x="676656" y="1882424"/>
                  <a:chExt cx="6793901" cy="2604752"/>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A8EF59A-4289-DC38-ECA1-6F802C5AC117}"/>
                          </a:ext>
                        </a:extLst>
                      </p:cNvPr>
                      <p:cNvSpPr txBox="1"/>
                      <p:nvPr/>
                    </p:nvSpPr>
                    <p:spPr>
                      <a:xfrm>
                        <a:off x="676656" y="1882424"/>
                        <a:ext cx="6793901" cy="26047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lang="en-US" altLang="ja-JP" sz="2800" i="1">
                                      <a:latin typeface="Cambria Math" panose="02040503050406030204" pitchFamily="18" charset="0"/>
                                    </a:rPr>
                                    <m:t>𝑄𝑄𝑠</m:t>
                                  </m:r>
                                </m:sub>
                              </m:sSub>
                              <m:r>
                                <a:rPr kumimoji="1"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𝑄𝑄𝑞</m:t>
                                  </m:r>
                                </m:sub>
                              </m:sSub>
                              <m:r>
                                <a:rPr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𝑞</m:t>
                                  </m:r>
                                </m:sub>
                              </m:sSub>
                            </m:oMath>
                          </m:oMathPara>
                        </a14:m>
                        <a:endParaRPr kumimoji="1"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𝑄𝑄𝑞</m:t>
                                  </m:r>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r>
                                    <a:rPr lang="en-US" altLang="ja-JP" sz="2800" i="1">
                                      <a:latin typeface="Cambria Math" panose="02040503050406030204" pitchFamily="18" charset="0"/>
                                    </a:rPr>
                                    <m:t>𝑞</m:t>
                                  </m:r>
                                </m:sub>
                              </m:sSub>
                            </m:oMath>
                          </m:oMathPara>
                        </a14:m>
                        <a:endParaRPr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𝑠</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𝑀</m:t>
                                  </m:r>
                                </m:e>
                                <m:sub>
                                  <m:r>
                                    <a:rPr lang="en-US" altLang="ja-JP" sz="2800" i="1">
                                      <a:latin typeface="Cambria Math" panose="02040503050406030204" pitchFamily="18" charset="0"/>
                                    </a:rPr>
                                    <m:t>𝑄𝑄</m:t>
                                  </m:r>
                                  <m:acc>
                                    <m:accPr>
                                      <m:chr m:val="̅"/>
                                      <m:ctrlPr>
                                        <a:rPr lang="en-US" altLang="ja-JP" sz="2800" i="1" smtClean="0">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𝑠</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𝑀</m:t>
                                  </m:r>
                                </m:e>
                                <m:sub>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𝑄</m:t>
                                      </m:r>
                                    </m:e>
                                  </m:acc>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𝑞</m:t>
                                      </m:r>
                                    </m:e>
                                  </m:acc>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𝑞</m:t>
                                      </m:r>
                                    </m:e>
                                  </m:acc>
                                </m:sub>
                              </m:sSub>
                            </m:oMath>
                          </m:oMathPara>
                        </a14:m>
                        <a:endParaRPr lang="en-US" altLang="ja-JP" sz="2400"/>
                      </a:p>
                      <a:p>
                        <a:endParaRPr kumimoji="1" lang="en-US" altLang="ja-JP" sz="2400"/>
                      </a:p>
                    </p:txBody>
                  </p:sp>
                </mc:Choice>
                <mc:Fallback xmlns="">
                  <p:sp>
                    <p:nvSpPr>
                      <p:cNvPr id="7" name="テキスト ボックス 6">
                        <a:extLst>
                          <a:ext uri="{FF2B5EF4-FFF2-40B4-BE49-F238E27FC236}">
                            <a16:creationId xmlns:a16="http://schemas.microsoft.com/office/drawing/2014/main" id="{AA8EF59A-4289-DC38-ECA1-6F802C5AC117}"/>
                          </a:ext>
                        </a:extLst>
                      </p:cNvPr>
                      <p:cNvSpPr txBox="1">
                        <a:spLocks noRot="1" noChangeAspect="1" noMove="1" noResize="1" noEditPoints="1" noAdjustHandles="1" noChangeArrowheads="1" noChangeShapeType="1" noTextEdit="1"/>
                      </p:cNvSpPr>
                      <p:nvPr/>
                    </p:nvSpPr>
                    <p:spPr>
                      <a:xfrm>
                        <a:off x="676656" y="1882424"/>
                        <a:ext cx="6793901" cy="2604752"/>
                      </a:xfrm>
                      <a:prstGeom prst="rect">
                        <a:avLst/>
                      </a:prstGeom>
                      <a:blipFill>
                        <a:blip r:embed="rId7"/>
                        <a:stretch>
                          <a:fillRect/>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7DD29563-788D-D836-A168-1AADF7F22840}"/>
                      </a:ext>
                    </a:extLst>
                  </p:cNvPr>
                  <p:cNvGrpSpPr/>
                  <p:nvPr/>
                </p:nvGrpSpPr>
                <p:grpSpPr>
                  <a:xfrm>
                    <a:off x="714576" y="3974833"/>
                    <a:ext cx="1049385" cy="461665"/>
                    <a:chOff x="2070936" y="4876745"/>
                    <a:chExt cx="1049385" cy="461665"/>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EA16360-108E-D87A-EEE0-ACA7E9B3A2D9}"/>
                            </a:ext>
                          </a:extLst>
                        </p:cNvPr>
                        <p:cNvSpPr txBox="1"/>
                        <p:nvPr/>
                      </p:nvSpPr>
                      <p:spPr>
                        <a:xfrm>
                          <a:off x="2316016" y="4876745"/>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𝑐𝑐𝑠</m:t>
                                    </m:r>
                                  </m:sub>
                                </m:sSub>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EEA16360-108E-D87A-EEE0-ACA7E9B3A2D9}"/>
                            </a:ext>
                          </a:extLst>
                        </p:cNvPr>
                        <p:cNvSpPr txBox="1">
                          <a:spLocks noRot="1" noChangeAspect="1" noMove="1" noResize="1" noEditPoints="1" noAdjustHandles="1" noChangeArrowheads="1" noChangeShapeType="1" noTextEdit="1"/>
                        </p:cNvSpPr>
                        <p:nvPr/>
                      </p:nvSpPr>
                      <p:spPr>
                        <a:xfrm>
                          <a:off x="2316016" y="4876745"/>
                          <a:ext cx="804305" cy="461665"/>
                        </a:xfrm>
                        <a:prstGeom prst="rect">
                          <a:avLst/>
                        </a:prstGeom>
                        <a:blipFill>
                          <a:blip r:embed="rId8"/>
                          <a:stretch>
                            <a:fillRect/>
                          </a:stretch>
                        </a:blipFill>
                      </p:spPr>
                      <p:txBody>
                        <a:bodyPr/>
                        <a:lstStyle/>
                        <a:p>
                          <a:r>
                            <a:rPr lang="ja-JP" altLang="en-US">
                              <a:noFill/>
                            </a:rPr>
                            <a:t> </a:t>
                          </a:r>
                        </a:p>
                      </p:txBody>
                    </p:sp>
                  </mc:Fallback>
                </mc:AlternateContent>
                <p:cxnSp>
                  <p:nvCxnSpPr>
                    <p:cNvPr id="17" name="直線コネクタ 16">
                      <a:extLst>
                        <a:ext uri="{FF2B5EF4-FFF2-40B4-BE49-F238E27FC236}">
                          <a16:creationId xmlns:a16="http://schemas.microsoft.com/office/drawing/2014/main" id="{779FE6A9-5980-2BD4-D96F-E15DF5227594}"/>
                        </a:ext>
                      </a:extLst>
                    </p:cNvPr>
                    <p:cNvCxnSpPr>
                      <a:cxnSpLocks/>
                    </p:cNvCxnSpPr>
                    <p:nvPr/>
                  </p:nvCxnSpPr>
                  <p:spPr>
                    <a:xfrm>
                      <a:off x="2070936" y="4932947"/>
                      <a:ext cx="94509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27D7542-31DB-CDC7-BEE9-15CD8DA76DA3}"/>
                        </a:ext>
                      </a:extLst>
                    </p:cNvPr>
                    <p:cNvSpPr txBox="1"/>
                    <p:nvPr/>
                  </p:nvSpPr>
                  <p:spPr>
                    <a:xfrm>
                      <a:off x="6021661" y="3338479"/>
                      <a:ext cx="17240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5" name="テキスト ボックス 4">
                      <a:extLst>
                        <a:ext uri="{FF2B5EF4-FFF2-40B4-BE49-F238E27FC236}">
                          <a16:creationId xmlns:a16="http://schemas.microsoft.com/office/drawing/2014/main" id="{427D7542-31DB-CDC7-BEE9-15CD8DA76DA3}"/>
                        </a:ext>
                      </a:extLst>
                    </p:cNvPr>
                    <p:cNvSpPr txBox="1">
                      <a:spLocks noRot="1" noChangeAspect="1" noMove="1" noResize="1" noEditPoints="1" noAdjustHandles="1" noChangeArrowheads="1" noChangeShapeType="1" noTextEdit="1"/>
                    </p:cNvSpPr>
                    <p:nvPr/>
                  </p:nvSpPr>
                  <p:spPr>
                    <a:xfrm>
                      <a:off x="6021661" y="3338479"/>
                      <a:ext cx="1724098" cy="461665"/>
                    </a:xfrm>
                    <a:prstGeom prst="rect">
                      <a:avLst/>
                    </a:prstGeom>
                    <a:blipFill>
                      <a:blip r:embed="rId9"/>
                      <a:stretch>
                        <a:fillRect/>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20F5F259-3F5C-98D0-83E1-23DFA6B42827}"/>
                    </a:ext>
                  </a:extLst>
                </p:cNvPr>
                <p:cNvCxnSpPr>
                  <a:cxnSpLocks/>
                </p:cNvCxnSpPr>
                <p:nvPr/>
              </p:nvCxnSpPr>
              <p:spPr>
                <a:xfrm>
                  <a:off x="6293750" y="3371461"/>
                  <a:ext cx="92564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CCE87C2-EEF0-C476-8F6C-47E9C3201C39}"/>
                      </a:ext>
                    </a:extLst>
                  </p:cNvPr>
                  <p:cNvSpPr txBox="1"/>
                  <p:nvPr/>
                </p:nvSpPr>
                <p:spPr>
                  <a:xfrm>
                    <a:off x="7862276" y="4116592"/>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20" name="テキスト ボックス 19">
                    <a:extLst>
                      <a:ext uri="{FF2B5EF4-FFF2-40B4-BE49-F238E27FC236}">
                        <a16:creationId xmlns:a16="http://schemas.microsoft.com/office/drawing/2014/main" id="{5CCE87C2-EEF0-C476-8F6C-47E9C3201C39}"/>
                      </a:ext>
                    </a:extLst>
                  </p:cNvPr>
                  <p:cNvSpPr txBox="1">
                    <a:spLocks noRot="1" noChangeAspect="1" noMove="1" noResize="1" noEditPoints="1" noAdjustHandles="1" noChangeArrowheads="1" noChangeShapeType="1" noTextEdit="1"/>
                  </p:cNvSpPr>
                  <p:nvPr/>
                </p:nvSpPr>
                <p:spPr>
                  <a:xfrm>
                    <a:off x="7862276" y="4116592"/>
                    <a:ext cx="731186" cy="461665"/>
                  </a:xfrm>
                  <a:prstGeom prst="rect">
                    <a:avLst/>
                  </a:prstGeom>
                  <a:blipFill>
                    <a:blip r:embed="rId10"/>
                    <a:stretch>
                      <a:fillRect/>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8A5D2897-3300-BE34-3844-CB95FBFF492E}"/>
                  </a:ext>
                </a:extLst>
              </p:cNvPr>
              <p:cNvCxnSpPr>
                <a:cxnSpLocks/>
              </p:cNvCxnSpPr>
              <p:nvPr/>
            </p:nvCxnSpPr>
            <p:spPr>
              <a:xfrm>
                <a:off x="7675454" y="4197825"/>
                <a:ext cx="9875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D1933641-9C8A-7D4D-C2D7-F028D7336CAA}"/>
                    </a:ext>
                  </a:extLst>
                </p:cNvPr>
                <p:cNvSpPr txBox="1"/>
                <p:nvPr/>
              </p:nvSpPr>
              <p:spPr>
                <a:xfrm>
                  <a:off x="3131820" y="3227383"/>
                  <a:ext cx="9732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42" name="テキスト ボックス 41">
                  <a:extLst>
                    <a:ext uri="{FF2B5EF4-FFF2-40B4-BE49-F238E27FC236}">
                      <a16:creationId xmlns:a16="http://schemas.microsoft.com/office/drawing/2014/main" id="{D1933641-9C8A-7D4D-C2D7-F028D7336CAA}"/>
                    </a:ext>
                  </a:extLst>
                </p:cNvPr>
                <p:cNvSpPr txBox="1">
                  <a:spLocks noRot="1" noChangeAspect="1" noMove="1" noResize="1" noEditPoints="1" noAdjustHandles="1" noChangeArrowheads="1" noChangeShapeType="1" noTextEdit="1"/>
                </p:cNvSpPr>
                <p:nvPr/>
              </p:nvSpPr>
              <p:spPr>
                <a:xfrm>
                  <a:off x="3131820" y="3227383"/>
                  <a:ext cx="973209" cy="461665"/>
                </a:xfrm>
                <a:prstGeom prst="rect">
                  <a:avLst/>
                </a:prstGeom>
                <a:blipFill>
                  <a:blip r:embed="rId11"/>
                  <a:stretch>
                    <a:fillRect/>
                  </a:stretch>
                </a:blipFill>
              </p:spPr>
              <p:txBody>
                <a:bodyPr/>
                <a:lstStyle/>
                <a:p>
                  <a:r>
                    <a:rPr lang="ja-JP" altLang="en-US">
                      <a:noFill/>
                    </a:rPr>
                    <a:t> </a:t>
                  </a:r>
                </a:p>
              </p:txBody>
            </p:sp>
          </mc:Fallback>
        </mc:AlternateContent>
        <p:cxnSp>
          <p:nvCxnSpPr>
            <p:cNvPr id="43" name="直線コネクタ 42">
              <a:extLst>
                <a:ext uri="{FF2B5EF4-FFF2-40B4-BE49-F238E27FC236}">
                  <a16:creationId xmlns:a16="http://schemas.microsoft.com/office/drawing/2014/main" id="{9E810FB6-399D-80DE-601A-FFD8E2692A59}"/>
                </a:ext>
              </a:extLst>
            </p:cNvPr>
            <p:cNvCxnSpPr>
              <a:cxnSpLocks/>
            </p:cNvCxnSpPr>
            <p:nvPr/>
          </p:nvCxnSpPr>
          <p:spPr>
            <a:xfrm>
              <a:off x="3131820" y="3266855"/>
              <a:ext cx="82614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2207138D-AA5A-32A8-821E-A73356826A21}"/>
                    </a:ext>
                  </a:extLst>
                </p:cNvPr>
                <p:cNvSpPr txBox="1"/>
                <p:nvPr/>
              </p:nvSpPr>
              <p:spPr>
                <a:xfrm>
                  <a:off x="1898730" y="3227384"/>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44" name="テキスト ボックス 43">
                  <a:extLst>
                    <a:ext uri="{FF2B5EF4-FFF2-40B4-BE49-F238E27FC236}">
                      <a16:creationId xmlns:a16="http://schemas.microsoft.com/office/drawing/2014/main" id="{2207138D-AA5A-32A8-821E-A73356826A21}"/>
                    </a:ext>
                  </a:extLst>
                </p:cNvPr>
                <p:cNvSpPr txBox="1">
                  <a:spLocks noRot="1" noChangeAspect="1" noMove="1" noResize="1" noEditPoints="1" noAdjustHandles="1" noChangeArrowheads="1" noChangeShapeType="1" noTextEdit="1"/>
                </p:cNvSpPr>
                <p:nvPr/>
              </p:nvSpPr>
              <p:spPr>
                <a:xfrm>
                  <a:off x="1898730" y="3227384"/>
                  <a:ext cx="804305" cy="461665"/>
                </a:xfrm>
                <a:prstGeom prst="rect">
                  <a:avLst/>
                </a:prstGeom>
                <a:blipFill>
                  <a:blip r:embed="rId12"/>
                  <a:stretch>
                    <a:fillRect/>
                  </a:stretch>
                </a:blipFill>
              </p:spPr>
              <p:txBody>
                <a:bodyPr/>
                <a:lstStyle/>
                <a:p>
                  <a:r>
                    <a:rPr lang="ja-JP" altLang="en-US">
                      <a:noFill/>
                    </a:rPr>
                    <a:t> </a:t>
                  </a:r>
                </a:p>
              </p:txBody>
            </p:sp>
          </mc:Fallback>
        </mc:AlternateContent>
        <p:cxnSp>
          <p:nvCxnSpPr>
            <p:cNvPr id="45" name="直線コネクタ 44">
              <a:extLst>
                <a:ext uri="{FF2B5EF4-FFF2-40B4-BE49-F238E27FC236}">
                  <a16:creationId xmlns:a16="http://schemas.microsoft.com/office/drawing/2014/main" id="{D58EA407-E216-D4BF-89C5-7C10897AD9E4}"/>
                </a:ext>
              </a:extLst>
            </p:cNvPr>
            <p:cNvCxnSpPr>
              <a:cxnSpLocks/>
            </p:cNvCxnSpPr>
            <p:nvPr/>
          </p:nvCxnSpPr>
          <p:spPr>
            <a:xfrm flipV="1">
              <a:off x="1830203" y="3260366"/>
              <a:ext cx="854631" cy="129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58235AC6-246A-EF20-255F-717A31FB090A}"/>
                    </a:ext>
                  </a:extLst>
                </p:cNvPr>
                <p:cNvSpPr txBox="1"/>
                <p:nvPr/>
              </p:nvSpPr>
              <p:spPr>
                <a:xfrm>
                  <a:off x="4258305" y="3195958"/>
                  <a:ext cx="8847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0000"/>
                            </a:solidFill>
                            <a:latin typeface="Cambria Math" panose="02040503050406030204" pitchFamily="18" charset="0"/>
                          </a:rPr>
                          <m:t>𝐷</m:t>
                        </m:r>
                      </m:oMath>
                    </m:oMathPara>
                  </a14:m>
                  <a:endParaRPr kumimoji="1" lang="ja-JP" altLang="en-US"/>
                </a:p>
              </p:txBody>
            </p:sp>
          </mc:Choice>
          <mc:Fallback xmlns="">
            <p:sp>
              <p:nvSpPr>
                <p:cNvPr id="46" name="テキスト ボックス 45">
                  <a:extLst>
                    <a:ext uri="{FF2B5EF4-FFF2-40B4-BE49-F238E27FC236}">
                      <a16:creationId xmlns:a16="http://schemas.microsoft.com/office/drawing/2014/main" id="{58235AC6-246A-EF20-255F-717A31FB090A}"/>
                    </a:ext>
                  </a:extLst>
                </p:cNvPr>
                <p:cNvSpPr txBox="1">
                  <a:spLocks noRot="1" noChangeAspect="1" noMove="1" noResize="1" noEditPoints="1" noAdjustHandles="1" noChangeArrowheads="1" noChangeShapeType="1" noTextEdit="1"/>
                </p:cNvSpPr>
                <p:nvPr/>
              </p:nvSpPr>
              <p:spPr>
                <a:xfrm>
                  <a:off x="4258305" y="3195958"/>
                  <a:ext cx="884735" cy="461665"/>
                </a:xfrm>
                <a:prstGeom prst="rect">
                  <a:avLst/>
                </a:prstGeom>
                <a:blipFill>
                  <a:blip r:embed="rId13"/>
                  <a:stretch>
                    <a:fillRect/>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CB1AB162-1DCA-16E5-48B1-CF60E0DC9FB2}"/>
                </a:ext>
              </a:extLst>
            </p:cNvPr>
            <p:cNvCxnSpPr>
              <a:cxnSpLocks/>
            </p:cNvCxnSpPr>
            <p:nvPr/>
          </p:nvCxnSpPr>
          <p:spPr>
            <a:xfrm>
              <a:off x="4390507" y="3271517"/>
              <a:ext cx="63429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08A10E56-369F-42C1-5502-C9948DC4CDB9}"/>
                    </a:ext>
                  </a:extLst>
                </p:cNvPr>
                <p:cNvSpPr txBox="1"/>
                <p:nvPr/>
              </p:nvSpPr>
              <p:spPr>
                <a:xfrm>
                  <a:off x="3291393" y="4027006"/>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2" name="テキスト ボックス 61">
                  <a:extLst>
                    <a:ext uri="{FF2B5EF4-FFF2-40B4-BE49-F238E27FC236}">
                      <a16:creationId xmlns:a16="http://schemas.microsoft.com/office/drawing/2014/main" id="{08A10E56-369F-42C1-5502-C9948DC4CDB9}"/>
                    </a:ext>
                  </a:extLst>
                </p:cNvPr>
                <p:cNvSpPr txBox="1">
                  <a:spLocks noRot="1" noChangeAspect="1" noMove="1" noResize="1" noEditPoints="1" noAdjustHandles="1" noChangeArrowheads="1" noChangeShapeType="1" noTextEdit="1"/>
                </p:cNvSpPr>
                <p:nvPr/>
              </p:nvSpPr>
              <p:spPr>
                <a:xfrm>
                  <a:off x="3291393" y="4027006"/>
                  <a:ext cx="804305" cy="461665"/>
                </a:xfrm>
                <a:prstGeom prst="rect">
                  <a:avLst/>
                </a:prstGeom>
                <a:blipFill>
                  <a:blip r:embed="rId14"/>
                  <a:stretch>
                    <a:fillRect/>
                  </a:stretch>
                </a:blipFill>
              </p:spPr>
              <p:txBody>
                <a:bodyPr/>
                <a:lstStyle/>
                <a:p>
                  <a:r>
                    <a:rPr lang="ja-JP" altLang="en-US">
                      <a:noFill/>
                    </a:rPr>
                    <a:t> </a:t>
                  </a:r>
                </a:p>
              </p:txBody>
            </p:sp>
          </mc:Fallback>
        </mc:AlternateContent>
        <p:cxnSp>
          <p:nvCxnSpPr>
            <p:cNvPr id="63" name="直線コネクタ 62">
              <a:extLst>
                <a:ext uri="{FF2B5EF4-FFF2-40B4-BE49-F238E27FC236}">
                  <a16:creationId xmlns:a16="http://schemas.microsoft.com/office/drawing/2014/main" id="{262DE124-73EF-F7BD-8D50-419F15C969B2}"/>
                </a:ext>
              </a:extLst>
            </p:cNvPr>
            <p:cNvCxnSpPr>
              <a:cxnSpLocks/>
            </p:cNvCxnSpPr>
            <p:nvPr/>
          </p:nvCxnSpPr>
          <p:spPr>
            <a:xfrm>
              <a:off x="3290075" y="4086730"/>
              <a:ext cx="7571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89EBFFE2-6EA9-B0DE-F765-37086C479849}"/>
                    </a:ext>
                  </a:extLst>
                </p:cNvPr>
                <p:cNvSpPr txBox="1"/>
                <p:nvPr/>
              </p:nvSpPr>
              <p:spPr>
                <a:xfrm>
                  <a:off x="4542011" y="4042947"/>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4" name="テキスト ボックス 63">
                  <a:extLst>
                    <a:ext uri="{FF2B5EF4-FFF2-40B4-BE49-F238E27FC236}">
                      <a16:creationId xmlns:a16="http://schemas.microsoft.com/office/drawing/2014/main" id="{89EBFFE2-6EA9-B0DE-F765-37086C479849}"/>
                    </a:ext>
                  </a:extLst>
                </p:cNvPr>
                <p:cNvSpPr txBox="1">
                  <a:spLocks noRot="1" noChangeAspect="1" noMove="1" noResize="1" noEditPoints="1" noAdjustHandles="1" noChangeArrowheads="1" noChangeShapeType="1" noTextEdit="1"/>
                </p:cNvSpPr>
                <p:nvPr/>
              </p:nvSpPr>
              <p:spPr>
                <a:xfrm>
                  <a:off x="4542011" y="4042947"/>
                  <a:ext cx="731186" cy="461665"/>
                </a:xfrm>
                <a:prstGeom prst="rect">
                  <a:avLst/>
                </a:prstGeom>
                <a:blipFill>
                  <a:blip r:embed="rId15"/>
                  <a:stretch>
                    <a:fillRect/>
                  </a:stretch>
                </a:blipFill>
              </p:spPr>
              <p:txBody>
                <a:bodyPr/>
                <a:lstStyle/>
                <a:p>
                  <a:r>
                    <a:rPr lang="ja-JP" altLang="en-US">
                      <a:noFill/>
                    </a:rPr>
                    <a:t> </a:t>
                  </a:r>
                </a:p>
              </p:txBody>
            </p:sp>
          </mc:Fallback>
        </mc:AlternateContent>
        <p:cxnSp>
          <p:nvCxnSpPr>
            <p:cNvPr id="65" name="直線コネクタ 64">
              <a:extLst>
                <a:ext uri="{FF2B5EF4-FFF2-40B4-BE49-F238E27FC236}">
                  <a16:creationId xmlns:a16="http://schemas.microsoft.com/office/drawing/2014/main" id="{7C83600A-1E46-1E24-2B00-DC7A03ADEF49}"/>
                </a:ext>
              </a:extLst>
            </p:cNvPr>
            <p:cNvCxnSpPr>
              <a:cxnSpLocks/>
            </p:cNvCxnSpPr>
            <p:nvPr/>
          </p:nvCxnSpPr>
          <p:spPr>
            <a:xfrm>
              <a:off x="4513634" y="4110310"/>
              <a:ext cx="78794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直線矢印コネクタ 28">
            <a:extLst>
              <a:ext uri="{FF2B5EF4-FFF2-40B4-BE49-F238E27FC236}">
                <a16:creationId xmlns:a16="http://schemas.microsoft.com/office/drawing/2014/main" id="{EB652F19-21E9-F01D-518B-F13F9E86B889}"/>
              </a:ext>
            </a:extLst>
          </p:cNvPr>
          <p:cNvCxnSpPr>
            <a:cxnSpLocks/>
          </p:cNvCxnSpPr>
          <p:nvPr/>
        </p:nvCxnSpPr>
        <p:spPr>
          <a:xfrm>
            <a:off x="4726040" y="2048069"/>
            <a:ext cx="1792366" cy="317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7CB77EA7-BE01-23C9-EB59-A154A1D1A735}"/>
              </a:ext>
            </a:extLst>
          </p:cNvPr>
          <p:cNvCxnSpPr>
            <a:cxnSpLocks/>
            <a:endCxn id="36" idx="1"/>
          </p:cNvCxnSpPr>
          <p:nvPr/>
        </p:nvCxnSpPr>
        <p:spPr>
          <a:xfrm>
            <a:off x="5143040" y="2851060"/>
            <a:ext cx="1323026" cy="8192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E80DB8FD-9FB3-FA11-BA0F-9B679FEDAC73}"/>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8</m:t>
                          </m:r>
                        </m:num>
                        <m:den>
                          <m:r>
                            <a:rPr kumimoji="1" lang="en-US" altLang="ja-JP" sz="2400" b="0" i="1" smtClean="0">
                              <a:latin typeface="Cambria Math" panose="02040503050406030204" pitchFamily="18" charset="0"/>
                            </a:rPr>
                            <m:t>19</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E80DB8FD-9FB3-FA11-BA0F-9B679FEDAC73}"/>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6"/>
                <a:stretch>
                  <a:fillRect l="-20958" t="-126316" r="-44910" b="-189474"/>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E45EC64-BC30-BA31-3C4E-E324F43863AB}"/>
              </a:ext>
            </a:extLst>
          </p:cNvPr>
          <p:cNvSpPr txBox="1"/>
          <p:nvPr/>
        </p:nvSpPr>
        <p:spPr>
          <a:xfrm>
            <a:off x="30240" y="1141263"/>
            <a:ext cx="7107223" cy="400110"/>
          </a:xfrm>
          <a:prstGeom prst="rect">
            <a:avLst/>
          </a:prstGeom>
          <a:noFill/>
        </p:spPr>
        <p:txBody>
          <a:bodyPr wrap="square" rtlCol="0">
            <a:spAutoFit/>
          </a:bodyPr>
          <a:lstStyle/>
          <a:p>
            <a:r>
              <a:rPr kumimoji="1" lang="en-US" altLang="ja-JP" sz="2000"/>
              <a:t>We can derive these relations from HQS and SFS.</a:t>
            </a:r>
            <a:endParaRPr kumimoji="1" lang="ja-JP" altLang="en-US" sz="2000"/>
          </a:p>
        </p:txBody>
      </p:sp>
      <p:sp>
        <p:nvSpPr>
          <p:cNvPr id="32" name="テキスト ボックス 31">
            <a:extLst>
              <a:ext uri="{FF2B5EF4-FFF2-40B4-BE49-F238E27FC236}">
                <a16:creationId xmlns:a16="http://schemas.microsoft.com/office/drawing/2014/main" id="{30BAEA52-7472-E132-EE28-2615B5B1A9AA}"/>
              </a:ext>
            </a:extLst>
          </p:cNvPr>
          <p:cNvSpPr txBox="1"/>
          <p:nvPr/>
        </p:nvSpPr>
        <p:spPr>
          <a:xfrm>
            <a:off x="97137" y="4203662"/>
            <a:ext cx="5036654" cy="369332"/>
          </a:xfrm>
          <a:prstGeom prst="rect">
            <a:avLst/>
          </a:prstGeom>
          <a:noFill/>
        </p:spPr>
        <p:txBody>
          <a:bodyPr wrap="square" rtlCol="0">
            <a:spAutoFit/>
          </a:bodyPr>
          <a:lstStyle/>
          <a:p>
            <a:r>
              <a:rPr kumimoji="1" lang="en-US" altLang="ja-JP"/>
              <a:t>※These masses are spin averaged masses.</a:t>
            </a:r>
            <a:endParaRPr kumimoji="1" lang="ja-JP" altLang="en-US"/>
          </a:p>
        </p:txBody>
      </p:sp>
    </p:spTree>
    <p:extLst>
      <p:ext uri="{BB962C8B-B14F-4D97-AF65-F5344CB8AC3E}">
        <p14:creationId xmlns:p14="http://schemas.microsoft.com/office/powerpoint/2010/main" val="4186897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 to </a:t>
                </a:r>
                <a14:m>
                  <m:oMath xmlns:m="http://schemas.openxmlformats.org/officeDocument/2006/math">
                    <m:sSubSup>
                      <m:sSubSupPr>
                        <m:ctrlPr>
                          <a:rPr kumimoji="1" lang="en-US" altLang="ja-JP" sz="4400" b="0" i="1" smtClean="0">
                            <a:solidFill>
                              <a:schemeClr val="bg1"/>
                            </a:solidFill>
                            <a:latin typeface="Cambria Math" panose="02040503050406030204" pitchFamily="18" charset="0"/>
                            <a:ea typeface="Cambria Math" panose="02040503050406030204" pitchFamily="18" charset="0"/>
                          </a:rPr>
                        </m:ctrlPr>
                      </m:sSubSupPr>
                      <m:e>
                        <m:r>
                          <a:rPr kumimoji="1" lang="en-US" altLang="ja-JP" sz="4400" b="0" i="1" smtClean="0">
                            <a:solidFill>
                              <a:schemeClr val="bg1"/>
                            </a:solidFill>
                            <a:latin typeface="Cambria Math" panose="02040503050406030204" pitchFamily="18" charset="0"/>
                            <a:ea typeface="Cambria Math" panose="02040503050406030204" pitchFamily="18" charset="0"/>
                          </a:rPr>
                          <m:t>𝑇</m:t>
                        </m:r>
                      </m:e>
                      <m:sub>
                        <m:r>
                          <a:rPr kumimoji="1" lang="en-US" altLang="ja-JP" sz="4400" b="0" i="1" smtClean="0">
                            <a:solidFill>
                              <a:schemeClr val="bg1"/>
                            </a:solidFill>
                            <a:latin typeface="Cambria Math" panose="02040503050406030204" pitchFamily="18" charset="0"/>
                            <a:ea typeface="Cambria Math" panose="02040503050406030204" pitchFamily="18" charset="0"/>
                          </a:rPr>
                          <m:t>𝑐𝑐</m:t>
                        </m:r>
                      </m:sub>
                      <m:sup>
                        <m:r>
                          <a:rPr kumimoji="1" lang="en-US" altLang="ja-JP" sz="4400" b="0" i="1" smtClean="0">
                            <a:solidFill>
                              <a:schemeClr val="bg1"/>
                            </a:solidFill>
                            <a:latin typeface="Cambria Math" panose="02040503050406030204" pitchFamily="18" charset="0"/>
                            <a:ea typeface="Cambria Math" panose="02040503050406030204" pitchFamily="18" charset="0"/>
                          </a:rPr>
                          <m:t>+</m:t>
                        </m:r>
                      </m:sup>
                    </m:sSubSup>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0" y="47697"/>
                <a:ext cx="6895956" cy="769441"/>
              </a:xfrm>
              <a:prstGeom prst="rect">
                <a:avLst/>
              </a:prstGeom>
              <a:blipFill>
                <a:blip r:embed="rId3"/>
                <a:stretch>
                  <a:fillRect l="-3537"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C3AEF0D-5B21-9762-D55F-F1B31698DF58}"/>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,2021[3,4]</a:t>
                </a:r>
                <a:endParaRPr kumimoji="1" lang="ja-JP" altLang="en-US"/>
              </a:p>
            </p:txBody>
          </p:sp>
        </mc:Choice>
        <mc:Fallback xmlns="">
          <p:sp>
            <p:nvSpPr>
              <p:cNvPr id="13" name="テキスト ボックス 12">
                <a:extLst>
                  <a:ext uri="{FF2B5EF4-FFF2-40B4-BE49-F238E27FC236}">
                    <a16:creationId xmlns:a16="http://schemas.microsoft.com/office/drawing/2014/main" id="{5C3AEF0D-5B21-9762-D55F-F1B31698DF58}"/>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4"/>
                <a:stretch>
                  <a:fillRect t="-10345" b="-31034"/>
                </a:stretch>
              </a:blipFill>
            </p:spPr>
            <p:txBody>
              <a:bodyPr/>
              <a:lstStyle/>
              <a:p>
                <a:r>
                  <a:rPr lang="ja-JP" altLang="en-US">
                    <a:noFill/>
                  </a:rPr>
                  <a:t> </a:t>
                </a:r>
              </a:p>
            </p:txBody>
          </p:sp>
        </mc:Fallback>
      </mc:AlternateContent>
      <p:grpSp>
        <p:nvGrpSpPr>
          <p:cNvPr id="59" name="グループ化 58">
            <a:extLst>
              <a:ext uri="{FF2B5EF4-FFF2-40B4-BE49-F238E27FC236}">
                <a16:creationId xmlns:a16="http://schemas.microsoft.com/office/drawing/2014/main" id="{1B15BADF-B96A-1A00-40E4-3B17359653D9}"/>
              </a:ext>
            </a:extLst>
          </p:cNvPr>
          <p:cNvGrpSpPr/>
          <p:nvPr/>
        </p:nvGrpSpPr>
        <p:grpSpPr>
          <a:xfrm>
            <a:off x="722424" y="3429508"/>
            <a:ext cx="2629473" cy="2642400"/>
            <a:chOff x="824291" y="1897914"/>
            <a:chExt cx="2629473" cy="2641896"/>
          </a:xfrm>
        </p:grpSpPr>
        <p:sp>
          <p:nvSpPr>
            <p:cNvPr id="15" name="フローチャート: 結合子 14">
              <a:extLst>
                <a:ext uri="{FF2B5EF4-FFF2-40B4-BE49-F238E27FC236}">
                  <a16:creationId xmlns:a16="http://schemas.microsoft.com/office/drawing/2014/main" id="{BFD05F9E-CF9E-BBAE-4F1C-B44829AF1E72}"/>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0C55FCD-A8F3-BD80-0491-47E1F6C4CF9F}"/>
                </a:ext>
              </a:extLst>
            </p:cNvPr>
            <p:cNvGrpSpPr/>
            <p:nvPr/>
          </p:nvGrpSpPr>
          <p:grpSpPr>
            <a:xfrm>
              <a:off x="1134437" y="2773637"/>
              <a:ext cx="1209851" cy="1517626"/>
              <a:chOff x="1134437" y="2773637"/>
              <a:chExt cx="1209851" cy="1517626"/>
            </a:xfrm>
          </p:grpSpPr>
          <p:grpSp>
            <p:nvGrpSpPr>
              <p:cNvPr id="31" name="グループ化 30">
                <a:extLst>
                  <a:ext uri="{FF2B5EF4-FFF2-40B4-BE49-F238E27FC236}">
                    <a16:creationId xmlns:a16="http://schemas.microsoft.com/office/drawing/2014/main" id="{01DE9FC9-6ED1-9EF3-6EB2-4F048D5053C3}"/>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4006CA0-1730-5E4C-0818-96BFADF5C83A}"/>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84006CA0-1730-5E4C-0818-96BFADF5C83A}"/>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5"/>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6F0FBA46-C61F-EC5F-28BA-5FA6837B19D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8516D693-AA10-1117-BA68-6B557816A337}"/>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D650D33-6967-1850-D1B2-0DEE691D8FB9}"/>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2D650D33-6967-1850-D1B2-0DEE691D8FB9}"/>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9824CA82-6EE8-27E5-60D7-16CDC03B4C0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8" name="グループ化 47">
              <a:extLst>
                <a:ext uri="{FF2B5EF4-FFF2-40B4-BE49-F238E27FC236}">
                  <a16:creationId xmlns:a16="http://schemas.microsoft.com/office/drawing/2014/main" id="{376661B7-DB07-D589-4601-8D51F5D670C5}"/>
                </a:ext>
              </a:extLst>
            </p:cNvPr>
            <p:cNvGrpSpPr/>
            <p:nvPr/>
          </p:nvGrpSpPr>
          <p:grpSpPr>
            <a:xfrm>
              <a:off x="2083824" y="2135598"/>
              <a:ext cx="1209851" cy="1517626"/>
              <a:chOff x="1134437" y="2773637"/>
              <a:chExt cx="1209851" cy="1517626"/>
            </a:xfrm>
          </p:grpSpPr>
          <p:grpSp>
            <p:nvGrpSpPr>
              <p:cNvPr id="49" name="グループ化 48">
                <a:extLst>
                  <a:ext uri="{FF2B5EF4-FFF2-40B4-BE49-F238E27FC236}">
                    <a16:creationId xmlns:a16="http://schemas.microsoft.com/office/drawing/2014/main" id="{114BFB60-9AAD-653B-9E67-C368AA950122}"/>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151F1B9-1367-2E43-2395-1AF1B932FC88}"/>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6151F1B9-1367-2E43-2395-1AF1B932FC88}"/>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7"/>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AA566C84-8DCB-66A7-9F9F-323C944B74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981C6C4E-98C3-BAFD-1FDC-73D296FB3E0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B74C12D-3395-42C1-86EF-01063B0CEDD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DB74C12D-3395-42C1-86EF-01063B0CEDD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8"/>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145D1D1F-98CE-11A4-24A2-C3269F1EE08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extLst>
                  <p:ext uri="{D42A27DB-BD31-4B8C-83A1-F6EECF244321}">
                    <p14:modId xmlns:p14="http://schemas.microsoft.com/office/powerpoint/2010/main" val="91008656"/>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extLst>
                  <p:ext uri="{D42A27DB-BD31-4B8C-83A1-F6EECF244321}">
                    <p14:modId xmlns:p14="http://schemas.microsoft.com/office/powerpoint/2010/main" val="91008656"/>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7" name="テキスト ボックス 6">
            <a:extLst>
              <a:ext uri="{FF2B5EF4-FFF2-40B4-BE49-F238E27FC236}">
                <a16:creationId xmlns:a16="http://schemas.microsoft.com/office/drawing/2014/main" id="{416F253B-5FC7-1EAF-AC85-EBA382F9A95E}"/>
              </a:ext>
            </a:extLst>
          </p:cNvPr>
          <p:cNvSpPr txBox="1"/>
          <p:nvPr/>
        </p:nvSpPr>
        <p:spPr>
          <a:xfrm>
            <a:off x="-9968" y="6425483"/>
            <a:ext cx="8424007" cy="461665"/>
          </a:xfrm>
          <a:prstGeom prst="rect">
            <a:avLst/>
          </a:prstGeom>
          <a:noFill/>
        </p:spPr>
        <p:txBody>
          <a:bodyPr wrap="square" rtlCol="0">
            <a:spAutoFit/>
          </a:bodyPr>
          <a:lstStyle/>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Phys. 18, 751 (2022), arXiv:2109.01038 [hep‒ex]</a:t>
            </a:r>
          </a:p>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a:t>
            </a:r>
            <a:r>
              <a:rPr lang="en-US" altLang="ja-JP" sz="1200" b="0" i="0" err="1">
                <a:effectLst/>
              </a:rPr>
              <a:t>Commun</a:t>
            </a:r>
            <a:r>
              <a:rPr lang="en-US" altLang="ja-JP" sz="1200" b="0" i="0">
                <a:effectLst/>
              </a:rPr>
              <a:t>. 13, 3351 (2022), arXiv:2109.01056 [hep‒ex]</a:t>
            </a:r>
            <a:endParaRPr kumimoji="1" lang="ja-JP" altLang="en-US" sz="120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B069F08E-C209-C6A6-7306-C76385D1FE06}"/>
                  </a:ext>
                </a:extLst>
              </p:cNvPr>
              <p:cNvSpPr txBox="1"/>
              <p:nvPr/>
            </p:nvSpPr>
            <p:spPr>
              <a:xfrm>
                <a:off x="4132069" y="900453"/>
                <a:ext cx="7979066" cy="3793795"/>
              </a:xfrm>
              <a:prstGeom prst="rect">
                <a:avLst/>
              </a:prstGeom>
              <a:noFill/>
            </p:spPr>
            <p:txBody>
              <a:bodyPr wrap="square" rtlCol="0">
                <a:spAutoFit/>
              </a:bodyPr>
              <a:lstStyle/>
              <a:p>
                <a:r>
                  <a:rPr kumimoji="1" lang="ja-JP" altLang="en-US" sz="2400"/>
                  <a:t>・</a:t>
                </a:r>
                <a:r>
                  <a:rPr kumimoji="1" lang="en-US" altLang="ja-JP" sz="2400"/>
                  <a:t>Very narrow peak</a:t>
                </a:r>
              </a:p>
              <a:p>
                <a:endParaRPr lang="en-US" altLang="ja-JP" sz="2400"/>
              </a:p>
              <a:p>
                <a:r>
                  <a:rPr kumimoji="1" lang="ja-JP" altLang="en-US" sz="2400"/>
                  <a:t>・</a:t>
                </a:r>
                <a14:m>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𝑐𝑐</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𝑢</m:t>
                        </m:r>
                      </m:e>
                    </m:acc>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oMath>
                </a14:m>
                <a:r>
                  <a:rPr kumimoji="1" lang="ja-JP" altLang="en-US" sz="2400" b="0">
                    <a:solidFill>
                      <a:schemeClr val="tx1"/>
                    </a:solidFill>
                  </a:rPr>
                  <a:t>：</a:t>
                </a:r>
                <a:r>
                  <a:rPr lang="en-US" altLang="ja-JP" sz="2400"/>
                  <a:t>genuine exotic state</a:t>
                </a:r>
              </a:p>
              <a:p>
                <a:r>
                  <a:rPr lang="ja-JP" altLang="en-US" sz="2400"/>
                  <a:t>　　　　（</a:t>
                </a:r>
                <a:r>
                  <a:rPr lang="en-US" altLang="ja-JP" sz="2400"/>
                  <a:t>It cannot be realized in ordinary hadrons)</a:t>
                </a:r>
              </a:p>
              <a:p>
                <a:endParaRPr kumimoji="1" lang="en-US" altLang="ja-JP" sz="2400" b="0">
                  <a:solidFill>
                    <a:schemeClr val="tx1"/>
                  </a:solidFill>
                </a:endParaRPr>
              </a:p>
              <a:p>
                <a:r>
                  <a:rPr lang="ja-JP" altLang="en-US" sz="2400"/>
                  <a:t>・</a:t>
                </a:r>
                <a:r>
                  <a:rPr lang="en-US" altLang="ja-JP" sz="2400"/>
                  <a:t>Spin-Parity</a:t>
                </a:r>
                <a:r>
                  <a:rPr lang="ja-JP" altLang="en-US" sz="2400"/>
                  <a:t>：</a:t>
                </a:r>
                <a14:m>
                  <m:oMath xmlns:m="http://schemas.openxmlformats.org/officeDocument/2006/math">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1</m:t>
                        </m:r>
                      </m:e>
                      <m:sup>
                        <m:r>
                          <a:rPr lang="en-US" altLang="ja-JP" sz="2400" i="1">
                            <a:latin typeface="Cambria Math" panose="02040503050406030204" pitchFamily="18" charset="0"/>
                            <a:ea typeface="Cambria Math" panose="02040503050406030204" pitchFamily="18" charset="0"/>
                          </a:rPr>
                          <m:t>+</m:t>
                        </m:r>
                      </m:sup>
                    </m:sSup>
                  </m:oMath>
                </a14:m>
                <a:endParaRPr lang="en-US" altLang="ja-JP" sz="2400"/>
              </a:p>
              <a:p>
                <a:endParaRPr kumimoji="1" lang="en-US" altLang="ja-JP" sz="2400" b="0">
                  <a:solidFill>
                    <a:schemeClr val="tx1"/>
                  </a:solidFill>
                </a:endParaRPr>
              </a:p>
              <a:p>
                <a:r>
                  <a:rPr lang="ja-JP" altLang="en-US" sz="2400"/>
                  <a:t>・</a:t>
                </a:r>
                <a:r>
                  <a:rPr lang="en-US" altLang="ja-JP" sz="2400" err="1"/>
                  <a:t>LHCb</a:t>
                </a:r>
                <a:r>
                  <a:rPr lang="en-US" altLang="ja-JP" sz="2400"/>
                  <a:t> favors isoscalar</a:t>
                </a:r>
                <a:endParaRPr kumimoji="1" lang="en-US" altLang="ja-JP" sz="2400" b="0">
                  <a:solidFill>
                    <a:schemeClr val="tx1"/>
                  </a:solidFill>
                </a:endParaRPr>
              </a:p>
              <a:p>
                <a:endParaRPr lang="en-US" altLang="ja-JP" sz="2400"/>
              </a:p>
              <a:p>
                <a:r>
                  <a:rPr kumimoji="1" lang="ja-JP" altLang="en-US" sz="2400" b="0">
                    <a:solidFill>
                      <a:schemeClr val="tx1"/>
                    </a:solidFill>
                  </a:rPr>
                  <a:t>・</a:t>
                </a:r>
                <a:r>
                  <a:rPr lang="en-US" altLang="ja-JP" sz="2400"/>
                  <a:t>Decay</a:t>
                </a:r>
                <a:r>
                  <a:rPr lang="ja-JP" altLang="en-US" sz="2400"/>
                  <a:t>：</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m:t>
                        </m:r>
                      </m:sub>
                      <m:sup>
                        <m:r>
                          <a:rPr lang="en-US" altLang="ja-JP" sz="2400" b="0" i="1" smtClean="0">
                            <a:latin typeface="Cambria Math" panose="02040503050406030204" pitchFamily="18" charset="0"/>
                          </a:rPr>
                          <m:t>+</m:t>
                        </m:r>
                      </m:sup>
                    </m:sSubSup>
                    <m:r>
                      <a:rPr lang="en-US" altLang="ja-JP" sz="240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𝐷</m:t>
                        </m:r>
                      </m:e>
                      <m:sup>
                        <m:r>
                          <a:rPr lang="en-US" altLang="ja-JP" sz="2400" b="0" i="1" smtClean="0">
                            <a:latin typeface="Cambria Math" panose="02040503050406030204" pitchFamily="18" charset="0"/>
                            <a:ea typeface="Cambria Math" panose="02040503050406030204" pitchFamily="18" charset="0"/>
                          </a:rPr>
                          <m:t>0</m:t>
                        </m:r>
                      </m:sup>
                    </m:sSup>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𝐷</m:t>
                        </m:r>
                      </m:e>
                      <m:sup>
                        <m:r>
                          <a:rPr lang="en-US" altLang="ja-JP" sz="2400" b="0" i="1" smtClean="0">
                            <a:latin typeface="Cambria Math" panose="02040503050406030204" pitchFamily="18" charset="0"/>
                            <a:ea typeface="Cambria Math" panose="02040503050406030204" pitchFamily="18" charset="0"/>
                          </a:rPr>
                          <m:t>0</m:t>
                        </m:r>
                      </m:sup>
                    </m:sSup>
                    <m:sSup>
                      <m:sSupPr>
                        <m:ctrlPr>
                          <a:rPr lang="en-US" altLang="ja-JP" sz="2400" i="1" smtClean="0">
                            <a:latin typeface="Cambria Math" panose="02040503050406030204" pitchFamily="18" charset="0"/>
                            <a:ea typeface="Cambria Math" panose="02040503050406030204" pitchFamily="18" charset="0"/>
                          </a:rPr>
                        </m:ctrlPr>
                      </m:sSupPr>
                      <m:e>
                        <m:r>
                          <a:rPr lang="ja-JP" altLang="en-US" sz="2400" i="1" smtClean="0">
                            <a:latin typeface="Cambria Math" panose="02040503050406030204" pitchFamily="18" charset="0"/>
                            <a:ea typeface="Cambria Math" panose="02040503050406030204" pitchFamily="18" charset="0"/>
                          </a:rPr>
                          <m:t>𝜋</m:t>
                        </m:r>
                      </m:e>
                      <m:sup>
                        <m:r>
                          <a:rPr lang="en-US" altLang="ja-JP" sz="2400" b="0" i="1" smtClean="0">
                            <a:latin typeface="Cambria Math" panose="02040503050406030204" pitchFamily="18" charset="0"/>
                            <a:ea typeface="Cambria Math" panose="02040503050406030204" pitchFamily="18" charset="0"/>
                          </a:rPr>
                          <m:t>+</m:t>
                        </m:r>
                      </m:sup>
                    </m:sSup>
                  </m:oMath>
                </a14:m>
                <a:r>
                  <a:rPr kumimoji="1" lang="en-US" altLang="ja-JP" sz="2400" b="0">
                    <a:solidFill>
                      <a:schemeClr val="tx1"/>
                    </a:solidFill>
                  </a:rPr>
                  <a:t> via </a:t>
                </a:r>
                <a14:m>
                  <m:oMath xmlns:m="http://schemas.openxmlformats.org/officeDocument/2006/math">
                    <m:sSup>
                      <m:sSupPr>
                        <m:ctrlPr>
                          <a:rPr kumimoji="1" lang="en-US" altLang="ja-JP" sz="2400" b="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panose="02040503050406030204" pitchFamily="18" charset="0"/>
                          </a:rPr>
                          <m:t>𝐷</m:t>
                        </m:r>
                      </m:e>
                      <m:sup>
                        <m:r>
                          <a:rPr kumimoji="1" lang="en-US" altLang="ja-JP" sz="2400" b="0" i="1" smtClean="0">
                            <a:solidFill>
                              <a:schemeClr val="tx1"/>
                            </a:solidFill>
                            <a:latin typeface="Cambria Math" panose="02040503050406030204" pitchFamily="18" charset="0"/>
                          </a:rPr>
                          <m:t>∗</m:t>
                        </m:r>
                      </m:sup>
                    </m:sSup>
                  </m:oMath>
                </a14:m>
                <a:endParaRPr kumimoji="1" lang="en-US" altLang="ja-JP" sz="2400" b="0">
                  <a:solidFill>
                    <a:schemeClr val="tx1"/>
                  </a:solidFill>
                </a:endParaRPr>
              </a:p>
            </p:txBody>
          </p:sp>
        </mc:Choice>
        <mc:Fallback xmlns="">
          <p:sp>
            <p:nvSpPr>
              <p:cNvPr id="14" name="テキスト ボックス 13">
                <a:extLst>
                  <a:ext uri="{FF2B5EF4-FFF2-40B4-BE49-F238E27FC236}">
                    <a16:creationId xmlns:a16="http://schemas.microsoft.com/office/drawing/2014/main" id="{B069F08E-C209-C6A6-7306-C76385D1FE06}"/>
                  </a:ext>
                </a:extLst>
              </p:cNvPr>
              <p:cNvSpPr txBox="1">
                <a:spLocks noRot="1" noChangeAspect="1" noMove="1" noResize="1" noEditPoints="1" noAdjustHandles="1" noChangeArrowheads="1" noChangeShapeType="1" noTextEdit="1"/>
              </p:cNvSpPr>
              <p:nvPr/>
            </p:nvSpPr>
            <p:spPr>
              <a:xfrm>
                <a:off x="4132069" y="900453"/>
                <a:ext cx="7979066" cy="3793795"/>
              </a:xfrm>
              <a:prstGeom prst="rect">
                <a:avLst/>
              </a:prstGeom>
              <a:blipFill>
                <a:blip r:embed="rId10"/>
                <a:stretch>
                  <a:fillRect l="-1222" t="-1286" b="-2894"/>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09BCBEDC-CAD4-7EC3-4B8F-45129720AA75}"/>
              </a:ext>
            </a:extLst>
          </p:cNvPr>
          <p:cNvSpPr txBox="1"/>
          <p:nvPr/>
        </p:nvSpPr>
        <p:spPr>
          <a:xfrm>
            <a:off x="6287393" y="6278947"/>
            <a:ext cx="3602182" cy="461665"/>
          </a:xfrm>
          <a:prstGeom prst="rect">
            <a:avLst/>
          </a:prstGeom>
          <a:noFill/>
        </p:spPr>
        <p:txBody>
          <a:bodyPr wrap="square" rtlCol="0">
            <a:spAutoFit/>
          </a:bodyPr>
          <a:lstStyle/>
          <a:p>
            <a:r>
              <a:rPr kumimoji="1" lang="en-US" altLang="ja-JP" sz="2400"/>
              <a:t>Possible decay modes</a:t>
            </a:r>
            <a:endParaRPr kumimoji="1" lang="ja-JP" altLang="en-US" sz="240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C394BD1-450E-6968-3899-ADE1915724CE}"/>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2</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1C394BD1-450E-6968-3899-ADE1915724CE}"/>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1"/>
                <a:stretch>
                  <a:fillRect l="-20958" t="-126316" r="-44910" b="-189474"/>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7042CDE0-F832-7050-DC0B-B5F3C3F722D9}"/>
              </a:ext>
            </a:extLst>
          </p:cNvPr>
          <p:cNvGrpSpPr/>
          <p:nvPr/>
        </p:nvGrpSpPr>
        <p:grpSpPr>
          <a:xfrm>
            <a:off x="4412400" y="4541781"/>
            <a:ext cx="2244999" cy="1632551"/>
            <a:chOff x="4412400" y="4541781"/>
            <a:chExt cx="2244999" cy="1632551"/>
          </a:xfrm>
        </p:grpSpPr>
        <p:grpSp>
          <p:nvGrpSpPr>
            <p:cNvPr id="39" name="グループ化 38">
              <a:extLst>
                <a:ext uri="{FF2B5EF4-FFF2-40B4-BE49-F238E27FC236}">
                  <a16:creationId xmlns:a16="http://schemas.microsoft.com/office/drawing/2014/main" id="{D827B2F5-5858-473A-1BE6-1C993FFB5963}"/>
                </a:ext>
              </a:extLst>
            </p:cNvPr>
            <p:cNvGrpSpPr/>
            <p:nvPr/>
          </p:nvGrpSpPr>
          <p:grpSpPr>
            <a:xfrm>
              <a:off x="4412400" y="4541781"/>
              <a:ext cx="2244999" cy="1632551"/>
              <a:chOff x="4366212" y="4702229"/>
              <a:chExt cx="2244999" cy="1632551"/>
            </a:xfrm>
          </p:grpSpPr>
          <p:grpSp>
            <p:nvGrpSpPr>
              <p:cNvPr id="34" name="グループ化 33">
                <a:extLst>
                  <a:ext uri="{FF2B5EF4-FFF2-40B4-BE49-F238E27FC236}">
                    <a16:creationId xmlns:a16="http://schemas.microsoft.com/office/drawing/2014/main" id="{99FF2110-58C6-EF01-2C8C-76E8D3664B71}"/>
                  </a:ext>
                </a:extLst>
              </p:cNvPr>
              <p:cNvGrpSpPr/>
              <p:nvPr/>
            </p:nvGrpSpPr>
            <p:grpSpPr>
              <a:xfrm>
                <a:off x="4366212" y="4702229"/>
                <a:ext cx="2244999" cy="1632551"/>
                <a:chOff x="4360106" y="4822788"/>
                <a:chExt cx="2244999" cy="1632551"/>
              </a:xfrm>
            </p:grpSpPr>
            <p:grpSp>
              <p:nvGrpSpPr>
                <p:cNvPr id="67" name="グループ化 66">
                  <a:extLst>
                    <a:ext uri="{FF2B5EF4-FFF2-40B4-BE49-F238E27FC236}">
                      <a16:creationId xmlns:a16="http://schemas.microsoft.com/office/drawing/2014/main" id="{4A97BF36-01C9-3298-EF60-6DA0B66FBCD6}"/>
                    </a:ext>
                  </a:extLst>
                </p:cNvPr>
                <p:cNvGrpSpPr/>
                <p:nvPr/>
              </p:nvGrpSpPr>
              <p:grpSpPr>
                <a:xfrm>
                  <a:off x="4360106" y="4822788"/>
                  <a:ext cx="2244999" cy="1632551"/>
                  <a:chOff x="5422060" y="3907852"/>
                  <a:chExt cx="2244999" cy="1632551"/>
                </a:xfrm>
              </p:grpSpPr>
              <p:grpSp>
                <p:nvGrpSpPr>
                  <p:cNvPr id="18" name="グループ化 17">
                    <a:extLst>
                      <a:ext uri="{FF2B5EF4-FFF2-40B4-BE49-F238E27FC236}">
                        <a16:creationId xmlns:a16="http://schemas.microsoft.com/office/drawing/2014/main" id="{26CD13DC-1225-0237-DBD2-C114F62B2582}"/>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05439CCF-53D7-E772-6725-346F31B81BF8}"/>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19" name="テキスト ボックス 18">
                          <a:extLst>
                            <a:ext uri="{FF2B5EF4-FFF2-40B4-BE49-F238E27FC236}">
                              <a16:creationId xmlns:a16="http://schemas.microsoft.com/office/drawing/2014/main" id="{05439CCF-53D7-E772-6725-346F31B81BF8}"/>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12"/>
                          <a:stretch>
                            <a:fillRect/>
                          </a:stretch>
                        </a:blipFill>
                      </p:spPr>
                      <p:txBody>
                        <a:bodyPr/>
                        <a:lstStyle/>
                        <a:p>
                          <a:r>
                            <a:rPr lang="ja-JP" altLang="en-US">
                              <a:noFill/>
                            </a:rPr>
                            <a:t> </a:t>
                          </a:r>
                        </a:p>
                      </p:txBody>
                    </p:sp>
                  </mc:Fallback>
                </mc:AlternateContent>
                <p:grpSp>
                  <p:nvGrpSpPr>
                    <p:cNvPr id="21" name="グループ化 20">
                      <a:extLst>
                        <a:ext uri="{FF2B5EF4-FFF2-40B4-BE49-F238E27FC236}">
                          <a16:creationId xmlns:a16="http://schemas.microsoft.com/office/drawing/2014/main" id="{8D88C72A-EA29-6564-C31A-2B1457994760}"/>
                        </a:ext>
                      </a:extLst>
                    </p:cNvPr>
                    <p:cNvGrpSpPr/>
                    <p:nvPr/>
                  </p:nvGrpSpPr>
                  <p:grpSpPr>
                    <a:xfrm>
                      <a:off x="1866380" y="3181693"/>
                      <a:ext cx="1881704" cy="933484"/>
                      <a:chOff x="1866380" y="3181693"/>
                      <a:chExt cx="1881704" cy="933484"/>
                    </a:xfrm>
                  </p:grpSpPr>
                  <p:grpSp>
                    <p:nvGrpSpPr>
                      <p:cNvPr id="22" name="グループ化 21">
                        <a:extLst>
                          <a:ext uri="{FF2B5EF4-FFF2-40B4-BE49-F238E27FC236}">
                            <a16:creationId xmlns:a16="http://schemas.microsoft.com/office/drawing/2014/main" id="{E0343EC1-27B8-915C-B3CD-BE32F045FDAB}"/>
                          </a:ext>
                        </a:extLst>
                      </p:cNvPr>
                      <p:cNvGrpSpPr/>
                      <p:nvPr/>
                    </p:nvGrpSpPr>
                    <p:grpSpPr>
                      <a:xfrm>
                        <a:off x="1866380" y="3409390"/>
                        <a:ext cx="1446155" cy="440105"/>
                        <a:chOff x="1866380" y="3409390"/>
                        <a:chExt cx="1446155" cy="440105"/>
                      </a:xfrm>
                    </p:grpSpPr>
                    <p:cxnSp>
                      <p:nvCxnSpPr>
                        <p:cNvPr id="27" name="直線コネクタ 26">
                          <a:extLst>
                            <a:ext uri="{FF2B5EF4-FFF2-40B4-BE49-F238E27FC236}">
                              <a16:creationId xmlns:a16="http://schemas.microsoft.com/office/drawing/2014/main" id="{89A6AEB4-10FC-5B57-2132-444C49559DE8}"/>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AD08451-DC79-F2C5-AC24-3F7FF1E03A21}"/>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6B10924-D866-E30B-EB49-17553AAD8C16}"/>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3" name="テキスト ボックス 22">
                            <a:extLst>
                              <a:ext uri="{FF2B5EF4-FFF2-40B4-BE49-F238E27FC236}">
                                <a16:creationId xmlns:a16="http://schemas.microsoft.com/office/drawing/2014/main" id="{36B10924-D866-E30B-EB49-17553AAD8C16}"/>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EB9B0491-DD55-14E4-189A-BCB4D88B3054}"/>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5" name="テキスト ボックス 24">
                            <a:extLst>
                              <a:ext uri="{FF2B5EF4-FFF2-40B4-BE49-F238E27FC236}">
                                <a16:creationId xmlns:a16="http://schemas.microsoft.com/office/drawing/2014/main" id="{EB9B0491-DD55-14E4-189A-BCB4D88B3054}"/>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14"/>
                            <a:stretch>
                              <a:fillRect/>
                            </a:stretch>
                          </a:blipFill>
                        </p:spPr>
                        <p:txBody>
                          <a:bodyPr/>
                          <a:lstStyle/>
                          <a:p>
                            <a:r>
                              <a:rPr lang="ja-JP" altLang="en-US">
                                <a:noFill/>
                              </a:rPr>
                              <a:t> </a:t>
                            </a:r>
                          </a:p>
                        </p:txBody>
                      </p:sp>
                    </mc:Fallback>
                  </mc:AlternateContent>
                </p:grpSp>
              </p:grpSp>
              <p:cxnSp>
                <p:nvCxnSpPr>
                  <p:cNvPr id="40" name="直線コネクタ 39">
                    <a:extLst>
                      <a:ext uri="{FF2B5EF4-FFF2-40B4-BE49-F238E27FC236}">
                        <a16:creationId xmlns:a16="http://schemas.microsoft.com/office/drawing/2014/main" id="{A14586C7-1025-ACCF-E3E7-FD4A07C8F8FE}"/>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515D78F9-26F3-BA2D-F6DA-83A3C4D8DA30}"/>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C4FBC500-C62B-C342-9E84-74616DEDE4F4}"/>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en-US" altLang="ja-JP" i="1" smtClean="0">
                                      <a:latin typeface="Cambria Math" panose="02040503050406030204" pitchFamily="18" charset="0"/>
                                      <a:ea typeface="Cambria Math" panose="02040503050406030204" pitchFamily="18" charset="0"/>
                                    </a:rPr>
                                    <m:t>𝜋</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60" name="テキスト ボックス 59">
                        <a:extLst>
                          <a:ext uri="{FF2B5EF4-FFF2-40B4-BE49-F238E27FC236}">
                            <a16:creationId xmlns:a16="http://schemas.microsoft.com/office/drawing/2014/main" id="{C4FBC500-C62B-C342-9E84-74616DEDE4F4}"/>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15"/>
                        <a:stretch>
                          <a:fillRect/>
                        </a:stretch>
                      </a:blipFill>
                    </p:spPr>
                    <p:txBody>
                      <a:bodyPr/>
                      <a:lstStyle/>
                      <a:p>
                        <a:r>
                          <a:rPr lang="ja-JP" altLang="en-US">
                            <a:noFill/>
                          </a:rPr>
                          <a:t> </a:t>
                        </a:r>
                      </a:p>
                    </p:txBody>
                  </p:sp>
                </mc:Fallback>
              </mc:AlternateContent>
            </p:grpSp>
            <p:cxnSp>
              <p:nvCxnSpPr>
                <p:cNvPr id="3" name="直線コネクタ 2">
                  <a:extLst>
                    <a:ext uri="{FF2B5EF4-FFF2-40B4-BE49-F238E27FC236}">
                      <a16:creationId xmlns:a16="http://schemas.microsoft.com/office/drawing/2014/main" id="{23406D2E-3709-E283-3CB1-03E4CD78020A}"/>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a:extLst>
                  <a:ext uri="{FF2B5EF4-FFF2-40B4-BE49-F238E27FC236}">
                    <a16:creationId xmlns:a16="http://schemas.microsoft.com/office/drawing/2014/main" id="{DDC4CFE0-7372-F16A-A2E0-B9496A19DFBC}"/>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27D6F6B-1A4A-43DF-56F6-305D31B542D4}"/>
                    </a:ext>
                  </a:extLst>
                </p:cNvPr>
                <p:cNvSpPr txBox="1"/>
                <p:nvPr/>
              </p:nvSpPr>
              <p:spPr>
                <a:xfrm>
                  <a:off x="5110942" y="5286662"/>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8" name="テキスト ボックス 7">
                  <a:extLst>
                    <a:ext uri="{FF2B5EF4-FFF2-40B4-BE49-F238E27FC236}">
                      <a16:creationId xmlns:a16="http://schemas.microsoft.com/office/drawing/2014/main" id="{A27D6F6B-1A4A-43DF-56F6-305D31B542D4}"/>
                    </a:ext>
                  </a:extLst>
                </p:cNvPr>
                <p:cNvSpPr txBox="1">
                  <a:spLocks noRot="1" noChangeAspect="1" noMove="1" noResize="1" noEditPoints="1" noAdjustHandles="1" noChangeArrowheads="1" noChangeShapeType="1" noTextEdit="1"/>
                </p:cNvSpPr>
                <p:nvPr/>
              </p:nvSpPr>
              <p:spPr>
                <a:xfrm>
                  <a:off x="5110942" y="5286662"/>
                  <a:ext cx="663565" cy="369332"/>
                </a:xfrm>
                <a:prstGeom prst="rect">
                  <a:avLst/>
                </a:prstGeom>
                <a:blipFill>
                  <a:blip r:embed="rId16"/>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4785BBBB-C02F-D2F5-31E9-3328461DB75C}"/>
                </a:ext>
              </a:extLst>
            </p:cNvPr>
            <p:cNvCxnSpPr>
              <a:cxnSpLocks/>
            </p:cNvCxnSpPr>
            <p:nvPr/>
          </p:nvCxnSpPr>
          <p:spPr>
            <a:xfrm>
              <a:off x="4775695" y="5241725"/>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860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17458F-5590-7CF1-22DA-0977B0C5D842}"/>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B262436-263C-C382-DAE1-D81012A6BED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A6C38B2-F1AA-CC93-944F-D431C747A025}"/>
                  </a:ext>
                </a:extLst>
              </p:cNvPr>
              <p:cNvSpPr txBox="1"/>
              <p:nvPr/>
            </p:nvSpPr>
            <p:spPr>
              <a:xfrm>
                <a:off x="-2" y="47697"/>
                <a:ext cx="12801601" cy="769441"/>
              </a:xfrm>
              <a:prstGeom prst="rect">
                <a:avLst/>
              </a:prstGeom>
              <a:noFill/>
            </p:spPr>
            <p:txBody>
              <a:bodyPr wrap="square" rtlCol="0">
                <a:spAutoFit/>
              </a:bodyPr>
              <a:lstStyle/>
              <a:p>
                <a:r>
                  <a:rPr lang="en-US" altLang="ja-JP" sz="4400" b="0">
                    <a:solidFill>
                      <a:schemeClr val="bg1"/>
                    </a:solidFill>
                  </a:rPr>
                  <a:t>Mass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7A6C38B2-F1AA-CC93-944F-D431C747A025}"/>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981236D-F487-FF56-3D4E-6874DF6E0688}"/>
                  </a:ext>
                </a:extLst>
              </p:cNvPr>
              <p:cNvSpPr txBox="1"/>
              <p:nvPr/>
            </p:nvSpPr>
            <p:spPr>
              <a:xfrm>
                <a:off x="683078" y="955126"/>
                <a:ext cx="10825844" cy="924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𝑐𝑐</m:t>
                              </m:r>
                            </m:sub>
                          </m:sSub>
                        </m:e>
                      </m:d>
                      <m:r>
                        <a:rPr lang="en-US" altLang="ja-JP" sz="2400" i="1" smtClean="0">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r>
                            <a:rPr lang="en-US" altLang="ja-JP" sz="2400" i="1">
                              <a:solidFill>
                                <a:schemeClr val="tx1"/>
                              </a:solidFill>
                              <a:latin typeface="Cambria Math" panose="02040503050406030204" pitchFamily="18" charset="0"/>
                            </a:rPr>
                            <m:t>2</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Sup>
                        <m:sSubSupPr>
                          <m:ctrlPr>
                            <a:rPr lang="en-US" altLang="ja-JP" sz="2400" i="1">
                              <a:solidFill>
                                <a:schemeClr val="tx1"/>
                              </a:solidFill>
                              <a:latin typeface="Cambria Math" panose="02040503050406030204" pitchFamily="18" charset="0"/>
                            </a:rPr>
                          </m:ctrlPr>
                        </m:sSubSup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ea typeface="Cambria Math" panose="02040503050406030204" pitchFamily="18" charset="0"/>
                            </a:rPr>
                            <m:t>𝑞</m:t>
                          </m:r>
                          <m:r>
                            <a:rPr lang="en-US" altLang="ja-JP" sz="2400" i="1">
                              <a:solidFill>
                                <a:schemeClr val="tx1"/>
                              </a:solidFill>
                              <a:latin typeface="Cambria Math" panose="02040503050406030204" pitchFamily="18" charset="0"/>
                            </a:rPr>
                            <m:t>𝑞</m:t>
                          </m:r>
                        </m:sub>
                        <m:sup>
                          <m:r>
                            <a:rPr lang="en-US" altLang="ja-JP" sz="2400" i="1">
                              <a:solidFill>
                                <a:schemeClr val="tx1"/>
                              </a:solidFill>
                              <a:latin typeface="Cambria Math" panose="02040503050406030204" pitchFamily="18" charset="0"/>
                            </a:rPr>
                            <m:t>′</m:t>
                          </m:r>
                        </m:sup>
                      </m:sSubSup>
                      <m:r>
                        <a:rPr lang="en-US" altLang="ja-JP" sz="2400" b="0" i="1" dirty="0" smtClean="0">
                          <a:solidFill>
                            <a:schemeClr val="tx1"/>
                          </a:solidFill>
                          <a:latin typeface="Cambria Math" panose="02040503050406030204" pitchFamily="18" charset="0"/>
                        </a:rPr>
                        <m:t>=</m:t>
                      </m:r>
                      <m:r>
                        <a:rPr lang="en-US" altLang="ja-JP" sz="2400" b="0" i="1" dirty="0" smtClean="0">
                          <a:solidFill>
                            <a:schemeClr val="tx1"/>
                          </a:solidFill>
                          <a:latin typeface="Cambria Math" panose="02040503050406030204" pitchFamily="18" charset="0"/>
                        </a:rPr>
                        <m:t>𝑀</m:t>
                      </m:r>
                      <m:d>
                        <m:dPr>
                          <m:ctrlPr>
                            <a:rPr lang="en-US" altLang="ja-JP" sz="2400" b="0" i="1" dirty="0" smtClean="0">
                              <a:solidFill>
                                <a:schemeClr val="tx1"/>
                              </a:solidFill>
                              <a:latin typeface="Cambria Math" panose="02040503050406030204" pitchFamily="18" charset="0"/>
                            </a:rPr>
                          </m:ctrlPr>
                        </m:dPr>
                        <m:e>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0" dirty="0" smtClean="0">
                                  <a:solidFill>
                                    <a:schemeClr val="tx1"/>
                                  </a:solidFill>
                                  <a:latin typeface="Cambria Math" panose="02040503050406030204" pitchFamily="18" charset="0"/>
                                  <a:ea typeface="Cambria Math" panose="02040503050406030204" pitchFamily="18" charset="0"/>
                                </a:rPr>
                                <m:t>Ξ</m:t>
                              </m:r>
                            </m:e>
                            <m:sub>
                              <m:r>
                                <m:rPr>
                                  <m:sty m:val="p"/>
                                </m:rPr>
                                <a:rPr lang="en-US" altLang="ja-JP" sz="2400" b="0" i="0" dirty="0" smtClean="0">
                                  <a:solidFill>
                                    <a:schemeClr val="tx1"/>
                                  </a:solidFill>
                                  <a:latin typeface="Cambria Math" panose="02040503050406030204" pitchFamily="18" charset="0"/>
                                </a:rPr>
                                <m:t>c</m:t>
                              </m:r>
                            </m:sub>
                          </m:sSub>
                        </m:e>
                      </m:d>
                      <m:r>
                        <a:rPr lang="en-US" altLang="ja-JP" sz="2400" b="0" i="1" dirty="0" smtClean="0">
                          <a:solidFill>
                            <a:schemeClr val="tx1"/>
                          </a:solidFill>
                          <a:latin typeface="Cambria Math" panose="02040503050406030204" pitchFamily="18" charset="0"/>
                          <a:ea typeface="Cambria Math" panose="02040503050406030204" pitchFamily="18" charset="0"/>
                        </a:rPr>
                        <m:t>−</m:t>
                      </m:r>
                      <m:r>
                        <a:rPr lang="en-US" altLang="ja-JP" sz="2400" b="0" i="1" dirty="0" smtClean="0">
                          <a:solidFill>
                            <a:schemeClr val="tx1"/>
                          </a:solidFill>
                          <a:latin typeface="Cambria Math" panose="02040503050406030204" pitchFamily="18" charset="0"/>
                          <a:ea typeface="Cambria Math" panose="02040503050406030204" pitchFamily="18" charset="0"/>
                        </a:rPr>
                        <m:t>𝑀</m:t>
                      </m:r>
                      <m:d>
                        <m:dPr>
                          <m:ctrlPr>
                            <a:rPr lang="en-US" altLang="ja-JP" sz="2400" b="0" i="1" dirty="0" smtClean="0">
                              <a:solidFill>
                                <a:schemeClr val="tx1"/>
                              </a:solidFill>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1" dirty="0">
                                  <a:latin typeface="Cambria Math" panose="02040503050406030204" pitchFamily="18" charset="0"/>
                                  <a:ea typeface="Cambria Math" panose="02040503050406030204" pitchFamily="18" charset="0"/>
                                </a:rPr>
                                <m:t>Λ</m:t>
                              </m:r>
                            </m:e>
                            <m:sub>
                              <m:r>
                                <a:rPr lang="en-US" altLang="ja-JP" sz="2400" i="1" dirty="0">
                                  <a:latin typeface="Cambria Math" panose="02040503050406030204" pitchFamily="18" charset="0"/>
                                </a:rPr>
                                <m:t>𝑐</m:t>
                              </m:r>
                            </m:sub>
                          </m:sSub>
                        </m:e>
                      </m:d>
                      <m:r>
                        <a:rPr lang="en-US" altLang="ja-JP" sz="2400" i="1">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i="1">
                                      <a:solidFill>
                                        <a:schemeClr val="tx1"/>
                                      </a:solidFill>
                                      <a:latin typeface="Cambria Math" panose="02040503050406030204" pitchFamily="18" charset="0"/>
                                    </a:rPr>
                                    <m:t>𝑞</m:t>
                                  </m:r>
                                </m:sub>
                              </m:sSub>
                            </m:e>
                          </m:d>
                        </m:num>
                        <m:den>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𝑚</m:t>
                              </m:r>
                            </m:e>
                            <m:sub>
                              <m:r>
                                <a:rPr lang="en-US" altLang="ja-JP" sz="2400" b="0" i="1" smtClean="0">
                                  <a:solidFill>
                                    <a:schemeClr val="tx1"/>
                                  </a:solidFill>
                                  <a:latin typeface="Cambria Math" panose="02040503050406030204" pitchFamily="18" charset="0"/>
                                </a:rPr>
                                <m:t>𝑐</m:t>
                              </m:r>
                            </m:sub>
                          </m:sSub>
                        </m:den>
                      </m:f>
                      <m:sSub>
                        <m:sSubPr>
                          <m:ctrlPr>
                            <a:rPr lang="en-US" altLang="ja-JP" sz="2400" i="1">
                              <a:solidFill>
                                <a:schemeClr val="tx1"/>
                              </a:solidFill>
                              <a:latin typeface="Cambria Math" panose="02040503050406030204" pitchFamily="18" charset="0"/>
                            </a:rPr>
                          </m:ctrlPr>
                        </m:sSubPr>
                        <m:e>
                          <m:r>
                            <m:rPr>
                              <m:sty m:val="p"/>
                            </m:rPr>
                            <a:rPr lang="el-GR" altLang="ja-JP" sz="2400" i="1">
                              <a:solidFill>
                                <a:schemeClr val="tx1"/>
                              </a:solidFill>
                              <a:latin typeface="Cambria Math" panose="02040503050406030204" pitchFamily="18" charset="0"/>
                              <a:ea typeface="Cambria Math" panose="02040503050406030204" pitchFamily="18" charset="0"/>
                            </a:rPr>
                            <m:t>Λ</m:t>
                          </m:r>
                        </m:e>
                        <m:sub>
                          <m:r>
                            <a:rPr lang="en-US" altLang="ja-JP" sz="2400" i="1">
                              <a:solidFill>
                                <a:schemeClr val="tx1"/>
                              </a:solidFill>
                              <a:latin typeface="Cambria Math" panose="02040503050406030204" pitchFamily="18" charset="0"/>
                            </a:rPr>
                            <m:t>𝑞𝑞</m:t>
                          </m:r>
                        </m:sub>
                      </m:sSub>
                    </m:oMath>
                  </m:oMathPara>
                </a14:m>
                <a:endParaRPr kumimoji="1" lang="ja-JP" altLang="en-US" sz="2400"/>
              </a:p>
            </p:txBody>
          </p:sp>
        </mc:Choice>
        <mc:Fallback xmlns="">
          <p:sp>
            <p:nvSpPr>
              <p:cNvPr id="3" name="テキスト ボックス 2">
                <a:extLst>
                  <a:ext uri="{FF2B5EF4-FFF2-40B4-BE49-F238E27FC236}">
                    <a16:creationId xmlns:a16="http://schemas.microsoft.com/office/drawing/2014/main" id="{6981236D-F487-FF56-3D4E-6874DF6E0688}"/>
                  </a:ext>
                </a:extLst>
              </p:cNvPr>
              <p:cNvSpPr txBox="1">
                <a:spLocks noRot="1" noChangeAspect="1" noMove="1" noResize="1" noEditPoints="1" noAdjustHandles="1" noChangeArrowheads="1" noChangeShapeType="1" noTextEdit="1"/>
              </p:cNvSpPr>
              <p:nvPr/>
            </p:nvSpPr>
            <p:spPr>
              <a:xfrm>
                <a:off x="683078" y="955126"/>
                <a:ext cx="10825844" cy="92429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FF84E076-DCBD-9853-8271-7644B68DFC03}"/>
                  </a:ext>
                </a:extLst>
              </p:cNvPr>
              <p:cNvGraphicFramePr>
                <a:graphicFrameLocks noGrp="1"/>
              </p:cNvGraphicFramePr>
              <p:nvPr/>
            </p:nvGraphicFramePr>
            <p:xfrm>
              <a:off x="547744" y="251439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Sub>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1" dirty="0" smtClean="0">
                                        <a:solidFill>
                                          <a:schemeClr val="tx1"/>
                                        </a:solidFill>
                                        <a:latin typeface="Cambria Math" panose="02040503050406030204" pitchFamily="18" charset="0"/>
                                        <a:ea typeface="Cambria Math" panose="02040503050406030204" pitchFamily="18" charset="0"/>
                                      </a:rPr>
                                      <m:t>Ξ</m:t>
                                    </m:r>
                                  </m:e>
                                  <m:sub>
                                    <m:r>
                                      <a:rPr lang="en-US" altLang="ja-JP" sz="2400" b="0" i="1" dirty="0" smtClean="0">
                                        <a:solidFill>
                                          <a:schemeClr val="tx1"/>
                                        </a:solidFill>
                                        <a:latin typeface="Cambria Math" panose="02040503050406030204" pitchFamily="18" charset="0"/>
                                      </a:rPr>
                                      <m:t>𝑐</m:t>
                                    </m:r>
                                  </m:sub>
                                </m:sSub>
                              </m:oMath>
                            </m:oMathPara>
                          </a14:m>
                          <a:endParaRPr kumimoji="1" lang="en-US" altLang="ja-JP"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2469</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solidFill>
                                          <a:schemeClr val="tx1"/>
                                        </a:solidFill>
                                        <a:latin typeface="Cambria Math" panose="02040503050406030204" pitchFamily="18" charset="0"/>
                                      </a:rPr>
                                    </m:ctrlPr>
                                  </m:sSubPr>
                                  <m:e>
                                    <m:r>
                                      <m:rPr>
                                        <m:sty m:val="p"/>
                                      </m:rPr>
                                      <a:rPr lang="el-GR" altLang="ja-JP" sz="2400" b="0" i="1" dirty="0" smtClean="0">
                                        <a:solidFill>
                                          <a:schemeClr val="tx1"/>
                                        </a:solidFill>
                                        <a:latin typeface="Cambria Math" panose="02040503050406030204" pitchFamily="18" charset="0"/>
                                        <a:ea typeface="Cambria Math" panose="02040503050406030204" pitchFamily="18" charset="0"/>
                                      </a:rPr>
                                      <m:t>Λ</m:t>
                                    </m:r>
                                  </m:e>
                                  <m:sub>
                                    <m:r>
                                      <a:rPr lang="en-US" altLang="ja-JP" sz="2400" b="0" i="1" dirty="0" smtClean="0">
                                        <a:solidFill>
                                          <a:schemeClr val="tx1"/>
                                        </a:solidFill>
                                        <a:latin typeface="Cambria Math" panose="02040503050406030204" pitchFamily="18" charset="0"/>
                                      </a:rPr>
                                      <m:t>𝑐</m:t>
                                    </m:r>
                                  </m:sub>
                                </m:sSub>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FF84E076-DCBD-9853-8271-7644B68DFC03}"/>
                  </a:ext>
                </a:extLst>
              </p:cNvPr>
              <p:cNvGraphicFramePr>
                <a:graphicFrameLocks noGrp="1"/>
              </p:cNvGraphicFramePr>
              <p:nvPr/>
            </p:nvGraphicFramePr>
            <p:xfrm>
              <a:off x="547744" y="251439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08235" r="-100329" b="-215294"/>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208235" r="-100329" b="-115294"/>
                          </a:stretch>
                        </a:blipFill>
                      </a:tcPr>
                    </a:tc>
                    <a:tc>
                      <a:txBody>
                        <a:bodyPr/>
                        <a:lstStyle/>
                        <a:p>
                          <a:pPr algn="ctr"/>
                          <a:r>
                            <a:rPr kumimoji="1" lang="en-US" altLang="ja-JP" sz="2400" b="0">
                              <a:solidFill>
                                <a:schemeClr val="tx1"/>
                              </a:solidFill>
                            </a:rPr>
                            <a:t>2469</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308235" r="-100329"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FC6BDCE-B7E2-4E96-3ACF-29E538A24051}"/>
                  </a:ext>
                </a:extLst>
              </p:cNvPr>
              <p:cNvSpPr txBox="1"/>
              <p:nvPr/>
            </p:nvSpPr>
            <p:spPr>
              <a:xfrm>
                <a:off x="5092266" y="1972684"/>
                <a:ext cx="5720259" cy="1077218"/>
              </a:xfrm>
              <a:prstGeom prst="rect">
                <a:avLst/>
              </a:prstGeom>
              <a:noFill/>
            </p:spPr>
            <p:txBody>
              <a:bodyPr wrap="square" rtlCol="0">
                <a:spAutoFit/>
              </a:bodyPr>
              <a:lstStyle/>
              <a:p>
                <a:r>
                  <a:rPr lang="ja-JP" altLang="en-US" sz="3200"/>
                  <a:t>・</a:t>
                </a:r>
                <a:r>
                  <a:rPr lang="en-US" altLang="ja-JP" sz="3200"/>
                  <a:t>Mass of </a:t>
                </a:r>
                <a14:m>
                  <m:oMath xmlns:m="http://schemas.openxmlformats.org/officeDocument/2006/math">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𝑇</m:t>
                        </m:r>
                      </m:e>
                      <m:sub>
                        <m:r>
                          <a:rPr lang="en-US" altLang="ja-JP" sz="3200" b="0" i="1" dirty="0" smtClean="0">
                            <a:latin typeface="Cambria Math" panose="02040503050406030204" pitchFamily="18" charset="0"/>
                          </a:rPr>
                          <m:t>𝑐𝑐𝑠</m:t>
                        </m:r>
                      </m:sub>
                    </m:sSub>
                  </m:oMath>
                </a14:m>
                <a:endParaRPr lang="en-US" altLang="ja-JP" sz="3200">
                  <a:latin typeface="+mn-ea"/>
                </a:endParaRPr>
              </a:p>
              <a:p>
                <a:r>
                  <a:rPr lang="en-US" altLang="ja-JP" sz="3200">
                    <a:solidFill>
                      <a:srgbClr val="FF0000"/>
                    </a:solidFill>
                  </a:rPr>
                  <a:t>     </a:t>
                </a:r>
                <a14:m>
                  <m:oMath xmlns:m="http://schemas.openxmlformats.org/officeDocument/2006/math">
                    <m:r>
                      <a:rPr lang="en-US" altLang="ja-JP" sz="3200" i="1" dirty="0" smtClean="0">
                        <a:solidFill>
                          <a:srgbClr val="FF0000"/>
                        </a:solidFill>
                        <a:latin typeface="Cambria Math" panose="02040503050406030204" pitchFamily="18" charset="0"/>
                      </a:rPr>
                      <m:t>𝑀</m:t>
                    </m:r>
                    <m:d>
                      <m:dPr>
                        <m:ctrlPr>
                          <a:rPr lang="en-US" altLang="ja-JP" sz="3200" i="1" dirty="0">
                            <a:solidFill>
                              <a:srgbClr val="FF0000"/>
                            </a:solidFill>
                            <a:latin typeface="Cambria Math" panose="02040503050406030204" pitchFamily="18" charset="0"/>
                          </a:rPr>
                        </m:ctrlPr>
                      </m:dPr>
                      <m:e>
                        <m:sSub>
                          <m:sSubPr>
                            <m:ctrlPr>
                              <a:rPr lang="en-US" altLang="ja-JP" sz="3200" i="1" dirty="0" smtClean="0">
                                <a:solidFill>
                                  <a:srgbClr val="FF0000"/>
                                </a:solidFill>
                                <a:latin typeface="Cambria Math" panose="02040503050406030204" pitchFamily="18" charset="0"/>
                              </a:rPr>
                            </m:ctrlPr>
                          </m:sSubPr>
                          <m:e>
                            <m:r>
                              <a:rPr lang="en-US" altLang="ja-JP" sz="3200" b="0" i="1" dirty="0" smtClean="0">
                                <a:solidFill>
                                  <a:srgbClr val="FF0000"/>
                                </a:solidFill>
                                <a:latin typeface="Cambria Math" panose="02040503050406030204" pitchFamily="18" charset="0"/>
                              </a:rPr>
                              <m:t>𝑇</m:t>
                            </m:r>
                          </m:e>
                          <m:sub>
                            <m:r>
                              <a:rPr lang="en-US" altLang="ja-JP" sz="3200" b="0" i="1" dirty="0" smtClean="0">
                                <a:solidFill>
                                  <a:srgbClr val="FF0000"/>
                                </a:solidFill>
                                <a:latin typeface="Cambria Math" panose="02040503050406030204" pitchFamily="18" charset="0"/>
                              </a:rPr>
                              <m:t>𝑐𝑐𝑠</m:t>
                            </m:r>
                          </m:sub>
                        </m:sSub>
                      </m:e>
                    </m:d>
                    <m:r>
                      <a:rPr lang="en-US" altLang="ja-JP" sz="3200" b="0" i="1" dirty="0" smtClean="0">
                        <a:solidFill>
                          <a:srgbClr val="FF0000"/>
                        </a:solidFill>
                        <a:latin typeface="Cambria Math" panose="02040503050406030204" pitchFamily="18" charset="0"/>
                      </a:rPr>
                      <m:t>=</m:t>
                    </m:r>
                    <m:r>
                      <a:rPr kumimoji="1" lang="en-US" altLang="ja-JP" sz="3200" b="0" i="1" smtClean="0">
                        <a:solidFill>
                          <a:srgbClr val="FF0000"/>
                        </a:solidFill>
                        <a:latin typeface="Cambria Math" panose="02040503050406030204" pitchFamily="18" charset="0"/>
                        <a:ea typeface="Cambria Math" panose="02040503050406030204" pitchFamily="18" charset="0"/>
                      </a:rPr>
                      <m:t>4057±40 (</m:t>
                    </m:r>
                    <m:r>
                      <m:rPr>
                        <m:sty m:val="p"/>
                      </m:rPr>
                      <a:rPr kumimoji="1" lang="en-US" altLang="ja-JP" sz="3200" b="0" i="0" smtClean="0">
                        <a:solidFill>
                          <a:srgbClr val="FF0000"/>
                        </a:solidFill>
                        <a:latin typeface="Cambria Math" panose="02040503050406030204" pitchFamily="18" charset="0"/>
                        <a:ea typeface="Cambria Math" panose="02040503050406030204" pitchFamily="18" charset="0"/>
                      </a:rPr>
                      <m:t>MeV</m:t>
                    </m:r>
                    <m:r>
                      <a:rPr kumimoji="1" lang="en-US" altLang="ja-JP" sz="3200" b="0" i="1" smtClean="0">
                        <a:solidFill>
                          <a:srgbClr val="FF0000"/>
                        </a:solidFill>
                        <a:latin typeface="Cambria Math" panose="02040503050406030204" pitchFamily="18" charset="0"/>
                        <a:ea typeface="Cambria Math" panose="02040503050406030204" pitchFamily="18" charset="0"/>
                      </a:rPr>
                      <m:t>)</m:t>
                    </m:r>
                  </m:oMath>
                </a14:m>
                <a:endParaRPr kumimoji="1" lang="ja-JP" altLang="en-US" sz="2400"/>
              </a:p>
            </p:txBody>
          </p:sp>
        </mc:Choice>
        <mc:Fallback xmlns="">
          <p:sp>
            <p:nvSpPr>
              <p:cNvPr id="6" name="テキスト ボックス 5">
                <a:extLst>
                  <a:ext uri="{FF2B5EF4-FFF2-40B4-BE49-F238E27FC236}">
                    <a16:creationId xmlns:a16="http://schemas.microsoft.com/office/drawing/2014/main" id="{3FC6BDCE-B7E2-4E96-3ACF-29E538A24051}"/>
                  </a:ext>
                </a:extLst>
              </p:cNvPr>
              <p:cNvSpPr txBox="1">
                <a:spLocks noRot="1" noChangeAspect="1" noMove="1" noResize="1" noEditPoints="1" noAdjustHandles="1" noChangeArrowheads="1" noChangeShapeType="1" noTextEdit="1"/>
              </p:cNvSpPr>
              <p:nvPr/>
            </p:nvSpPr>
            <p:spPr>
              <a:xfrm>
                <a:off x="5092266" y="1972684"/>
                <a:ext cx="5720259" cy="1077218"/>
              </a:xfrm>
              <a:prstGeom prst="rect">
                <a:avLst/>
              </a:prstGeom>
              <a:blipFill>
                <a:blip r:embed="rId6"/>
                <a:stretch>
                  <a:fillRect l="-2662" t="-6818"/>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FD5B54D4-5B70-3E82-B55C-67805A1EAF9A}"/>
              </a:ext>
            </a:extLst>
          </p:cNvPr>
          <p:cNvSpPr txBox="1"/>
          <p:nvPr/>
        </p:nvSpPr>
        <p:spPr>
          <a:xfrm>
            <a:off x="4509015" y="3049902"/>
            <a:ext cx="7806813" cy="1015663"/>
          </a:xfrm>
          <a:prstGeom prst="rect">
            <a:avLst/>
          </a:prstGeom>
          <a:noFill/>
        </p:spPr>
        <p:txBody>
          <a:bodyPr wrap="square" rtlCol="0">
            <a:spAutoFit/>
          </a:bodyPr>
          <a:lstStyle/>
          <a:p>
            <a:r>
              <a:rPr lang="en-US" altLang="ja-JP" sz="2000"/>
              <a:t>If the result is eventually consistent with  future experiments,</a:t>
            </a:r>
          </a:p>
          <a:p>
            <a:r>
              <a:rPr lang="en-US" altLang="ja-JP" sz="2000">
                <a:solidFill>
                  <a:srgbClr val="FF0000"/>
                </a:solidFill>
              </a:rPr>
              <a:t>it can be interpreted that the color anti‒triplet state is dominant in DHTs</a:t>
            </a:r>
          </a:p>
        </p:txBody>
      </p:sp>
      <p:sp>
        <p:nvSpPr>
          <p:cNvPr id="5" name="テキスト ボックス 4">
            <a:extLst>
              <a:ext uri="{FF2B5EF4-FFF2-40B4-BE49-F238E27FC236}">
                <a16:creationId xmlns:a16="http://schemas.microsoft.com/office/drawing/2014/main" id="{8C79E2FC-1041-5C8F-92D3-962D155E56CF}"/>
              </a:ext>
            </a:extLst>
          </p:cNvPr>
          <p:cNvSpPr txBox="1"/>
          <p:nvPr/>
        </p:nvSpPr>
        <p:spPr>
          <a:xfrm>
            <a:off x="1786073" y="4598978"/>
            <a:ext cx="2596482" cy="369332"/>
          </a:xfrm>
          <a:prstGeom prst="rect">
            <a:avLst/>
          </a:prstGeom>
          <a:noFill/>
        </p:spPr>
        <p:txBody>
          <a:bodyPr wrap="square" rtlCol="0">
            <a:spAutoFit/>
          </a:bodyPr>
          <a:lstStyle/>
          <a:p>
            <a:r>
              <a:rPr lang="en-US" altLang="ja-JP" err="1"/>
              <a:t>LHCb</a:t>
            </a:r>
            <a:r>
              <a:rPr lang="ja-JP" altLang="en-US"/>
              <a:t> </a:t>
            </a:r>
            <a:r>
              <a:rPr lang="en-US" altLang="ja-JP"/>
              <a:t>and</a:t>
            </a:r>
            <a:r>
              <a:rPr lang="ja-JP" altLang="en-US"/>
              <a:t> </a:t>
            </a:r>
            <a:r>
              <a:rPr kumimoji="1" lang="en-US" altLang="ja-JP"/>
              <a:t>PDG</a:t>
            </a: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8265925-36DA-A882-F438-657A2E1F1EE9}"/>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16</m:t>
                          </m:r>
                        </m:num>
                        <m:den>
                          <m:r>
                            <a:rPr kumimoji="1" lang="en-US" altLang="ja-JP" sz="2400" b="0" i="1" smtClean="0">
                              <a:latin typeface="Cambria Math" panose="02040503050406030204" pitchFamily="18" charset="0"/>
                            </a:rPr>
                            <m:t>19</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B8265925-36DA-A882-F438-657A2E1F1EE9}"/>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7"/>
                <a:stretch>
                  <a:fillRect l="-12575" t="-126316" r="-53293"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7C0A56D-4434-F2EE-A7BB-D0694E60D318}"/>
                  </a:ext>
                </a:extLst>
              </p:cNvPr>
              <p:cNvSpPr txBox="1"/>
              <p:nvPr/>
            </p:nvSpPr>
            <p:spPr>
              <a:xfrm>
                <a:off x="4894847" y="4428688"/>
                <a:ext cx="6525490" cy="857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𝑀</m:t>
                          </m:r>
                        </m:e>
                        <m:sub>
                          <m:r>
                            <m:rPr>
                              <m:sty m:val="p"/>
                            </m:rPr>
                            <a:rPr lang="en-US" altLang="ja-JP" sz="2400" b="0" i="0" dirty="0" smtClean="0">
                              <a:solidFill>
                                <a:schemeClr val="tx1"/>
                              </a:solidFill>
                              <a:latin typeface="Cambria Math" panose="02040503050406030204" pitchFamily="18" charset="0"/>
                            </a:rPr>
                            <m:t>QM</m:t>
                          </m:r>
                        </m:sub>
                      </m:sSub>
                      <m:d>
                        <m:dPr>
                          <m:ctrlPr>
                            <a:rPr lang="en-US" altLang="ja-JP" sz="2400" i="1" dirty="0">
                              <a:solidFill>
                                <a:schemeClr val="tx1"/>
                              </a:solidFill>
                              <a:latin typeface="Cambria Math" panose="02040503050406030204" pitchFamily="18" charset="0"/>
                            </a:rPr>
                          </m:ctrlPr>
                        </m:dPr>
                        <m:e>
                          <m:sSub>
                            <m:sSubPr>
                              <m:ctrlPr>
                                <a:rPr lang="en-US" altLang="ja-JP" sz="2400" i="1" dirty="0" smtClean="0">
                                  <a:solidFill>
                                    <a:schemeClr val="tx1"/>
                                  </a:solidFill>
                                  <a:latin typeface="Cambria Math" panose="02040503050406030204" pitchFamily="18" charset="0"/>
                                </a:rPr>
                              </m:ctrlPr>
                            </m:sSub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𝑐𝑐𝑠</m:t>
                              </m:r>
                            </m:sub>
                          </m:sSub>
                        </m:e>
                      </m:d>
                      <m:r>
                        <a:rPr lang="en-US" altLang="ja-JP" sz="2400" b="0" i="1" dirty="0"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ea typeface="Cambria Math" panose="02040503050406030204" pitchFamily="18" charset="0"/>
                        </a:rPr>
                        <m:t>4106 </m:t>
                      </m:r>
                      <m:d>
                        <m:dPr>
                          <m:ctrlPr>
                            <a:rPr kumimoji="1" lang="en-US" altLang="ja-JP" sz="2400" b="0" i="1" smtClean="0">
                              <a:solidFill>
                                <a:schemeClr val="tx1"/>
                              </a:solidFill>
                              <a:latin typeface="Cambria Math" panose="02040503050406030204" pitchFamily="18" charset="0"/>
                              <a:ea typeface="Cambria Math" panose="02040503050406030204" pitchFamily="18" charset="0"/>
                            </a:rPr>
                          </m:ctrlPr>
                        </m:dPr>
                        <m:e>
                          <m:r>
                            <m:rPr>
                              <m:sty m:val="p"/>
                            </m:rPr>
                            <a:rPr kumimoji="1" lang="en-US" altLang="ja-JP" sz="2400" b="0" i="0" smtClean="0">
                              <a:solidFill>
                                <a:schemeClr val="tx1"/>
                              </a:solidFill>
                              <a:latin typeface="Cambria Math" panose="02040503050406030204" pitchFamily="18" charset="0"/>
                              <a:ea typeface="Cambria Math" panose="02040503050406030204" pitchFamily="18" charset="0"/>
                            </a:rPr>
                            <m:t>MeV</m:t>
                          </m:r>
                        </m:e>
                      </m:d>
                    </m:oMath>
                    <m:oMath xmlns:m="http://schemas.openxmlformats.org/officeDocument/2006/math">
                      <m:sSub>
                        <m:sSubPr>
                          <m:ctrlPr>
                            <a:rPr lang="en-US" altLang="ja-JP" sz="2400" i="1" dirty="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𝑀</m:t>
                          </m:r>
                        </m:e>
                        <m:sub>
                          <m:r>
                            <m:rPr>
                              <m:sty m:val="p"/>
                            </m:rPr>
                            <a:rPr lang="en-US" altLang="ja-JP" sz="2400" b="0" i="0" dirty="0" smtClean="0">
                              <a:solidFill>
                                <a:schemeClr val="tx1"/>
                              </a:solidFill>
                              <a:latin typeface="Cambria Math" panose="02040503050406030204" pitchFamily="18" charset="0"/>
                            </a:rPr>
                            <m:t>lattice</m:t>
                          </m:r>
                        </m:sub>
                      </m:sSub>
                      <m:d>
                        <m:dPr>
                          <m:ctrlPr>
                            <a:rPr lang="en-US" altLang="ja-JP" sz="2400" i="1" dirty="0">
                              <a:solidFill>
                                <a:schemeClr val="tx1"/>
                              </a:solidFill>
                              <a:latin typeface="Cambria Math" panose="02040503050406030204" pitchFamily="18" charset="0"/>
                            </a:rPr>
                          </m:ctrlPr>
                        </m:dPr>
                        <m:e>
                          <m:sSub>
                            <m:sSubPr>
                              <m:ctrlPr>
                                <a:rPr lang="en-US" altLang="ja-JP" sz="2400" i="1" dirty="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𝑇</m:t>
                              </m:r>
                            </m:e>
                            <m:sub>
                              <m:r>
                                <a:rPr lang="en-US" altLang="ja-JP" sz="2400" i="1" dirty="0">
                                  <a:solidFill>
                                    <a:schemeClr val="tx1"/>
                                  </a:solidFill>
                                  <a:latin typeface="Cambria Math" panose="02040503050406030204" pitchFamily="18" charset="0"/>
                                </a:rPr>
                                <m:t>𝑐𝑐𝑠</m:t>
                              </m:r>
                            </m:sub>
                          </m:sSub>
                        </m:e>
                      </m:d>
                      <m:r>
                        <a:rPr lang="en-US" altLang="ja-JP" sz="2400" i="1" dirty="0">
                          <a:solidFill>
                            <a:schemeClr val="tx1"/>
                          </a:solidFill>
                          <a:latin typeface="Cambria Math" panose="02040503050406030204" pitchFamily="18" charset="0"/>
                        </a:rPr>
                        <m:t>=</m:t>
                      </m:r>
                      <m:r>
                        <a:rPr lang="en-US" altLang="ja-JP" sz="2400" b="0" i="1" dirty="0" smtClean="0">
                          <a:solidFill>
                            <a:schemeClr val="tx1"/>
                          </a:solidFill>
                          <a:latin typeface="Cambria Math" panose="02040503050406030204" pitchFamily="18" charset="0"/>
                        </a:rPr>
                        <m:t>3969</m:t>
                      </m:r>
                      <m:r>
                        <a:rPr lang="en-US" altLang="ja-JP" sz="2400" i="1">
                          <a:solidFill>
                            <a:schemeClr val="tx1"/>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8</m:t>
                      </m:r>
                      <m:r>
                        <a:rPr lang="en-US" altLang="ja-JP" sz="2400" i="1">
                          <a:solidFill>
                            <a:schemeClr val="tx1"/>
                          </a:solidFill>
                          <a:latin typeface="Cambria Math" panose="02040503050406030204" pitchFamily="18" charset="0"/>
                          <a:ea typeface="Cambria Math" panose="02040503050406030204" pitchFamily="18" charset="0"/>
                        </a:rPr>
                        <m:t> (</m:t>
                      </m:r>
                      <m:r>
                        <m:rPr>
                          <m:sty m:val="p"/>
                        </m:rPr>
                        <a:rPr lang="en-US" altLang="ja-JP" sz="2400">
                          <a:solidFill>
                            <a:schemeClr val="tx1"/>
                          </a:solidFill>
                          <a:latin typeface="Cambria Math" panose="02040503050406030204" pitchFamily="18" charset="0"/>
                          <a:ea typeface="Cambria Math" panose="02040503050406030204" pitchFamily="18" charset="0"/>
                        </a:rPr>
                        <m:t>MeV</m:t>
                      </m:r>
                      <m:r>
                        <a:rPr lang="en-US" altLang="ja-JP" sz="2400" i="1">
                          <a:solidFill>
                            <a:schemeClr val="tx1"/>
                          </a:solidFill>
                          <a:latin typeface="Cambria Math" panose="02040503050406030204" pitchFamily="18" charset="0"/>
                          <a:ea typeface="Cambria Math" panose="02040503050406030204" pitchFamily="18" charset="0"/>
                        </a:rPr>
                        <m:t>)</m:t>
                      </m:r>
                    </m:oMath>
                  </m:oMathPara>
                </a14:m>
                <a:endParaRPr lang="ja-JP" altLang="en-US" sz="2800">
                  <a:solidFill>
                    <a:schemeClr val="tx1"/>
                  </a:solidFill>
                </a:endParaRPr>
              </a:p>
            </p:txBody>
          </p:sp>
        </mc:Choice>
        <mc:Fallback xmlns="">
          <p:sp>
            <p:nvSpPr>
              <p:cNvPr id="16" name="テキスト ボックス 15">
                <a:extLst>
                  <a:ext uri="{FF2B5EF4-FFF2-40B4-BE49-F238E27FC236}">
                    <a16:creationId xmlns:a16="http://schemas.microsoft.com/office/drawing/2014/main" id="{27C0A56D-4434-F2EE-A7BB-D0694E60D318}"/>
                  </a:ext>
                </a:extLst>
              </p:cNvPr>
              <p:cNvSpPr txBox="1">
                <a:spLocks noRot="1" noChangeAspect="1" noMove="1" noResize="1" noEditPoints="1" noAdjustHandles="1" noChangeArrowheads="1" noChangeShapeType="1" noTextEdit="1"/>
              </p:cNvSpPr>
              <p:nvPr/>
            </p:nvSpPr>
            <p:spPr>
              <a:xfrm>
                <a:off x="4894847" y="4428688"/>
                <a:ext cx="6525490" cy="857094"/>
              </a:xfrm>
              <a:prstGeom prst="rect">
                <a:avLst/>
              </a:prstGeom>
              <a:blipFill>
                <a:blip r:embed="rId8"/>
                <a:stretch>
                  <a:fillRect b="-8511"/>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33FB66E2-1326-0023-8BEB-9BD4F728112D}"/>
              </a:ext>
            </a:extLst>
          </p:cNvPr>
          <p:cNvSpPr txBox="1"/>
          <p:nvPr/>
        </p:nvSpPr>
        <p:spPr>
          <a:xfrm>
            <a:off x="5409195" y="5281574"/>
            <a:ext cx="7557540" cy="523220"/>
          </a:xfrm>
          <a:prstGeom prst="rect">
            <a:avLst/>
          </a:prstGeom>
          <a:noFill/>
        </p:spPr>
        <p:txBody>
          <a:bodyPr wrap="square">
            <a:spAutoFit/>
          </a:bodyPr>
          <a:lstStyle/>
          <a:p>
            <a:r>
              <a:rPr lang="en" altLang="ja-JP" sz="1400"/>
              <a:t>M. </a:t>
            </a:r>
            <a:r>
              <a:rPr lang="en" altLang="ja-JP" sz="1400" err="1"/>
              <a:t>Karliner</a:t>
            </a:r>
            <a:r>
              <a:rPr lang="en" altLang="ja-JP" sz="1400"/>
              <a:t> and J. L. Rosner, Phys. Rev. D 105, 034020 (2022).</a:t>
            </a:r>
          </a:p>
          <a:p>
            <a:r>
              <a:rPr lang="en" altLang="ja-JP" sz="1400"/>
              <a:t>P. </a:t>
            </a:r>
            <a:r>
              <a:rPr lang="en" altLang="ja-JP" sz="1400" err="1"/>
              <a:t>Junnarkar</a:t>
            </a:r>
            <a:r>
              <a:rPr lang="en" altLang="ja-JP" sz="1400"/>
              <a:t>, N. Mathur, and M. </a:t>
            </a:r>
            <a:r>
              <a:rPr lang="en" altLang="ja-JP" sz="1400" err="1"/>
              <a:t>Padmanath</a:t>
            </a:r>
            <a:r>
              <a:rPr lang="en" altLang="ja-JP" sz="1400"/>
              <a:t>, Phys. Rev. D 99, 034507 (2019).</a:t>
            </a:r>
            <a:endParaRPr lang="ja-JP" altLang="en-US" sz="1400"/>
          </a:p>
        </p:txBody>
      </p:sp>
      <p:sp>
        <p:nvSpPr>
          <p:cNvPr id="12" name="テキスト ボックス 11">
            <a:extLst>
              <a:ext uri="{FF2B5EF4-FFF2-40B4-BE49-F238E27FC236}">
                <a16:creationId xmlns:a16="http://schemas.microsoft.com/office/drawing/2014/main" id="{9CE14A95-1BC3-0884-DB35-380D9F7619F0}"/>
              </a:ext>
            </a:extLst>
          </p:cNvPr>
          <p:cNvSpPr txBox="1"/>
          <p:nvPr/>
        </p:nvSpPr>
        <p:spPr>
          <a:xfrm>
            <a:off x="893147" y="2104417"/>
            <a:ext cx="3234111" cy="369332"/>
          </a:xfrm>
          <a:prstGeom prst="rect">
            <a:avLst/>
          </a:prstGeom>
          <a:noFill/>
        </p:spPr>
        <p:txBody>
          <a:bodyPr wrap="square" rtlCol="0">
            <a:spAutoFit/>
          </a:bodyPr>
          <a:lstStyle/>
          <a:p>
            <a:r>
              <a:rPr lang="en-US" altLang="ja-JP"/>
              <a:t>Input</a:t>
            </a:r>
            <a:r>
              <a:rPr lang="ja-JP" altLang="en-US"/>
              <a:t> </a:t>
            </a:r>
            <a:r>
              <a:rPr lang="en-US" altLang="ja-JP"/>
              <a:t>Values</a:t>
            </a: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A6FB664-072F-CBC1-960E-2986E7CE0B12}"/>
                  </a:ext>
                </a:extLst>
              </p:cNvPr>
              <p:cNvSpPr txBox="1"/>
              <p:nvPr/>
            </p:nvSpPr>
            <p:spPr>
              <a:xfrm>
                <a:off x="4898978" y="4089080"/>
                <a:ext cx="6609944" cy="400110"/>
              </a:xfrm>
              <a:prstGeom prst="rect">
                <a:avLst/>
              </a:prstGeom>
              <a:noFill/>
            </p:spPr>
            <p:txBody>
              <a:bodyPr wrap="square">
                <a:spAutoFit/>
              </a:bodyPr>
              <a:lstStyle/>
              <a:p>
                <a:r>
                  <a:rPr lang="en-US" altLang="ja-JP" sz="2000" b="0"/>
                  <a:t>Unfortunately, studies of </a:t>
                </a:r>
                <a14:m>
                  <m:oMath xmlns:m="http://schemas.openxmlformats.org/officeDocument/2006/math">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Sub>
                  </m:oMath>
                </a14:m>
                <a:r>
                  <a:rPr lang="en-US" altLang="ja-JP" sz="2000"/>
                  <a:t> are not so many…</a:t>
                </a:r>
              </a:p>
            </p:txBody>
          </p:sp>
        </mc:Choice>
        <mc:Fallback xmlns="">
          <p:sp>
            <p:nvSpPr>
              <p:cNvPr id="15" name="テキスト ボックス 14">
                <a:extLst>
                  <a:ext uri="{FF2B5EF4-FFF2-40B4-BE49-F238E27FC236}">
                    <a16:creationId xmlns:a16="http://schemas.microsoft.com/office/drawing/2014/main" id="{DA6FB664-072F-CBC1-960E-2986E7CE0B12}"/>
                  </a:ext>
                </a:extLst>
              </p:cNvPr>
              <p:cNvSpPr txBox="1">
                <a:spLocks noRot="1" noChangeAspect="1" noMove="1" noResize="1" noEditPoints="1" noAdjustHandles="1" noChangeArrowheads="1" noChangeShapeType="1" noTextEdit="1"/>
              </p:cNvSpPr>
              <p:nvPr/>
            </p:nvSpPr>
            <p:spPr>
              <a:xfrm>
                <a:off x="4898978" y="4089080"/>
                <a:ext cx="6609944" cy="400110"/>
              </a:xfrm>
              <a:prstGeom prst="rect">
                <a:avLst/>
              </a:prstGeom>
              <a:blipFill>
                <a:blip r:embed="rId9"/>
                <a:stretch>
                  <a:fillRect l="-1015"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C2B145F-7F25-C26B-3CDE-7335DA276BD0}"/>
                  </a:ext>
                </a:extLst>
              </p:cNvPr>
              <p:cNvSpPr txBox="1"/>
              <p:nvPr/>
            </p:nvSpPr>
            <p:spPr>
              <a:xfrm>
                <a:off x="4509015" y="5804794"/>
                <a:ext cx="7949710" cy="707886"/>
              </a:xfrm>
              <a:prstGeom prst="rect">
                <a:avLst/>
              </a:prstGeom>
              <a:noFill/>
            </p:spPr>
            <p:txBody>
              <a:bodyPr wrap="square" rtlCol="0">
                <a:spAutoFit/>
              </a:bodyPr>
              <a:lstStyle/>
              <a:p>
                <a:r>
                  <a:rPr kumimoji="1" lang="en-US" altLang="ja-JP" sz="2000"/>
                  <a:t>To clarify the structures,</a:t>
                </a:r>
              </a:p>
              <a:p>
                <a:r>
                  <a:rPr kumimoji="1" lang="en-US" altLang="ja-JP" sz="2000">
                    <a:solidFill>
                      <a:srgbClr val="FF0000"/>
                    </a:solidFill>
                  </a:rPr>
                  <a:t>It is important to see the relations between </a:t>
                </a:r>
                <a14:m>
                  <m:oMath xmlns:m="http://schemas.openxmlformats.org/officeDocument/2006/math">
                    <m:sSub>
                      <m:sSubPr>
                        <m:ctrlPr>
                          <a:rPr lang="en-US" altLang="ja-JP" sz="2000" i="1" dirty="0" smtClean="0">
                            <a:solidFill>
                              <a:srgbClr val="FF0000"/>
                            </a:solidFill>
                            <a:latin typeface="Cambria Math" panose="02040503050406030204" pitchFamily="18" charset="0"/>
                          </a:rPr>
                        </m:ctrlPr>
                      </m:sSubPr>
                      <m:e>
                        <m:r>
                          <a:rPr lang="en-US" altLang="ja-JP" sz="2000" i="1" dirty="0">
                            <a:solidFill>
                              <a:srgbClr val="FF0000"/>
                            </a:solidFill>
                            <a:latin typeface="Cambria Math" panose="02040503050406030204" pitchFamily="18" charset="0"/>
                          </a:rPr>
                          <m:t>𝑇</m:t>
                        </m:r>
                      </m:e>
                      <m:sub>
                        <m:r>
                          <a:rPr lang="en-US" altLang="ja-JP" sz="2000" i="1" dirty="0">
                            <a:solidFill>
                              <a:srgbClr val="FF0000"/>
                            </a:solidFill>
                            <a:latin typeface="Cambria Math" panose="02040503050406030204" pitchFamily="18" charset="0"/>
                          </a:rPr>
                          <m:t>𝑐𝑐</m:t>
                        </m:r>
                      </m:sub>
                    </m:sSub>
                  </m:oMath>
                </a14:m>
                <a:r>
                  <a:rPr kumimoji="1" lang="en-US" altLang="ja-JP" sz="2000">
                    <a:solidFill>
                      <a:srgbClr val="FF0000"/>
                    </a:solidFill>
                  </a:rPr>
                  <a:t> and </a:t>
                </a:r>
                <a14:m>
                  <m:oMath xmlns:m="http://schemas.openxmlformats.org/officeDocument/2006/math">
                    <m:sSub>
                      <m:sSubPr>
                        <m:ctrlPr>
                          <a:rPr lang="en-US" altLang="ja-JP" sz="2000" i="1" dirty="0" smtClean="0">
                            <a:solidFill>
                              <a:srgbClr val="FF0000"/>
                            </a:solidFill>
                            <a:latin typeface="Cambria Math" panose="02040503050406030204" pitchFamily="18" charset="0"/>
                          </a:rPr>
                        </m:ctrlPr>
                      </m:sSubPr>
                      <m:e>
                        <m:r>
                          <a:rPr lang="en-US" altLang="ja-JP" sz="2000" b="0" i="1" dirty="0" smtClean="0">
                            <a:solidFill>
                              <a:srgbClr val="FF0000"/>
                            </a:solidFill>
                            <a:latin typeface="Cambria Math" panose="02040503050406030204" pitchFamily="18" charset="0"/>
                          </a:rPr>
                          <m:t>𝑇</m:t>
                        </m:r>
                      </m:e>
                      <m:sub>
                        <m:r>
                          <a:rPr lang="en-US" altLang="ja-JP" sz="2000" b="0" i="1" dirty="0" smtClean="0">
                            <a:solidFill>
                              <a:srgbClr val="FF0000"/>
                            </a:solidFill>
                            <a:latin typeface="Cambria Math" panose="02040503050406030204" pitchFamily="18" charset="0"/>
                          </a:rPr>
                          <m:t>𝑐𝑐𝑠</m:t>
                        </m:r>
                      </m:sub>
                    </m:sSub>
                  </m:oMath>
                </a14:m>
                <a:endParaRPr kumimoji="1" lang="ja-JP" altLang="en-US"/>
              </a:p>
            </p:txBody>
          </p:sp>
        </mc:Choice>
        <mc:Fallback xmlns="">
          <p:sp>
            <p:nvSpPr>
              <p:cNvPr id="7" name="テキスト ボックス 6">
                <a:extLst>
                  <a:ext uri="{FF2B5EF4-FFF2-40B4-BE49-F238E27FC236}">
                    <a16:creationId xmlns:a16="http://schemas.microsoft.com/office/drawing/2014/main" id="{0C2B145F-7F25-C26B-3CDE-7335DA276BD0}"/>
                  </a:ext>
                </a:extLst>
              </p:cNvPr>
              <p:cNvSpPr txBox="1">
                <a:spLocks noRot="1" noChangeAspect="1" noMove="1" noResize="1" noEditPoints="1" noAdjustHandles="1" noChangeArrowheads="1" noChangeShapeType="1" noTextEdit="1"/>
              </p:cNvSpPr>
              <p:nvPr/>
            </p:nvSpPr>
            <p:spPr>
              <a:xfrm>
                <a:off x="4509015" y="5804794"/>
                <a:ext cx="7949710" cy="707886"/>
              </a:xfrm>
              <a:prstGeom prst="rect">
                <a:avLst/>
              </a:prstGeom>
              <a:blipFill>
                <a:blip r:embed="rId10"/>
                <a:stretch>
                  <a:fillRect l="-844" t="-4310" b="-155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46735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88C0EA-84A1-30C0-688A-C0A03E1E5E3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685FAE3-52DD-E51B-E744-3BB94072E7F3}"/>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AE22D7C-E73F-9A9D-2269-EEC0E73FC57B}"/>
              </a:ext>
            </a:extLst>
          </p:cNvPr>
          <p:cNvSpPr txBox="1"/>
          <p:nvPr/>
        </p:nvSpPr>
        <p:spPr>
          <a:xfrm>
            <a:off x="-1" y="47697"/>
            <a:ext cx="12467271" cy="769441"/>
          </a:xfrm>
          <a:prstGeom prst="rect">
            <a:avLst/>
          </a:prstGeom>
          <a:noFill/>
        </p:spPr>
        <p:txBody>
          <a:bodyPr wrap="square" rtlCol="0">
            <a:spAutoFit/>
          </a:bodyPr>
          <a:lstStyle/>
          <a:p>
            <a:r>
              <a:rPr kumimoji="1" lang="en-US" altLang="ja-JP" sz="4400">
                <a:solidFill>
                  <a:schemeClr val="bg1"/>
                </a:solidFill>
              </a:rPr>
              <a:t>Simple Mass Relations based on Symmetries</a:t>
            </a:r>
            <a:endParaRPr kumimoji="1" lang="ja-JP" altLang="en-US" sz="4400">
              <a:solidFill>
                <a:schemeClr val="bg1"/>
              </a:solidFill>
            </a:endParaRPr>
          </a:p>
        </p:txBody>
      </p:sp>
      <p:sp>
        <p:nvSpPr>
          <p:cNvPr id="6" name="テキスト ボックス 5">
            <a:extLst>
              <a:ext uri="{FF2B5EF4-FFF2-40B4-BE49-F238E27FC236}">
                <a16:creationId xmlns:a16="http://schemas.microsoft.com/office/drawing/2014/main" id="{A9C670CF-317E-1E07-A606-D77DA6EA4CE8}"/>
              </a:ext>
            </a:extLst>
          </p:cNvPr>
          <p:cNvSpPr txBox="1"/>
          <p:nvPr/>
        </p:nvSpPr>
        <p:spPr>
          <a:xfrm>
            <a:off x="308097" y="6465598"/>
            <a:ext cx="7900416" cy="307777"/>
          </a:xfrm>
          <a:prstGeom prst="rect">
            <a:avLst/>
          </a:prstGeom>
          <a:noFill/>
        </p:spPr>
        <p:txBody>
          <a:bodyPr wrap="square" rtlCol="0">
            <a:spAutoFit/>
          </a:bodyPr>
          <a:lstStyle/>
          <a:p>
            <a:r>
              <a:rPr lang="en-US" altLang="ja-JP" sz="1400"/>
              <a:t>cf. E. J. Eichten and C. </a:t>
            </a:r>
            <a:r>
              <a:rPr lang="en-US" altLang="ja-JP" sz="1400" err="1"/>
              <a:t>Quigg</a:t>
            </a:r>
            <a:r>
              <a:rPr lang="en-US" altLang="ja-JP" sz="1400"/>
              <a:t>, Phys. Rev. Lett. 119, 202002 (2017).</a:t>
            </a:r>
            <a:endParaRPr kumimoji="1" lang="ja-JP" altLang="en-US" sz="1400"/>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91663436-2F8E-D492-8502-DFA409161AFC}"/>
                  </a:ext>
                </a:extLst>
              </p:cNvPr>
              <p:cNvSpPr txBox="1"/>
              <p:nvPr/>
            </p:nvSpPr>
            <p:spPr>
              <a:xfrm>
                <a:off x="4649997" y="3943552"/>
                <a:ext cx="131204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18" name="テキスト ボックス 17">
                <a:extLst>
                  <a:ext uri="{FF2B5EF4-FFF2-40B4-BE49-F238E27FC236}">
                    <a16:creationId xmlns:a16="http://schemas.microsoft.com/office/drawing/2014/main" id="{91663436-2F8E-D492-8502-DFA409161AFC}"/>
                  </a:ext>
                </a:extLst>
              </p:cNvPr>
              <p:cNvSpPr txBox="1">
                <a:spLocks noRot="1" noChangeAspect="1" noMove="1" noResize="1" noEditPoints="1" noAdjustHandles="1" noChangeArrowheads="1" noChangeShapeType="1" noTextEdit="1"/>
              </p:cNvSpPr>
              <p:nvPr/>
            </p:nvSpPr>
            <p:spPr>
              <a:xfrm>
                <a:off x="4649997" y="3943552"/>
                <a:ext cx="1312049" cy="646331"/>
              </a:xfrm>
              <a:prstGeom prst="rect">
                <a:avLst/>
              </a:prstGeom>
              <a:blipFill>
                <a:blip r:embed="rId3"/>
                <a:stretch>
                  <a:fillRect b="-283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CEEBDAED-2E94-8FB6-FC39-1323FFB31372}"/>
              </a:ext>
            </a:extLst>
          </p:cNvPr>
          <p:cNvSpPr txBox="1"/>
          <p:nvPr/>
        </p:nvSpPr>
        <p:spPr>
          <a:xfrm>
            <a:off x="429766" y="4798629"/>
            <a:ext cx="5720618" cy="1569660"/>
          </a:xfrm>
          <a:prstGeom prst="rect">
            <a:avLst/>
          </a:prstGeom>
          <a:noFill/>
          <a:ln w="28575">
            <a:solidFill>
              <a:srgbClr val="FF0000"/>
            </a:solidFill>
          </a:ln>
        </p:spPr>
        <p:txBody>
          <a:bodyPr wrap="square" rtlCol="0">
            <a:spAutoFit/>
          </a:bodyPr>
          <a:lstStyle/>
          <a:p>
            <a:r>
              <a:rPr kumimoji="1" lang="ja-JP" altLang="en-US" sz="2400"/>
              <a:t>・</a:t>
            </a:r>
            <a:r>
              <a:rPr kumimoji="1" lang="en-US" altLang="ja-JP" sz="2400"/>
              <a:t>Systematic understanding for hadron spectrum</a:t>
            </a:r>
          </a:p>
          <a:p>
            <a:r>
              <a:rPr lang="ja-JP" altLang="en-US" sz="2400"/>
              <a:t>・</a:t>
            </a:r>
            <a:r>
              <a:rPr lang="en-US" altLang="ja-JP" sz="2400"/>
              <a:t>Prediction of undiscovered hadrons</a:t>
            </a:r>
          </a:p>
          <a:p>
            <a:r>
              <a:rPr lang="ja-JP" altLang="en-US" sz="2400"/>
              <a:t>・</a:t>
            </a:r>
            <a:r>
              <a:rPr lang="en-US" altLang="ja-JP" sz="2400"/>
              <a:t>Understanding</a:t>
            </a:r>
            <a:r>
              <a:rPr lang="ja-JP" altLang="en-US" sz="2400"/>
              <a:t> </a:t>
            </a:r>
            <a:r>
              <a:rPr lang="en-US" altLang="ja-JP" sz="2400"/>
              <a:t>of</a:t>
            </a:r>
            <a:r>
              <a:rPr lang="ja-JP" altLang="en-US" sz="2400"/>
              <a:t> </a:t>
            </a:r>
            <a:r>
              <a:rPr lang="en-US" altLang="ja-JP" sz="2400"/>
              <a:t>hadron</a:t>
            </a:r>
            <a:r>
              <a:rPr lang="ja-JP" altLang="en-US" sz="2400"/>
              <a:t> </a:t>
            </a:r>
            <a:r>
              <a:rPr lang="en-US" altLang="ja-JP" sz="2400"/>
              <a:t>structures</a:t>
            </a:r>
            <a:r>
              <a:rPr lang="ja-JP" altLang="en-US" sz="2400"/>
              <a:t> </a:t>
            </a:r>
            <a:endParaRPr kumimoji="1" lang="ja-JP" altLang="en-US" sz="2400"/>
          </a:p>
        </p:txBody>
      </p:sp>
      <p:sp>
        <p:nvSpPr>
          <p:cNvPr id="27" name="左中かっこ 26">
            <a:extLst>
              <a:ext uri="{FF2B5EF4-FFF2-40B4-BE49-F238E27FC236}">
                <a16:creationId xmlns:a16="http://schemas.microsoft.com/office/drawing/2014/main" id="{44EB4CDD-AABF-CDC4-50E0-F24102AAC515}"/>
              </a:ext>
            </a:extLst>
          </p:cNvPr>
          <p:cNvSpPr/>
          <p:nvPr/>
        </p:nvSpPr>
        <p:spPr>
          <a:xfrm>
            <a:off x="143525" y="1667682"/>
            <a:ext cx="245124" cy="235258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6387EF20-2418-D1D8-4C53-E07FD4B95BC5}"/>
              </a:ext>
            </a:extLst>
          </p:cNvPr>
          <p:cNvGrpSpPr/>
          <p:nvPr/>
        </p:nvGrpSpPr>
        <p:grpSpPr>
          <a:xfrm>
            <a:off x="6374293" y="1063048"/>
            <a:ext cx="6444496" cy="5426409"/>
            <a:chOff x="6096000" y="1289184"/>
            <a:chExt cx="6444496" cy="5426409"/>
          </a:xfrm>
        </p:grpSpPr>
        <p:grpSp>
          <p:nvGrpSpPr>
            <p:cNvPr id="12" name="グループ化 11">
              <a:extLst>
                <a:ext uri="{FF2B5EF4-FFF2-40B4-BE49-F238E27FC236}">
                  <a16:creationId xmlns:a16="http://schemas.microsoft.com/office/drawing/2014/main" id="{30A8CB0A-2E17-B376-EE19-D5012B318C61}"/>
                </a:ext>
              </a:extLst>
            </p:cNvPr>
            <p:cNvGrpSpPr/>
            <p:nvPr/>
          </p:nvGrpSpPr>
          <p:grpSpPr>
            <a:xfrm>
              <a:off x="6096000" y="1289184"/>
              <a:ext cx="6444496" cy="5426409"/>
              <a:chOff x="6096000" y="1289184"/>
              <a:chExt cx="6444496" cy="5426409"/>
            </a:xfrm>
          </p:grpSpPr>
          <p:sp>
            <p:nvSpPr>
              <p:cNvPr id="14" name="角丸四角形 13">
                <a:extLst>
                  <a:ext uri="{FF2B5EF4-FFF2-40B4-BE49-F238E27FC236}">
                    <a16:creationId xmlns:a16="http://schemas.microsoft.com/office/drawing/2014/main" id="{83EAA9AC-85DE-4653-65D1-7B90507D0119}"/>
                  </a:ext>
                </a:extLst>
              </p:cNvPr>
              <p:cNvSpPr/>
              <p:nvPr/>
            </p:nvSpPr>
            <p:spPr>
              <a:xfrm>
                <a:off x="6096000" y="1566252"/>
                <a:ext cx="5585892" cy="5149341"/>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043B747-F7AD-1994-4AE0-39992B603DB3}"/>
                  </a:ext>
                </a:extLst>
              </p:cNvPr>
              <p:cNvSpPr txBox="1"/>
              <p:nvPr/>
            </p:nvSpPr>
            <p:spPr>
              <a:xfrm>
                <a:off x="6458166" y="1742906"/>
                <a:ext cx="5581926" cy="400110"/>
              </a:xfrm>
              <a:prstGeom prst="rect">
                <a:avLst/>
              </a:prstGeom>
              <a:noFill/>
            </p:spPr>
            <p:txBody>
              <a:bodyPr wrap="square" rtlCol="0">
                <a:spAutoFit/>
              </a:bodyPr>
              <a:lstStyle/>
              <a:p>
                <a:r>
                  <a:rPr lang="ja-JP" altLang="en-US" sz="2000" u="sng"/>
                  <a:t>・</a:t>
                </a:r>
                <a:r>
                  <a:rPr lang="en-US" altLang="ja-JP" sz="2000" u="sng"/>
                  <a:t>Breaking of HQS</a:t>
                </a:r>
                <a:endParaRPr kumimoji="1" lang="ja-JP" altLang="en-US" sz="2000" u="sng"/>
              </a:p>
            </p:txBody>
          </p:sp>
          <p:grpSp>
            <p:nvGrpSpPr>
              <p:cNvPr id="33" name="グループ化 32">
                <a:extLst>
                  <a:ext uri="{FF2B5EF4-FFF2-40B4-BE49-F238E27FC236}">
                    <a16:creationId xmlns:a16="http://schemas.microsoft.com/office/drawing/2014/main" id="{4D0EACFA-79BF-9338-4CBE-3FF8BB85E5B5}"/>
                  </a:ext>
                </a:extLst>
              </p:cNvPr>
              <p:cNvGrpSpPr/>
              <p:nvPr/>
            </p:nvGrpSpPr>
            <p:grpSpPr>
              <a:xfrm>
                <a:off x="6187773" y="3480990"/>
                <a:ext cx="6352723" cy="847143"/>
                <a:chOff x="275927" y="4433719"/>
                <a:chExt cx="6352723" cy="847143"/>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829D775B-81B9-AD15-090C-00082198091C}"/>
                        </a:ext>
                      </a:extLst>
                    </p:cNvPr>
                    <p:cNvSpPr txBox="1"/>
                    <p:nvPr/>
                  </p:nvSpPr>
                  <p:spPr>
                    <a:xfrm>
                      <a:off x="414724" y="4449865"/>
                      <a:ext cx="6213926"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m:t>
                                    </m:r>
                                  </m:sup>
                                </m:sSubSup>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lang="en-US" altLang="ja-JP" sz="2400" i="1">
                                    <a:latin typeface="Cambria Math" panose="02040503050406030204" pitchFamily="18" charset="0"/>
                                  </a:rPr>
                                </m:ctrlPr>
                              </m:dPr>
                              <m:e>
                                <m:sSubSup>
                                  <m:sSubSupPr>
                                    <m:ctrlPr>
                                      <a:rPr lang="en-US" altLang="ja-JP" sz="2400" i="1" smtClean="0">
                                        <a:latin typeface="Cambria Math" panose="02040503050406030204" pitchFamily="18" charset="0"/>
                                      </a:rPr>
                                    </m:ctrlPr>
                                  </m:sSubSupPr>
                                  <m:e>
                                    <m:r>
                                      <m:rPr>
                                        <m:sty m:val="p"/>
                                      </m:rPr>
                                      <a:rPr lang="el-GR" altLang="ja-JP" sz="2400" i="1" smtClean="0">
                                        <a:latin typeface="Cambria Math" panose="02040503050406030204" pitchFamily="18" charset="0"/>
                                        <a:ea typeface="Cambria Math" panose="02040503050406030204" pitchFamily="18" charset="0"/>
                                      </a:rPr>
                                      <m:t>Λ</m:t>
                                    </m:r>
                                  </m:e>
                                  <m:sub>
                                    <m:r>
                                      <a:rPr lang="en-US" altLang="ja-JP" sz="2400" b="0" i="1" smtClean="0">
                                        <a:latin typeface="Cambria Math" panose="02040503050406030204" pitchFamily="18" charset="0"/>
                                      </a:rPr>
                                      <m:t>𝑐</m:t>
                                    </m:r>
                                  </m:sub>
                                  <m:sup>
                                    <m:r>
                                      <a:rPr lang="en-US" altLang="ja-JP" sz="2400" b="0" i="1" smtClean="0">
                                        <a:latin typeface="Cambria Math" panose="02040503050406030204" pitchFamily="18" charset="0"/>
                                      </a:rPr>
                                      <m:t>+</m:t>
                                    </m:r>
                                  </m:sup>
                                </m:sSubSup>
                              </m:e>
                            </m:d>
                            <m:r>
                              <a:rPr lang="en-US" altLang="ja-JP" sz="2400" b="0" i="0" smtClean="0">
                                <a:latin typeface="Cambria Math" panose="02040503050406030204" pitchFamily="18" charset="0"/>
                              </a:rPr>
                              <m:t>=1588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Ξ</m:t>
                                    </m:r>
                                  </m:e>
                                  <m:sub>
                                    <m:r>
                                      <a:rPr kumimoji="1" lang="en-US" altLang="ja-JP" sz="2400" b="0" i="1" smtClean="0">
                                        <a:latin typeface="Cambria Math" panose="02040503050406030204" pitchFamily="18" charset="0"/>
                                      </a:rPr>
                                      <m:t>𝑐𝑐</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=1720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35" name="テキスト ボックス 34">
                      <a:extLst>
                        <a:ext uri="{FF2B5EF4-FFF2-40B4-BE49-F238E27FC236}">
                          <a16:creationId xmlns:a16="http://schemas.microsoft.com/office/drawing/2014/main" id="{829D775B-81B9-AD15-090C-00082198091C}"/>
                        </a:ext>
                      </a:extLst>
                    </p:cNvPr>
                    <p:cNvSpPr txBox="1">
                      <a:spLocks noRot="1" noChangeAspect="1" noMove="1" noResize="1" noEditPoints="1" noAdjustHandles="1" noChangeArrowheads="1" noChangeShapeType="1" noTextEdit="1"/>
                    </p:cNvSpPr>
                    <p:nvPr/>
                  </p:nvSpPr>
                  <p:spPr>
                    <a:xfrm>
                      <a:off x="414724" y="4449865"/>
                      <a:ext cx="6213926" cy="830997"/>
                    </a:xfrm>
                    <a:prstGeom prst="rect">
                      <a:avLst/>
                    </a:prstGeom>
                    <a:blipFill>
                      <a:blip r:embed="rId4"/>
                      <a:stretch>
                        <a:fillRect l="-196" b="-8824"/>
                      </a:stretch>
                    </a:blipFill>
                  </p:spPr>
                  <p:txBody>
                    <a:bodyPr/>
                    <a:lstStyle/>
                    <a:p>
                      <a:r>
                        <a:rPr lang="ja-JP" altLang="en-US">
                          <a:noFill/>
                        </a:rPr>
                        <a:t> </a:t>
                      </a:r>
                    </a:p>
                  </p:txBody>
                </p:sp>
              </mc:Fallback>
            </mc:AlternateContent>
            <p:sp>
              <p:nvSpPr>
                <p:cNvPr id="36" name="左中かっこ 35">
                  <a:extLst>
                    <a:ext uri="{FF2B5EF4-FFF2-40B4-BE49-F238E27FC236}">
                      <a16:creationId xmlns:a16="http://schemas.microsoft.com/office/drawing/2014/main" id="{224BA1AA-5B95-F3A5-F20F-AB1D1F0D6A5E}"/>
                    </a:ext>
                  </a:extLst>
                </p:cNvPr>
                <p:cNvSpPr/>
                <p:nvPr/>
              </p:nvSpPr>
              <p:spPr>
                <a:xfrm>
                  <a:off x="275927" y="4433719"/>
                  <a:ext cx="347717"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0BEC9CD8-D826-B688-B559-90CC4E6954A2}"/>
                  </a:ext>
                </a:extLst>
              </p:cNvPr>
              <p:cNvSpPr txBox="1"/>
              <p:nvPr/>
            </p:nvSpPr>
            <p:spPr>
              <a:xfrm>
                <a:off x="6405827" y="3091023"/>
                <a:ext cx="5356406" cy="400110"/>
              </a:xfrm>
              <a:prstGeom prst="rect">
                <a:avLst/>
              </a:prstGeom>
              <a:noFill/>
            </p:spPr>
            <p:txBody>
              <a:bodyPr wrap="square">
                <a:spAutoFit/>
              </a:bodyPr>
              <a:lstStyle/>
              <a:p>
                <a:r>
                  <a:rPr lang="ja-JP" altLang="en-US" sz="2000" u="sng"/>
                  <a:t>・</a:t>
                </a:r>
                <a:r>
                  <a:rPr lang="en-US" altLang="ja-JP" sz="2000" u="sng"/>
                  <a:t>Breaking of SFS</a:t>
                </a:r>
                <a:endParaRPr kumimoji="1" lang="ja-JP" altLang="en-US" sz="2000" u="sng"/>
              </a:p>
            </p:txBody>
          </p:sp>
          <p:grpSp>
            <p:nvGrpSpPr>
              <p:cNvPr id="38" name="グループ化 37">
                <a:extLst>
                  <a:ext uri="{FF2B5EF4-FFF2-40B4-BE49-F238E27FC236}">
                    <a16:creationId xmlns:a16="http://schemas.microsoft.com/office/drawing/2014/main" id="{05539735-C8E0-D691-0FB2-835D5CEE97E9}"/>
                  </a:ext>
                </a:extLst>
              </p:cNvPr>
              <p:cNvGrpSpPr/>
              <p:nvPr/>
            </p:nvGrpSpPr>
            <p:grpSpPr>
              <a:xfrm>
                <a:off x="6240113" y="2127862"/>
                <a:ext cx="5948864" cy="886894"/>
                <a:chOff x="-8293" y="2542259"/>
                <a:chExt cx="5948864" cy="886894"/>
              </a:xfrm>
            </p:grpSpPr>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ED1F37AA-7900-B542-9481-233141091B56}"/>
                        </a:ext>
                      </a:extLst>
                    </p:cNvPr>
                    <p:cNvSpPr txBox="1"/>
                    <p:nvPr/>
                  </p:nvSpPr>
                  <p:spPr>
                    <a:xfrm>
                      <a:off x="147206" y="2588843"/>
                      <a:ext cx="5793365"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i="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0" smtClean="0">
                                <a:latin typeface="Cambria Math" panose="02040503050406030204" pitchFamily="18" charset="0"/>
                              </a:rPr>
                              <m:t>=103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b="0" i="0" smtClean="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𝐵</m:t>
                                </m:r>
                              </m:e>
                            </m:d>
                            <m:r>
                              <a:rPr lang="en-US" altLang="ja-JP" sz="2400" b="0" i="0" smtClean="0">
                                <a:latin typeface="Cambria Math" panose="02040503050406030204" pitchFamily="18" charset="0"/>
                              </a:rPr>
                              <m:t>=78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sz="2400"/>
                    </a:p>
                  </p:txBody>
                </p:sp>
              </mc:Choice>
              <mc:Fallback xmlns="">
                <p:sp>
                  <p:nvSpPr>
                    <p:cNvPr id="41" name="テキスト ボックス 40">
                      <a:extLst>
                        <a:ext uri="{FF2B5EF4-FFF2-40B4-BE49-F238E27FC236}">
                          <a16:creationId xmlns:a16="http://schemas.microsoft.com/office/drawing/2014/main" id="{ED1F37AA-7900-B542-9481-233141091B56}"/>
                        </a:ext>
                      </a:extLst>
                    </p:cNvPr>
                    <p:cNvSpPr txBox="1">
                      <a:spLocks noRot="1" noChangeAspect="1" noMove="1" noResize="1" noEditPoints="1" noAdjustHandles="1" noChangeArrowheads="1" noChangeShapeType="1" noTextEdit="1"/>
                    </p:cNvSpPr>
                    <p:nvPr/>
                  </p:nvSpPr>
                  <p:spPr>
                    <a:xfrm>
                      <a:off x="147206" y="2588843"/>
                      <a:ext cx="5793365" cy="830997"/>
                    </a:xfrm>
                    <a:prstGeom prst="rect">
                      <a:avLst/>
                    </a:prstGeom>
                    <a:blipFill>
                      <a:blip r:embed="rId5"/>
                      <a:stretch>
                        <a:fillRect l="-316" b="-8824"/>
                      </a:stretch>
                    </a:blipFill>
                  </p:spPr>
                  <p:txBody>
                    <a:bodyPr/>
                    <a:lstStyle/>
                    <a:p>
                      <a:r>
                        <a:rPr lang="ja-JP" altLang="en-US">
                          <a:noFill/>
                        </a:rPr>
                        <a:t> </a:t>
                      </a:r>
                    </a:p>
                  </p:txBody>
                </p:sp>
              </mc:Fallback>
            </mc:AlternateContent>
            <p:sp>
              <p:nvSpPr>
                <p:cNvPr id="40" name="左中かっこ 39">
                  <a:extLst>
                    <a:ext uri="{FF2B5EF4-FFF2-40B4-BE49-F238E27FC236}">
                      <a16:creationId xmlns:a16="http://schemas.microsoft.com/office/drawing/2014/main" id="{9AD9DB32-B54F-F0D6-F425-2E5E7F4D2062}"/>
                    </a:ext>
                  </a:extLst>
                </p:cNvPr>
                <p:cNvSpPr/>
                <p:nvPr/>
              </p:nvSpPr>
              <p:spPr>
                <a:xfrm>
                  <a:off x="-8293" y="2542259"/>
                  <a:ext cx="295378" cy="886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DCD2204B-2127-9867-79A8-8E223B65A180}"/>
                  </a:ext>
                </a:extLst>
              </p:cNvPr>
              <p:cNvSpPr txBox="1"/>
              <p:nvPr/>
            </p:nvSpPr>
            <p:spPr>
              <a:xfrm>
                <a:off x="8175784" y="1289184"/>
                <a:ext cx="1426322" cy="461665"/>
              </a:xfrm>
              <a:prstGeom prst="rect">
                <a:avLst/>
              </a:prstGeom>
              <a:solidFill>
                <a:schemeClr val="bg1"/>
              </a:solidFill>
            </p:spPr>
            <p:txBody>
              <a:bodyPr wrap="square" rtlCol="0">
                <a:spAutoFit/>
              </a:bodyPr>
              <a:lstStyle/>
              <a:p>
                <a:pPr algn="ctr"/>
                <a:r>
                  <a:rPr kumimoji="1" lang="en-US" altLang="ja-JP" sz="2400">
                    <a:solidFill>
                      <a:srgbClr val="FF0000"/>
                    </a:solidFill>
                  </a:rPr>
                  <a:t>Problem</a:t>
                </a:r>
                <a:endParaRPr kumimoji="1" lang="ja-JP" altLang="en-US" sz="2400">
                  <a:solidFill>
                    <a:srgbClr val="FF0000"/>
                  </a:solidFill>
                </a:endParaRPr>
              </a:p>
            </p:txBody>
          </p:sp>
          <p:grpSp>
            <p:nvGrpSpPr>
              <p:cNvPr id="22" name="グループ化 21">
                <a:extLst>
                  <a:ext uri="{FF2B5EF4-FFF2-40B4-BE49-F238E27FC236}">
                    <a16:creationId xmlns:a16="http://schemas.microsoft.com/office/drawing/2014/main" id="{2F5BC44B-6B9F-38E2-BEA2-6AFDAF6CBE48}"/>
                  </a:ext>
                </a:extLst>
              </p:cNvPr>
              <p:cNvGrpSpPr/>
              <p:nvPr/>
            </p:nvGrpSpPr>
            <p:grpSpPr>
              <a:xfrm>
                <a:off x="6650636" y="4342871"/>
                <a:ext cx="4610582" cy="1299732"/>
                <a:chOff x="6455529" y="2228163"/>
                <a:chExt cx="4610582" cy="1299732"/>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08D29D6F-93A8-526C-E1D9-6F62A3049FE4}"/>
                        </a:ext>
                      </a:extLst>
                    </p:cNvPr>
                    <p:cNvSpPr txBox="1"/>
                    <p:nvPr/>
                  </p:nvSpPr>
                  <p:spPr>
                    <a:xfrm>
                      <a:off x="6471298" y="2636863"/>
                      <a:ext cx="4594813" cy="831766"/>
                    </a:xfrm>
                    <a:prstGeom prst="rect">
                      <a:avLst/>
                    </a:prstGeom>
                    <a:noFill/>
                    <a:ln w="19050">
                      <a:noFill/>
                    </a:ln>
                  </p:spPr>
                  <p:txBody>
                    <a:bodyPr wrap="square">
                      <a:spAutoFit/>
                    </a:bodyPr>
                    <a:lstStyle/>
                    <a:p>
                      <a:r>
                        <a:rPr lang="en-US" altLang="ja-JP" sz="2400"/>
                        <a:t>Real masses of </a:t>
                      </a:r>
                      <a14:m>
                        <m:oMath xmlns:m="http://schemas.openxmlformats.org/officeDocument/2006/math">
                          <m:r>
                            <a:rPr kumimoji="1" lang="en-US" altLang="ja-JP" sz="2400" b="0" i="1" smtClean="0">
                              <a:latin typeface="Cambria Math" panose="02040503050406030204" pitchFamily="18" charset="0"/>
                            </a:rPr>
                            <m:t>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oMath>
                      </a14:m>
                      <a:r>
                        <a:rPr kumimoji="1" lang="en-US" altLang="ja-JP" sz="2400"/>
                        <a:t> are finite</a:t>
                      </a:r>
                    </a:p>
                    <a:p>
                      <a:r>
                        <a:rPr lang="ja-JP" altLang="en-US" sz="2400"/>
                        <a:t>→</a:t>
                      </a:r>
                      <a:r>
                        <a:rPr lang="en-US" altLang="ja-JP" sz="2400"/>
                        <a:t>Mixing of color </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3</m:t>
                              </m:r>
                            </m:e>
                          </m:acc>
                        </m:oMath>
                      </a14:m>
                      <a:r>
                        <a:rPr kumimoji="1" lang="en-US" altLang="ja-JP" sz="2400"/>
                        <a:t> and </a:t>
                      </a:r>
                      <a14:m>
                        <m:oMath xmlns:m="http://schemas.openxmlformats.org/officeDocument/2006/math">
                          <m:r>
                            <a:rPr kumimoji="1" lang="en-US" altLang="ja-JP" sz="2400" b="0" i="1" smtClean="0">
                              <a:latin typeface="Cambria Math" panose="02040503050406030204" pitchFamily="18" charset="0"/>
                            </a:rPr>
                            <m:t>6</m:t>
                          </m:r>
                        </m:oMath>
                      </a14:m>
                      <a:r>
                        <a:rPr kumimoji="1" lang="ja-JP" altLang="en-US" sz="2400"/>
                        <a:t> </a:t>
                      </a:r>
                      <a:r>
                        <a:rPr kumimoji="1" lang="en-US" altLang="ja-JP" sz="2400"/>
                        <a:t>in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Sub>
                        </m:oMath>
                      </a14:m>
                      <a:endParaRPr kumimoji="1" lang="ja-JP" altLang="en-US" sz="2400"/>
                    </a:p>
                  </p:txBody>
                </p:sp>
              </mc:Choice>
              <mc:Fallback xmlns="">
                <p:sp>
                  <p:nvSpPr>
                    <p:cNvPr id="23" name="テキスト ボックス 22">
                      <a:extLst>
                        <a:ext uri="{FF2B5EF4-FFF2-40B4-BE49-F238E27FC236}">
                          <a16:creationId xmlns:a16="http://schemas.microsoft.com/office/drawing/2014/main" id="{08D29D6F-93A8-526C-E1D9-6F62A3049FE4}"/>
                        </a:ext>
                      </a:extLst>
                    </p:cNvPr>
                    <p:cNvSpPr txBox="1">
                      <a:spLocks noRot="1" noChangeAspect="1" noMove="1" noResize="1" noEditPoints="1" noAdjustHandles="1" noChangeArrowheads="1" noChangeShapeType="1" noTextEdit="1"/>
                    </p:cNvSpPr>
                    <p:nvPr/>
                  </p:nvSpPr>
                  <p:spPr>
                    <a:xfrm>
                      <a:off x="6471298" y="2636863"/>
                      <a:ext cx="4594813" cy="831766"/>
                    </a:xfrm>
                    <a:prstGeom prst="rect">
                      <a:avLst/>
                    </a:prstGeom>
                    <a:blipFill>
                      <a:blip r:embed="rId6"/>
                      <a:stretch>
                        <a:fillRect l="-1989" t="-5839" b="-16058"/>
                      </a:stretch>
                    </a:blipFill>
                    <a:ln w="19050">
                      <a:noFill/>
                    </a:ln>
                  </p:spPr>
                  <p:txBody>
                    <a:bodyPr/>
                    <a:lstStyle/>
                    <a:p>
                      <a:r>
                        <a:rPr lang="ja-JP" altLang="en-US">
                          <a:noFill/>
                        </a:rPr>
                        <a:t> </a:t>
                      </a:r>
                    </a:p>
                  </p:txBody>
                </p:sp>
              </mc:Fallback>
            </mc:AlternateContent>
            <p:sp>
              <p:nvSpPr>
                <p:cNvPr id="28" name="角丸四角形 27">
                  <a:extLst>
                    <a:ext uri="{FF2B5EF4-FFF2-40B4-BE49-F238E27FC236}">
                      <a16:creationId xmlns:a16="http://schemas.microsoft.com/office/drawing/2014/main" id="{583F521A-9C6E-5F52-4E1B-511AB070B7F8}"/>
                    </a:ext>
                  </a:extLst>
                </p:cNvPr>
                <p:cNvSpPr/>
                <p:nvPr/>
              </p:nvSpPr>
              <p:spPr>
                <a:xfrm>
                  <a:off x="6455529" y="2516059"/>
                  <a:ext cx="4476618" cy="1011836"/>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167BBA7A-4724-B1E1-6833-A64FA8CE11D3}"/>
                    </a:ext>
                  </a:extLst>
                </p:cNvPr>
                <p:cNvSpPr txBox="1"/>
                <p:nvPr/>
              </p:nvSpPr>
              <p:spPr>
                <a:xfrm>
                  <a:off x="7404518" y="2228163"/>
                  <a:ext cx="2578641" cy="461665"/>
                </a:xfrm>
                <a:prstGeom prst="rect">
                  <a:avLst/>
                </a:prstGeom>
                <a:solidFill>
                  <a:schemeClr val="bg1"/>
                </a:solidFill>
              </p:spPr>
              <p:txBody>
                <a:bodyPr wrap="square" rtlCol="0">
                  <a:spAutoFit/>
                </a:bodyPr>
                <a:lstStyle/>
                <a:p>
                  <a:pPr algn="ctr"/>
                  <a:r>
                    <a:rPr kumimoji="1" lang="en-US" altLang="ja-JP" sz="2400"/>
                    <a:t>Possible reason</a:t>
                  </a:r>
                  <a:endParaRPr kumimoji="1" lang="ja-JP" altLang="en-US" sz="2400"/>
                </a:p>
              </p:txBody>
            </p:sp>
          </p:grpSp>
          <p:sp>
            <p:nvSpPr>
              <p:cNvPr id="47" name="テキスト ボックス 46">
                <a:extLst>
                  <a:ext uri="{FF2B5EF4-FFF2-40B4-BE49-F238E27FC236}">
                    <a16:creationId xmlns:a16="http://schemas.microsoft.com/office/drawing/2014/main" id="{6E7BDF17-E2DA-47AB-1D06-811CD9E371F4}"/>
                  </a:ext>
                </a:extLst>
              </p:cNvPr>
              <p:cNvSpPr txBox="1"/>
              <p:nvPr/>
            </p:nvSpPr>
            <p:spPr>
              <a:xfrm>
                <a:off x="6292765" y="5857167"/>
                <a:ext cx="5192362" cy="830997"/>
              </a:xfrm>
              <a:prstGeom prst="rect">
                <a:avLst/>
              </a:prstGeom>
              <a:noFill/>
            </p:spPr>
            <p:txBody>
              <a:bodyPr wrap="square" rtlCol="0">
                <a:spAutoFit/>
              </a:bodyPr>
              <a:lstStyle/>
              <a:p>
                <a:pPr algn="ctr"/>
                <a:r>
                  <a:rPr kumimoji="1" lang="en-US" altLang="ja-JP" sz="2400" u="sng">
                    <a:solidFill>
                      <a:srgbClr val="FF0000"/>
                    </a:solidFill>
                  </a:rPr>
                  <a:t>Can we explain these breaking</a:t>
                </a:r>
              </a:p>
              <a:p>
                <a:pPr algn="ctr"/>
                <a:r>
                  <a:rPr kumimoji="1" lang="en-US" altLang="ja-JP" sz="2400" u="sng">
                    <a:solidFill>
                      <a:srgbClr val="FF0000"/>
                    </a:solidFill>
                  </a:rPr>
                  <a:t>by correction for them?</a:t>
                </a:r>
                <a:endParaRPr kumimoji="1" lang="ja-JP" altLang="en-US" sz="2400" u="sng">
                  <a:solidFill>
                    <a:srgbClr val="FF0000"/>
                  </a:solidFill>
                </a:endParaRPr>
              </a:p>
            </p:txBody>
          </p:sp>
        </p:grpSp>
        <p:cxnSp>
          <p:nvCxnSpPr>
            <p:cNvPr id="49" name="直線コネクタ 48">
              <a:extLst>
                <a:ext uri="{FF2B5EF4-FFF2-40B4-BE49-F238E27FC236}">
                  <a16:creationId xmlns:a16="http://schemas.microsoft.com/office/drawing/2014/main" id="{3579CC7B-03DA-DC67-D2DC-6D796AD519B8}"/>
                </a:ext>
              </a:extLst>
            </p:cNvPr>
            <p:cNvCxnSpPr/>
            <p:nvPr/>
          </p:nvCxnSpPr>
          <p:spPr>
            <a:xfrm>
              <a:off x="9491472" y="2533338"/>
              <a:ext cx="55943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19D7BC0-4401-C316-E494-7C98BE034414}"/>
                </a:ext>
              </a:extLst>
            </p:cNvPr>
            <p:cNvCxnSpPr>
              <a:cxnSpLocks/>
            </p:cNvCxnSpPr>
            <p:nvPr/>
          </p:nvCxnSpPr>
          <p:spPr>
            <a:xfrm>
              <a:off x="9491472" y="2903095"/>
              <a:ext cx="37955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4C25DA1-9A5A-DFCA-DF12-F2C77946ABAB}"/>
                </a:ext>
              </a:extLst>
            </p:cNvPr>
            <p:cNvCxnSpPr>
              <a:cxnSpLocks/>
            </p:cNvCxnSpPr>
            <p:nvPr/>
          </p:nvCxnSpPr>
          <p:spPr>
            <a:xfrm>
              <a:off x="9572698" y="4215640"/>
              <a:ext cx="68057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5FB22AA-F12F-DA1A-F7DD-5D7509C4F7DB}"/>
                </a:ext>
              </a:extLst>
            </p:cNvPr>
            <p:cNvCxnSpPr>
              <a:cxnSpLocks/>
            </p:cNvCxnSpPr>
            <p:nvPr/>
          </p:nvCxnSpPr>
          <p:spPr>
            <a:xfrm>
              <a:off x="8904357" y="3850879"/>
              <a:ext cx="73951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44CCDB73-4EFE-7916-C9DF-F063B7693FC8}"/>
              </a:ext>
            </a:extLst>
          </p:cNvPr>
          <p:cNvGrpSpPr/>
          <p:nvPr/>
        </p:nvGrpSpPr>
        <p:grpSpPr>
          <a:xfrm>
            <a:off x="89581" y="1694186"/>
            <a:ext cx="6204371" cy="2372060"/>
            <a:chOff x="89581" y="1919470"/>
            <a:chExt cx="6204371" cy="2372060"/>
          </a:xfrm>
        </p:grpSpPr>
        <p:grpSp>
          <p:nvGrpSpPr>
            <p:cNvPr id="26" name="グループ化 25">
              <a:extLst>
                <a:ext uri="{FF2B5EF4-FFF2-40B4-BE49-F238E27FC236}">
                  <a16:creationId xmlns:a16="http://schemas.microsoft.com/office/drawing/2014/main" id="{39EE415B-4F71-CDB5-7BB9-73509A4609E7}"/>
                </a:ext>
              </a:extLst>
            </p:cNvPr>
            <p:cNvGrpSpPr/>
            <p:nvPr/>
          </p:nvGrpSpPr>
          <p:grpSpPr>
            <a:xfrm>
              <a:off x="89581" y="1919470"/>
              <a:ext cx="6204371" cy="2372060"/>
              <a:chOff x="5953565" y="2030565"/>
              <a:chExt cx="6204371" cy="2372060"/>
            </a:xfrm>
          </p:grpSpPr>
          <p:grpSp>
            <p:nvGrpSpPr>
              <p:cNvPr id="25" name="グループ化 24">
                <a:extLst>
                  <a:ext uri="{FF2B5EF4-FFF2-40B4-BE49-F238E27FC236}">
                    <a16:creationId xmlns:a16="http://schemas.microsoft.com/office/drawing/2014/main" id="{DCFFCC71-C923-C81A-5D00-898F6543C330}"/>
                  </a:ext>
                </a:extLst>
              </p:cNvPr>
              <p:cNvGrpSpPr/>
              <p:nvPr/>
            </p:nvGrpSpPr>
            <p:grpSpPr>
              <a:xfrm>
                <a:off x="5953565" y="2030565"/>
                <a:ext cx="6204371" cy="2372060"/>
                <a:chOff x="5953565" y="2030565"/>
                <a:chExt cx="6204371" cy="2372060"/>
              </a:xfrm>
            </p:grpSpPr>
            <p:grpSp>
              <p:nvGrpSpPr>
                <p:cNvPr id="19" name="グループ化 18">
                  <a:extLst>
                    <a:ext uri="{FF2B5EF4-FFF2-40B4-BE49-F238E27FC236}">
                      <a16:creationId xmlns:a16="http://schemas.microsoft.com/office/drawing/2014/main" id="{FD573114-EB4A-7FF5-1DFE-5E81B4D23B2E}"/>
                    </a:ext>
                  </a:extLst>
                </p:cNvPr>
                <p:cNvGrpSpPr/>
                <p:nvPr/>
              </p:nvGrpSpPr>
              <p:grpSpPr>
                <a:xfrm>
                  <a:off x="6214713" y="2030565"/>
                  <a:ext cx="5943223" cy="2372060"/>
                  <a:chOff x="676656" y="1882424"/>
                  <a:chExt cx="5943223" cy="2372060"/>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F573624B-A415-5006-CEB0-D975F14F4D83}"/>
                          </a:ext>
                        </a:extLst>
                      </p:cNvPr>
                      <p:cNvSpPr txBox="1"/>
                      <p:nvPr/>
                    </p:nvSpPr>
                    <p:spPr>
                      <a:xfrm>
                        <a:off x="676656" y="1882424"/>
                        <a:ext cx="5943223" cy="23720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m:rPr>
                                      <m:sty m:val="p"/>
                                    </m:rPr>
                                    <a:rPr kumimoji="1" lang="en-US" altLang="ja-JP" sz="2400" b="0" i="0" smtClean="0">
                                      <a:latin typeface="Cambria Math" panose="02040503050406030204" pitchFamily="18" charset="0"/>
                                    </a:rPr>
                                    <m:t>ave</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i="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𝐷</m:t>
                                  </m:r>
                                </m:e>
                              </m:d>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a:latin typeface="Cambria Math" panose="02040503050406030204" pitchFamily="18" charset="0"/>
                                    </a:rPr>
                                    <m:t>ave</m:t>
                                  </m:r>
                                </m:sub>
                              </m:s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𝑠</m:t>
                                      </m:r>
                                    </m:sub>
                                  </m:sSub>
                                </m:e>
                              </m:d>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m:rPr>
                                      <m:sty m:val="p"/>
                                    </m:rPr>
                                    <a:rPr lang="en-US" altLang="ja-JP" sz="2400">
                                      <a:latin typeface="Cambria Math" panose="02040503050406030204" pitchFamily="18" charset="0"/>
                                    </a:rPr>
                                    <m:t>ave</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𝐵</m:t>
                                  </m:r>
                                </m:e>
                              </m:d>
                            </m:oMath>
                          </m:oMathPara>
                        </a14:m>
                        <a:endParaRPr kumimoji="1"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𝑄𝑄𝑞</m:t>
                                  </m:r>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r>
                                    <a:rPr lang="en-US" altLang="ja-JP" sz="2400" i="1">
                                      <a:latin typeface="Cambria Math" panose="02040503050406030204" pitchFamily="18" charset="0"/>
                                    </a:rPr>
                                    <m:t>𝑞</m:t>
                                  </m:r>
                                </m:sub>
                              </m:sSub>
                            </m:oMath>
                          </m:oMathPara>
                        </a14:m>
                        <a:endParaRPr lang="en-US" altLang="ja-JP" sz="2400"/>
                      </a:p>
                      <a:p>
                        <a:endParaRPr lang="en-US" altLang="ja-JP" sz="2400"/>
                      </a:p>
                      <a:p>
                        <a:pPr/>
                        <a14:m>
                          <m:oMathPara xmlns:m="http://schemas.openxmlformats.org/officeDocument/2006/math">
                            <m:oMathParaPr>
                              <m:jc m:val="left"/>
                            </m:oMathParaPr>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𝑠</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𝑄𝑄</m:t>
                                  </m:r>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𝑠</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r>
                                <a:rPr kumimoji="1" lang="en-US" altLang="ja-JP" sz="2400" b="0" i="1" smtClean="0">
                                  <a:solidFill>
                                    <a:schemeClr val="tx1"/>
                                  </a:solidFill>
                                  <a:latin typeface="Cambria Math" panose="02040503050406030204" pitchFamily="18" charset="0"/>
                                </a:rPr>
                                <m:t>−</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𝑀</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sub>
                              </m:sSub>
                            </m:oMath>
                          </m:oMathPara>
                        </a14:m>
                        <a:endParaRPr lang="en-US" altLang="ja-JP" sz="2400"/>
                      </a:p>
                      <a:p>
                        <a:endParaRPr kumimoji="1" lang="en-US" altLang="ja-JP" sz="2400"/>
                      </a:p>
                    </p:txBody>
                  </p:sp>
                </mc:Choice>
                <mc:Fallback xmlns="">
                  <p:sp>
                    <p:nvSpPr>
                      <p:cNvPr id="7" name="テキスト ボックス 6">
                        <a:extLst>
                          <a:ext uri="{FF2B5EF4-FFF2-40B4-BE49-F238E27FC236}">
                            <a16:creationId xmlns:a16="http://schemas.microsoft.com/office/drawing/2014/main" id="{F573624B-A415-5006-CEB0-D975F14F4D83}"/>
                          </a:ext>
                        </a:extLst>
                      </p:cNvPr>
                      <p:cNvSpPr txBox="1">
                        <a:spLocks noRot="1" noChangeAspect="1" noMove="1" noResize="1" noEditPoints="1" noAdjustHandles="1" noChangeArrowheads="1" noChangeShapeType="1" noTextEdit="1"/>
                      </p:cNvSpPr>
                      <p:nvPr/>
                    </p:nvSpPr>
                    <p:spPr>
                      <a:xfrm>
                        <a:off x="676656" y="1882424"/>
                        <a:ext cx="5943223" cy="2372060"/>
                      </a:xfrm>
                      <a:prstGeom prst="rect">
                        <a:avLst/>
                      </a:prstGeom>
                      <a:blipFill>
                        <a:blip r:embed="rId7"/>
                        <a:stretch>
                          <a:fillRect l="-308"/>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9800F581-13B3-5D57-BF63-2BA0220E2E7B}"/>
                      </a:ext>
                    </a:extLst>
                  </p:cNvPr>
                  <p:cNvGrpSpPr/>
                  <p:nvPr/>
                </p:nvGrpSpPr>
                <p:grpSpPr>
                  <a:xfrm>
                    <a:off x="714576" y="3790002"/>
                    <a:ext cx="981289" cy="461665"/>
                    <a:chOff x="2070936" y="4691914"/>
                    <a:chExt cx="981289" cy="461665"/>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7F9B55D-36E6-BDEE-802D-530E4D53A131}"/>
                            </a:ext>
                          </a:extLst>
                        </p:cNvPr>
                        <p:cNvSpPr txBox="1"/>
                        <p:nvPr/>
                      </p:nvSpPr>
                      <p:spPr>
                        <a:xfrm>
                          <a:off x="2247920" y="4691914"/>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𝑐𝑐𝑠</m:t>
                                    </m:r>
                                  </m:sub>
                                </m:sSub>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27F9B55D-36E6-BDEE-802D-530E4D53A131}"/>
                            </a:ext>
                          </a:extLst>
                        </p:cNvPr>
                        <p:cNvSpPr txBox="1">
                          <a:spLocks noRot="1" noChangeAspect="1" noMove="1" noResize="1" noEditPoints="1" noAdjustHandles="1" noChangeArrowheads="1" noChangeShapeType="1" noTextEdit="1"/>
                        </p:cNvSpPr>
                        <p:nvPr/>
                      </p:nvSpPr>
                      <p:spPr>
                        <a:xfrm>
                          <a:off x="2247920" y="4691914"/>
                          <a:ext cx="804305" cy="461665"/>
                        </a:xfrm>
                        <a:prstGeom prst="rect">
                          <a:avLst/>
                        </a:prstGeom>
                        <a:blipFill>
                          <a:blip r:embed="rId8"/>
                          <a:stretch>
                            <a:fillRect/>
                          </a:stretch>
                        </a:blipFill>
                      </p:spPr>
                      <p:txBody>
                        <a:bodyPr/>
                        <a:lstStyle/>
                        <a:p>
                          <a:r>
                            <a:rPr lang="ja-JP" altLang="en-US">
                              <a:noFill/>
                            </a:rPr>
                            <a:t> </a:t>
                          </a:r>
                        </a:p>
                      </p:txBody>
                    </p:sp>
                  </mc:Fallback>
                </mc:AlternateContent>
                <p:cxnSp>
                  <p:nvCxnSpPr>
                    <p:cNvPr id="17" name="直線コネクタ 16">
                      <a:extLst>
                        <a:ext uri="{FF2B5EF4-FFF2-40B4-BE49-F238E27FC236}">
                          <a16:creationId xmlns:a16="http://schemas.microsoft.com/office/drawing/2014/main" id="{000A7239-D46C-6691-40A5-16D1631677BC}"/>
                        </a:ext>
                      </a:extLst>
                    </p:cNvPr>
                    <p:cNvCxnSpPr>
                      <a:cxnSpLocks/>
                    </p:cNvCxnSpPr>
                    <p:nvPr/>
                  </p:nvCxnSpPr>
                  <p:spPr>
                    <a:xfrm>
                      <a:off x="2070936" y="4748116"/>
                      <a:ext cx="83924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4CB15B5-798E-8175-64D7-143FA7F42D31}"/>
                        </a:ext>
                      </a:extLst>
                    </p:cNvPr>
                    <p:cNvSpPr txBox="1"/>
                    <p:nvPr/>
                  </p:nvSpPr>
                  <p:spPr>
                    <a:xfrm>
                      <a:off x="5953565" y="3192560"/>
                      <a:ext cx="17240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5" name="テキスト ボックス 4">
                      <a:extLst>
                        <a:ext uri="{FF2B5EF4-FFF2-40B4-BE49-F238E27FC236}">
                          <a16:creationId xmlns:a16="http://schemas.microsoft.com/office/drawing/2014/main" id="{B4CB15B5-798E-8175-64D7-143FA7F42D31}"/>
                        </a:ext>
                      </a:extLst>
                    </p:cNvPr>
                    <p:cNvSpPr txBox="1">
                      <a:spLocks noRot="1" noChangeAspect="1" noMove="1" noResize="1" noEditPoints="1" noAdjustHandles="1" noChangeArrowheads="1" noChangeShapeType="1" noTextEdit="1"/>
                    </p:cNvSpPr>
                    <p:nvPr/>
                  </p:nvSpPr>
                  <p:spPr>
                    <a:xfrm>
                      <a:off x="5953565" y="3192560"/>
                      <a:ext cx="1724098" cy="461665"/>
                    </a:xfrm>
                    <a:prstGeom prst="rect">
                      <a:avLst/>
                    </a:prstGeom>
                    <a:blipFill>
                      <a:blip r:embed="rId9"/>
                      <a:stretch>
                        <a:fillRect/>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D22A8F39-9118-E31A-E52E-2EC43A6F8450}"/>
                    </a:ext>
                  </a:extLst>
                </p:cNvPr>
                <p:cNvCxnSpPr>
                  <a:cxnSpLocks/>
                </p:cNvCxnSpPr>
                <p:nvPr/>
              </p:nvCxnSpPr>
              <p:spPr>
                <a:xfrm>
                  <a:off x="6273088" y="3238417"/>
                  <a:ext cx="85654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A9B63126-F8DE-BF7C-981F-766E47A17E02}"/>
                      </a:ext>
                    </a:extLst>
                  </p:cNvPr>
                  <p:cNvSpPr txBox="1"/>
                  <p:nvPr/>
                </p:nvSpPr>
                <p:spPr>
                  <a:xfrm>
                    <a:off x="7626091" y="3921486"/>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20" name="テキスト ボックス 19">
                    <a:extLst>
                      <a:ext uri="{FF2B5EF4-FFF2-40B4-BE49-F238E27FC236}">
                        <a16:creationId xmlns:a16="http://schemas.microsoft.com/office/drawing/2014/main" id="{A9B63126-F8DE-BF7C-981F-766E47A17E02}"/>
                      </a:ext>
                    </a:extLst>
                  </p:cNvPr>
                  <p:cNvSpPr txBox="1">
                    <a:spLocks noRot="1" noChangeAspect="1" noMove="1" noResize="1" noEditPoints="1" noAdjustHandles="1" noChangeArrowheads="1" noChangeShapeType="1" noTextEdit="1"/>
                  </p:cNvSpPr>
                  <p:nvPr/>
                </p:nvSpPr>
                <p:spPr>
                  <a:xfrm>
                    <a:off x="7626091" y="3921486"/>
                    <a:ext cx="731186" cy="461665"/>
                  </a:xfrm>
                  <a:prstGeom prst="rect">
                    <a:avLst/>
                  </a:prstGeom>
                  <a:blipFill>
                    <a:blip r:embed="rId10"/>
                    <a:stretch>
                      <a:fillRect/>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5D5CCD09-EC91-EEE7-9A1F-E4CE59F1B992}"/>
                  </a:ext>
                </a:extLst>
              </p:cNvPr>
              <p:cNvCxnSpPr>
                <a:cxnSpLocks/>
              </p:cNvCxnSpPr>
              <p:nvPr/>
            </p:nvCxnSpPr>
            <p:spPr>
              <a:xfrm>
                <a:off x="7459470" y="3994344"/>
                <a:ext cx="861467"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D7B3AD22-A9C1-5FAE-C997-04602D03345B}"/>
                    </a:ext>
                  </a:extLst>
                </p:cNvPr>
                <p:cNvSpPr txBox="1"/>
                <p:nvPr/>
              </p:nvSpPr>
              <p:spPr>
                <a:xfrm>
                  <a:off x="2704785" y="3081465"/>
                  <a:ext cx="9732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𝑐𝑐</m:t>
                            </m:r>
                          </m:sub>
                        </m:sSub>
                      </m:oMath>
                    </m:oMathPara>
                  </a14:m>
                  <a:endParaRPr kumimoji="1" lang="ja-JP" altLang="en-US"/>
                </a:p>
              </p:txBody>
            </p:sp>
          </mc:Choice>
          <mc:Fallback xmlns="">
            <p:sp>
              <p:nvSpPr>
                <p:cNvPr id="42" name="テキスト ボックス 41">
                  <a:extLst>
                    <a:ext uri="{FF2B5EF4-FFF2-40B4-BE49-F238E27FC236}">
                      <a16:creationId xmlns:a16="http://schemas.microsoft.com/office/drawing/2014/main" id="{D7B3AD22-A9C1-5FAE-C997-04602D03345B}"/>
                    </a:ext>
                  </a:extLst>
                </p:cNvPr>
                <p:cNvSpPr txBox="1">
                  <a:spLocks noRot="1" noChangeAspect="1" noMove="1" noResize="1" noEditPoints="1" noAdjustHandles="1" noChangeArrowheads="1" noChangeShapeType="1" noTextEdit="1"/>
                </p:cNvSpPr>
                <p:nvPr/>
              </p:nvSpPr>
              <p:spPr>
                <a:xfrm>
                  <a:off x="2704785" y="3081465"/>
                  <a:ext cx="973209" cy="461665"/>
                </a:xfrm>
                <a:prstGeom prst="rect">
                  <a:avLst/>
                </a:prstGeom>
                <a:blipFill>
                  <a:blip r:embed="rId11"/>
                  <a:stretch>
                    <a:fillRect/>
                  </a:stretch>
                </a:blipFill>
              </p:spPr>
              <p:txBody>
                <a:bodyPr/>
                <a:lstStyle/>
                <a:p>
                  <a:r>
                    <a:rPr lang="ja-JP" altLang="en-US">
                      <a:noFill/>
                    </a:rPr>
                    <a:t> </a:t>
                  </a:r>
                </a:p>
              </p:txBody>
            </p:sp>
          </mc:Fallback>
        </mc:AlternateContent>
        <p:cxnSp>
          <p:nvCxnSpPr>
            <p:cNvPr id="43" name="直線コネクタ 42">
              <a:extLst>
                <a:ext uri="{FF2B5EF4-FFF2-40B4-BE49-F238E27FC236}">
                  <a16:creationId xmlns:a16="http://schemas.microsoft.com/office/drawing/2014/main" id="{9E39ADE2-8C59-588C-AF68-FD736179FFCA}"/>
                </a:ext>
              </a:extLst>
            </p:cNvPr>
            <p:cNvCxnSpPr>
              <a:cxnSpLocks/>
            </p:cNvCxnSpPr>
            <p:nvPr/>
          </p:nvCxnSpPr>
          <p:spPr>
            <a:xfrm>
              <a:off x="2704785" y="3122398"/>
              <a:ext cx="730178" cy="12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1D689E9B-AAC7-DA2D-D3F6-5901E2B40725}"/>
                    </a:ext>
                  </a:extLst>
                </p:cNvPr>
                <p:cNvSpPr txBox="1"/>
                <p:nvPr/>
              </p:nvSpPr>
              <p:spPr>
                <a:xfrm>
                  <a:off x="1616229" y="3081465"/>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44" name="テキスト ボックス 43">
                  <a:extLst>
                    <a:ext uri="{FF2B5EF4-FFF2-40B4-BE49-F238E27FC236}">
                      <a16:creationId xmlns:a16="http://schemas.microsoft.com/office/drawing/2014/main" id="{1D689E9B-AAC7-DA2D-D3F6-5901E2B40725}"/>
                    </a:ext>
                  </a:extLst>
                </p:cNvPr>
                <p:cNvSpPr txBox="1">
                  <a:spLocks noRot="1" noChangeAspect="1" noMove="1" noResize="1" noEditPoints="1" noAdjustHandles="1" noChangeArrowheads="1" noChangeShapeType="1" noTextEdit="1"/>
                </p:cNvSpPr>
                <p:nvPr/>
              </p:nvSpPr>
              <p:spPr>
                <a:xfrm>
                  <a:off x="1616229" y="3081465"/>
                  <a:ext cx="804305" cy="461665"/>
                </a:xfrm>
                <a:prstGeom prst="rect">
                  <a:avLst/>
                </a:prstGeom>
                <a:blipFill>
                  <a:blip r:embed="rId12"/>
                  <a:stretch>
                    <a:fillRect/>
                  </a:stretch>
                </a:blipFill>
              </p:spPr>
              <p:txBody>
                <a:bodyPr/>
                <a:lstStyle/>
                <a:p>
                  <a:r>
                    <a:rPr lang="ja-JP" altLang="en-US">
                      <a:noFill/>
                    </a:rPr>
                    <a:t> </a:t>
                  </a:r>
                </a:p>
              </p:txBody>
            </p:sp>
          </mc:Fallback>
        </mc:AlternateContent>
        <p:cxnSp>
          <p:nvCxnSpPr>
            <p:cNvPr id="45" name="直線コネクタ 44">
              <a:extLst>
                <a:ext uri="{FF2B5EF4-FFF2-40B4-BE49-F238E27FC236}">
                  <a16:creationId xmlns:a16="http://schemas.microsoft.com/office/drawing/2014/main" id="{BC7D14E0-345F-E550-6369-193A1C32BBEF}"/>
                </a:ext>
              </a:extLst>
            </p:cNvPr>
            <p:cNvCxnSpPr>
              <a:cxnSpLocks/>
            </p:cNvCxnSpPr>
            <p:nvPr/>
          </p:nvCxnSpPr>
          <p:spPr>
            <a:xfrm>
              <a:off x="1595486" y="3127322"/>
              <a:ext cx="7593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DAEEA453-34D0-77E5-78C1-3B06E7D9A14C}"/>
                    </a:ext>
                  </a:extLst>
                </p:cNvPr>
                <p:cNvSpPr txBox="1"/>
                <p:nvPr/>
              </p:nvSpPr>
              <p:spPr>
                <a:xfrm>
                  <a:off x="3740179" y="3048036"/>
                  <a:ext cx="8847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0000"/>
                            </a:solidFill>
                            <a:latin typeface="Cambria Math" panose="02040503050406030204" pitchFamily="18" charset="0"/>
                          </a:rPr>
                          <m:t>𝐷</m:t>
                        </m:r>
                      </m:oMath>
                    </m:oMathPara>
                  </a14:m>
                  <a:endParaRPr kumimoji="1" lang="ja-JP" altLang="en-US"/>
                </a:p>
              </p:txBody>
            </p:sp>
          </mc:Choice>
          <mc:Fallback xmlns="">
            <p:sp>
              <p:nvSpPr>
                <p:cNvPr id="46" name="テキスト ボックス 45">
                  <a:extLst>
                    <a:ext uri="{FF2B5EF4-FFF2-40B4-BE49-F238E27FC236}">
                      <a16:creationId xmlns:a16="http://schemas.microsoft.com/office/drawing/2014/main" id="{DAEEA453-34D0-77E5-78C1-3B06E7D9A14C}"/>
                    </a:ext>
                  </a:extLst>
                </p:cNvPr>
                <p:cNvSpPr txBox="1">
                  <a:spLocks noRot="1" noChangeAspect="1" noMove="1" noResize="1" noEditPoints="1" noAdjustHandles="1" noChangeArrowheads="1" noChangeShapeType="1" noTextEdit="1"/>
                </p:cNvSpPr>
                <p:nvPr/>
              </p:nvSpPr>
              <p:spPr>
                <a:xfrm>
                  <a:off x="3740179" y="3048036"/>
                  <a:ext cx="884735" cy="461665"/>
                </a:xfrm>
                <a:prstGeom prst="rect">
                  <a:avLst/>
                </a:prstGeom>
                <a:blipFill>
                  <a:blip r:embed="rId13"/>
                  <a:stretch>
                    <a:fillRect/>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5B6F038D-778C-F029-C40B-349340FB9305}"/>
                </a:ext>
              </a:extLst>
            </p:cNvPr>
            <p:cNvCxnSpPr>
              <a:cxnSpLocks/>
            </p:cNvCxnSpPr>
            <p:nvPr/>
          </p:nvCxnSpPr>
          <p:spPr>
            <a:xfrm>
              <a:off x="3785285" y="3114447"/>
              <a:ext cx="63429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857189C-7AB7-76E8-3BDB-000AE9283BFE}"/>
                    </a:ext>
                  </a:extLst>
                </p:cNvPr>
                <p:cNvSpPr txBox="1"/>
                <p:nvPr/>
              </p:nvSpPr>
              <p:spPr>
                <a:xfrm>
                  <a:off x="2843415" y="3821362"/>
                  <a:ext cx="8043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Ξ</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2" name="テキスト ボックス 61">
                  <a:extLst>
                    <a:ext uri="{FF2B5EF4-FFF2-40B4-BE49-F238E27FC236}">
                      <a16:creationId xmlns:a16="http://schemas.microsoft.com/office/drawing/2014/main" id="{8857189C-7AB7-76E8-3BDB-000AE9283BFE}"/>
                    </a:ext>
                  </a:extLst>
                </p:cNvPr>
                <p:cNvSpPr txBox="1">
                  <a:spLocks noRot="1" noChangeAspect="1" noMove="1" noResize="1" noEditPoints="1" noAdjustHandles="1" noChangeArrowheads="1" noChangeShapeType="1" noTextEdit="1"/>
                </p:cNvSpPr>
                <p:nvPr/>
              </p:nvSpPr>
              <p:spPr>
                <a:xfrm>
                  <a:off x="2843415" y="3821362"/>
                  <a:ext cx="804305" cy="461665"/>
                </a:xfrm>
                <a:prstGeom prst="rect">
                  <a:avLst/>
                </a:prstGeom>
                <a:blipFill>
                  <a:blip r:embed="rId14"/>
                  <a:stretch>
                    <a:fillRect/>
                  </a:stretch>
                </a:blipFill>
              </p:spPr>
              <p:txBody>
                <a:bodyPr/>
                <a:lstStyle/>
                <a:p>
                  <a:r>
                    <a:rPr lang="ja-JP" altLang="en-US">
                      <a:noFill/>
                    </a:rPr>
                    <a:t> </a:t>
                  </a:r>
                </a:p>
              </p:txBody>
            </p:sp>
          </mc:Fallback>
        </mc:AlternateContent>
        <p:cxnSp>
          <p:nvCxnSpPr>
            <p:cNvPr id="63" name="直線コネクタ 62">
              <a:extLst>
                <a:ext uri="{FF2B5EF4-FFF2-40B4-BE49-F238E27FC236}">
                  <a16:creationId xmlns:a16="http://schemas.microsoft.com/office/drawing/2014/main" id="{45118CC9-52BD-4765-192A-A4A99E9A807F}"/>
                </a:ext>
              </a:extLst>
            </p:cNvPr>
            <p:cNvCxnSpPr>
              <a:cxnSpLocks/>
            </p:cNvCxnSpPr>
            <p:nvPr/>
          </p:nvCxnSpPr>
          <p:spPr>
            <a:xfrm>
              <a:off x="2843415" y="3887005"/>
              <a:ext cx="72672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96C5989B-6ADE-4B16-9C67-D4075F8455CF}"/>
                    </a:ext>
                  </a:extLst>
                </p:cNvPr>
                <p:cNvSpPr txBox="1"/>
                <p:nvPr/>
              </p:nvSpPr>
              <p:spPr>
                <a:xfrm>
                  <a:off x="3979104" y="3819112"/>
                  <a:ext cx="7311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m:rPr>
                                <m:sty m:val="p"/>
                              </m:rPr>
                              <a:rPr kumimoji="1" lang="el-GR" altLang="ja-JP" sz="2400" i="1" smtClean="0">
                                <a:solidFill>
                                  <a:srgbClr val="FF0000"/>
                                </a:solidFill>
                                <a:latin typeface="Cambria Math" panose="02040503050406030204" pitchFamily="18" charset="0"/>
                                <a:ea typeface="Cambria Math" panose="02040503050406030204" pitchFamily="18" charset="0"/>
                              </a:rPr>
                              <m:t>Λ</m:t>
                            </m:r>
                          </m:e>
                          <m:sub>
                            <m:r>
                              <a:rPr kumimoji="1" lang="en-US" altLang="ja-JP" sz="2400" b="0" i="1" smtClean="0">
                                <a:solidFill>
                                  <a:srgbClr val="FF0000"/>
                                </a:solidFill>
                                <a:latin typeface="Cambria Math" panose="02040503050406030204" pitchFamily="18" charset="0"/>
                              </a:rPr>
                              <m:t>𝑐</m:t>
                            </m:r>
                          </m:sub>
                        </m:sSub>
                      </m:oMath>
                    </m:oMathPara>
                  </a14:m>
                  <a:endParaRPr kumimoji="1" lang="ja-JP" altLang="en-US"/>
                </a:p>
              </p:txBody>
            </p:sp>
          </mc:Choice>
          <mc:Fallback xmlns="">
            <p:sp>
              <p:nvSpPr>
                <p:cNvPr id="64" name="テキスト ボックス 63">
                  <a:extLst>
                    <a:ext uri="{FF2B5EF4-FFF2-40B4-BE49-F238E27FC236}">
                      <a16:creationId xmlns:a16="http://schemas.microsoft.com/office/drawing/2014/main" id="{96C5989B-6ADE-4B16-9C67-D4075F8455CF}"/>
                    </a:ext>
                  </a:extLst>
                </p:cNvPr>
                <p:cNvSpPr txBox="1">
                  <a:spLocks noRot="1" noChangeAspect="1" noMove="1" noResize="1" noEditPoints="1" noAdjustHandles="1" noChangeArrowheads="1" noChangeShapeType="1" noTextEdit="1"/>
                </p:cNvSpPr>
                <p:nvPr/>
              </p:nvSpPr>
              <p:spPr>
                <a:xfrm>
                  <a:off x="3979104" y="3819112"/>
                  <a:ext cx="731186" cy="461665"/>
                </a:xfrm>
                <a:prstGeom prst="rect">
                  <a:avLst/>
                </a:prstGeom>
                <a:blipFill>
                  <a:blip r:embed="rId15"/>
                  <a:stretch>
                    <a:fillRect/>
                  </a:stretch>
                </a:blipFill>
              </p:spPr>
              <p:txBody>
                <a:bodyPr/>
                <a:lstStyle/>
                <a:p>
                  <a:r>
                    <a:rPr lang="ja-JP" altLang="en-US">
                      <a:noFill/>
                    </a:rPr>
                    <a:t> </a:t>
                  </a:r>
                </a:p>
              </p:txBody>
            </p:sp>
          </mc:Fallback>
        </mc:AlternateContent>
        <p:cxnSp>
          <p:nvCxnSpPr>
            <p:cNvPr id="65" name="直線コネクタ 64">
              <a:extLst>
                <a:ext uri="{FF2B5EF4-FFF2-40B4-BE49-F238E27FC236}">
                  <a16:creationId xmlns:a16="http://schemas.microsoft.com/office/drawing/2014/main" id="{E6977604-3F5D-1A1B-600D-2C309667A70A}"/>
                </a:ext>
              </a:extLst>
            </p:cNvPr>
            <p:cNvCxnSpPr>
              <a:cxnSpLocks/>
            </p:cNvCxnSpPr>
            <p:nvPr/>
          </p:nvCxnSpPr>
          <p:spPr>
            <a:xfrm>
              <a:off x="3891696" y="3887005"/>
              <a:ext cx="73321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直線矢印コネクタ 28">
            <a:extLst>
              <a:ext uri="{FF2B5EF4-FFF2-40B4-BE49-F238E27FC236}">
                <a16:creationId xmlns:a16="http://schemas.microsoft.com/office/drawing/2014/main" id="{A4065E87-FA62-5859-75C2-85C7261FB0E8}"/>
              </a:ext>
            </a:extLst>
          </p:cNvPr>
          <p:cNvCxnSpPr>
            <a:cxnSpLocks/>
          </p:cNvCxnSpPr>
          <p:nvPr/>
        </p:nvCxnSpPr>
        <p:spPr>
          <a:xfrm>
            <a:off x="6142383" y="1916880"/>
            <a:ext cx="376023" cy="449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8C6DD6-B440-FFFF-C78A-FC722871AA9B}"/>
              </a:ext>
            </a:extLst>
          </p:cNvPr>
          <p:cNvCxnSpPr>
            <a:cxnSpLocks/>
            <a:endCxn id="36" idx="1"/>
          </p:cNvCxnSpPr>
          <p:nvPr/>
        </p:nvCxnSpPr>
        <p:spPr>
          <a:xfrm>
            <a:off x="4419584" y="2764511"/>
            <a:ext cx="2046482" cy="9058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D41985A-B772-23A7-69D7-35C65CB7C1A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8</m:t>
                          </m:r>
                        </m:num>
                        <m:den>
                          <m:r>
                            <a:rPr kumimoji="1" lang="en-US" altLang="ja-JP" sz="2400" b="0" i="1" smtClean="0">
                              <a:latin typeface="Cambria Math" panose="02040503050406030204" pitchFamily="18" charset="0"/>
                            </a:rPr>
                            <m:t>19</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CD41985A-B772-23A7-69D7-35C65CB7C1A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6"/>
                <a:stretch>
                  <a:fillRect l="-20958" t="-126316" r="-44910" b="-189474"/>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C95CD11C-2602-D87B-E44B-F9986A82DCB4}"/>
              </a:ext>
            </a:extLst>
          </p:cNvPr>
          <p:cNvSpPr txBox="1"/>
          <p:nvPr/>
        </p:nvSpPr>
        <p:spPr>
          <a:xfrm>
            <a:off x="223736" y="1063048"/>
            <a:ext cx="6070216" cy="369332"/>
          </a:xfrm>
          <a:prstGeom prst="rect">
            <a:avLst/>
          </a:prstGeom>
          <a:noFill/>
        </p:spPr>
        <p:txBody>
          <a:bodyPr wrap="square" rtlCol="0">
            <a:spAutoFit/>
          </a:bodyPr>
          <a:lstStyle/>
          <a:p>
            <a:r>
              <a:rPr kumimoji="1" lang="en-US" altLang="ja-JP"/>
              <a:t>We can derive these relations from HQS and SFS.</a:t>
            </a:r>
            <a:endParaRPr kumimoji="1" lang="ja-JP" altLang="en-US"/>
          </a:p>
        </p:txBody>
      </p:sp>
    </p:spTree>
    <p:extLst>
      <p:ext uri="{BB962C8B-B14F-4D97-AF65-F5344CB8AC3E}">
        <p14:creationId xmlns:p14="http://schemas.microsoft.com/office/powerpoint/2010/main" val="248782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47E3F2A-F068-6105-F27F-F1477FE85368}"/>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61E295B-E59C-1868-0A20-F8B63330316D}"/>
              </a:ext>
            </a:extLst>
          </p:cNvPr>
          <p:cNvSpPr txBox="1"/>
          <p:nvPr/>
        </p:nvSpPr>
        <p:spPr>
          <a:xfrm>
            <a:off x="722192" y="2405601"/>
            <a:ext cx="6772217" cy="3293209"/>
          </a:xfrm>
          <a:prstGeom prst="rect">
            <a:avLst/>
          </a:prstGeom>
          <a:noFill/>
        </p:spPr>
        <p:txBody>
          <a:bodyPr wrap="square" rtlCol="0">
            <a:spAutoFit/>
          </a:bodyPr>
          <a:lstStyle/>
          <a:p>
            <a:r>
              <a:rPr kumimoji="1" lang="ja-JP" altLang="en-US" sz="2800"/>
              <a:t>・</a:t>
            </a:r>
            <a:r>
              <a:rPr kumimoji="1" lang="en-US" altLang="ja-JP" sz="2800" u="sng"/>
              <a:t>Flavor symmetry</a:t>
            </a:r>
          </a:p>
          <a:p>
            <a:r>
              <a:rPr lang="ja-JP" altLang="en-US" sz="2800"/>
              <a:t>　</a:t>
            </a:r>
            <a:r>
              <a:rPr lang="ja-JP" altLang="en-US" sz="2400"/>
              <a:t>→</a:t>
            </a:r>
            <a:r>
              <a:rPr lang="en-US" altLang="ja-JP" sz="2400"/>
              <a:t>Flavor</a:t>
            </a:r>
            <a:r>
              <a:rPr lang="ja-JP" altLang="en-US" sz="2400"/>
              <a:t> </a:t>
            </a:r>
            <a:r>
              <a:rPr lang="en-US" altLang="ja-JP" sz="2400"/>
              <a:t>multiplet structure</a:t>
            </a:r>
            <a:endParaRPr lang="en-US" altLang="ja-JP" sz="2800"/>
          </a:p>
          <a:p>
            <a:endParaRPr kumimoji="1" lang="en-US" altLang="ja-JP" sz="2000"/>
          </a:p>
          <a:p>
            <a:r>
              <a:rPr lang="ja-JP" altLang="en-US" sz="2800"/>
              <a:t>・</a:t>
            </a:r>
            <a:r>
              <a:rPr lang="en-US" altLang="ja-JP" sz="2800" u="sng"/>
              <a:t>Heavy quark symmetry (HQS)</a:t>
            </a:r>
            <a:endParaRPr kumimoji="1" lang="en-US" altLang="ja-JP" sz="2800" u="sng"/>
          </a:p>
          <a:p>
            <a:r>
              <a:rPr lang="ja-JP" altLang="en-US" sz="2800"/>
              <a:t>　</a:t>
            </a:r>
            <a:r>
              <a:rPr lang="ja-JP" altLang="en-US" sz="2400"/>
              <a:t>→</a:t>
            </a:r>
            <a:r>
              <a:rPr lang="en-US" altLang="ja-JP" sz="2400"/>
              <a:t>Heavy quark spin multiplet structure</a:t>
            </a:r>
            <a:endParaRPr kumimoji="1" lang="ja-JP" altLang="en-US" sz="2800"/>
          </a:p>
          <a:p>
            <a:endParaRPr kumimoji="1" lang="ja-JP" altLang="en-US" sz="2000"/>
          </a:p>
          <a:p>
            <a:r>
              <a:rPr kumimoji="1" lang="ja-JP" altLang="en-US" sz="2800"/>
              <a:t>・</a:t>
            </a:r>
            <a:r>
              <a:rPr kumimoji="1" lang="en-US" altLang="ja-JP" sz="2800" u="sng"/>
              <a:t>Superflavor symmetry (SFS)</a:t>
            </a:r>
          </a:p>
          <a:p>
            <a:r>
              <a:rPr lang="ja-JP" altLang="en-US" sz="2800"/>
              <a:t>　</a:t>
            </a:r>
            <a:r>
              <a:rPr lang="ja-JP" altLang="en-US" sz="2400"/>
              <a:t>→</a:t>
            </a:r>
            <a:r>
              <a:rPr lang="en-US" altLang="ja-JP" sz="2400"/>
              <a:t>Superflavor multiplet structure</a:t>
            </a:r>
            <a:endParaRPr kumimoji="1" lang="ja-JP" altLang="en-US" sz="2800"/>
          </a:p>
        </p:txBody>
      </p:sp>
      <p:sp>
        <p:nvSpPr>
          <p:cNvPr id="9" name="テキスト ボックス 8">
            <a:extLst>
              <a:ext uri="{FF2B5EF4-FFF2-40B4-BE49-F238E27FC236}">
                <a16:creationId xmlns:a16="http://schemas.microsoft.com/office/drawing/2014/main" id="{A3FAFE7F-26A2-2547-7E9D-887F19A0FC99}"/>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Symmetries of Hadrons</a:t>
            </a:r>
            <a:endParaRPr kumimoji="1" lang="ja-JP" altLang="en-US" sz="4400">
              <a:solidFill>
                <a:schemeClr val="bg1"/>
              </a:solidFill>
            </a:endParaRPr>
          </a:p>
        </p:txBody>
      </p:sp>
      <p:sp>
        <p:nvSpPr>
          <p:cNvPr id="111" name="テキスト ボックス 110">
            <a:extLst>
              <a:ext uri="{FF2B5EF4-FFF2-40B4-BE49-F238E27FC236}">
                <a16:creationId xmlns:a16="http://schemas.microsoft.com/office/drawing/2014/main" id="{1BD7CCB6-9B71-5F4F-E8FD-AB07398CA027}"/>
              </a:ext>
            </a:extLst>
          </p:cNvPr>
          <p:cNvSpPr txBox="1"/>
          <p:nvPr/>
        </p:nvSpPr>
        <p:spPr>
          <a:xfrm>
            <a:off x="211216" y="1153750"/>
            <a:ext cx="7794171" cy="830997"/>
          </a:xfrm>
          <a:prstGeom prst="rect">
            <a:avLst/>
          </a:prstGeom>
          <a:noFill/>
        </p:spPr>
        <p:txBody>
          <a:bodyPr wrap="square" rtlCol="0">
            <a:spAutoFit/>
          </a:bodyPr>
          <a:lstStyle/>
          <a:p>
            <a:r>
              <a:rPr lang="en-US" altLang="ja-JP" sz="2400" b="1"/>
              <a:t>A multiplet structure appears corresponding to the symmetries.</a:t>
            </a:r>
            <a:endParaRPr kumimoji="1" lang="ja-JP" altLang="en-US" sz="2400" b="1"/>
          </a:p>
        </p:txBody>
      </p:sp>
      <p:grpSp>
        <p:nvGrpSpPr>
          <p:cNvPr id="186" name="グループ化 185">
            <a:extLst>
              <a:ext uri="{FF2B5EF4-FFF2-40B4-BE49-F238E27FC236}">
                <a16:creationId xmlns:a16="http://schemas.microsoft.com/office/drawing/2014/main" id="{F4CE3360-5300-1AEA-ECEE-147C87952924}"/>
              </a:ext>
            </a:extLst>
          </p:cNvPr>
          <p:cNvGrpSpPr/>
          <p:nvPr/>
        </p:nvGrpSpPr>
        <p:grpSpPr>
          <a:xfrm>
            <a:off x="7906206" y="980433"/>
            <a:ext cx="3955566" cy="5703901"/>
            <a:chOff x="7726326" y="980433"/>
            <a:chExt cx="3955566" cy="5703901"/>
          </a:xfrm>
        </p:grpSpPr>
        <p:grpSp>
          <p:nvGrpSpPr>
            <p:cNvPr id="187" name="グループ化 186">
              <a:extLst>
                <a:ext uri="{FF2B5EF4-FFF2-40B4-BE49-F238E27FC236}">
                  <a16:creationId xmlns:a16="http://schemas.microsoft.com/office/drawing/2014/main" id="{C070AFE3-FC6D-F71B-D31B-F6DCB20F3AA2}"/>
                </a:ext>
              </a:extLst>
            </p:cNvPr>
            <p:cNvGrpSpPr/>
            <p:nvPr/>
          </p:nvGrpSpPr>
          <p:grpSpPr>
            <a:xfrm>
              <a:off x="7726326" y="1155405"/>
              <a:ext cx="3955566" cy="5528929"/>
              <a:chOff x="7726326" y="1155405"/>
              <a:chExt cx="3955566" cy="5528929"/>
            </a:xfrm>
          </p:grpSpPr>
          <p:grpSp>
            <p:nvGrpSpPr>
              <p:cNvPr id="189" name="グループ化 188">
                <a:extLst>
                  <a:ext uri="{FF2B5EF4-FFF2-40B4-BE49-F238E27FC236}">
                    <a16:creationId xmlns:a16="http://schemas.microsoft.com/office/drawing/2014/main" id="{9C7D67CD-968D-AA54-DC11-8B6A757EDF0D}"/>
                  </a:ext>
                </a:extLst>
              </p:cNvPr>
              <p:cNvGrpSpPr/>
              <p:nvPr/>
            </p:nvGrpSpPr>
            <p:grpSpPr>
              <a:xfrm>
                <a:off x="8263116" y="1384583"/>
                <a:ext cx="2753927" cy="2546664"/>
                <a:chOff x="7391522" y="953156"/>
                <a:chExt cx="2753927" cy="2546664"/>
              </a:xfrm>
            </p:grpSpPr>
            <p:grpSp>
              <p:nvGrpSpPr>
                <p:cNvPr id="230" name="グループ化 229">
                  <a:extLst>
                    <a:ext uri="{FF2B5EF4-FFF2-40B4-BE49-F238E27FC236}">
                      <a16:creationId xmlns:a16="http://schemas.microsoft.com/office/drawing/2014/main" id="{148BE615-FEE8-9AA7-9486-0CEC45B72C89}"/>
                    </a:ext>
                  </a:extLst>
                </p:cNvPr>
                <p:cNvGrpSpPr/>
                <p:nvPr/>
              </p:nvGrpSpPr>
              <p:grpSpPr>
                <a:xfrm>
                  <a:off x="7539258" y="1168737"/>
                  <a:ext cx="2519142" cy="2149748"/>
                  <a:chOff x="7539258" y="1168737"/>
                  <a:chExt cx="2519142" cy="2149748"/>
                </a:xfrm>
              </p:grpSpPr>
              <p:sp>
                <p:nvSpPr>
                  <p:cNvPr id="255" name="六角形 254">
                    <a:extLst>
                      <a:ext uri="{FF2B5EF4-FFF2-40B4-BE49-F238E27FC236}">
                        <a16:creationId xmlns:a16="http://schemas.microsoft.com/office/drawing/2014/main" id="{5AF5874A-AECB-43AE-3BC7-1984C11B6FE4}"/>
                      </a:ext>
                    </a:extLst>
                  </p:cNvPr>
                  <p:cNvSpPr/>
                  <p:nvPr/>
                </p:nvSpPr>
                <p:spPr>
                  <a:xfrm>
                    <a:off x="7539258" y="1168737"/>
                    <a:ext cx="2519142" cy="2149748"/>
                  </a:xfrm>
                  <a:prstGeom prst="hexagon">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6" name="直線コネクタ 255">
                    <a:extLst>
                      <a:ext uri="{FF2B5EF4-FFF2-40B4-BE49-F238E27FC236}">
                        <a16:creationId xmlns:a16="http://schemas.microsoft.com/office/drawing/2014/main" id="{30CAD41E-C75C-A4FE-2486-425AC18305A5}"/>
                      </a:ext>
                    </a:extLst>
                  </p:cNvPr>
                  <p:cNvCxnSpPr>
                    <a:stCxn id="255" idx="5"/>
                    <a:endCxn id="255" idx="2"/>
                  </p:cNvCxnSpPr>
                  <p:nvPr/>
                </p:nvCxnSpPr>
                <p:spPr>
                  <a:xfrm flipH="1">
                    <a:off x="8076695" y="1168738"/>
                    <a:ext cx="1444268" cy="21497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A480FB55-DB92-BC50-66E6-6A6826D547A0}"/>
                      </a:ext>
                    </a:extLst>
                  </p:cNvPr>
                  <p:cNvCxnSpPr>
                    <a:cxnSpLocks/>
                    <a:stCxn id="255" idx="4"/>
                    <a:endCxn id="255" idx="1"/>
                  </p:cNvCxnSpPr>
                  <p:nvPr/>
                </p:nvCxnSpPr>
                <p:spPr>
                  <a:xfrm>
                    <a:off x="8076695" y="1168738"/>
                    <a:ext cx="1444268" cy="21497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36D6103D-D2CF-6F86-428B-767D24EB7774}"/>
                      </a:ext>
                    </a:extLst>
                  </p:cNvPr>
                  <p:cNvCxnSpPr>
                    <a:cxnSpLocks/>
                    <a:stCxn id="255" idx="3"/>
                    <a:endCxn id="255" idx="0"/>
                  </p:cNvCxnSpPr>
                  <p:nvPr/>
                </p:nvCxnSpPr>
                <p:spPr>
                  <a:xfrm>
                    <a:off x="7539258" y="2243611"/>
                    <a:ext cx="25191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グループ化 230">
                  <a:extLst>
                    <a:ext uri="{FF2B5EF4-FFF2-40B4-BE49-F238E27FC236}">
                      <a16:creationId xmlns:a16="http://schemas.microsoft.com/office/drawing/2014/main" id="{32D39A7D-AC3C-24F3-2C54-503FC5E222B2}"/>
                    </a:ext>
                  </a:extLst>
                </p:cNvPr>
                <p:cNvGrpSpPr/>
                <p:nvPr/>
              </p:nvGrpSpPr>
              <p:grpSpPr>
                <a:xfrm>
                  <a:off x="9782111" y="2058945"/>
                  <a:ext cx="363338" cy="369332"/>
                  <a:chOff x="8871497" y="4117827"/>
                  <a:chExt cx="363338" cy="369332"/>
                </a:xfrm>
              </p:grpSpPr>
              <p:sp>
                <p:nvSpPr>
                  <p:cNvPr id="253" name="円/楕円 252">
                    <a:extLst>
                      <a:ext uri="{FF2B5EF4-FFF2-40B4-BE49-F238E27FC236}">
                        <a16:creationId xmlns:a16="http://schemas.microsoft.com/office/drawing/2014/main" id="{C1297E84-7A17-EDA0-3BBC-52A03385C992}"/>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4" name="テキスト ボックス 253">
                        <a:extLst>
                          <a:ext uri="{FF2B5EF4-FFF2-40B4-BE49-F238E27FC236}">
                            <a16:creationId xmlns:a16="http://schemas.microsoft.com/office/drawing/2014/main" id="{4F6CAC2C-7775-7F2D-8216-08AB03BAD85A}"/>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kumimoji="1"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54" name="テキスト ボックス 253">
                        <a:extLst>
                          <a:ext uri="{FF2B5EF4-FFF2-40B4-BE49-F238E27FC236}">
                            <a16:creationId xmlns:a16="http://schemas.microsoft.com/office/drawing/2014/main" id="{4F6CAC2C-7775-7F2D-8216-08AB03BAD85A}"/>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3"/>
                        <a:stretch>
                          <a:fillRect r="-10000"/>
                        </a:stretch>
                      </a:blipFill>
                    </p:spPr>
                    <p:txBody>
                      <a:bodyPr/>
                      <a:lstStyle/>
                      <a:p>
                        <a:r>
                          <a:rPr lang="ja-JP" altLang="en-US">
                            <a:noFill/>
                          </a:rPr>
                          <a:t> </a:t>
                        </a:r>
                      </a:p>
                    </p:txBody>
                  </p:sp>
                </mc:Fallback>
              </mc:AlternateContent>
            </p:grpSp>
            <p:grpSp>
              <p:nvGrpSpPr>
                <p:cNvPr id="232" name="グループ化 231">
                  <a:extLst>
                    <a:ext uri="{FF2B5EF4-FFF2-40B4-BE49-F238E27FC236}">
                      <a16:creationId xmlns:a16="http://schemas.microsoft.com/office/drawing/2014/main" id="{103FCE20-A1B0-CC54-3AB3-2FF2C9B19391}"/>
                    </a:ext>
                  </a:extLst>
                </p:cNvPr>
                <p:cNvGrpSpPr/>
                <p:nvPr/>
              </p:nvGrpSpPr>
              <p:grpSpPr>
                <a:xfrm>
                  <a:off x="7391522" y="2071057"/>
                  <a:ext cx="363338" cy="369332"/>
                  <a:chOff x="8871497" y="4117827"/>
                  <a:chExt cx="363338" cy="369332"/>
                </a:xfrm>
              </p:grpSpPr>
              <p:sp>
                <p:nvSpPr>
                  <p:cNvPr id="251" name="円/楕円 250">
                    <a:extLst>
                      <a:ext uri="{FF2B5EF4-FFF2-40B4-BE49-F238E27FC236}">
                        <a16:creationId xmlns:a16="http://schemas.microsoft.com/office/drawing/2014/main" id="{99BC1702-A575-4BA6-DE7E-FCC4F47DE32D}"/>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2" name="テキスト ボックス 251">
                        <a:extLst>
                          <a:ext uri="{FF2B5EF4-FFF2-40B4-BE49-F238E27FC236}">
                            <a16:creationId xmlns:a16="http://schemas.microsoft.com/office/drawing/2014/main" id="{B47E1D24-655F-A6AE-62FF-7E25B77F3DCD}"/>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kumimoji="1"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52" name="テキスト ボックス 251">
                        <a:extLst>
                          <a:ext uri="{FF2B5EF4-FFF2-40B4-BE49-F238E27FC236}">
                            <a16:creationId xmlns:a16="http://schemas.microsoft.com/office/drawing/2014/main" id="{B47E1D24-655F-A6AE-62FF-7E25B77F3DCD}"/>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4"/>
                        <a:stretch>
                          <a:fillRect r="-3333"/>
                        </a:stretch>
                      </a:blipFill>
                    </p:spPr>
                    <p:txBody>
                      <a:bodyPr/>
                      <a:lstStyle/>
                      <a:p>
                        <a:r>
                          <a:rPr lang="ja-JP" altLang="en-US">
                            <a:noFill/>
                          </a:rPr>
                          <a:t> </a:t>
                        </a:r>
                      </a:p>
                    </p:txBody>
                  </p:sp>
                </mc:Fallback>
              </mc:AlternateContent>
            </p:grpSp>
            <p:grpSp>
              <p:nvGrpSpPr>
                <p:cNvPr id="233" name="グループ化 232">
                  <a:extLst>
                    <a:ext uri="{FF2B5EF4-FFF2-40B4-BE49-F238E27FC236}">
                      <a16:creationId xmlns:a16="http://schemas.microsoft.com/office/drawing/2014/main" id="{5C7A6772-589C-7CA3-43CC-B7E89C74FC59}"/>
                    </a:ext>
                  </a:extLst>
                </p:cNvPr>
                <p:cNvGrpSpPr/>
                <p:nvPr/>
              </p:nvGrpSpPr>
              <p:grpSpPr>
                <a:xfrm>
                  <a:off x="7868848" y="977580"/>
                  <a:ext cx="363338" cy="369332"/>
                  <a:chOff x="8895721" y="4093603"/>
                  <a:chExt cx="363338" cy="369332"/>
                </a:xfrm>
              </p:grpSpPr>
              <p:sp>
                <p:nvSpPr>
                  <p:cNvPr id="249" name="円/楕円 248">
                    <a:extLst>
                      <a:ext uri="{FF2B5EF4-FFF2-40B4-BE49-F238E27FC236}">
                        <a16:creationId xmlns:a16="http://schemas.microsoft.com/office/drawing/2014/main" id="{DC2B0945-E012-F37C-3DFF-D6D3D814EC4F}"/>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0" name="テキスト ボックス 249">
                        <a:extLst>
                          <a:ext uri="{FF2B5EF4-FFF2-40B4-BE49-F238E27FC236}">
                            <a16:creationId xmlns:a16="http://schemas.microsoft.com/office/drawing/2014/main" id="{1AAA33BB-0915-D77D-14E8-B7122F1C5B9A}"/>
                          </a:ext>
                        </a:extLst>
                      </p:cNvPr>
                      <p:cNvSpPr txBox="1"/>
                      <p:nvPr/>
                    </p:nvSpPr>
                    <p:spPr>
                      <a:xfrm>
                        <a:off x="8895721" y="4093603"/>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𝑛</m:t>
                              </m:r>
                            </m:oMath>
                          </m:oMathPara>
                        </a14:m>
                        <a:endParaRPr kumimoji="1" lang="ja-JP" altLang="en-US"/>
                      </a:p>
                    </p:txBody>
                  </p:sp>
                </mc:Choice>
                <mc:Fallback xmlns="">
                  <p:sp>
                    <p:nvSpPr>
                      <p:cNvPr id="250" name="テキスト ボックス 249">
                        <a:extLst>
                          <a:ext uri="{FF2B5EF4-FFF2-40B4-BE49-F238E27FC236}">
                            <a16:creationId xmlns:a16="http://schemas.microsoft.com/office/drawing/2014/main" id="{1AAA33BB-0915-D77D-14E8-B7122F1C5B9A}"/>
                          </a:ext>
                        </a:extLst>
                      </p:cNvPr>
                      <p:cNvSpPr txBox="1">
                        <a:spLocks noRot="1" noChangeAspect="1" noMove="1" noResize="1" noEditPoints="1" noAdjustHandles="1" noChangeArrowheads="1" noChangeShapeType="1" noTextEdit="1"/>
                      </p:cNvSpPr>
                      <p:nvPr/>
                    </p:nvSpPr>
                    <p:spPr>
                      <a:xfrm>
                        <a:off x="8895721" y="4093603"/>
                        <a:ext cx="363338" cy="369332"/>
                      </a:xfrm>
                      <a:prstGeom prst="rect">
                        <a:avLst/>
                      </a:prstGeom>
                      <a:blipFill>
                        <a:blip r:embed="rId5"/>
                        <a:stretch>
                          <a:fillRect/>
                        </a:stretch>
                      </a:blipFill>
                    </p:spPr>
                    <p:txBody>
                      <a:bodyPr/>
                      <a:lstStyle/>
                      <a:p>
                        <a:r>
                          <a:rPr lang="ja-JP" altLang="en-US">
                            <a:noFill/>
                          </a:rPr>
                          <a:t> </a:t>
                        </a:r>
                      </a:p>
                    </p:txBody>
                  </p:sp>
                </mc:Fallback>
              </mc:AlternateContent>
            </p:grpSp>
            <p:grpSp>
              <p:nvGrpSpPr>
                <p:cNvPr id="234" name="グループ化 233">
                  <a:extLst>
                    <a:ext uri="{FF2B5EF4-FFF2-40B4-BE49-F238E27FC236}">
                      <a16:creationId xmlns:a16="http://schemas.microsoft.com/office/drawing/2014/main" id="{0DB312F5-75F2-F400-F780-3410F034283B}"/>
                    </a:ext>
                  </a:extLst>
                </p:cNvPr>
                <p:cNvGrpSpPr/>
                <p:nvPr/>
              </p:nvGrpSpPr>
              <p:grpSpPr>
                <a:xfrm>
                  <a:off x="9335641" y="953156"/>
                  <a:ext cx="363338" cy="369397"/>
                  <a:chOff x="8901777" y="4075435"/>
                  <a:chExt cx="363338" cy="369397"/>
                </a:xfrm>
              </p:grpSpPr>
              <p:sp>
                <p:nvSpPr>
                  <p:cNvPr id="247" name="円/楕円 246">
                    <a:extLst>
                      <a:ext uri="{FF2B5EF4-FFF2-40B4-BE49-F238E27FC236}">
                        <a16:creationId xmlns:a16="http://schemas.microsoft.com/office/drawing/2014/main" id="{945E5B6E-B595-BC53-7604-1B11416D3A77}"/>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8" name="テキスト ボックス 247">
                        <a:extLst>
                          <a:ext uri="{FF2B5EF4-FFF2-40B4-BE49-F238E27FC236}">
                            <a16:creationId xmlns:a16="http://schemas.microsoft.com/office/drawing/2014/main" id="{A7E76247-6654-DFCC-9EF9-F91AABF8B85D}"/>
                          </a:ext>
                        </a:extLst>
                      </p:cNvPr>
                      <p:cNvSpPr txBox="1"/>
                      <p:nvPr/>
                    </p:nvSpPr>
                    <p:spPr>
                      <a:xfrm>
                        <a:off x="8901777" y="4075435"/>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𝑝</m:t>
                              </m:r>
                            </m:oMath>
                          </m:oMathPara>
                        </a14:m>
                        <a:endParaRPr kumimoji="1" lang="ja-JP" altLang="en-US"/>
                      </a:p>
                    </p:txBody>
                  </p:sp>
                </mc:Choice>
                <mc:Fallback xmlns="">
                  <p:sp>
                    <p:nvSpPr>
                      <p:cNvPr id="248" name="テキスト ボックス 247">
                        <a:extLst>
                          <a:ext uri="{FF2B5EF4-FFF2-40B4-BE49-F238E27FC236}">
                            <a16:creationId xmlns:a16="http://schemas.microsoft.com/office/drawing/2014/main" id="{A7E76247-6654-DFCC-9EF9-F91AABF8B85D}"/>
                          </a:ext>
                        </a:extLst>
                      </p:cNvPr>
                      <p:cNvSpPr txBox="1">
                        <a:spLocks noRot="1" noChangeAspect="1" noMove="1" noResize="1" noEditPoints="1" noAdjustHandles="1" noChangeArrowheads="1" noChangeShapeType="1" noTextEdit="1"/>
                      </p:cNvSpPr>
                      <p:nvPr/>
                    </p:nvSpPr>
                    <p:spPr>
                      <a:xfrm>
                        <a:off x="8901777" y="4075435"/>
                        <a:ext cx="363338" cy="369332"/>
                      </a:xfrm>
                      <a:prstGeom prst="rect">
                        <a:avLst/>
                      </a:prstGeom>
                      <a:blipFill>
                        <a:blip r:embed="rId6"/>
                        <a:stretch>
                          <a:fillRect b="-6557"/>
                        </a:stretch>
                      </a:blipFill>
                    </p:spPr>
                    <p:txBody>
                      <a:bodyPr/>
                      <a:lstStyle/>
                      <a:p>
                        <a:r>
                          <a:rPr lang="ja-JP" altLang="en-US">
                            <a:noFill/>
                          </a:rPr>
                          <a:t> </a:t>
                        </a:r>
                      </a:p>
                    </p:txBody>
                  </p:sp>
                </mc:Fallback>
              </mc:AlternateContent>
            </p:grpSp>
            <p:grpSp>
              <p:nvGrpSpPr>
                <p:cNvPr id="235" name="グループ化 234">
                  <a:extLst>
                    <a:ext uri="{FF2B5EF4-FFF2-40B4-BE49-F238E27FC236}">
                      <a16:creationId xmlns:a16="http://schemas.microsoft.com/office/drawing/2014/main" id="{8C857908-343B-D637-A88C-B5B17E19806E}"/>
                    </a:ext>
                  </a:extLst>
                </p:cNvPr>
                <p:cNvGrpSpPr/>
                <p:nvPr/>
              </p:nvGrpSpPr>
              <p:grpSpPr>
                <a:xfrm>
                  <a:off x="7865061" y="3130488"/>
                  <a:ext cx="363338" cy="369332"/>
                  <a:chOff x="8871497" y="4117827"/>
                  <a:chExt cx="363338" cy="369332"/>
                </a:xfrm>
              </p:grpSpPr>
              <p:sp>
                <p:nvSpPr>
                  <p:cNvPr id="245" name="円/楕円 244">
                    <a:extLst>
                      <a:ext uri="{FF2B5EF4-FFF2-40B4-BE49-F238E27FC236}">
                        <a16:creationId xmlns:a16="http://schemas.microsoft.com/office/drawing/2014/main" id="{7FB2B9E4-DC76-F041-5998-F280515F1449}"/>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6" name="テキスト ボックス 245">
                        <a:extLst>
                          <a:ext uri="{FF2B5EF4-FFF2-40B4-BE49-F238E27FC236}">
                            <a16:creationId xmlns:a16="http://schemas.microsoft.com/office/drawing/2014/main" id="{EDE7963E-C2BE-7D85-08DA-4200B79C625A}"/>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a:latin typeface="Cambria Math" panose="02040503050406030204" pitchFamily="18" charset="0"/>
                                      <a:ea typeface="Cambria Math" panose="02040503050406030204" pitchFamily="18" charset="0"/>
                                    </a:rPr>
                                    <m:t>Ξ</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46" name="テキスト ボックス 245">
                        <a:extLst>
                          <a:ext uri="{FF2B5EF4-FFF2-40B4-BE49-F238E27FC236}">
                            <a16:creationId xmlns:a16="http://schemas.microsoft.com/office/drawing/2014/main" id="{EDE7963E-C2BE-7D85-08DA-4200B79C625A}"/>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7"/>
                        <a:stretch>
                          <a:fillRect r="-6780"/>
                        </a:stretch>
                      </a:blipFill>
                    </p:spPr>
                    <p:txBody>
                      <a:bodyPr/>
                      <a:lstStyle/>
                      <a:p>
                        <a:r>
                          <a:rPr lang="ja-JP" altLang="en-US">
                            <a:noFill/>
                          </a:rPr>
                          <a:t> </a:t>
                        </a:r>
                      </a:p>
                    </p:txBody>
                  </p:sp>
                </mc:Fallback>
              </mc:AlternateContent>
            </p:grpSp>
            <p:grpSp>
              <p:nvGrpSpPr>
                <p:cNvPr id="236" name="グループ化 235">
                  <a:extLst>
                    <a:ext uri="{FF2B5EF4-FFF2-40B4-BE49-F238E27FC236}">
                      <a16:creationId xmlns:a16="http://schemas.microsoft.com/office/drawing/2014/main" id="{52AA68D4-1F23-2EB5-E051-1678CB9515C9}"/>
                    </a:ext>
                  </a:extLst>
                </p:cNvPr>
                <p:cNvGrpSpPr/>
                <p:nvPr/>
              </p:nvGrpSpPr>
              <p:grpSpPr>
                <a:xfrm>
                  <a:off x="9288199" y="3130488"/>
                  <a:ext cx="363338" cy="369332"/>
                  <a:chOff x="8871497" y="4117827"/>
                  <a:chExt cx="363338" cy="369332"/>
                </a:xfrm>
              </p:grpSpPr>
              <p:sp>
                <p:nvSpPr>
                  <p:cNvPr id="243" name="円/楕円 242">
                    <a:extLst>
                      <a:ext uri="{FF2B5EF4-FFF2-40B4-BE49-F238E27FC236}">
                        <a16:creationId xmlns:a16="http://schemas.microsoft.com/office/drawing/2014/main" id="{4FF26A65-CB43-85E1-29F9-9C495B7018D0}"/>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4" name="テキスト ボックス 243">
                        <a:extLst>
                          <a:ext uri="{FF2B5EF4-FFF2-40B4-BE49-F238E27FC236}">
                            <a16:creationId xmlns:a16="http://schemas.microsoft.com/office/drawing/2014/main" id="{7E8DF380-5D51-ED93-74BA-B05EE9C9D6B0}"/>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a:latin typeface="Cambria Math" panose="02040503050406030204" pitchFamily="18" charset="0"/>
                                      <a:ea typeface="Cambria Math" panose="02040503050406030204" pitchFamily="18" charset="0"/>
                                    </a:rPr>
                                    <m:t>Ξ</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44" name="テキスト ボックス 243">
                        <a:extLst>
                          <a:ext uri="{FF2B5EF4-FFF2-40B4-BE49-F238E27FC236}">
                            <a16:creationId xmlns:a16="http://schemas.microsoft.com/office/drawing/2014/main" id="{7E8DF380-5D51-ED93-74BA-B05EE9C9D6B0}"/>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8"/>
                        <a:stretch>
                          <a:fillRect r="-6667"/>
                        </a:stretch>
                      </a:blipFill>
                    </p:spPr>
                    <p:txBody>
                      <a:bodyPr/>
                      <a:lstStyle/>
                      <a:p>
                        <a:r>
                          <a:rPr lang="ja-JP" altLang="en-US">
                            <a:noFill/>
                          </a:rPr>
                          <a:t> </a:t>
                        </a:r>
                      </a:p>
                    </p:txBody>
                  </p:sp>
                </mc:Fallback>
              </mc:AlternateContent>
            </p:grpSp>
            <p:grpSp>
              <p:nvGrpSpPr>
                <p:cNvPr id="237" name="グループ化 236">
                  <a:extLst>
                    <a:ext uri="{FF2B5EF4-FFF2-40B4-BE49-F238E27FC236}">
                      <a16:creationId xmlns:a16="http://schemas.microsoft.com/office/drawing/2014/main" id="{304D2370-5FDE-091A-71E5-13728F35B89F}"/>
                    </a:ext>
                  </a:extLst>
                </p:cNvPr>
                <p:cNvGrpSpPr/>
                <p:nvPr/>
              </p:nvGrpSpPr>
              <p:grpSpPr>
                <a:xfrm>
                  <a:off x="8435491" y="2083169"/>
                  <a:ext cx="363338" cy="369332"/>
                  <a:chOff x="8871497" y="4117827"/>
                  <a:chExt cx="363338" cy="369332"/>
                </a:xfrm>
              </p:grpSpPr>
              <p:sp>
                <p:nvSpPr>
                  <p:cNvPr id="241" name="円/楕円 240">
                    <a:extLst>
                      <a:ext uri="{FF2B5EF4-FFF2-40B4-BE49-F238E27FC236}">
                        <a16:creationId xmlns:a16="http://schemas.microsoft.com/office/drawing/2014/main" id="{4ECA8400-6ABF-2295-A1A8-871813BE115F}"/>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2" name="テキスト ボックス 241">
                        <a:extLst>
                          <a:ext uri="{FF2B5EF4-FFF2-40B4-BE49-F238E27FC236}">
                            <a16:creationId xmlns:a16="http://schemas.microsoft.com/office/drawing/2014/main" id="{D5336A59-FD62-43D6-C76A-1FF22929DC18}"/>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a:latin typeface="Cambria Math" panose="02040503050406030204" pitchFamily="18" charset="0"/>
                                      <a:ea typeface="Cambria Math" panose="02040503050406030204" pitchFamily="18" charset="0"/>
                                    </a:rPr>
                                    <m:t>Λ</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42" name="テキスト ボックス 241">
                        <a:extLst>
                          <a:ext uri="{FF2B5EF4-FFF2-40B4-BE49-F238E27FC236}">
                            <a16:creationId xmlns:a16="http://schemas.microsoft.com/office/drawing/2014/main" id="{D5336A59-FD62-43D6-C76A-1FF22929DC18}"/>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9"/>
                        <a:stretch>
                          <a:fillRect r="-5000"/>
                        </a:stretch>
                      </a:blipFill>
                    </p:spPr>
                    <p:txBody>
                      <a:bodyPr/>
                      <a:lstStyle/>
                      <a:p>
                        <a:r>
                          <a:rPr lang="ja-JP" altLang="en-US">
                            <a:noFill/>
                          </a:rPr>
                          <a:t> </a:t>
                        </a:r>
                      </a:p>
                    </p:txBody>
                  </p:sp>
                </mc:Fallback>
              </mc:AlternateContent>
            </p:grpSp>
            <p:grpSp>
              <p:nvGrpSpPr>
                <p:cNvPr id="238" name="グループ化 237">
                  <a:extLst>
                    <a:ext uri="{FF2B5EF4-FFF2-40B4-BE49-F238E27FC236}">
                      <a16:creationId xmlns:a16="http://schemas.microsoft.com/office/drawing/2014/main" id="{4F742350-6169-9B34-712F-A89B1CE51F51}"/>
                    </a:ext>
                  </a:extLst>
                </p:cNvPr>
                <p:cNvGrpSpPr/>
                <p:nvPr/>
              </p:nvGrpSpPr>
              <p:grpSpPr>
                <a:xfrm>
                  <a:off x="8758840" y="2083169"/>
                  <a:ext cx="363338" cy="369332"/>
                  <a:chOff x="8871497" y="4117827"/>
                  <a:chExt cx="363338" cy="369332"/>
                </a:xfrm>
              </p:grpSpPr>
              <p:sp>
                <p:nvSpPr>
                  <p:cNvPr id="239" name="円/楕円 238">
                    <a:extLst>
                      <a:ext uri="{FF2B5EF4-FFF2-40B4-BE49-F238E27FC236}">
                        <a16:creationId xmlns:a16="http://schemas.microsoft.com/office/drawing/2014/main" id="{FCAFDF06-8E5A-CF03-3881-C470D01B1097}"/>
                      </a:ext>
                    </a:extLst>
                  </p:cNvPr>
                  <p:cNvSpPr/>
                  <p:nvPr/>
                </p:nvSpPr>
                <p:spPr>
                  <a:xfrm>
                    <a:off x="8918428" y="4129939"/>
                    <a:ext cx="310351" cy="3148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0" name="テキスト ボックス 239">
                        <a:extLst>
                          <a:ext uri="{FF2B5EF4-FFF2-40B4-BE49-F238E27FC236}">
                            <a16:creationId xmlns:a16="http://schemas.microsoft.com/office/drawing/2014/main" id="{220FD883-E0C7-6874-E297-78F5175DE329}"/>
                          </a:ext>
                        </a:extLst>
                      </p:cNvPr>
                      <p:cNvSpPr txBox="1"/>
                      <p:nvPr/>
                    </p:nvSpPr>
                    <p:spPr>
                      <a:xfrm>
                        <a:off x="8871497" y="4117827"/>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kumimoji="1"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40" name="テキスト ボックス 239">
                        <a:extLst>
                          <a:ext uri="{FF2B5EF4-FFF2-40B4-BE49-F238E27FC236}">
                            <a16:creationId xmlns:a16="http://schemas.microsoft.com/office/drawing/2014/main" id="{220FD883-E0C7-6874-E297-78F5175DE329}"/>
                          </a:ext>
                        </a:extLst>
                      </p:cNvPr>
                      <p:cNvSpPr txBox="1">
                        <a:spLocks noRot="1" noChangeAspect="1" noMove="1" noResize="1" noEditPoints="1" noAdjustHandles="1" noChangeArrowheads="1" noChangeShapeType="1" noTextEdit="1"/>
                      </p:cNvSpPr>
                      <p:nvPr/>
                    </p:nvSpPr>
                    <p:spPr>
                      <a:xfrm>
                        <a:off x="8871497" y="4117827"/>
                        <a:ext cx="363338" cy="369332"/>
                      </a:xfrm>
                      <a:prstGeom prst="rect">
                        <a:avLst/>
                      </a:prstGeom>
                      <a:blipFill>
                        <a:blip r:embed="rId10"/>
                        <a:stretch>
                          <a:fillRect r="-5000"/>
                        </a:stretch>
                      </a:blipFill>
                    </p:spPr>
                    <p:txBody>
                      <a:bodyPr/>
                      <a:lstStyle/>
                      <a:p>
                        <a:r>
                          <a:rPr lang="ja-JP" altLang="en-US">
                            <a:noFill/>
                          </a:rPr>
                          <a:t> </a:t>
                        </a:r>
                      </a:p>
                    </p:txBody>
                  </p:sp>
                </mc:Fallback>
              </mc:AlternateContent>
            </p:grpSp>
          </p:grpSp>
          <p:grpSp>
            <p:nvGrpSpPr>
              <p:cNvPr id="190" name="グループ化 189">
                <a:extLst>
                  <a:ext uri="{FF2B5EF4-FFF2-40B4-BE49-F238E27FC236}">
                    <a16:creationId xmlns:a16="http://schemas.microsoft.com/office/drawing/2014/main" id="{CB6FBEA5-067B-3332-DD3C-A3ABC8AC6579}"/>
                  </a:ext>
                </a:extLst>
              </p:cNvPr>
              <p:cNvGrpSpPr/>
              <p:nvPr/>
            </p:nvGrpSpPr>
            <p:grpSpPr>
              <a:xfrm>
                <a:off x="8292609" y="4395514"/>
                <a:ext cx="2769512" cy="2064945"/>
                <a:chOff x="8315370" y="4106561"/>
                <a:chExt cx="2785345" cy="2061026"/>
              </a:xfrm>
            </p:grpSpPr>
            <p:sp>
              <p:nvSpPr>
                <p:cNvPr id="223" name="三角形 222">
                  <a:extLst>
                    <a:ext uri="{FF2B5EF4-FFF2-40B4-BE49-F238E27FC236}">
                      <a16:creationId xmlns:a16="http://schemas.microsoft.com/office/drawing/2014/main" id="{811CFA1F-3C90-AA5D-6909-2E4875BAA45A}"/>
                    </a:ext>
                  </a:extLst>
                </p:cNvPr>
                <p:cNvSpPr/>
                <p:nvPr/>
              </p:nvSpPr>
              <p:spPr>
                <a:xfrm flipV="1">
                  <a:off x="8315370" y="4112912"/>
                  <a:ext cx="2785345" cy="2054675"/>
                </a:xfrm>
                <a:prstGeom prst="triangl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4" name="直線コネクタ 223">
                  <a:extLst>
                    <a:ext uri="{FF2B5EF4-FFF2-40B4-BE49-F238E27FC236}">
                      <a16:creationId xmlns:a16="http://schemas.microsoft.com/office/drawing/2014/main" id="{145A1997-9F46-85B1-F2A9-EE60085F5A69}"/>
                    </a:ext>
                  </a:extLst>
                </p:cNvPr>
                <p:cNvCxnSpPr>
                  <a:cxnSpLocks/>
                </p:cNvCxnSpPr>
                <p:nvPr/>
              </p:nvCxnSpPr>
              <p:spPr>
                <a:xfrm>
                  <a:off x="8791117" y="4792427"/>
                  <a:ext cx="18362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29426A19-4186-9AF1-7185-3174CE6C2751}"/>
                    </a:ext>
                  </a:extLst>
                </p:cNvPr>
                <p:cNvCxnSpPr>
                  <a:cxnSpLocks/>
                </p:cNvCxnSpPr>
                <p:nvPr/>
              </p:nvCxnSpPr>
              <p:spPr>
                <a:xfrm>
                  <a:off x="9243081" y="5477367"/>
                  <a:ext cx="92345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B06F91AD-7C4E-BF2F-5ED7-8B2C22421AE5}"/>
                    </a:ext>
                  </a:extLst>
                </p:cNvPr>
                <p:cNvCxnSpPr>
                  <a:cxnSpLocks/>
                </p:cNvCxnSpPr>
                <p:nvPr/>
              </p:nvCxnSpPr>
              <p:spPr>
                <a:xfrm>
                  <a:off x="9252461" y="4106561"/>
                  <a:ext cx="913057" cy="13707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A893320C-AA75-8B52-CD59-0F1DA434FD61}"/>
                    </a:ext>
                  </a:extLst>
                </p:cNvPr>
                <p:cNvCxnSpPr>
                  <a:cxnSpLocks/>
                </p:cNvCxnSpPr>
                <p:nvPr/>
              </p:nvCxnSpPr>
              <p:spPr>
                <a:xfrm>
                  <a:off x="10150135" y="4111676"/>
                  <a:ext cx="476727" cy="6764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E941729F-1E99-0EFE-EC27-AA06DFDF7C95}"/>
                    </a:ext>
                  </a:extLst>
                </p:cNvPr>
                <p:cNvCxnSpPr>
                  <a:cxnSpLocks/>
                </p:cNvCxnSpPr>
                <p:nvPr/>
              </p:nvCxnSpPr>
              <p:spPr>
                <a:xfrm flipH="1">
                  <a:off x="8785091" y="4106561"/>
                  <a:ext cx="477206" cy="6805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5C767838-1592-2C19-8F51-009CA0515DAC}"/>
                    </a:ext>
                  </a:extLst>
                </p:cNvPr>
                <p:cNvCxnSpPr>
                  <a:cxnSpLocks/>
                </p:cNvCxnSpPr>
                <p:nvPr/>
              </p:nvCxnSpPr>
              <p:spPr>
                <a:xfrm flipH="1">
                  <a:off x="9262172" y="4111676"/>
                  <a:ext cx="892881" cy="136663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グループ化 190">
                <a:extLst>
                  <a:ext uri="{FF2B5EF4-FFF2-40B4-BE49-F238E27FC236}">
                    <a16:creationId xmlns:a16="http://schemas.microsoft.com/office/drawing/2014/main" id="{A0D0CBA3-E777-B1C4-A125-137AA07BF6C7}"/>
                  </a:ext>
                </a:extLst>
              </p:cNvPr>
              <p:cNvGrpSpPr/>
              <p:nvPr/>
            </p:nvGrpSpPr>
            <p:grpSpPr>
              <a:xfrm>
                <a:off x="9020074" y="4229323"/>
                <a:ext cx="363338" cy="369332"/>
                <a:chOff x="10868467" y="4965080"/>
                <a:chExt cx="363338" cy="369332"/>
              </a:xfrm>
            </p:grpSpPr>
            <p:sp>
              <p:nvSpPr>
                <p:cNvPr id="221" name="円/楕円 220">
                  <a:extLst>
                    <a:ext uri="{FF2B5EF4-FFF2-40B4-BE49-F238E27FC236}">
                      <a16:creationId xmlns:a16="http://schemas.microsoft.com/office/drawing/2014/main" id="{0EB36089-E966-A790-07AE-06E207AC4E28}"/>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2" name="テキスト ボックス 221">
                      <a:extLst>
                        <a:ext uri="{FF2B5EF4-FFF2-40B4-BE49-F238E27FC236}">
                          <a16:creationId xmlns:a16="http://schemas.microsoft.com/office/drawing/2014/main" id="{29B3E809-ED3F-EA4D-4DE3-463DA4C44902}"/>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a:rPr lang="el-GR" altLang="ja-JP" i="1" smtClean="0">
                                    <a:latin typeface="Cambria Math" panose="02040503050406030204" pitchFamily="18" charset="0"/>
                                    <a:ea typeface="Cambria Math" panose="02040503050406030204" pitchFamily="18" charset="0"/>
                                  </a:rPr>
                                  <m:t>∆</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22" name="テキスト ボックス 221">
                      <a:extLst>
                        <a:ext uri="{FF2B5EF4-FFF2-40B4-BE49-F238E27FC236}">
                          <a16:creationId xmlns:a16="http://schemas.microsoft.com/office/drawing/2014/main" id="{29B3E809-ED3F-EA4D-4DE3-463DA4C44902}"/>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1"/>
                      <a:stretch>
                        <a:fillRect r="-6667"/>
                      </a:stretch>
                    </a:blipFill>
                  </p:spPr>
                  <p:txBody>
                    <a:bodyPr/>
                    <a:lstStyle/>
                    <a:p>
                      <a:r>
                        <a:rPr lang="ja-JP" altLang="en-US">
                          <a:noFill/>
                        </a:rPr>
                        <a:t> </a:t>
                      </a:r>
                    </a:p>
                  </p:txBody>
                </p:sp>
              </mc:Fallback>
            </mc:AlternateContent>
          </p:grpSp>
          <p:grpSp>
            <p:nvGrpSpPr>
              <p:cNvPr id="192" name="グループ化 191">
                <a:extLst>
                  <a:ext uri="{FF2B5EF4-FFF2-40B4-BE49-F238E27FC236}">
                    <a16:creationId xmlns:a16="http://schemas.microsoft.com/office/drawing/2014/main" id="{DC2B955D-D25F-C022-2163-C80566D84C27}"/>
                  </a:ext>
                </a:extLst>
              </p:cNvPr>
              <p:cNvGrpSpPr/>
              <p:nvPr/>
            </p:nvGrpSpPr>
            <p:grpSpPr>
              <a:xfrm>
                <a:off x="9470425" y="4911203"/>
                <a:ext cx="363338" cy="369332"/>
                <a:chOff x="10868467" y="4965080"/>
                <a:chExt cx="363338" cy="369332"/>
              </a:xfrm>
            </p:grpSpPr>
            <p:sp>
              <p:nvSpPr>
                <p:cNvPr id="219" name="円/楕円 218">
                  <a:extLst>
                    <a:ext uri="{FF2B5EF4-FFF2-40B4-BE49-F238E27FC236}">
                      <a16:creationId xmlns:a16="http://schemas.microsoft.com/office/drawing/2014/main" id="{0BD5A207-1565-A99F-64FD-6B55770BFA8F}"/>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0" name="テキスト ボックス 219">
                      <a:extLst>
                        <a:ext uri="{FF2B5EF4-FFF2-40B4-BE49-F238E27FC236}">
                          <a16:creationId xmlns:a16="http://schemas.microsoft.com/office/drawing/2014/main" id="{2F5C0705-CCB2-3497-9A23-CD71DA613A36}"/>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20" name="テキスト ボックス 219">
                      <a:extLst>
                        <a:ext uri="{FF2B5EF4-FFF2-40B4-BE49-F238E27FC236}">
                          <a16:creationId xmlns:a16="http://schemas.microsoft.com/office/drawing/2014/main" id="{2F5C0705-CCB2-3497-9A23-CD71DA613A36}"/>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2"/>
                      <a:stretch>
                        <a:fillRect r="-28333"/>
                      </a:stretch>
                    </a:blipFill>
                  </p:spPr>
                  <p:txBody>
                    <a:bodyPr/>
                    <a:lstStyle/>
                    <a:p>
                      <a:r>
                        <a:rPr lang="ja-JP" altLang="en-US">
                          <a:noFill/>
                        </a:rPr>
                        <a:t> </a:t>
                      </a:r>
                    </a:p>
                  </p:txBody>
                </p:sp>
              </mc:Fallback>
            </mc:AlternateContent>
          </p:grpSp>
          <p:grpSp>
            <p:nvGrpSpPr>
              <p:cNvPr id="193" name="グループ化 192">
                <a:extLst>
                  <a:ext uri="{FF2B5EF4-FFF2-40B4-BE49-F238E27FC236}">
                    <a16:creationId xmlns:a16="http://schemas.microsoft.com/office/drawing/2014/main" id="{08D868CE-5721-ABBF-2855-C7ADC7E7995A}"/>
                  </a:ext>
                </a:extLst>
              </p:cNvPr>
              <p:cNvGrpSpPr/>
              <p:nvPr/>
            </p:nvGrpSpPr>
            <p:grpSpPr>
              <a:xfrm>
                <a:off x="8554986" y="4923315"/>
                <a:ext cx="363338" cy="369332"/>
                <a:chOff x="10868467" y="4965080"/>
                <a:chExt cx="363338" cy="369332"/>
              </a:xfrm>
            </p:grpSpPr>
            <p:sp>
              <p:nvSpPr>
                <p:cNvPr id="217" name="円/楕円 216">
                  <a:extLst>
                    <a:ext uri="{FF2B5EF4-FFF2-40B4-BE49-F238E27FC236}">
                      <a16:creationId xmlns:a16="http://schemas.microsoft.com/office/drawing/2014/main" id="{8B0320B4-B282-A1CD-6A6B-A279D15FA1B7}"/>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8" name="テキスト ボックス 217">
                      <a:extLst>
                        <a:ext uri="{FF2B5EF4-FFF2-40B4-BE49-F238E27FC236}">
                          <a16:creationId xmlns:a16="http://schemas.microsoft.com/office/drawing/2014/main" id="{D8BF65FA-9830-270B-F5B6-F3459A5D5A2D}"/>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18" name="テキスト ボックス 217">
                      <a:extLst>
                        <a:ext uri="{FF2B5EF4-FFF2-40B4-BE49-F238E27FC236}">
                          <a16:creationId xmlns:a16="http://schemas.microsoft.com/office/drawing/2014/main" id="{D8BF65FA-9830-270B-F5B6-F3459A5D5A2D}"/>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3"/>
                      <a:stretch>
                        <a:fillRect r="-28814"/>
                      </a:stretch>
                    </a:blipFill>
                  </p:spPr>
                  <p:txBody>
                    <a:bodyPr/>
                    <a:lstStyle/>
                    <a:p>
                      <a:r>
                        <a:rPr lang="ja-JP" altLang="en-US">
                          <a:noFill/>
                        </a:rPr>
                        <a:t> </a:t>
                      </a:r>
                    </a:p>
                  </p:txBody>
                </p:sp>
              </mc:Fallback>
            </mc:AlternateContent>
          </p:grpSp>
          <p:grpSp>
            <p:nvGrpSpPr>
              <p:cNvPr id="194" name="グループ化 193">
                <a:extLst>
                  <a:ext uri="{FF2B5EF4-FFF2-40B4-BE49-F238E27FC236}">
                    <a16:creationId xmlns:a16="http://schemas.microsoft.com/office/drawing/2014/main" id="{C5D5F3BE-55E5-DCD5-EF38-827F3499D3DE}"/>
                  </a:ext>
                </a:extLst>
              </p:cNvPr>
              <p:cNvGrpSpPr/>
              <p:nvPr/>
            </p:nvGrpSpPr>
            <p:grpSpPr>
              <a:xfrm>
                <a:off x="9929219" y="4229323"/>
                <a:ext cx="363338" cy="369332"/>
                <a:chOff x="10868467" y="4965080"/>
                <a:chExt cx="363338" cy="369332"/>
              </a:xfrm>
            </p:grpSpPr>
            <p:sp>
              <p:nvSpPr>
                <p:cNvPr id="215" name="円/楕円 214">
                  <a:extLst>
                    <a:ext uri="{FF2B5EF4-FFF2-40B4-BE49-F238E27FC236}">
                      <a16:creationId xmlns:a16="http://schemas.microsoft.com/office/drawing/2014/main" id="{A7B225AC-375A-7877-BB47-71D0873AB37A}"/>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6" name="テキスト ボックス 215">
                      <a:extLst>
                        <a:ext uri="{FF2B5EF4-FFF2-40B4-BE49-F238E27FC236}">
                          <a16:creationId xmlns:a16="http://schemas.microsoft.com/office/drawing/2014/main" id="{ACB5A883-CBCD-CC1D-D053-ABEF1B0919E1}"/>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a:rPr lang="el-GR" altLang="ja-JP" i="1" smtClean="0">
                                    <a:latin typeface="Cambria Math" panose="02040503050406030204" pitchFamily="18" charset="0"/>
                                    <a:ea typeface="Cambria Math" panose="02040503050406030204" pitchFamily="18" charset="0"/>
                                  </a:rPr>
                                  <m:t>∆</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16" name="テキスト ボックス 215">
                      <a:extLst>
                        <a:ext uri="{FF2B5EF4-FFF2-40B4-BE49-F238E27FC236}">
                          <a16:creationId xmlns:a16="http://schemas.microsoft.com/office/drawing/2014/main" id="{ACB5A883-CBCD-CC1D-D053-ABEF1B0919E1}"/>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4"/>
                      <a:stretch>
                        <a:fillRect r="-11667"/>
                      </a:stretch>
                    </a:blipFill>
                  </p:spPr>
                  <p:txBody>
                    <a:bodyPr/>
                    <a:lstStyle/>
                    <a:p>
                      <a:r>
                        <a:rPr lang="ja-JP" altLang="en-US">
                          <a:noFill/>
                        </a:rPr>
                        <a:t> </a:t>
                      </a:r>
                    </a:p>
                  </p:txBody>
                </p:sp>
              </mc:Fallback>
            </mc:AlternateContent>
          </p:grpSp>
          <p:grpSp>
            <p:nvGrpSpPr>
              <p:cNvPr id="195" name="グループ化 194">
                <a:extLst>
                  <a:ext uri="{FF2B5EF4-FFF2-40B4-BE49-F238E27FC236}">
                    <a16:creationId xmlns:a16="http://schemas.microsoft.com/office/drawing/2014/main" id="{FA7134A0-253E-CA61-94FD-45CAA63FF083}"/>
                  </a:ext>
                </a:extLst>
              </p:cNvPr>
              <p:cNvGrpSpPr/>
              <p:nvPr/>
            </p:nvGrpSpPr>
            <p:grpSpPr>
              <a:xfrm>
                <a:off x="10831523" y="4241435"/>
                <a:ext cx="363338" cy="369332"/>
                <a:chOff x="10868467" y="4965080"/>
                <a:chExt cx="363338" cy="369332"/>
              </a:xfrm>
            </p:grpSpPr>
            <p:sp>
              <p:nvSpPr>
                <p:cNvPr id="213" name="円/楕円 212">
                  <a:extLst>
                    <a:ext uri="{FF2B5EF4-FFF2-40B4-BE49-F238E27FC236}">
                      <a16:creationId xmlns:a16="http://schemas.microsoft.com/office/drawing/2014/main" id="{81611627-560B-A07E-B103-C2F9E4AD33DC}"/>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4" name="テキスト ボックス 213">
                      <a:extLst>
                        <a:ext uri="{FF2B5EF4-FFF2-40B4-BE49-F238E27FC236}">
                          <a16:creationId xmlns:a16="http://schemas.microsoft.com/office/drawing/2014/main" id="{023C27A9-DF6D-4C55-1258-6D18194163E9}"/>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smtClean="0">
                                    <a:latin typeface="Cambria Math" panose="02040503050406030204" pitchFamily="18" charset="0"/>
                                    <a:ea typeface="Cambria Math" panose="02040503050406030204" pitchFamily="18" charset="0"/>
                                  </a:rPr>
                                  <m:t>Δ</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14" name="テキスト ボックス 213">
                      <a:extLst>
                        <a:ext uri="{FF2B5EF4-FFF2-40B4-BE49-F238E27FC236}">
                          <a16:creationId xmlns:a16="http://schemas.microsoft.com/office/drawing/2014/main" id="{023C27A9-DF6D-4C55-1258-6D18194163E9}"/>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5"/>
                      <a:stretch>
                        <a:fillRect r="-43333"/>
                      </a:stretch>
                    </a:blipFill>
                  </p:spPr>
                  <p:txBody>
                    <a:bodyPr/>
                    <a:lstStyle/>
                    <a:p>
                      <a:r>
                        <a:rPr lang="ja-JP" altLang="en-US">
                          <a:noFill/>
                        </a:rPr>
                        <a:t> </a:t>
                      </a:r>
                    </a:p>
                  </p:txBody>
                </p:sp>
              </mc:Fallback>
            </mc:AlternateContent>
          </p:grpSp>
          <p:grpSp>
            <p:nvGrpSpPr>
              <p:cNvPr id="196" name="グループ化 195">
                <a:extLst>
                  <a:ext uri="{FF2B5EF4-FFF2-40B4-BE49-F238E27FC236}">
                    <a16:creationId xmlns:a16="http://schemas.microsoft.com/office/drawing/2014/main" id="{076D727D-CAB4-6791-3301-25095DA3635E}"/>
                  </a:ext>
                </a:extLst>
              </p:cNvPr>
              <p:cNvGrpSpPr/>
              <p:nvPr/>
            </p:nvGrpSpPr>
            <p:grpSpPr>
              <a:xfrm>
                <a:off x="8147169" y="4229323"/>
                <a:ext cx="363338" cy="369332"/>
                <a:chOff x="10868467" y="4965080"/>
                <a:chExt cx="363338" cy="369332"/>
              </a:xfrm>
            </p:grpSpPr>
            <p:sp>
              <p:nvSpPr>
                <p:cNvPr id="211" name="円/楕円 210">
                  <a:extLst>
                    <a:ext uri="{FF2B5EF4-FFF2-40B4-BE49-F238E27FC236}">
                      <a16:creationId xmlns:a16="http://schemas.microsoft.com/office/drawing/2014/main" id="{44C571CB-1804-FFEA-B5CB-E739B59E4913}"/>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2" name="テキスト ボックス 211">
                      <a:extLst>
                        <a:ext uri="{FF2B5EF4-FFF2-40B4-BE49-F238E27FC236}">
                          <a16:creationId xmlns:a16="http://schemas.microsoft.com/office/drawing/2014/main" id="{0F46D751-56EB-DC41-A622-57FDDC6A9DC6}"/>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a:rPr lang="el-GR" altLang="ja-JP" i="1" smtClean="0">
                                    <a:latin typeface="Cambria Math" panose="02040503050406030204" pitchFamily="18" charset="0"/>
                                    <a:ea typeface="Cambria Math" panose="02040503050406030204" pitchFamily="18" charset="0"/>
                                  </a:rPr>
                                  <m:t>∆</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12" name="テキスト ボックス 211">
                      <a:extLst>
                        <a:ext uri="{FF2B5EF4-FFF2-40B4-BE49-F238E27FC236}">
                          <a16:creationId xmlns:a16="http://schemas.microsoft.com/office/drawing/2014/main" id="{0F46D751-56EB-DC41-A622-57FDDC6A9DC6}"/>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6"/>
                      <a:stretch>
                        <a:fillRect r="-5000"/>
                      </a:stretch>
                    </a:blipFill>
                  </p:spPr>
                  <p:txBody>
                    <a:bodyPr/>
                    <a:lstStyle/>
                    <a:p>
                      <a:r>
                        <a:rPr lang="ja-JP" altLang="en-US">
                          <a:noFill/>
                        </a:rPr>
                        <a:t> </a:t>
                      </a:r>
                    </a:p>
                  </p:txBody>
                </p:sp>
              </mc:Fallback>
            </mc:AlternateContent>
          </p:grpSp>
          <p:grpSp>
            <p:nvGrpSpPr>
              <p:cNvPr id="197" name="グループ化 196">
                <a:extLst>
                  <a:ext uri="{FF2B5EF4-FFF2-40B4-BE49-F238E27FC236}">
                    <a16:creationId xmlns:a16="http://schemas.microsoft.com/office/drawing/2014/main" id="{E1DEE142-9722-5EF9-E1F7-EA72E2C6B76C}"/>
                  </a:ext>
                </a:extLst>
              </p:cNvPr>
              <p:cNvGrpSpPr/>
              <p:nvPr/>
            </p:nvGrpSpPr>
            <p:grpSpPr>
              <a:xfrm>
                <a:off x="9020074" y="5590606"/>
                <a:ext cx="363338" cy="369332"/>
                <a:chOff x="10868467" y="4965080"/>
                <a:chExt cx="363338" cy="369332"/>
              </a:xfrm>
            </p:grpSpPr>
            <p:sp>
              <p:nvSpPr>
                <p:cNvPr id="209" name="円/楕円 208">
                  <a:extLst>
                    <a:ext uri="{FF2B5EF4-FFF2-40B4-BE49-F238E27FC236}">
                      <a16:creationId xmlns:a16="http://schemas.microsoft.com/office/drawing/2014/main" id="{63320A7E-9392-D0E2-F431-9F21E8B57275}"/>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0" name="テキスト ボックス 209">
                      <a:extLst>
                        <a:ext uri="{FF2B5EF4-FFF2-40B4-BE49-F238E27FC236}">
                          <a16:creationId xmlns:a16="http://schemas.microsoft.com/office/drawing/2014/main" id="{7CA34D2F-38F4-3551-A556-C5308B342AE4}"/>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a:latin typeface="Cambria Math" panose="02040503050406030204" pitchFamily="18" charset="0"/>
                                    <a:ea typeface="Cambria Math" panose="02040503050406030204" pitchFamily="18" charset="0"/>
                                  </a:rPr>
                                  <m:t>Ξ</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10" name="テキスト ボックス 209">
                      <a:extLst>
                        <a:ext uri="{FF2B5EF4-FFF2-40B4-BE49-F238E27FC236}">
                          <a16:creationId xmlns:a16="http://schemas.microsoft.com/office/drawing/2014/main" id="{7CA34D2F-38F4-3551-A556-C5308B342AE4}"/>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7"/>
                      <a:stretch>
                        <a:fillRect r="-28333"/>
                      </a:stretch>
                    </a:blipFill>
                  </p:spPr>
                  <p:txBody>
                    <a:bodyPr/>
                    <a:lstStyle/>
                    <a:p>
                      <a:r>
                        <a:rPr lang="ja-JP" altLang="en-US">
                          <a:noFill/>
                        </a:rPr>
                        <a:t> </a:t>
                      </a:r>
                    </a:p>
                  </p:txBody>
                </p:sp>
              </mc:Fallback>
            </mc:AlternateContent>
          </p:grpSp>
          <p:grpSp>
            <p:nvGrpSpPr>
              <p:cNvPr id="198" name="グループ化 197">
                <a:extLst>
                  <a:ext uri="{FF2B5EF4-FFF2-40B4-BE49-F238E27FC236}">
                    <a16:creationId xmlns:a16="http://schemas.microsoft.com/office/drawing/2014/main" id="{E1280DA3-1251-1635-4F69-B699F87F99BF}"/>
                  </a:ext>
                </a:extLst>
              </p:cNvPr>
              <p:cNvGrpSpPr/>
              <p:nvPr/>
            </p:nvGrpSpPr>
            <p:grpSpPr>
              <a:xfrm>
                <a:off x="9470425" y="6231415"/>
                <a:ext cx="363338" cy="369332"/>
                <a:chOff x="10868467" y="4965080"/>
                <a:chExt cx="363338" cy="369332"/>
              </a:xfrm>
            </p:grpSpPr>
            <p:sp>
              <p:nvSpPr>
                <p:cNvPr id="207" name="円/楕円 206">
                  <a:extLst>
                    <a:ext uri="{FF2B5EF4-FFF2-40B4-BE49-F238E27FC236}">
                      <a16:creationId xmlns:a16="http://schemas.microsoft.com/office/drawing/2014/main" id="{D74741EB-2903-856E-0C15-837060FA0E91}"/>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8" name="テキスト ボックス 207">
                      <a:extLst>
                        <a:ext uri="{FF2B5EF4-FFF2-40B4-BE49-F238E27FC236}">
                          <a16:creationId xmlns:a16="http://schemas.microsoft.com/office/drawing/2014/main" id="{C6F8C0BF-CA12-34BE-66C1-BF32E2965C3A}"/>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smtClean="0">
                                    <a:latin typeface="Cambria Math" panose="02040503050406030204" pitchFamily="18" charset="0"/>
                                    <a:ea typeface="Cambria Math" panose="02040503050406030204" pitchFamily="18" charset="0"/>
                                  </a:rPr>
                                  <m:t>Ω</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08" name="テキスト ボックス 207">
                      <a:extLst>
                        <a:ext uri="{FF2B5EF4-FFF2-40B4-BE49-F238E27FC236}">
                          <a16:creationId xmlns:a16="http://schemas.microsoft.com/office/drawing/2014/main" id="{C6F8C0BF-CA12-34BE-66C1-BF32E2965C3A}"/>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8"/>
                      <a:stretch>
                        <a:fillRect r="-10000"/>
                      </a:stretch>
                    </a:blipFill>
                  </p:spPr>
                  <p:txBody>
                    <a:bodyPr/>
                    <a:lstStyle/>
                    <a:p>
                      <a:r>
                        <a:rPr lang="ja-JP" altLang="en-US">
                          <a:noFill/>
                        </a:rPr>
                        <a:t> </a:t>
                      </a:r>
                    </a:p>
                  </p:txBody>
                </p:sp>
              </mc:Fallback>
            </mc:AlternateContent>
          </p:grpSp>
          <p:grpSp>
            <p:nvGrpSpPr>
              <p:cNvPr id="199" name="グループ化 198">
                <a:extLst>
                  <a:ext uri="{FF2B5EF4-FFF2-40B4-BE49-F238E27FC236}">
                    <a16:creationId xmlns:a16="http://schemas.microsoft.com/office/drawing/2014/main" id="{C853C5D0-7BAC-E87F-8D08-A0D77EE27A1D}"/>
                  </a:ext>
                </a:extLst>
              </p:cNvPr>
              <p:cNvGrpSpPr/>
              <p:nvPr/>
            </p:nvGrpSpPr>
            <p:grpSpPr>
              <a:xfrm>
                <a:off x="10373063" y="4923503"/>
                <a:ext cx="363338" cy="369332"/>
                <a:chOff x="10868467" y="4965080"/>
                <a:chExt cx="363338" cy="369332"/>
              </a:xfrm>
            </p:grpSpPr>
            <p:sp>
              <p:nvSpPr>
                <p:cNvPr id="205" name="円/楕円 204">
                  <a:extLst>
                    <a:ext uri="{FF2B5EF4-FFF2-40B4-BE49-F238E27FC236}">
                      <a16:creationId xmlns:a16="http://schemas.microsoft.com/office/drawing/2014/main" id="{BE0143B8-7091-95EE-F8DC-D1BA3D53E1EB}"/>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6" name="テキスト ボックス 205">
                      <a:extLst>
                        <a:ext uri="{FF2B5EF4-FFF2-40B4-BE49-F238E27FC236}">
                          <a16:creationId xmlns:a16="http://schemas.microsoft.com/office/drawing/2014/main" id="{C885FCE2-F0AF-F3B9-1284-DA5D77902211}"/>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smtClean="0">
                                    <a:latin typeface="Cambria Math" panose="02040503050406030204" pitchFamily="18" charset="0"/>
                                    <a:ea typeface="Cambria Math" panose="02040503050406030204" pitchFamily="18" charset="0"/>
                                  </a:rPr>
                                  <m:t>Σ</m:t>
                                </m:r>
                              </m:e>
                              <m:sup>
                                <m:r>
                                  <a:rPr kumimoji="1" lang="en-US" altLang="ja-JP" b="0" i="1" smtClean="0">
                                    <a:latin typeface="Cambria Math" panose="02040503050406030204" pitchFamily="18" charset="0"/>
                                  </a:rPr>
                                  <m:t>∗+</m:t>
                                </m:r>
                              </m:sup>
                            </m:sSup>
                          </m:oMath>
                        </m:oMathPara>
                      </a14:m>
                      <a:endParaRPr kumimoji="1" lang="ja-JP" altLang="en-US"/>
                    </a:p>
                  </p:txBody>
                </p:sp>
              </mc:Choice>
              <mc:Fallback xmlns="">
                <p:sp>
                  <p:nvSpPr>
                    <p:cNvPr id="206" name="テキスト ボックス 205">
                      <a:extLst>
                        <a:ext uri="{FF2B5EF4-FFF2-40B4-BE49-F238E27FC236}">
                          <a16:creationId xmlns:a16="http://schemas.microsoft.com/office/drawing/2014/main" id="{C885FCE2-F0AF-F3B9-1284-DA5D77902211}"/>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19"/>
                      <a:stretch>
                        <a:fillRect r="-33333"/>
                      </a:stretch>
                    </a:blipFill>
                  </p:spPr>
                  <p:txBody>
                    <a:bodyPr/>
                    <a:lstStyle/>
                    <a:p>
                      <a:r>
                        <a:rPr lang="ja-JP" altLang="en-US">
                          <a:noFill/>
                        </a:rPr>
                        <a:t> </a:t>
                      </a:r>
                    </a:p>
                  </p:txBody>
                </p:sp>
              </mc:Fallback>
            </mc:AlternateContent>
          </p:grpSp>
          <p:grpSp>
            <p:nvGrpSpPr>
              <p:cNvPr id="200" name="グループ化 199">
                <a:extLst>
                  <a:ext uri="{FF2B5EF4-FFF2-40B4-BE49-F238E27FC236}">
                    <a16:creationId xmlns:a16="http://schemas.microsoft.com/office/drawing/2014/main" id="{C87A584B-BC04-4036-5084-02B907155BBF}"/>
                  </a:ext>
                </a:extLst>
              </p:cNvPr>
              <p:cNvGrpSpPr/>
              <p:nvPr/>
            </p:nvGrpSpPr>
            <p:grpSpPr>
              <a:xfrm>
                <a:off x="9929208" y="5590606"/>
                <a:ext cx="363338" cy="369332"/>
                <a:chOff x="10868467" y="4965080"/>
                <a:chExt cx="363338" cy="369332"/>
              </a:xfrm>
            </p:grpSpPr>
            <p:sp>
              <p:nvSpPr>
                <p:cNvPr id="203" name="円/楕円 202">
                  <a:extLst>
                    <a:ext uri="{FF2B5EF4-FFF2-40B4-BE49-F238E27FC236}">
                      <a16:creationId xmlns:a16="http://schemas.microsoft.com/office/drawing/2014/main" id="{904F2507-6551-6E38-BD72-6579DBFA0D02}"/>
                    </a:ext>
                  </a:extLst>
                </p:cNvPr>
                <p:cNvSpPr/>
                <p:nvPr/>
              </p:nvSpPr>
              <p:spPr>
                <a:xfrm>
                  <a:off x="10915398" y="4977192"/>
                  <a:ext cx="310351" cy="31489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4" name="テキスト ボックス 203">
                      <a:extLst>
                        <a:ext uri="{FF2B5EF4-FFF2-40B4-BE49-F238E27FC236}">
                          <a16:creationId xmlns:a16="http://schemas.microsoft.com/office/drawing/2014/main" id="{77408BA2-64CC-38B8-6114-5F93807A76AE}"/>
                        </a:ext>
                      </a:extLst>
                    </p:cNvPr>
                    <p:cNvSpPr txBox="1"/>
                    <p:nvPr/>
                  </p:nvSpPr>
                  <p:spPr>
                    <a:xfrm>
                      <a:off x="10868467" y="4965080"/>
                      <a:ext cx="3633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sty m:val="p"/>
                                  </m:rPr>
                                  <a:rPr lang="el-GR" altLang="ja-JP" i="1">
                                    <a:latin typeface="Cambria Math" panose="02040503050406030204" pitchFamily="18" charset="0"/>
                                    <a:ea typeface="Cambria Math" panose="02040503050406030204" pitchFamily="18" charset="0"/>
                                  </a:rPr>
                                  <m:t>Ξ</m:t>
                                </m:r>
                              </m:e>
                              <m:sup>
                                <m:r>
                                  <a:rPr kumimoji="1" lang="en-US" altLang="ja-JP" b="0" i="1" smtClean="0">
                                    <a:latin typeface="Cambria Math" panose="02040503050406030204" pitchFamily="18" charset="0"/>
                                  </a:rPr>
                                  <m:t>∗0</m:t>
                                </m:r>
                              </m:sup>
                            </m:sSup>
                          </m:oMath>
                        </m:oMathPara>
                      </a14:m>
                      <a:endParaRPr kumimoji="1" lang="ja-JP" altLang="en-US"/>
                    </a:p>
                  </p:txBody>
                </p:sp>
              </mc:Choice>
              <mc:Fallback xmlns="">
                <p:sp>
                  <p:nvSpPr>
                    <p:cNvPr id="204" name="テキスト ボックス 203">
                      <a:extLst>
                        <a:ext uri="{FF2B5EF4-FFF2-40B4-BE49-F238E27FC236}">
                          <a16:creationId xmlns:a16="http://schemas.microsoft.com/office/drawing/2014/main" id="{77408BA2-64CC-38B8-6114-5F93807A76AE}"/>
                        </a:ext>
                      </a:extLst>
                    </p:cNvPr>
                    <p:cNvSpPr txBox="1">
                      <a:spLocks noRot="1" noChangeAspect="1" noMove="1" noResize="1" noEditPoints="1" noAdjustHandles="1" noChangeArrowheads="1" noChangeShapeType="1" noTextEdit="1"/>
                    </p:cNvSpPr>
                    <p:nvPr/>
                  </p:nvSpPr>
                  <p:spPr>
                    <a:xfrm>
                      <a:off x="10868467" y="4965080"/>
                      <a:ext cx="363338" cy="369332"/>
                    </a:xfrm>
                    <a:prstGeom prst="rect">
                      <a:avLst/>
                    </a:prstGeom>
                    <a:blipFill>
                      <a:blip r:embed="rId20"/>
                      <a:stretch>
                        <a:fillRect r="-30000"/>
                      </a:stretch>
                    </a:blipFill>
                  </p:spPr>
                  <p:txBody>
                    <a:bodyPr/>
                    <a:lstStyle/>
                    <a:p>
                      <a:r>
                        <a:rPr lang="ja-JP" altLang="en-US">
                          <a:noFill/>
                        </a:rPr>
                        <a:t> </a:t>
                      </a:r>
                    </a:p>
                  </p:txBody>
                </p:sp>
              </mc:Fallback>
            </mc:AlternateContent>
          </p:grpSp>
          <p:sp>
            <p:nvSpPr>
              <p:cNvPr id="201" name="角丸四角形 200">
                <a:extLst>
                  <a:ext uri="{FF2B5EF4-FFF2-40B4-BE49-F238E27FC236}">
                    <a16:creationId xmlns:a16="http://schemas.microsoft.com/office/drawing/2014/main" id="{5E9027F2-9E4A-F2E6-7346-6218E9E87B53}"/>
                  </a:ext>
                </a:extLst>
              </p:cNvPr>
              <p:cNvSpPr/>
              <p:nvPr/>
            </p:nvSpPr>
            <p:spPr>
              <a:xfrm>
                <a:off x="7726326" y="1155405"/>
                <a:ext cx="3955566" cy="5528929"/>
              </a:xfrm>
              <a:prstGeom prst="roundRect">
                <a:avLst>
                  <a:gd name="adj" fmla="val 5377"/>
                </a:avLst>
              </a:prstGeom>
              <a:noFill/>
              <a:ln w="317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8" name="テキスト ボックス 187">
              <a:extLst>
                <a:ext uri="{FF2B5EF4-FFF2-40B4-BE49-F238E27FC236}">
                  <a16:creationId xmlns:a16="http://schemas.microsoft.com/office/drawing/2014/main" id="{85D8C146-2FE7-3B5A-6F7C-278CD904528B}"/>
                </a:ext>
              </a:extLst>
            </p:cNvPr>
            <p:cNvSpPr txBox="1"/>
            <p:nvPr/>
          </p:nvSpPr>
          <p:spPr>
            <a:xfrm>
              <a:off x="8626300" y="980433"/>
              <a:ext cx="2051587" cy="369332"/>
            </a:xfrm>
            <a:prstGeom prst="rect">
              <a:avLst/>
            </a:prstGeom>
            <a:solidFill>
              <a:schemeClr val="bg1"/>
            </a:solidFill>
          </p:spPr>
          <p:txBody>
            <a:bodyPr wrap="square" rtlCol="0">
              <a:spAutoFit/>
            </a:bodyPr>
            <a:lstStyle/>
            <a:p>
              <a:pPr algn="ctr"/>
              <a:r>
                <a:rPr kumimoji="1" lang="en-US" altLang="ja-JP" u="sng"/>
                <a:t>Flavor multiplets</a:t>
              </a:r>
              <a:endParaRPr kumimoji="1" lang="ja-JP" altLang="en-US" u="sng"/>
            </a:p>
          </p:txBody>
        </p:sp>
      </p:gr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E6499EAA-FD9B-00B7-07B9-38EC3B4FAB9C}"/>
                  </a:ext>
                </a:extLst>
              </p:cNvPr>
              <p:cNvSpPr txBox="1"/>
              <p:nvPr/>
            </p:nvSpPr>
            <p:spPr>
              <a:xfrm>
                <a:off x="11171784" y="6396335"/>
                <a:ext cx="1020216"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4</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10" name="テキスト ボックス 9">
                <a:extLst>
                  <a:ext uri="{FF2B5EF4-FFF2-40B4-BE49-F238E27FC236}">
                    <a16:creationId xmlns:a16="http://schemas.microsoft.com/office/drawing/2014/main" id="{E6499EAA-FD9B-00B7-07B9-38EC3B4FAB9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21"/>
                <a:stretch>
                  <a:fillRect l="-20732" t="-127027" b="-1918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54629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Summary </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560600" y="2285623"/>
                <a:ext cx="7328226" cy="830997"/>
              </a:xfrm>
              <a:prstGeom prst="rect">
                <a:avLst/>
              </a:prstGeom>
              <a:noFill/>
            </p:spPr>
            <p:txBody>
              <a:bodyPr wrap="square" rtlCol="0">
                <a:spAutoFit/>
              </a:bodyPr>
              <a:lstStyle/>
              <a:p>
                <a:r>
                  <a:rPr kumimoji="1" lang="en-US" altLang="ja-JP" sz="2400"/>
                  <a:t>Mass of </a:t>
                </a:r>
                <a14:m>
                  <m:oMath xmlns:m="http://schemas.openxmlformats.org/officeDocument/2006/math">
                    <m:sSub>
                      <m:sSubPr>
                        <m:ctrlPr>
                          <a:rPr lang="el-GR"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𝑐𝑐𝑠</m:t>
                        </m:r>
                      </m:sub>
                    </m:sSub>
                  </m:oMath>
                </a14:m>
                <a:r>
                  <a:rPr kumimoji="1" lang="en-US" altLang="ja-JP" sz="2400"/>
                  <a:t>from super flavor symmetry</a:t>
                </a:r>
              </a:p>
              <a:p>
                <a:pPr algn="ctr"/>
                <a:r>
                  <a:rPr kumimoji="1" lang="en-US" altLang="ja-JP" sz="2400"/>
                  <a:t> </a:t>
                </a:r>
                <a14:m>
                  <m:oMath xmlns:m="http://schemas.openxmlformats.org/officeDocument/2006/math">
                    <m:r>
                      <a:rPr lang="en-US" altLang="ja-JP" sz="2400" i="1" dirty="0" smtClean="0">
                        <a:solidFill>
                          <a:schemeClr val="tx1"/>
                        </a:solidFill>
                        <a:latin typeface="Cambria Math" panose="02040503050406030204" pitchFamily="18" charset="0"/>
                      </a:rPr>
                      <m:t>𝑀</m:t>
                    </m:r>
                    <m:d>
                      <m:dPr>
                        <m:ctrlPr>
                          <a:rPr lang="en-US" altLang="ja-JP" sz="2400" i="1" dirty="0">
                            <a:solidFill>
                              <a:schemeClr val="tx1"/>
                            </a:solidFill>
                            <a:latin typeface="Cambria Math" panose="02040503050406030204" pitchFamily="18" charset="0"/>
                          </a:rPr>
                        </m:ctrlPr>
                      </m:dPr>
                      <m:e>
                        <m:sSub>
                          <m:sSubPr>
                            <m:ctrlPr>
                              <a:rPr lang="el-GR"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𝑐𝑐𝑠</m:t>
                            </m:r>
                          </m:sub>
                        </m:sSub>
                      </m:e>
                    </m:d>
                    <m:r>
                      <a:rPr lang="en-US" altLang="ja-JP" sz="2400" b="0" i="1" dirty="0" smtClean="0">
                        <a:solidFill>
                          <a:schemeClr val="tx1"/>
                        </a:solidFill>
                        <a:latin typeface="Cambria Math" panose="02040503050406030204" pitchFamily="18" charset="0"/>
                      </a:rPr>
                      <m:t>=</m:t>
                    </m:r>
                    <m:r>
                      <a:rPr kumimoji="1" lang="en-US" altLang="ja-JP" sz="2400" b="0" i="0" smtClean="0">
                        <a:solidFill>
                          <a:schemeClr val="tx1"/>
                        </a:solidFill>
                        <a:latin typeface="Cambria Math" panose="02040503050406030204" pitchFamily="18" charset="0"/>
                        <a:ea typeface="Cambria Math" panose="02040503050406030204" pitchFamily="18" charset="0"/>
                      </a:rPr>
                      <m:t>4059</m:t>
                    </m:r>
                  </m:oMath>
                </a14:m>
                <a:r>
                  <a:rPr kumimoji="1" lang="ja-JP" altLang="en-US" sz="2400"/>
                  <a:t> </a:t>
                </a:r>
                <a:r>
                  <a:rPr kumimoji="1" lang="en-US" altLang="ja-JP" sz="2400"/>
                  <a:t>(MeV)</a:t>
                </a:r>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560600" y="2285623"/>
                <a:ext cx="7328226" cy="830997"/>
              </a:xfrm>
              <a:prstGeom prst="rect">
                <a:avLst/>
              </a:prstGeom>
              <a:blipFill>
                <a:blip r:embed="rId3"/>
                <a:stretch>
                  <a:fillRect l="-1331" t="-5882" b="-16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3BEB2B2-BF58-590C-EE9D-E7B8B4763813}"/>
                  </a:ext>
                </a:extLst>
              </p:cNvPr>
              <p:cNvSpPr txBox="1"/>
              <p:nvPr/>
            </p:nvSpPr>
            <p:spPr>
              <a:xfrm>
                <a:off x="560600" y="3227949"/>
                <a:ext cx="6918960" cy="1114921"/>
              </a:xfrm>
              <a:prstGeom prst="rect">
                <a:avLst/>
              </a:prstGeom>
              <a:noFill/>
            </p:spPr>
            <p:txBody>
              <a:bodyPr wrap="square" rtlCol="0">
                <a:spAutoFit/>
              </a:bodyPr>
              <a:lstStyle/>
              <a:p>
                <a:r>
                  <a:rPr kumimoji="1" lang="en-US" altLang="ja-JP" sz="2400"/>
                  <a:t>Decay width of </a:t>
                </a:r>
                <a14:m>
                  <m:oMath xmlns:m="http://schemas.openxmlformats.org/officeDocument/2006/math">
                    <m:sSub>
                      <m:sSubPr>
                        <m:ctrlPr>
                          <a:rPr lang="el-GR"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𝑐𝑐𝑠</m:t>
                        </m:r>
                      </m:sub>
                    </m:sSub>
                  </m:oMath>
                </a14:m>
                <a:r>
                  <a:rPr kumimoji="1" lang="en-US" altLang="ja-JP" sz="2400"/>
                  <a:t>from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SU</m:t>
                        </m:r>
                        <m:r>
                          <a:rPr lang="en-US" altLang="ja-JP" sz="2400">
                            <a:latin typeface="Cambria Math" panose="02040503050406030204" pitchFamily="18" charset="0"/>
                          </a:rPr>
                          <m:t>(3)</m:t>
                        </m:r>
                      </m:e>
                      <m:sub>
                        <m:r>
                          <m:rPr>
                            <m:sty m:val="p"/>
                          </m:rPr>
                          <a:rPr lang="en-US" altLang="ja-JP" sz="2400">
                            <a:latin typeface="Cambria Math" panose="02040503050406030204" pitchFamily="18" charset="0"/>
                          </a:rPr>
                          <m:t>f</m:t>
                        </m:r>
                      </m:sub>
                    </m:sSub>
                  </m:oMath>
                </a14:m>
                <a:r>
                  <a:rPr kumimoji="1" lang="en-US" altLang="ja-JP" sz="2400"/>
                  <a:t> symmetry</a:t>
                </a:r>
              </a:p>
              <a:p>
                <a:pPr algn="ctr"/>
                <a14:m>
                  <m:oMath xmlns:m="http://schemas.openxmlformats.org/officeDocument/2006/math">
                    <m:r>
                      <m:rPr>
                        <m:sty m:val="p"/>
                      </m:rPr>
                      <a:rPr lang="el-GR" altLang="ja-JP" sz="2400" i="1" smtClean="0">
                        <a:solidFill>
                          <a:schemeClr val="tx1"/>
                        </a:solidFill>
                        <a:latin typeface="Cambria Math" panose="02040503050406030204" pitchFamily="18" charset="0"/>
                        <a:ea typeface="Cambria Math" panose="02040503050406030204" pitchFamily="18" charset="0"/>
                      </a:rPr>
                      <m:t>Γ</m:t>
                    </m:r>
                    <m:d>
                      <m:dPr>
                        <m:ctrlPr>
                          <a:rPr lang="el-GR" altLang="ja-JP" sz="2400" i="1">
                            <a:solidFill>
                              <a:schemeClr val="tx1"/>
                            </a:solidFill>
                            <a:latin typeface="Cambria Math" panose="02040503050406030204" pitchFamily="18" charset="0"/>
                            <a:ea typeface="Cambria Math" panose="02040503050406030204" pitchFamily="18" charset="0"/>
                          </a:rPr>
                        </m:ctrlPr>
                      </m:dPr>
                      <m:e>
                        <m:sSub>
                          <m:sSubPr>
                            <m:ctrlPr>
                              <a:rPr lang="el-GR"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𝑇</m:t>
                            </m:r>
                          </m:e>
                          <m:sub>
                            <m:r>
                              <a:rPr lang="en-US" altLang="ja-JP" sz="2400" i="1">
                                <a:solidFill>
                                  <a:schemeClr val="tx1"/>
                                </a:solidFill>
                                <a:latin typeface="Cambria Math" panose="02040503050406030204" pitchFamily="18" charset="0"/>
                                <a:ea typeface="Cambria Math" panose="02040503050406030204" pitchFamily="18" charset="0"/>
                              </a:rPr>
                              <m:t>𝑐𝑐𝑠</m:t>
                            </m:r>
                          </m:sub>
                        </m:sSub>
                      </m:e>
                    </m:d>
                    <m:r>
                      <a:rPr lang="en-US" altLang="ja-JP" sz="2400" i="1">
                        <a:solidFill>
                          <a:schemeClr val="tx1"/>
                        </a:solidFill>
                        <a:latin typeface="Cambria Math" panose="02040503050406030204" pitchFamily="18" charset="0"/>
                        <a:ea typeface="Cambria Math" panose="02040503050406030204" pitchFamily="18" charset="0"/>
                      </a:rPr>
                      <m:t>=</m:t>
                    </m:r>
                    <m:sSub>
                      <m:sSubPr>
                        <m:ctrlPr>
                          <a:rPr lang="en-US"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𝑔</m:t>
                        </m:r>
                      </m:e>
                      <m:sub>
                        <m:r>
                          <a:rPr lang="en-US" altLang="ja-JP" sz="2400" i="1">
                            <a:solidFill>
                              <a:schemeClr val="tx1"/>
                            </a:solidFill>
                            <a:latin typeface="Cambria Math" panose="02040503050406030204" pitchFamily="18" charset="0"/>
                            <a:ea typeface="Cambria Math" panose="02040503050406030204" pitchFamily="18" charset="0"/>
                          </a:rPr>
                          <m:t>𝑇𝐷𝐷</m:t>
                        </m:r>
                      </m:sub>
                    </m:sSub>
                    <m:f>
                      <m:fPr>
                        <m:ctrlPr>
                          <a:rPr lang="en-US" altLang="ja-JP" sz="2400" i="1" smtClean="0">
                            <a:solidFill>
                              <a:schemeClr val="tx1"/>
                            </a:solidFill>
                            <a:latin typeface="Cambria Math" panose="02040503050406030204" pitchFamily="18" charset="0"/>
                            <a:ea typeface="Cambria Math" panose="02040503050406030204" pitchFamily="18" charset="0"/>
                          </a:rPr>
                        </m:ctrlPr>
                      </m:fPr>
                      <m:num>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sSub>
                              <m:sSubPr>
                                <m:ctrlPr>
                                  <a:rPr lang="en-US"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𝑃</m:t>
                                </m:r>
                              </m:e>
                              <m:sub>
                                <m:r>
                                  <a:rPr lang="en-US" altLang="ja-JP" sz="2400" i="1">
                                    <a:solidFill>
                                      <a:schemeClr val="tx1"/>
                                    </a:solidFill>
                                    <a:latin typeface="Cambria Math" panose="02040503050406030204" pitchFamily="18" charset="0"/>
                                    <a:ea typeface="Cambria Math" panose="02040503050406030204" pitchFamily="18" charset="0"/>
                                  </a:rPr>
                                  <m:t>1</m:t>
                                </m:r>
                              </m:sub>
                            </m:sSub>
                          </m:e>
                        </m:d>
                        <m:r>
                          <a:rPr lang="en-US" altLang="ja-JP" sz="2400" i="1">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sSub>
                              <m:sSubPr>
                                <m:ctrlPr>
                                  <a:rPr lang="en-US" altLang="ja-JP" sz="2400" i="1">
                                    <a:solidFill>
                                      <a:schemeClr val="tx1"/>
                                    </a:solidFill>
                                    <a:latin typeface="Cambria Math" panose="02040503050406030204" pitchFamily="18" charset="0"/>
                                    <a:ea typeface="Cambria Math" panose="02040503050406030204" pitchFamily="18" charset="0"/>
                                  </a:rPr>
                                </m:ctrlPr>
                              </m:sSubPr>
                              <m:e>
                                <m:r>
                                  <a:rPr lang="en-US" altLang="ja-JP" sz="2400" i="1">
                                    <a:solidFill>
                                      <a:schemeClr val="tx1"/>
                                    </a:solidFill>
                                    <a:latin typeface="Cambria Math" panose="02040503050406030204" pitchFamily="18" charset="0"/>
                                    <a:ea typeface="Cambria Math" panose="02040503050406030204" pitchFamily="18" charset="0"/>
                                  </a:rPr>
                                  <m:t>𝑃</m:t>
                                </m:r>
                              </m:e>
                              <m:sub>
                                <m:r>
                                  <a:rPr lang="en-US" altLang="ja-JP" sz="2400" i="1">
                                    <a:solidFill>
                                      <a:schemeClr val="tx1"/>
                                    </a:solidFill>
                                    <a:latin typeface="Cambria Math" panose="02040503050406030204" pitchFamily="18" charset="0"/>
                                    <a:ea typeface="Cambria Math" panose="02040503050406030204" pitchFamily="18" charset="0"/>
                                  </a:rPr>
                                  <m:t>2</m:t>
                                </m:r>
                              </m:sub>
                            </m:sSub>
                          </m:e>
                        </m:d>
                      </m:num>
                      <m:den>
                        <m:r>
                          <a:rPr lang="en-US" altLang="ja-JP" sz="2400" i="1">
                            <a:solidFill>
                              <a:schemeClr val="tx1"/>
                            </a:solidFill>
                            <a:latin typeface="Cambria Math" panose="02040503050406030204" pitchFamily="18" charset="0"/>
                            <a:ea typeface="Cambria Math" panose="02040503050406030204" pitchFamily="18" charset="0"/>
                          </a:rPr>
                          <m:t>6</m:t>
                        </m:r>
                        <m:r>
                          <a:rPr lang="ja-JP" altLang="en-US" sz="2400" i="1">
                            <a:solidFill>
                              <a:schemeClr val="tx1"/>
                            </a:solidFill>
                            <a:latin typeface="Cambria Math" panose="02040503050406030204" pitchFamily="18" charset="0"/>
                            <a:ea typeface="Cambria Math" panose="02040503050406030204" pitchFamily="18" charset="0"/>
                          </a:rPr>
                          <m:t>𝜋</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𝑀</m:t>
                            </m:r>
                          </m:e>
                          <m:sub>
                            <m:sSub>
                              <m:sSubPr>
                                <m:ctrlPr>
                                  <a:rPr lang="el-GR"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𝑐𝑐𝑠</m:t>
                                </m:r>
                              </m:sub>
                            </m:sSub>
                          </m:sub>
                          <m:sup>
                            <m:r>
                              <a:rPr lang="en-US" altLang="ja-JP" sz="2400" i="1">
                                <a:solidFill>
                                  <a:schemeClr val="tx1"/>
                                </a:solidFill>
                                <a:latin typeface="Cambria Math" panose="02040503050406030204" pitchFamily="18" charset="0"/>
                                <a:ea typeface="Cambria Math" panose="02040503050406030204" pitchFamily="18" charset="0"/>
                              </a:rPr>
                              <m:t>2</m:t>
                            </m:r>
                          </m:sup>
                        </m:sSubSup>
                      </m:den>
                    </m:f>
                    <m:r>
                      <a:rPr lang="en-US" altLang="ja-JP" sz="2400" i="1">
                        <a:solidFill>
                          <a:schemeClr val="tx1"/>
                        </a:solidFill>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=1.2</m:t>
                    </m:r>
                  </m:oMath>
                </a14:m>
                <a:r>
                  <a:rPr kumimoji="1" lang="en-US" altLang="ja-JP" sz="2400"/>
                  <a:t> (MeV)  </a:t>
                </a:r>
                <a:endParaRPr kumimoji="1" lang="ja-JP" altLang="en-US" sz="2400"/>
              </a:p>
            </p:txBody>
          </p:sp>
        </mc:Choice>
        <mc:Fallback xmlns="">
          <p:sp>
            <p:nvSpPr>
              <p:cNvPr id="3" name="テキスト ボックス 2">
                <a:extLst>
                  <a:ext uri="{FF2B5EF4-FFF2-40B4-BE49-F238E27FC236}">
                    <a16:creationId xmlns:a16="http://schemas.microsoft.com/office/drawing/2014/main" id="{93BEB2B2-BF58-590C-EE9D-E7B8B4763813}"/>
                  </a:ext>
                </a:extLst>
              </p:cNvPr>
              <p:cNvSpPr txBox="1">
                <a:spLocks noRot="1" noChangeAspect="1" noMove="1" noResize="1" noEditPoints="1" noAdjustHandles="1" noChangeArrowheads="1" noChangeShapeType="1" noTextEdit="1"/>
              </p:cNvSpPr>
              <p:nvPr/>
            </p:nvSpPr>
            <p:spPr>
              <a:xfrm>
                <a:off x="560600" y="3227949"/>
                <a:ext cx="6918960" cy="1114921"/>
              </a:xfrm>
              <a:prstGeom prst="rect">
                <a:avLst/>
              </a:prstGeom>
              <a:blipFill>
                <a:blip r:embed="rId4"/>
                <a:stretch>
                  <a:fillRect l="-1410" t="-43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83F1AF4-06AB-AB95-4024-6D1E571AFCBD}"/>
                  </a:ext>
                </a:extLst>
              </p:cNvPr>
              <p:cNvSpPr txBox="1"/>
              <p:nvPr/>
            </p:nvSpPr>
            <p:spPr>
              <a:xfrm>
                <a:off x="0" y="1491221"/>
                <a:ext cx="8705088" cy="461665"/>
              </a:xfrm>
              <a:prstGeom prst="rect">
                <a:avLst/>
              </a:prstGeom>
              <a:noFill/>
            </p:spPr>
            <p:txBody>
              <a:bodyPr wrap="square" rtlCol="0">
                <a:spAutoFit/>
              </a:bodyPr>
              <a:lstStyle/>
              <a:p>
                <a:r>
                  <a:rPr kumimoji="1" lang="en-US" altLang="ja-JP" sz="2400"/>
                  <a:t>We </a:t>
                </a:r>
                <a:r>
                  <a:rPr lang="en-US" altLang="ja-JP" sz="2400"/>
                  <a:t>study </a:t>
                </a:r>
                <a14:m>
                  <m:oMath xmlns:m="http://schemas.openxmlformats.org/officeDocument/2006/math">
                    <m:sSub>
                      <m:sSubPr>
                        <m:ctrlPr>
                          <a:rPr lang="el-GR"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𝑇</m:t>
                        </m:r>
                      </m:e>
                      <m:sub>
                        <m:r>
                          <a:rPr lang="en-US" altLang="ja-JP" sz="2400" i="1">
                            <a:latin typeface="Cambria Math" panose="02040503050406030204" pitchFamily="18" charset="0"/>
                            <a:ea typeface="Cambria Math" panose="02040503050406030204" pitchFamily="18" charset="0"/>
                          </a:rPr>
                          <m:t>𝑐𝑐𝑠</m:t>
                        </m:r>
                      </m:sub>
                    </m:sSub>
                  </m:oMath>
                </a14:m>
                <a:r>
                  <a:rPr lang="en-US" altLang="ja-JP" sz="2400"/>
                  <a:t> as</a:t>
                </a:r>
                <a:r>
                  <a:rPr kumimoji="1" lang="en-US" altLang="ja-JP" sz="2400"/>
                  <a:t> composition of color anti-triplet cc-diquark </a:t>
                </a:r>
                <a:endParaRPr kumimoji="1" lang="ja-JP" altLang="en-US" sz="2400"/>
              </a:p>
            </p:txBody>
          </p:sp>
        </mc:Choice>
        <mc:Fallback xmlns="">
          <p:sp>
            <p:nvSpPr>
              <p:cNvPr id="4" name="テキスト ボックス 3">
                <a:extLst>
                  <a:ext uri="{FF2B5EF4-FFF2-40B4-BE49-F238E27FC236}">
                    <a16:creationId xmlns:a16="http://schemas.microsoft.com/office/drawing/2014/main" id="{B83F1AF4-06AB-AB95-4024-6D1E571AFCBD}"/>
                  </a:ext>
                </a:extLst>
              </p:cNvPr>
              <p:cNvSpPr txBox="1">
                <a:spLocks noRot="1" noChangeAspect="1" noMove="1" noResize="1" noEditPoints="1" noAdjustHandles="1" noChangeArrowheads="1" noChangeShapeType="1" noTextEdit="1"/>
              </p:cNvSpPr>
              <p:nvPr/>
            </p:nvSpPr>
            <p:spPr>
              <a:xfrm>
                <a:off x="0" y="1491221"/>
                <a:ext cx="8705088" cy="461665"/>
              </a:xfrm>
              <a:prstGeom prst="rect">
                <a:avLst/>
              </a:prstGeom>
              <a:blipFill>
                <a:blip r:embed="rId5"/>
                <a:stretch>
                  <a:fillRect l="-1050" t="-10667" r="-770" b="-30667"/>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F9130BB5-45AD-DCB3-0845-E5841E03BDD0}"/>
              </a:ext>
            </a:extLst>
          </p:cNvPr>
          <p:cNvGrpSpPr/>
          <p:nvPr/>
        </p:nvGrpSpPr>
        <p:grpSpPr>
          <a:xfrm>
            <a:off x="9076944" y="1018811"/>
            <a:ext cx="2327769" cy="2270252"/>
            <a:chOff x="824291" y="1897914"/>
            <a:chExt cx="2629473" cy="2641896"/>
          </a:xfrm>
        </p:grpSpPr>
        <p:sp>
          <p:nvSpPr>
            <p:cNvPr id="8" name="フローチャート: 結合子 7">
              <a:extLst>
                <a:ext uri="{FF2B5EF4-FFF2-40B4-BE49-F238E27FC236}">
                  <a16:creationId xmlns:a16="http://schemas.microsoft.com/office/drawing/2014/main" id="{5424A6DA-B5C8-5650-BA19-F0E90DE1450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CB25F31-17A0-8997-1439-BA8C4201F2CF}"/>
                </a:ext>
              </a:extLst>
            </p:cNvPr>
            <p:cNvGrpSpPr/>
            <p:nvPr/>
          </p:nvGrpSpPr>
          <p:grpSpPr>
            <a:xfrm>
              <a:off x="1134437" y="2626843"/>
              <a:ext cx="1209851" cy="1832470"/>
              <a:chOff x="1134437" y="2626843"/>
              <a:chExt cx="1209851" cy="1832470"/>
            </a:xfrm>
          </p:grpSpPr>
          <p:grpSp>
            <p:nvGrpSpPr>
              <p:cNvPr id="21" name="グループ化 20">
                <a:extLst>
                  <a:ext uri="{FF2B5EF4-FFF2-40B4-BE49-F238E27FC236}">
                    <a16:creationId xmlns:a16="http://schemas.microsoft.com/office/drawing/2014/main" id="{0DD3BAC4-359A-E496-D6C9-B5A7BE956368}"/>
                  </a:ext>
                </a:extLst>
              </p:cNvPr>
              <p:cNvGrpSpPr/>
              <p:nvPr/>
            </p:nvGrpSpPr>
            <p:grpSpPr>
              <a:xfrm>
                <a:off x="1629585" y="3521822"/>
                <a:ext cx="714703" cy="823768"/>
                <a:chOff x="3966521" y="3573517"/>
                <a:chExt cx="714703" cy="823768"/>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E7EDB850-9DE3-B1A3-B7A1-A331FB8EBE34}"/>
                        </a:ext>
                      </a:extLst>
                    </p:cNvPr>
                    <p:cNvSpPr txBox="1"/>
                    <p:nvPr/>
                  </p:nvSpPr>
                  <p:spPr>
                    <a:xfrm>
                      <a:off x="3966521" y="3573517"/>
                      <a:ext cx="714703"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7" name="テキスト ボックス 26">
                      <a:extLst>
                        <a:ext uri="{FF2B5EF4-FFF2-40B4-BE49-F238E27FC236}">
                          <a16:creationId xmlns:a16="http://schemas.microsoft.com/office/drawing/2014/main" id="{E7EDB850-9DE3-B1A3-B7A1-A331FB8EBE34}"/>
                        </a:ext>
                      </a:extLst>
                    </p:cNvPr>
                    <p:cNvSpPr txBox="1">
                      <a:spLocks noRot="1" noChangeAspect="1" noMove="1" noResize="1" noEditPoints="1" noAdjustHandles="1" noChangeArrowheads="1" noChangeShapeType="1" noTextEdit="1"/>
                    </p:cNvSpPr>
                    <p:nvPr/>
                  </p:nvSpPr>
                  <p:spPr>
                    <a:xfrm>
                      <a:off x="3966521" y="3573517"/>
                      <a:ext cx="714703" cy="823768"/>
                    </a:xfrm>
                    <a:prstGeom prst="rect">
                      <a:avLst/>
                    </a:prstGeom>
                    <a:blipFill>
                      <a:blip r:embed="rId6"/>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B1D2FB92-A9CF-5D12-1466-27C74DDEFC1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円/楕円 21">
                <a:extLst>
                  <a:ext uri="{FF2B5EF4-FFF2-40B4-BE49-F238E27FC236}">
                    <a16:creationId xmlns:a16="http://schemas.microsoft.com/office/drawing/2014/main" id="{AF0BFA52-3379-740D-AE87-5241A7054D89}"/>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F36C28F9-BF37-7B76-64DF-A796A57D4C1C}"/>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CBBBFF5-A5E4-6F55-9839-047B1D336564}"/>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DCBBBFF5-A5E4-6F55-9839-047B1D336564}"/>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7"/>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D57ACD7E-588E-ABD9-2230-036AED2702F6}"/>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a:extLst>
                  <a:ext uri="{FF2B5EF4-FFF2-40B4-BE49-F238E27FC236}">
                    <a16:creationId xmlns:a16="http://schemas.microsoft.com/office/drawing/2014/main" id="{2A031890-F87A-7F57-0C01-694092AAF206}"/>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8B29645A-EA87-9350-EA9D-4E51920F7354}"/>
                </a:ext>
              </a:extLst>
            </p:cNvPr>
            <p:cNvGrpSpPr/>
            <p:nvPr/>
          </p:nvGrpSpPr>
          <p:grpSpPr>
            <a:xfrm>
              <a:off x="2083824" y="1988804"/>
              <a:ext cx="1209851" cy="1832470"/>
              <a:chOff x="1134437" y="2626843"/>
              <a:chExt cx="1209851" cy="1832470"/>
            </a:xfrm>
          </p:grpSpPr>
          <p:grpSp>
            <p:nvGrpSpPr>
              <p:cNvPr id="13" name="グループ化 12">
                <a:extLst>
                  <a:ext uri="{FF2B5EF4-FFF2-40B4-BE49-F238E27FC236}">
                    <a16:creationId xmlns:a16="http://schemas.microsoft.com/office/drawing/2014/main" id="{66B66BF6-071A-E740-3C5E-616E70EC5EB8}"/>
                  </a:ext>
                </a:extLst>
              </p:cNvPr>
              <p:cNvGrpSpPr/>
              <p:nvPr/>
            </p:nvGrpSpPr>
            <p:grpSpPr>
              <a:xfrm>
                <a:off x="1629585" y="3521822"/>
                <a:ext cx="714703" cy="839587"/>
                <a:chOff x="3966521" y="3573517"/>
                <a:chExt cx="714703" cy="839587"/>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4CAE891-1B7C-96E1-8BBE-CBDEC01D9B7F}"/>
                        </a:ext>
                      </a:extLst>
                    </p:cNvPr>
                    <p:cNvSpPr txBox="1"/>
                    <p:nvPr/>
                  </p:nvSpPr>
                  <p:spPr>
                    <a:xfrm>
                      <a:off x="3966521" y="3573517"/>
                      <a:ext cx="714703" cy="839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𝑑</m:t>
                                </m:r>
                              </m:e>
                            </m:acc>
                          </m:oMath>
                        </m:oMathPara>
                      </a14:m>
                      <a:endParaRPr kumimoji="1" lang="ja-JP" altLang="en-US" sz="2000"/>
                    </a:p>
                  </p:txBody>
                </p:sp>
              </mc:Choice>
              <mc:Fallback xmlns="">
                <p:sp>
                  <p:nvSpPr>
                    <p:cNvPr id="19" name="テキスト ボックス 18">
                      <a:extLst>
                        <a:ext uri="{FF2B5EF4-FFF2-40B4-BE49-F238E27FC236}">
                          <a16:creationId xmlns:a16="http://schemas.microsoft.com/office/drawing/2014/main" id="{74CAE891-1B7C-96E1-8BBE-CBDEC01D9B7F}"/>
                        </a:ext>
                      </a:extLst>
                    </p:cNvPr>
                    <p:cNvSpPr txBox="1">
                      <a:spLocks noRot="1" noChangeAspect="1" noMove="1" noResize="1" noEditPoints="1" noAdjustHandles="1" noChangeArrowheads="1" noChangeShapeType="1" noTextEdit="1"/>
                    </p:cNvSpPr>
                    <p:nvPr/>
                  </p:nvSpPr>
                  <p:spPr>
                    <a:xfrm>
                      <a:off x="3966521" y="3573517"/>
                      <a:ext cx="714703" cy="839587"/>
                    </a:xfrm>
                    <a:prstGeom prst="rect">
                      <a:avLst/>
                    </a:prstGeom>
                    <a:blipFill>
                      <a:blip r:embed="rId8"/>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BD778863-6143-6D46-952C-EF57234B0FC9}"/>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円/楕円 13">
                <a:extLst>
                  <a:ext uri="{FF2B5EF4-FFF2-40B4-BE49-F238E27FC236}">
                    <a16:creationId xmlns:a16="http://schemas.microsoft.com/office/drawing/2014/main" id="{9382159B-CEDB-3A60-BD96-E45C872A2FB7}"/>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7D53FE2-9930-47D2-1E21-6FE814E13057}"/>
                  </a:ext>
                </a:extLst>
              </p:cNvPr>
              <p:cNvGrpSpPr/>
              <p:nvPr/>
            </p:nvGrpSpPr>
            <p:grpSpPr>
              <a:xfrm>
                <a:off x="1134437" y="2773637"/>
                <a:ext cx="604309" cy="823768"/>
                <a:chOff x="3852601" y="4388312"/>
                <a:chExt cx="604309" cy="823768"/>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F04BC53-CB58-D05E-B65A-084A6004F759}"/>
                        </a:ext>
                      </a:extLst>
                    </p:cNvPr>
                    <p:cNvSpPr txBox="1"/>
                    <p:nvPr/>
                  </p:nvSpPr>
                  <p:spPr>
                    <a:xfrm>
                      <a:off x="3886865" y="4388312"/>
                      <a:ext cx="570045" cy="823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𝑢</m:t>
                                </m:r>
                              </m:e>
                            </m:acc>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3F04BC53-CB58-D05E-B65A-084A6004F759}"/>
                        </a:ext>
                      </a:extLst>
                    </p:cNvPr>
                    <p:cNvSpPr txBox="1">
                      <a:spLocks noRot="1" noChangeAspect="1" noMove="1" noResize="1" noEditPoints="1" noAdjustHandles="1" noChangeArrowheads="1" noChangeShapeType="1" noTextEdit="1"/>
                    </p:cNvSpPr>
                    <p:nvPr/>
                  </p:nvSpPr>
                  <p:spPr>
                    <a:xfrm>
                      <a:off x="3886865" y="4388312"/>
                      <a:ext cx="570045" cy="823768"/>
                    </a:xfrm>
                    <a:prstGeom prst="rect">
                      <a:avLst/>
                    </a:prstGeom>
                    <a:blipFill>
                      <a:blip r:embed="rId9"/>
                      <a:stretch>
                        <a:fillRect/>
                      </a:stretch>
                    </a:blipFill>
                  </p:spPr>
                  <p:txBody>
                    <a:bodyPr/>
                    <a:lstStyle/>
                    <a:p>
                      <a:r>
                        <a:rPr lang="ja-JP" altLang="en-US">
                          <a:noFill/>
                        </a:rPr>
                        <a:t> </a:t>
                      </a:r>
                    </a:p>
                  </p:txBody>
                </p:sp>
              </mc:Fallback>
            </mc:AlternateContent>
            <p:sp>
              <p:nvSpPr>
                <p:cNvPr id="18" name="円/楕円 17">
                  <a:extLst>
                    <a:ext uri="{FF2B5EF4-FFF2-40B4-BE49-F238E27FC236}">
                      <a16:creationId xmlns:a16="http://schemas.microsoft.com/office/drawing/2014/main" id="{CAF2637C-F5D7-6BFD-46F1-8C318B055D93}"/>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コネクタ 15">
                <a:extLst>
                  <a:ext uri="{FF2B5EF4-FFF2-40B4-BE49-F238E27FC236}">
                    <a16:creationId xmlns:a16="http://schemas.microsoft.com/office/drawing/2014/main" id="{EEA9709E-FE79-CD18-A551-E19E23F0E35E}"/>
                  </a:ext>
                </a:extLst>
              </p:cNvPr>
              <p:cNvCxnSpPr>
                <a:cxnSpLocks/>
                <a:endCxn id="2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60A85155-61D6-665B-D57D-0D865F53C524}"/>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946C4919-C416-9725-E129-D3C64E9F1C47}"/>
                  </a:ext>
                </a:extLst>
              </p:cNvPr>
              <p:cNvSpPr txBox="1"/>
              <p:nvPr/>
            </p:nvSpPr>
            <p:spPr>
              <a:xfrm>
                <a:off x="560599" y="4430211"/>
                <a:ext cx="11167227" cy="1570430"/>
              </a:xfrm>
              <a:prstGeom prst="rect">
                <a:avLst/>
              </a:prstGeom>
              <a:noFill/>
            </p:spPr>
            <p:txBody>
              <a:bodyPr wrap="square" rtlCol="0">
                <a:spAutoFit/>
              </a:bodyPr>
              <a:lstStyle/>
              <a:p>
                <a:r>
                  <a:rPr kumimoji="1" lang="en-US" altLang="ja-JP" sz="2400">
                    <a:solidFill>
                      <a:srgbClr val="FF0000"/>
                    </a:solidFill>
                  </a:rPr>
                  <a:t>If these results agree with future experimental data, it means that the color </a:t>
                </a:r>
                <a14:m>
                  <m:oMath xmlns:m="http://schemas.openxmlformats.org/officeDocument/2006/math">
                    <m:acc>
                      <m:accPr>
                        <m:chr m:val="̅"/>
                        <m:ctrlPr>
                          <a:rPr kumimoji="1" lang="en-US" altLang="ja-JP" sz="2400" i="1" smtClean="0">
                            <a:solidFill>
                              <a:srgbClr val="FF0000"/>
                            </a:solidFill>
                            <a:latin typeface="Cambria Math" panose="02040503050406030204" pitchFamily="18" charset="0"/>
                          </a:rPr>
                        </m:ctrlPr>
                      </m:accPr>
                      <m:e>
                        <m:r>
                          <a:rPr kumimoji="1" lang="en-US" altLang="ja-JP" sz="2400" b="0" i="1" smtClean="0">
                            <a:solidFill>
                              <a:srgbClr val="FF0000"/>
                            </a:solidFill>
                            <a:latin typeface="Cambria Math" panose="02040503050406030204" pitchFamily="18" charset="0"/>
                          </a:rPr>
                          <m:t>3</m:t>
                        </m:r>
                      </m:e>
                    </m:acc>
                  </m:oMath>
                </a14:m>
                <a:r>
                  <a:rPr kumimoji="1" lang="en-US" altLang="ja-JP" sz="2400">
                    <a:solidFill>
                      <a:srgbClr val="FF0000"/>
                    </a:solidFill>
                  </a:rPr>
                  <a:t> heavy diquark(QQ) in DHT is dominant.</a:t>
                </a:r>
              </a:p>
              <a:p>
                <a:endParaRPr kumimoji="1" lang="en-US" altLang="ja-JP" sz="2400">
                  <a:solidFill>
                    <a:srgbClr val="FF0000"/>
                  </a:solidFill>
                </a:endParaRPr>
              </a:p>
              <a:p>
                <a:r>
                  <a:rPr lang="en-US" altLang="ja-JP" sz="2400">
                    <a:solidFill>
                      <a:srgbClr val="FF0000"/>
                    </a:solidFill>
                  </a:rPr>
                  <a:t>If not, we need to consider color </a:t>
                </a:r>
                <a14:m>
                  <m:oMath xmlns:m="http://schemas.openxmlformats.org/officeDocument/2006/math">
                    <m:r>
                      <a:rPr lang="en-US" altLang="ja-JP" sz="2400" b="0" i="1" smtClean="0">
                        <a:solidFill>
                          <a:srgbClr val="FF0000"/>
                        </a:solidFill>
                        <a:latin typeface="Cambria Math" panose="02040503050406030204" pitchFamily="18" charset="0"/>
                      </a:rPr>
                      <m:t>6</m:t>
                    </m:r>
                  </m:oMath>
                </a14:m>
                <a:r>
                  <a:rPr lang="en-US" altLang="ja-JP" sz="2400">
                    <a:solidFill>
                      <a:srgbClr val="FF0000"/>
                    </a:solidFill>
                  </a:rPr>
                  <a:t> heavy diquark(QQ), even for ground state.</a:t>
                </a:r>
                <a:endParaRPr kumimoji="1" lang="ja-JP" altLang="en-US" sz="2400">
                  <a:solidFill>
                    <a:srgbClr val="FF0000"/>
                  </a:solidFill>
                </a:endParaRPr>
              </a:p>
            </p:txBody>
          </p:sp>
        </mc:Choice>
        <mc:Fallback xmlns="">
          <p:sp>
            <p:nvSpPr>
              <p:cNvPr id="29" name="テキスト ボックス 28">
                <a:extLst>
                  <a:ext uri="{FF2B5EF4-FFF2-40B4-BE49-F238E27FC236}">
                    <a16:creationId xmlns:a16="http://schemas.microsoft.com/office/drawing/2014/main" id="{946C4919-C416-9725-E129-D3C64E9F1C47}"/>
                  </a:ext>
                </a:extLst>
              </p:cNvPr>
              <p:cNvSpPr txBox="1">
                <a:spLocks noRot="1" noChangeAspect="1" noMove="1" noResize="1" noEditPoints="1" noAdjustHandles="1" noChangeArrowheads="1" noChangeShapeType="1" noTextEdit="1"/>
              </p:cNvSpPr>
              <p:nvPr/>
            </p:nvSpPr>
            <p:spPr>
              <a:xfrm>
                <a:off x="560599" y="4430211"/>
                <a:ext cx="11167227" cy="1570430"/>
              </a:xfrm>
              <a:prstGeom prst="rect">
                <a:avLst/>
              </a:prstGeom>
              <a:blipFill>
                <a:blip r:embed="rId10"/>
                <a:stretch>
                  <a:fillRect l="-873" t="-2724" r="-1528" b="-8171"/>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3AD249F2-43C3-7411-BB7D-CF2FDD0E801B}"/>
              </a:ext>
            </a:extLst>
          </p:cNvPr>
          <p:cNvSpPr txBox="1"/>
          <p:nvPr/>
        </p:nvSpPr>
        <p:spPr>
          <a:xfrm>
            <a:off x="3932406" y="6190759"/>
            <a:ext cx="3956420" cy="369332"/>
          </a:xfrm>
          <a:prstGeom prst="rect">
            <a:avLst/>
          </a:prstGeom>
          <a:noFill/>
        </p:spPr>
        <p:txBody>
          <a:bodyPr wrap="square" rtlCol="0">
            <a:spAutoFit/>
          </a:bodyPr>
          <a:lstStyle/>
          <a:p>
            <a:r>
              <a:rPr kumimoji="1" lang="en-US" altLang="ja-JP"/>
              <a:t>Thank you for your kind attention!</a:t>
            </a: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F94C0B4-B1CE-F3B7-B25E-4FDB93065C6C}"/>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20</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6" name="テキスト ボックス 5">
                <a:extLst>
                  <a:ext uri="{FF2B5EF4-FFF2-40B4-BE49-F238E27FC236}">
                    <a16:creationId xmlns:a16="http://schemas.microsoft.com/office/drawing/2014/main" id="{0F94C0B4-B1CE-F3B7-B25E-4FDB93065C6C}"/>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1"/>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07908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C3AEF0D-5B21-9762-D55F-F1B31698DF58}"/>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a:t>
                </a:r>
                <a:endParaRPr kumimoji="1" lang="ja-JP" altLang="en-US"/>
              </a:p>
            </p:txBody>
          </p:sp>
        </mc:Choice>
        <mc:Fallback xmlns="">
          <p:sp>
            <p:nvSpPr>
              <p:cNvPr id="13" name="テキスト ボックス 12">
                <a:extLst>
                  <a:ext uri="{FF2B5EF4-FFF2-40B4-BE49-F238E27FC236}">
                    <a16:creationId xmlns:a16="http://schemas.microsoft.com/office/drawing/2014/main" id="{5C3AEF0D-5B21-9762-D55F-F1B31698DF58}"/>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3"/>
                <a:stretch>
                  <a:fillRect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extLst>
                  <p:ext uri="{D42A27DB-BD31-4B8C-83A1-F6EECF244321}">
                    <p14:modId xmlns:p14="http://schemas.microsoft.com/office/powerpoint/2010/main" val="550750486"/>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extLst>
                  <p:ext uri="{D42A27DB-BD31-4B8C-83A1-F6EECF244321}">
                    <p14:modId xmlns:p14="http://schemas.microsoft.com/office/powerpoint/2010/main" val="550750486"/>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7" name="テキスト ボックス 6">
            <a:extLst>
              <a:ext uri="{FF2B5EF4-FFF2-40B4-BE49-F238E27FC236}">
                <a16:creationId xmlns:a16="http://schemas.microsoft.com/office/drawing/2014/main" id="{416F253B-5FC7-1EAF-AC85-EBA382F9A95E}"/>
              </a:ext>
            </a:extLst>
          </p:cNvPr>
          <p:cNvSpPr txBox="1"/>
          <p:nvPr/>
        </p:nvSpPr>
        <p:spPr>
          <a:xfrm>
            <a:off x="5098319" y="5191482"/>
            <a:ext cx="5719667" cy="307777"/>
          </a:xfrm>
          <a:prstGeom prst="rect">
            <a:avLst/>
          </a:prstGeom>
          <a:noFill/>
        </p:spPr>
        <p:txBody>
          <a:bodyPr wrap="square" rtlCol="0">
            <a:spAutoFit/>
          </a:bodyPr>
          <a:lstStyle/>
          <a:p>
            <a:r>
              <a:rPr lang="en" altLang="ja-JP" sz="1400" b="0" i="0">
                <a:effectLst/>
                <a:latin typeface="Times New Roman" panose="02020603050405020304" pitchFamily="18" charset="0"/>
              </a:rPr>
              <a:t>Q. Meng et al, Phys. Lett. B 824, 136800 (2022), arXiv:2106.11868 </a:t>
            </a:r>
            <a:endParaRPr lang="en-US" altLang="ja-JP" sz="1400" b="0" i="0">
              <a:effectLst/>
            </a:endParaRPr>
          </a:p>
        </p:txBody>
      </p:sp>
      <p:sp>
        <p:nvSpPr>
          <p:cNvPr id="14" name="テキスト ボックス 13">
            <a:extLst>
              <a:ext uri="{FF2B5EF4-FFF2-40B4-BE49-F238E27FC236}">
                <a16:creationId xmlns:a16="http://schemas.microsoft.com/office/drawing/2014/main" id="{B069F08E-C209-C6A6-7306-C76385D1FE06}"/>
              </a:ext>
            </a:extLst>
          </p:cNvPr>
          <p:cNvSpPr txBox="1"/>
          <p:nvPr/>
        </p:nvSpPr>
        <p:spPr>
          <a:xfrm>
            <a:off x="4132069" y="900453"/>
            <a:ext cx="7979066" cy="1938992"/>
          </a:xfrm>
          <a:prstGeom prst="rect">
            <a:avLst/>
          </a:prstGeom>
          <a:noFill/>
        </p:spPr>
        <p:txBody>
          <a:bodyPr wrap="square" rtlCol="0">
            <a:spAutoFit/>
          </a:bodyPr>
          <a:lstStyle/>
          <a:p>
            <a:r>
              <a:rPr lang="ja-JP" altLang="en-US" sz="2400" b="0">
                <a:solidFill>
                  <a:schemeClr val="tx1"/>
                </a:solidFill>
              </a:rPr>
              <a:t>・</a:t>
            </a:r>
            <a:r>
              <a:rPr lang="en-US" altLang="ja-JP" sz="2400" b="0">
                <a:solidFill>
                  <a:schemeClr val="tx1"/>
                </a:solidFill>
              </a:rPr>
              <a:t>What is the structure?</a:t>
            </a:r>
          </a:p>
          <a:p>
            <a:r>
              <a:rPr kumimoji="1" lang="en-US" altLang="ja-JP" sz="2400"/>
              <a:t>Diquarks</a:t>
            </a:r>
            <a:r>
              <a:rPr lang="en-US" altLang="ja-JP" sz="2400"/>
              <a:t>, Molecule, or something else?</a:t>
            </a:r>
          </a:p>
          <a:p>
            <a:endParaRPr kumimoji="1" lang="en-US" altLang="ja-JP" sz="2400" b="0">
              <a:solidFill>
                <a:schemeClr val="tx1"/>
              </a:solidFill>
            </a:endParaRPr>
          </a:p>
          <a:p>
            <a:r>
              <a:rPr lang="ja-JP" altLang="en-US" sz="2400"/>
              <a:t>・</a:t>
            </a:r>
            <a:r>
              <a:rPr lang="en-US" altLang="ja-JP" sz="2400"/>
              <a:t>Quark model implies bb form compact object in    </a:t>
            </a:r>
          </a:p>
          <a:p>
            <a:r>
              <a:rPr lang="en-US" altLang="ja-JP" sz="2400"/>
              <a:t>    the doubly bottom tetraquarks</a:t>
            </a:r>
            <a:endParaRPr kumimoji="1" lang="ja-JP" altLang="en-US" sz="2400" b="0">
              <a:solidFill>
                <a:schemeClr val="tx1"/>
              </a:solidFill>
            </a:endParaRPr>
          </a:p>
        </p:txBody>
      </p:sp>
      <p:pic>
        <p:nvPicPr>
          <p:cNvPr id="5" name="図 4" descr="ダイアグラム&#10;&#10;自動的に生成された説明">
            <a:extLst>
              <a:ext uri="{FF2B5EF4-FFF2-40B4-BE49-F238E27FC236}">
                <a16:creationId xmlns:a16="http://schemas.microsoft.com/office/drawing/2014/main" id="{8AD8FFA7-2BAD-F2C5-992C-2F2273CB750A}"/>
              </a:ext>
            </a:extLst>
          </p:cNvPr>
          <p:cNvPicPr>
            <a:picLocks noChangeAspect="1"/>
          </p:cNvPicPr>
          <p:nvPr/>
        </p:nvPicPr>
        <p:blipFill rotWithShape="1">
          <a:blip r:embed="rId5">
            <a:extLst>
              <a:ext uri="{28A0092B-C50C-407E-A947-70E740481C1C}">
                <a14:useLocalDpi xmlns:a14="http://schemas.microsoft.com/office/drawing/2010/main" val="0"/>
              </a:ext>
            </a:extLst>
          </a:blip>
          <a:srcRect l="53042" t="24885" r="12090" b="23998"/>
          <a:stretch/>
        </p:blipFill>
        <p:spPr>
          <a:xfrm>
            <a:off x="8737708" y="3316321"/>
            <a:ext cx="1335883" cy="1258287"/>
          </a:xfrm>
          <a:prstGeom prst="rect">
            <a:avLst/>
          </a:prstGeom>
        </p:spPr>
      </p:pic>
      <p:sp>
        <p:nvSpPr>
          <p:cNvPr id="6" name="テキスト ボックス 5">
            <a:extLst>
              <a:ext uri="{FF2B5EF4-FFF2-40B4-BE49-F238E27FC236}">
                <a16:creationId xmlns:a16="http://schemas.microsoft.com/office/drawing/2014/main" id="{31F3EE69-19B9-B706-F80F-73D38B626339}"/>
              </a:ext>
            </a:extLst>
          </p:cNvPr>
          <p:cNvSpPr txBox="1"/>
          <p:nvPr/>
        </p:nvSpPr>
        <p:spPr>
          <a:xfrm>
            <a:off x="5840888" y="5638565"/>
            <a:ext cx="5719666" cy="461665"/>
          </a:xfrm>
          <a:prstGeom prst="rect">
            <a:avLst/>
          </a:prstGeom>
          <a:noFill/>
        </p:spPr>
        <p:txBody>
          <a:bodyPr wrap="square" rtlCol="0">
            <a:spAutoFit/>
          </a:bodyPr>
          <a:lstStyle/>
          <a:p>
            <a:r>
              <a:rPr kumimoji="1" lang="en-US" altLang="ja-JP" sz="2400">
                <a:solidFill>
                  <a:srgbClr val="FF0000"/>
                </a:solidFill>
              </a:rPr>
              <a:t>We employ diquark picture!</a:t>
            </a:r>
            <a:endParaRPr kumimoji="1" lang="ja-JP" altLang="en-US" sz="2400">
              <a:solidFill>
                <a:srgbClr val="FF0000"/>
              </a:solidFill>
            </a:endParaRPr>
          </a:p>
        </p:txBody>
      </p:sp>
      <p:sp>
        <p:nvSpPr>
          <p:cNvPr id="8" name="右矢印 7">
            <a:extLst>
              <a:ext uri="{FF2B5EF4-FFF2-40B4-BE49-F238E27FC236}">
                <a16:creationId xmlns:a16="http://schemas.microsoft.com/office/drawing/2014/main" id="{2E97C673-5BA8-31B6-20DE-8F0E5162B943}"/>
              </a:ext>
            </a:extLst>
          </p:cNvPr>
          <p:cNvSpPr/>
          <p:nvPr/>
        </p:nvSpPr>
        <p:spPr>
          <a:xfrm>
            <a:off x="5327704" y="5753464"/>
            <a:ext cx="513184" cy="2318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A77A66A0-054E-9A0F-01D7-DF246F3E4E0E}"/>
              </a:ext>
            </a:extLst>
          </p:cNvPr>
          <p:cNvGrpSpPr/>
          <p:nvPr/>
        </p:nvGrpSpPr>
        <p:grpSpPr>
          <a:xfrm>
            <a:off x="273327" y="3452009"/>
            <a:ext cx="2006632" cy="1988609"/>
            <a:chOff x="824291" y="1897914"/>
            <a:chExt cx="2629473" cy="2641896"/>
          </a:xfrm>
        </p:grpSpPr>
        <p:sp>
          <p:nvSpPr>
            <p:cNvPr id="11" name="フローチャート: 結合子 10">
              <a:extLst>
                <a:ext uri="{FF2B5EF4-FFF2-40B4-BE49-F238E27FC236}">
                  <a16:creationId xmlns:a16="http://schemas.microsoft.com/office/drawing/2014/main" id="{71B3465B-7015-2999-B293-4094262BDB7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11D201D-7713-4C4D-F648-EA38966DFDCC}"/>
                </a:ext>
              </a:extLst>
            </p:cNvPr>
            <p:cNvGrpSpPr/>
            <p:nvPr/>
          </p:nvGrpSpPr>
          <p:grpSpPr>
            <a:xfrm>
              <a:off x="1134437" y="2626843"/>
              <a:ext cx="1196400" cy="1832470"/>
              <a:chOff x="1134437" y="2626843"/>
              <a:chExt cx="1196400" cy="1832470"/>
            </a:xfrm>
          </p:grpSpPr>
          <p:grpSp>
            <p:nvGrpSpPr>
              <p:cNvPr id="29" name="グループ化 28">
                <a:extLst>
                  <a:ext uri="{FF2B5EF4-FFF2-40B4-BE49-F238E27FC236}">
                    <a16:creationId xmlns:a16="http://schemas.microsoft.com/office/drawing/2014/main" id="{F133C1A1-5E3B-1CD4-43B8-0FDBA8A89D06}"/>
                  </a:ext>
                </a:extLst>
              </p:cNvPr>
              <p:cNvGrpSpPr/>
              <p:nvPr/>
            </p:nvGrpSpPr>
            <p:grpSpPr>
              <a:xfrm>
                <a:off x="1616134" y="3480793"/>
                <a:ext cx="714703" cy="776882"/>
                <a:chOff x="3953070" y="3532488"/>
                <a:chExt cx="714703" cy="776882"/>
              </a:xfrm>
            </p:grpSpPr>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EC82E15-08E8-6094-A512-6285B5152D3E}"/>
                        </a:ext>
                      </a:extLst>
                    </p:cNvPr>
                    <p:cNvSpPr txBox="1"/>
                    <p:nvPr/>
                  </p:nvSpPr>
                  <p:spPr>
                    <a:xfrm>
                      <a:off x="3953070" y="3532488"/>
                      <a:ext cx="714703"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9" name="テキスト ボックス 38">
                      <a:extLst>
                        <a:ext uri="{FF2B5EF4-FFF2-40B4-BE49-F238E27FC236}">
                          <a16:creationId xmlns:a16="http://schemas.microsoft.com/office/drawing/2014/main" id="{DEC82E15-08E8-6094-A512-6285B5152D3E}"/>
                        </a:ext>
                      </a:extLst>
                    </p:cNvPr>
                    <p:cNvSpPr txBox="1">
                      <a:spLocks noRot="1" noChangeAspect="1" noMove="1" noResize="1" noEditPoints="1" noAdjustHandles="1" noChangeArrowheads="1" noChangeShapeType="1" noTextEdit="1"/>
                    </p:cNvSpPr>
                    <p:nvPr/>
                  </p:nvSpPr>
                  <p:spPr>
                    <a:xfrm>
                      <a:off x="3953070" y="3532488"/>
                      <a:ext cx="714703" cy="776882"/>
                    </a:xfrm>
                    <a:prstGeom prst="rect">
                      <a:avLst/>
                    </a:prstGeom>
                    <a:blipFill>
                      <a:blip r:embed="rId6"/>
                      <a:stretch>
                        <a:fillRect/>
                      </a:stretch>
                    </a:blipFill>
                  </p:spPr>
                  <p:txBody>
                    <a:bodyPr/>
                    <a:lstStyle/>
                    <a:p>
                      <a:r>
                        <a:rPr lang="ja-JP" altLang="en-US">
                          <a:noFill/>
                        </a:rPr>
                        <a:t> </a:t>
                      </a:r>
                    </a:p>
                  </p:txBody>
                </p:sp>
              </mc:Fallback>
            </mc:AlternateContent>
            <p:sp>
              <p:nvSpPr>
                <p:cNvPr id="40" name="円/楕円 39">
                  <a:extLst>
                    <a:ext uri="{FF2B5EF4-FFF2-40B4-BE49-F238E27FC236}">
                      <a16:creationId xmlns:a16="http://schemas.microsoft.com/office/drawing/2014/main" id="{D9A087DB-B2FA-D36C-34B3-0D9AB4C4297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a:extLst>
                  <a:ext uri="{FF2B5EF4-FFF2-40B4-BE49-F238E27FC236}">
                    <a16:creationId xmlns:a16="http://schemas.microsoft.com/office/drawing/2014/main" id="{E26E8343-852D-2F68-3299-CF68B67318A4}"/>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648442C5-0445-CE3B-2D04-57B447B2B0D1}"/>
                  </a:ext>
                </a:extLst>
              </p:cNvPr>
              <p:cNvGrpSpPr/>
              <p:nvPr/>
            </p:nvGrpSpPr>
            <p:grpSpPr>
              <a:xfrm>
                <a:off x="1134437" y="2747542"/>
                <a:ext cx="604309" cy="776882"/>
                <a:chOff x="3852601" y="4362217"/>
                <a:chExt cx="604309" cy="776882"/>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A2C98313-5116-2D74-0BFF-CC6130A87D35}"/>
                        </a:ext>
                      </a:extLst>
                    </p:cNvPr>
                    <p:cNvSpPr txBox="1"/>
                    <p:nvPr/>
                  </p:nvSpPr>
                  <p:spPr>
                    <a:xfrm>
                      <a:off x="3859749" y="4362217"/>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5" name="テキスト ボックス 34">
                      <a:extLst>
                        <a:ext uri="{FF2B5EF4-FFF2-40B4-BE49-F238E27FC236}">
                          <a16:creationId xmlns:a16="http://schemas.microsoft.com/office/drawing/2014/main" id="{A2C98313-5116-2D74-0BFF-CC6130A87D35}"/>
                        </a:ext>
                      </a:extLst>
                    </p:cNvPr>
                    <p:cNvSpPr txBox="1">
                      <a:spLocks noRot="1" noChangeAspect="1" noMove="1" noResize="1" noEditPoints="1" noAdjustHandles="1" noChangeArrowheads="1" noChangeShapeType="1" noTextEdit="1"/>
                    </p:cNvSpPr>
                    <p:nvPr/>
                  </p:nvSpPr>
                  <p:spPr>
                    <a:xfrm>
                      <a:off x="3859749" y="4362217"/>
                      <a:ext cx="570044" cy="776882"/>
                    </a:xfrm>
                    <a:prstGeom prst="rect">
                      <a:avLst/>
                    </a:prstGeom>
                    <a:blipFill>
                      <a:blip r:embed="rId7"/>
                      <a:stretch>
                        <a:fillRect/>
                      </a:stretch>
                    </a:blipFill>
                  </p:spPr>
                  <p:txBody>
                    <a:bodyPr/>
                    <a:lstStyle/>
                    <a:p>
                      <a:r>
                        <a:rPr lang="ja-JP" altLang="en-US">
                          <a:noFill/>
                        </a:rPr>
                        <a:t> </a:t>
                      </a:r>
                    </a:p>
                  </p:txBody>
                </p:sp>
              </mc:Fallback>
            </mc:AlternateContent>
            <p:sp>
              <p:nvSpPr>
                <p:cNvPr id="36" name="円/楕円 35">
                  <a:extLst>
                    <a:ext uri="{FF2B5EF4-FFF2-40B4-BE49-F238E27FC236}">
                      <a16:creationId xmlns:a16="http://schemas.microsoft.com/office/drawing/2014/main" id="{A92F3916-1078-42B6-2320-5FE91337FCE8}"/>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51D21BE8-D24D-C50E-6262-C4491CED7164}"/>
                  </a:ext>
                </a:extLst>
              </p:cNvPr>
              <p:cNvCxnSpPr>
                <a:cxnSpLocks/>
                <a:endCxn id="4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E8E41E89-80F7-86C8-E4C6-55F543604E11}"/>
                </a:ext>
              </a:extLst>
            </p:cNvPr>
            <p:cNvGrpSpPr/>
            <p:nvPr/>
          </p:nvGrpSpPr>
          <p:grpSpPr>
            <a:xfrm>
              <a:off x="2083824" y="1988804"/>
              <a:ext cx="1169822" cy="1832470"/>
              <a:chOff x="1134437" y="2626843"/>
              <a:chExt cx="1169822" cy="1832470"/>
            </a:xfrm>
          </p:grpSpPr>
          <p:grpSp>
            <p:nvGrpSpPr>
              <p:cNvPr id="19" name="グループ化 18">
                <a:extLst>
                  <a:ext uri="{FF2B5EF4-FFF2-40B4-BE49-F238E27FC236}">
                    <a16:creationId xmlns:a16="http://schemas.microsoft.com/office/drawing/2014/main" id="{A5E87F91-0A68-4AD6-AF9E-C31FE324465E}"/>
                  </a:ext>
                </a:extLst>
              </p:cNvPr>
              <p:cNvGrpSpPr/>
              <p:nvPr/>
            </p:nvGrpSpPr>
            <p:grpSpPr>
              <a:xfrm>
                <a:off x="1589556" y="3575397"/>
                <a:ext cx="714703" cy="791450"/>
                <a:chOff x="3926492" y="3627092"/>
                <a:chExt cx="714703" cy="791450"/>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6F0011B-4E70-9D1E-DA10-6BA71E99D8DF}"/>
                        </a:ext>
                      </a:extLst>
                    </p:cNvPr>
                    <p:cNvSpPr txBox="1"/>
                    <p:nvPr/>
                  </p:nvSpPr>
                  <p:spPr>
                    <a:xfrm>
                      <a:off x="3926492" y="3627092"/>
                      <a:ext cx="714703" cy="791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46F0011B-4E70-9D1E-DA10-6BA71E99D8DF}"/>
                        </a:ext>
                      </a:extLst>
                    </p:cNvPr>
                    <p:cNvSpPr txBox="1">
                      <a:spLocks noRot="1" noChangeAspect="1" noMove="1" noResize="1" noEditPoints="1" noAdjustHandles="1" noChangeArrowheads="1" noChangeShapeType="1" noTextEdit="1"/>
                    </p:cNvSpPr>
                    <p:nvPr/>
                  </p:nvSpPr>
                  <p:spPr>
                    <a:xfrm>
                      <a:off x="3926492" y="3627092"/>
                      <a:ext cx="714703" cy="791450"/>
                    </a:xfrm>
                    <a:prstGeom prst="rect">
                      <a:avLst/>
                    </a:prstGeom>
                    <a:blipFill>
                      <a:blip r:embed="rId8"/>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4F4DFF32-6332-9C72-59A9-8631A805D3A7}"/>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a:extLst>
                  <a:ext uri="{FF2B5EF4-FFF2-40B4-BE49-F238E27FC236}">
                    <a16:creationId xmlns:a16="http://schemas.microsoft.com/office/drawing/2014/main" id="{A1832123-4E57-EF6B-4A23-40540A6ECF23}"/>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97A6D97C-9174-8738-F2E0-9A5AA2E90788}"/>
                  </a:ext>
                </a:extLst>
              </p:cNvPr>
              <p:cNvGrpSpPr/>
              <p:nvPr/>
            </p:nvGrpSpPr>
            <p:grpSpPr>
              <a:xfrm>
                <a:off x="1134437" y="2773637"/>
                <a:ext cx="604309" cy="776882"/>
                <a:chOff x="3852601" y="4388312"/>
                <a:chExt cx="604309" cy="776882"/>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527B6160-2533-20C4-2FAC-257E16739C02}"/>
                        </a:ext>
                      </a:extLst>
                    </p:cNvPr>
                    <p:cNvSpPr txBox="1"/>
                    <p:nvPr/>
                  </p:nvSpPr>
                  <p:spPr>
                    <a:xfrm>
                      <a:off x="3886866" y="438831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25" name="テキスト ボックス 24">
                      <a:extLst>
                        <a:ext uri="{FF2B5EF4-FFF2-40B4-BE49-F238E27FC236}">
                          <a16:creationId xmlns:a16="http://schemas.microsoft.com/office/drawing/2014/main" id="{527B6160-2533-20C4-2FAC-257E16739C02}"/>
                        </a:ext>
                      </a:extLst>
                    </p:cNvPr>
                    <p:cNvSpPr txBox="1">
                      <a:spLocks noRot="1" noChangeAspect="1" noMove="1" noResize="1" noEditPoints="1" noAdjustHandles="1" noChangeArrowheads="1" noChangeShapeType="1" noTextEdit="1"/>
                    </p:cNvSpPr>
                    <p:nvPr/>
                  </p:nvSpPr>
                  <p:spPr>
                    <a:xfrm>
                      <a:off x="3886866" y="4388312"/>
                      <a:ext cx="570044" cy="776882"/>
                    </a:xfrm>
                    <a:prstGeom prst="rect">
                      <a:avLst/>
                    </a:prstGeom>
                    <a:blipFill>
                      <a:blip r:embed="rId9"/>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ABDA022B-7933-4254-F2AF-A29E372B4719}"/>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E0CF8363-5D87-E106-DA30-A0DA5523C304}"/>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2D7AC25B-9AC3-5A48-01C1-7AC7073EF8EF}"/>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a:extLst>
              <a:ext uri="{FF2B5EF4-FFF2-40B4-BE49-F238E27FC236}">
                <a16:creationId xmlns:a16="http://schemas.microsoft.com/office/drawing/2014/main" id="{1E7745FC-758C-03F3-DF71-EA05CE140BCC}"/>
              </a:ext>
            </a:extLst>
          </p:cNvPr>
          <p:cNvSpPr txBox="1"/>
          <p:nvPr/>
        </p:nvSpPr>
        <p:spPr>
          <a:xfrm>
            <a:off x="631446" y="5490103"/>
            <a:ext cx="1567777" cy="461665"/>
          </a:xfrm>
          <a:prstGeom prst="rect">
            <a:avLst/>
          </a:prstGeom>
          <a:noFill/>
        </p:spPr>
        <p:txBody>
          <a:bodyPr wrap="square" rtlCol="0">
            <a:spAutoFit/>
          </a:bodyPr>
          <a:lstStyle/>
          <a:p>
            <a:r>
              <a:rPr kumimoji="1" lang="en-US" altLang="ja-JP" sz="2400"/>
              <a:t>Diquark</a:t>
            </a:r>
            <a:endParaRPr kumimoji="1" lang="ja-JP" altLang="en-US" sz="2400"/>
          </a:p>
        </p:txBody>
      </p:sp>
      <p:grpSp>
        <p:nvGrpSpPr>
          <p:cNvPr id="42" name="グループ化 41">
            <a:extLst>
              <a:ext uri="{FF2B5EF4-FFF2-40B4-BE49-F238E27FC236}">
                <a16:creationId xmlns:a16="http://schemas.microsoft.com/office/drawing/2014/main" id="{BA7461E1-D4C8-8F4F-D664-23E21F289B9E}"/>
              </a:ext>
            </a:extLst>
          </p:cNvPr>
          <p:cNvGrpSpPr/>
          <p:nvPr/>
        </p:nvGrpSpPr>
        <p:grpSpPr>
          <a:xfrm>
            <a:off x="2536557" y="3448892"/>
            <a:ext cx="2309549" cy="2330789"/>
            <a:chOff x="485561" y="2008522"/>
            <a:chExt cx="3026413" cy="3096486"/>
          </a:xfrm>
        </p:grpSpPr>
        <p:grpSp>
          <p:nvGrpSpPr>
            <p:cNvPr id="44" name="グループ化 43">
              <a:extLst>
                <a:ext uri="{FF2B5EF4-FFF2-40B4-BE49-F238E27FC236}">
                  <a16:creationId xmlns:a16="http://schemas.microsoft.com/office/drawing/2014/main" id="{9B3962E7-8335-0EDB-F885-0110BABEE575}"/>
                </a:ext>
              </a:extLst>
            </p:cNvPr>
            <p:cNvGrpSpPr/>
            <p:nvPr/>
          </p:nvGrpSpPr>
          <p:grpSpPr>
            <a:xfrm>
              <a:off x="485561" y="3578527"/>
              <a:ext cx="1192348" cy="1526481"/>
              <a:chOff x="485561" y="3578527"/>
              <a:chExt cx="1192348" cy="1526481"/>
            </a:xfrm>
          </p:grpSpPr>
          <p:grpSp>
            <p:nvGrpSpPr>
              <p:cNvPr id="64" name="グループ化 63">
                <a:extLst>
                  <a:ext uri="{FF2B5EF4-FFF2-40B4-BE49-F238E27FC236}">
                    <a16:creationId xmlns:a16="http://schemas.microsoft.com/office/drawing/2014/main" id="{4E7C24FC-18D3-EA2B-BB26-150611DAA8A0}"/>
                  </a:ext>
                </a:extLst>
              </p:cNvPr>
              <p:cNvGrpSpPr/>
              <p:nvPr/>
            </p:nvGrpSpPr>
            <p:grpSpPr>
              <a:xfrm>
                <a:off x="963206" y="4313557"/>
                <a:ext cx="714703" cy="791451"/>
                <a:chOff x="3300142" y="4365252"/>
                <a:chExt cx="714703" cy="791451"/>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52155EBC-91BF-9BB4-0E57-695795006EFC}"/>
                        </a:ext>
                      </a:extLst>
                    </p:cNvPr>
                    <p:cNvSpPr txBox="1"/>
                    <p:nvPr/>
                  </p:nvSpPr>
                  <p:spPr>
                    <a:xfrm>
                      <a:off x="3300142" y="4365252"/>
                      <a:ext cx="714703" cy="791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3200"/>
                    </a:p>
                  </p:txBody>
                </p:sp>
              </mc:Choice>
              <mc:Fallback xmlns="">
                <p:sp>
                  <p:nvSpPr>
                    <p:cNvPr id="70" name="テキスト ボックス 69">
                      <a:extLst>
                        <a:ext uri="{FF2B5EF4-FFF2-40B4-BE49-F238E27FC236}">
                          <a16:creationId xmlns:a16="http://schemas.microsoft.com/office/drawing/2014/main" id="{52155EBC-91BF-9BB4-0E57-695795006EFC}"/>
                        </a:ext>
                      </a:extLst>
                    </p:cNvPr>
                    <p:cNvSpPr txBox="1">
                      <a:spLocks noRot="1" noChangeAspect="1" noMove="1" noResize="1" noEditPoints="1" noAdjustHandles="1" noChangeArrowheads="1" noChangeShapeType="1" noTextEdit="1"/>
                    </p:cNvSpPr>
                    <p:nvPr/>
                  </p:nvSpPr>
                  <p:spPr>
                    <a:xfrm>
                      <a:off x="3300142" y="4365252"/>
                      <a:ext cx="714703" cy="791451"/>
                    </a:xfrm>
                    <a:prstGeom prst="rect">
                      <a:avLst/>
                    </a:prstGeom>
                    <a:blipFill>
                      <a:blip r:embed="rId10"/>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4291A558-7917-A27B-D446-34F340C44F80}"/>
                    </a:ext>
                  </a:extLst>
                </p:cNvPr>
                <p:cNvSpPr/>
                <p:nvPr/>
              </p:nvSpPr>
              <p:spPr>
                <a:xfrm>
                  <a:off x="3382598" y="440739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56B8B677-AB91-2C8D-89D8-96D71C65B727}"/>
                  </a:ext>
                </a:extLst>
              </p:cNvPr>
              <p:cNvGrpSpPr/>
              <p:nvPr/>
            </p:nvGrpSpPr>
            <p:grpSpPr>
              <a:xfrm>
                <a:off x="485561" y="3578527"/>
                <a:ext cx="604695" cy="776882"/>
                <a:chOff x="3203725" y="5193202"/>
                <a:chExt cx="604695" cy="776882"/>
              </a:xfrm>
            </p:grpSpPr>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DDB06A03-7BAF-49CF-2E45-35A9E6278F28}"/>
                        </a:ext>
                      </a:extLst>
                    </p:cNvPr>
                    <p:cNvSpPr txBox="1"/>
                    <p:nvPr/>
                  </p:nvSpPr>
                  <p:spPr>
                    <a:xfrm>
                      <a:off x="3238376" y="519320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68" name="テキスト ボックス 67">
                      <a:extLst>
                        <a:ext uri="{FF2B5EF4-FFF2-40B4-BE49-F238E27FC236}">
                          <a16:creationId xmlns:a16="http://schemas.microsoft.com/office/drawing/2014/main" id="{DDB06A03-7BAF-49CF-2E45-35A9E6278F28}"/>
                        </a:ext>
                      </a:extLst>
                    </p:cNvPr>
                    <p:cNvSpPr txBox="1">
                      <a:spLocks noRot="1" noChangeAspect="1" noMove="1" noResize="1" noEditPoints="1" noAdjustHandles="1" noChangeArrowheads="1" noChangeShapeType="1" noTextEdit="1"/>
                    </p:cNvSpPr>
                    <p:nvPr/>
                  </p:nvSpPr>
                  <p:spPr>
                    <a:xfrm>
                      <a:off x="3238376" y="5193202"/>
                      <a:ext cx="570044" cy="776882"/>
                    </a:xfrm>
                    <a:prstGeom prst="rect">
                      <a:avLst/>
                    </a:prstGeom>
                    <a:blipFill>
                      <a:blip r:embed="rId11"/>
                      <a:stretch>
                        <a:fillRect/>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C1C868A8-75EA-1DD1-6101-6F115D94DD88}"/>
                    </a:ext>
                  </a:extLst>
                </p:cNvPr>
                <p:cNvSpPr/>
                <p:nvPr/>
              </p:nvSpPr>
              <p:spPr>
                <a:xfrm>
                  <a:off x="3203725" y="52793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7" name="直線コネクタ 66">
                <a:extLst>
                  <a:ext uri="{FF2B5EF4-FFF2-40B4-BE49-F238E27FC236}">
                    <a16:creationId xmlns:a16="http://schemas.microsoft.com/office/drawing/2014/main" id="{BA70764F-9754-CF0B-0E90-049A18EA9E4A}"/>
                  </a:ext>
                </a:extLst>
              </p:cNvPr>
              <p:cNvCxnSpPr>
                <a:cxnSpLocks/>
                <a:endCxn id="71" idx="1"/>
              </p:cNvCxnSpPr>
              <p:nvPr/>
            </p:nvCxnSpPr>
            <p:spPr>
              <a:xfrm>
                <a:off x="978522" y="4194151"/>
                <a:ext cx="155639" cy="250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9278120C-DCBB-6052-3B11-2373751D612E}"/>
                </a:ext>
              </a:extLst>
            </p:cNvPr>
            <p:cNvGrpSpPr/>
            <p:nvPr/>
          </p:nvGrpSpPr>
          <p:grpSpPr>
            <a:xfrm>
              <a:off x="1743632" y="2008522"/>
              <a:ext cx="1768342" cy="1788440"/>
              <a:chOff x="794245" y="2646561"/>
              <a:chExt cx="1768342" cy="1788440"/>
            </a:xfrm>
          </p:grpSpPr>
          <p:grpSp>
            <p:nvGrpSpPr>
              <p:cNvPr id="50" name="グループ化 49">
                <a:extLst>
                  <a:ext uri="{FF2B5EF4-FFF2-40B4-BE49-F238E27FC236}">
                    <a16:creationId xmlns:a16="http://schemas.microsoft.com/office/drawing/2014/main" id="{22714360-8041-3798-47BF-72DB160D6673}"/>
                  </a:ext>
                </a:extLst>
              </p:cNvPr>
              <p:cNvGrpSpPr/>
              <p:nvPr/>
            </p:nvGrpSpPr>
            <p:grpSpPr>
              <a:xfrm>
                <a:off x="1601677" y="3513025"/>
                <a:ext cx="714701" cy="776884"/>
                <a:chOff x="3938613" y="3564720"/>
                <a:chExt cx="714701" cy="776884"/>
              </a:xfrm>
            </p:grpSpPr>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D7CEA389-90AF-1BE9-296A-41369203E4B4}"/>
                        </a:ext>
                      </a:extLst>
                    </p:cNvPr>
                    <p:cNvSpPr txBox="1"/>
                    <p:nvPr/>
                  </p:nvSpPr>
                  <p:spPr>
                    <a:xfrm>
                      <a:off x="3938613" y="3564720"/>
                      <a:ext cx="714701" cy="776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62" name="テキスト ボックス 61">
                      <a:extLst>
                        <a:ext uri="{FF2B5EF4-FFF2-40B4-BE49-F238E27FC236}">
                          <a16:creationId xmlns:a16="http://schemas.microsoft.com/office/drawing/2014/main" id="{D7CEA389-90AF-1BE9-296A-41369203E4B4}"/>
                        </a:ext>
                      </a:extLst>
                    </p:cNvPr>
                    <p:cNvSpPr txBox="1">
                      <a:spLocks noRot="1" noChangeAspect="1" noMove="1" noResize="1" noEditPoints="1" noAdjustHandles="1" noChangeArrowheads="1" noChangeShapeType="1" noTextEdit="1"/>
                    </p:cNvSpPr>
                    <p:nvPr/>
                  </p:nvSpPr>
                  <p:spPr>
                    <a:xfrm>
                      <a:off x="3938613" y="3564720"/>
                      <a:ext cx="714701" cy="776884"/>
                    </a:xfrm>
                    <a:prstGeom prst="rect">
                      <a:avLst/>
                    </a:prstGeom>
                    <a:blipFill>
                      <a:blip r:embed="rId12"/>
                      <a:stretch>
                        <a:fillRect/>
                      </a:stretch>
                    </a:blipFill>
                  </p:spPr>
                  <p:txBody>
                    <a:bodyPr/>
                    <a:lstStyle/>
                    <a:p>
                      <a:r>
                        <a:rPr lang="ja-JP" altLang="en-US">
                          <a:noFill/>
                        </a:rPr>
                        <a:t> </a:t>
                      </a:r>
                    </a:p>
                  </p:txBody>
                </p:sp>
              </mc:Fallback>
            </mc:AlternateContent>
            <p:sp>
              <p:nvSpPr>
                <p:cNvPr id="63" name="円/楕円 62">
                  <a:extLst>
                    <a:ext uri="{FF2B5EF4-FFF2-40B4-BE49-F238E27FC236}">
                      <a16:creationId xmlns:a16="http://schemas.microsoft.com/office/drawing/2014/main" id="{58FFD739-45F5-1877-1AE2-196209078AA1}"/>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円/楕円 51">
                <a:extLst>
                  <a:ext uri="{FF2B5EF4-FFF2-40B4-BE49-F238E27FC236}">
                    <a16:creationId xmlns:a16="http://schemas.microsoft.com/office/drawing/2014/main" id="{125FBFEA-485A-F34D-0736-2D1895541DEE}"/>
                  </a:ext>
                </a:extLst>
              </p:cNvPr>
              <p:cNvSpPr/>
              <p:nvPr/>
            </p:nvSpPr>
            <p:spPr>
              <a:xfrm rot="5814813">
                <a:off x="784196" y="2656610"/>
                <a:ext cx="1788440" cy="1768342"/>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6E47DD9A-D528-7AA3-1524-13A4BD337C03}"/>
                  </a:ext>
                </a:extLst>
              </p:cNvPr>
              <p:cNvGrpSpPr/>
              <p:nvPr/>
            </p:nvGrpSpPr>
            <p:grpSpPr>
              <a:xfrm>
                <a:off x="1134437" y="2818938"/>
                <a:ext cx="604309" cy="776882"/>
                <a:chOff x="3852601" y="4433613"/>
                <a:chExt cx="604309" cy="776882"/>
              </a:xfrm>
            </p:grpSpPr>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EB832489-AD7B-9CC6-D43F-E5E63E48BA30}"/>
                        </a:ext>
                      </a:extLst>
                    </p:cNvPr>
                    <p:cNvSpPr txBox="1"/>
                    <p:nvPr/>
                  </p:nvSpPr>
                  <p:spPr>
                    <a:xfrm>
                      <a:off x="3886866" y="4433613"/>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a:p>
                  </p:txBody>
                </p:sp>
              </mc:Choice>
              <mc:Fallback xmlns="">
                <p:sp>
                  <p:nvSpPr>
                    <p:cNvPr id="60" name="テキスト ボックス 59">
                      <a:extLst>
                        <a:ext uri="{FF2B5EF4-FFF2-40B4-BE49-F238E27FC236}">
                          <a16:creationId xmlns:a16="http://schemas.microsoft.com/office/drawing/2014/main" id="{EB832489-AD7B-9CC6-D43F-E5E63E48BA30}"/>
                        </a:ext>
                      </a:extLst>
                    </p:cNvPr>
                    <p:cNvSpPr txBox="1">
                      <a:spLocks noRot="1" noChangeAspect="1" noMove="1" noResize="1" noEditPoints="1" noAdjustHandles="1" noChangeArrowheads="1" noChangeShapeType="1" noTextEdit="1"/>
                    </p:cNvSpPr>
                    <p:nvPr/>
                  </p:nvSpPr>
                  <p:spPr>
                    <a:xfrm>
                      <a:off x="3886866" y="4433613"/>
                      <a:ext cx="570044" cy="776882"/>
                    </a:xfrm>
                    <a:prstGeom prst="rect">
                      <a:avLst/>
                    </a:prstGeom>
                    <a:blipFill>
                      <a:blip r:embed="rId13"/>
                      <a:stretch>
                        <a:fillRect/>
                      </a:stretch>
                    </a:blipFill>
                  </p:spPr>
                  <p:txBody>
                    <a:bodyPr/>
                    <a:lstStyle/>
                    <a:p>
                      <a:r>
                        <a:rPr lang="ja-JP" altLang="en-US">
                          <a:noFill/>
                        </a:rPr>
                        <a:t> </a:t>
                      </a:r>
                    </a:p>
                  </p:txBody>
                </p:sp>
              </mc:Fallback>
            </mc:AlternateContent>
            <p:sp>
              <p:nvSpPr>
                <p:cNvPr id="61" name="円/楕円 60">
                  <a:extLst>
                    <a:ext uri="{FF2B5EF4-FFF2-40B4-BE49-F238E27FC236}">
                      <a16:creationId xmlns:a16="http://schemas.microsoft.com/office/drawing/2014/main" id="{5487A2A9-6B7E-6407-596F-77C995C7D49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8" name="直線コネクタ 57">
                <a:extLst>
                  <a:ext uri="{FF2B5EF4-FFF2-40B4-BE49-F238E27FC236}">
                    <a16:creationId xmlns:a16="http://schemas.microsoft.com/office/drawing/2014/main" id="{6F694C67-7576-E653-5123-B95A8D61EEBA}"/>
                  </a:ext>
                </a:extLst>
              </p:cNvPr>
              <p:cNvCxnSpPr>
                <a:cxnSpLocks/>
                <a:endCxn id="63"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直線コネクタ 45">
              <a:extLst>
                <a:ext uri="{FF2B5EF4-FFF2-40B4-BE49-F238E27FC236}">
                  <a16:creationId xmlns:a16="http://schemas.microsoft.com/office/drawing/2014/main" id="{8B596BF2-036B-925F-C74E-F9DD7C33BBE2}"/>
                </a:ext>
              </a:extLst>
            </p:cNvPr>
            <p:cNvCxnSpPr>
              <a:cxnSpLocks/>
              <a:stCxn id="3" idx="7"/>
              <a:endCxn id="52" idx="5"/>
            </p:cNvCxnSpPr>
            <p:nvPr/>
          </p:nvCxnSpPr>
          <p:spPr>
            <a:xfrm flipV="1">
              <a:off x="1710133" y="3454157"/>
              <a:ext cx="221938" cy="289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テキスト ボックス 71">
            <a:extLst>
              <a:ext uri="{FF2B5EF4-FFF2-40B4-BE49-F238E27FC236}">
                <a16:creationId xmlns:a16="http://schemas.microsoft.com/office/drawing/2014/main" id="{C245A676-A5BA-7651-5D91-D83C561C386F}"/>
              </a:ext>
            </a:extLst>
          </p:cNvPr>
          <p:cNvSpPr txBox="1"/>
          <p:nvPr/>
        </p:nvSpPr>
        <p:spPr>
          <a:xfrm>
            <a:off x="2805222" y="5903001"/>
            <a:ext cx="1567777" cy="461665"/>
          </a:xfrm>
          <a:prstGeom prst="rect">
            <a:avLst/>
          </a:prstGeom>
          <a:noFill/>
        </p:spPr>
        <p:txBody>
          <a:bodyPr wrap="square" rtlCol="0">
            <a:spAutoFit/>
          </a:bodyPr>
          <a:lstStyle/>
          <a:p>
            <a:r>
              <a:rPr lang="en-US" altLang="ja-JP" sz="2400"/>
              <a:t>Molecule</a:t>
            </a:r>
            <a:endParaRPr kumimoji="1" lang="ja-JP" altLang="en-US" sz="2400"/>
          </a:p>
        </p:txBody>
      </p:sp>
      <p:pic>
        <p:nvPicPr>
          <p:cNvPr id="75" name="図 74" descr="グラフ, ヒストグラム&#10;&#10;自動的に生成された説明">
            <a:extLst>
              <a:ext uri="{FF2B5EF4-FFF2-40B4-BE49-F238E27FC236}">
                <a16:creationId xmlns:a16="http://schemas.microsoft.com/office/drawing/2014/main" id="{E8101229-3D7D-B4CA-01CF-B69E5762784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54188" y="2778959"/>
            <a:ext cx="2716757" cy="2382730"/>
          </a:xfrm>
          <a:prstGeom prst="rect">
            <a:avLst/>
          </a:prstGeom>
        </p:spPr>
      </p:pic>
      <p:sp>
        <p:nvSpPr>
          <p:cNvPr id="3" name="円/楕円 2">
            <a:extLst>
              <a:ext uri="{FF2B5EF4-FFF2-40B4-BE49-F238E27FC236}">
                <a16:creationId xmlns:a16="http://schemas.microsoft.com/office/drawing/2014/main" id="{C210C499-3B08-3F37-85C8-34C0F7F7FA2F}"/>
              </a:ext>
            </a:extLst>
          </p:cNvPr>
          <p:cNvSpPr/>
          <p:nvPr/>
        </p:nvSpPr>
        <p:spPr>
          <a:xfrm>
            <a:off x="2322017" y="4557217"/>
            <a:ext cx="1346195" cy="1349476"/>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B87661E-F36E-EED5-0D1A-C0427AD311E9}"/>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3</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9B87661E-F36E-EED5-0D1A-C0427AD311E9}"/>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5"/>
                <a:stretch>
                  <a:fillRect l="-20958" t="-126316" r="-44910" b="-189474"/>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C7539734-DD21-4B69-EEED-75E6FB7A4B08}"/>
              </a:ext>
            </a:extLst>
          </p:cNvPr>
          <p:cNvSpPr txBox="1"/>
          <p:nvPr/>
        </p:nvSpPr>
        <p:spPr>
          <a:xfrm>
            <a:off x="-9968" y="6425483"/>
            <a:ext cx="8424007" cy="461665"/>
          </a:xfrm>
          <a:prstGeom prst="rect">
            <a:avLst/>
          </a:prstGeom>
          <a:noFill/>
        </p:spPr>
        <p:txBody>
          <a:bodyPr wrap="square" rtlCol="0">
            <a:spAutoFit/>
          </a:bodyPr>
          <a:lstStyle/>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Phys. 18, 751 (2022), arXiv:2109.01038 [hep‒ex]</a:t>
            </a:r>
          </a:p>
          <a:p>
            <a:r>
              <a:rPr lang="en-US" altLang="ja-JP" sz="1200" b="0" i="0">
                <a:effectLst/>
              </a:rPr>
              <a:t>R. </a:t>
            </a:r>
            <a:r>
              <a:rPr lang="en-US" altLang="ja-JP" sz="1200" b="0" i="0" err="1">
                <a:effectLst/>
              </a:rPr>
              <a:t>Aaij</a:t>
            </a:r>
            <a:r>
              <a:rPr lang="en-US" altLang="ja-JP" sz="1200" b="0" i="0">
                <a:effectLst/>
              </a:rPr>
              <a:t> et al. (</a:t>
            </a:r>
            <a:r>
              <a:rPr lang="en-US" altLang="ja-JP" sz="1200" b="0" i="0" err="1">
                <a:effectLst/>
              </a:rPr>
              <a:t>LHCb</a:t>
            </a:r>
            <a:r>
              <a:rPr lang="en-US" altLang="ja-JP" sz="1200" b="0" i="0">
                <a:effectLst/>
              </a:rPr>
              <a:t>), Nature </a:t>
            </a:r>
            <a:r>
              <a:rPr lang="en-US" altLang="ja-JP" sz="1200" b="0" i="0" err="1">
                <a:effectLst/>
              </a:rPr>
              <a:t>Commun</a:t>
            </a:r>
            <a:r>
              <a:rPr lang="en-US" altLang="ja-JP" sz="1200" b="0" i="0">
                <a:effectLst/>
              </a:rPr>
              <a:t>. 13, 3351 (2022), arXiv:2109.01056 [hep‒ex]</a:t>
            </a:r>
            <a:endParaRPr kumimoji="1" lang="ja-JP" altLang="en-US" sz="1200"/>
          </a:p>
        </p:txBody>
      </p:sp>
    </p:spTree>
    <p:extLst>
      <p:ext uri="{BB962C8B-B14F-4D97-AF65-F5344CB8AC3E}">
        <p14:creationId xmlns:p14="http://schemas.microsoft.com/office/powerpoint/2010/main" val="1324921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a:t>
            </a:r>
            <a:endParaRPr kumimoji="1" lang="ja-JP" altLang="en-US" sz="4400">
              <a:solidFill>
                <a:schemeClr val="bg1"/>
              </a:solidFill>
            </a:endParaRPr>
          </a:p>
        </p:txBody>
      </p:sp>
      <p:grpSp>
        <p:nvGrpSpPr>
          <p:cNvPr id="39" name="グループ化 38">
            <a:extLst>
              <a:ext uri="{FF2B5EF4-FFF2-40B4-BE49-F238E27FC236}">
                <a16:creationId xmlns:a16="http://schemas.microsoft.com/office/drawing/2014/main" id="{F238CD96-49C4-67ED-D407-733CB29903D0}"/>
              </a:ext>
            </a:extLst>
          </p:cNvPr>
          <p:cNvGrpSpPr/>
          <p:nvPr/>
        </p:nvGrpSpPr>
        <p:grpSpPr>
          <a:xfrm>
            <a:off x="1127758" y="1716308"/>
            <a:ext cx="4217356" cy="1574505"/>
            <a:chOff x="2740492" y="3268013"/>
            <a:chExt cx="3046541" cy="1130531"/>
          </a:xfrm>
        </p:grpSpPr>
        <p:grpSp>
          <p:nvGrpSpPr>
            <p:cNvPr id="13" name="グループ化 12">
              <a:extLst>
                <a:ext uri="{FF2B5EF4-FFF2-40B4-BE49-F238E27FC236}">
                  <a16:creationId xmlns:a16="http://schemas.microsoft.com/office/drawing/2014/main" id="{EC69B9C6-CEF7-9E0B-C7CF-31F905F70926}"/>
                </a:ext>
              </a:extLst>
            </p:cNvPr>
            <p:cNvGrpSpPr/>
            <p:nvPr/>
          </p:nvGrpSpPr>
          <p:grpSpPr>
            <a:xfrm>
              <a:off x="2994975" y="3268013"/>
              <a:ext cx="742350" cy="749948"/>
              <a:chOff x="968875" y="2323827"/>
              <a:chExt cx="742350" cy="749948"/>
            </a:xfrm>
          </p:grpSpPr>
          <p:sp>
            <p:nvSpPr>
              <p:cNvPr id="34" name="フローチャート: 結合子 33">
                <a:extLst>
                  <a:ext uri="{FF2B5EF4-FFF2-40B4-BE49-F238E27FC236}">
                    <a16:creationId xmlns:a16="http://schemas.microsoft.com/office/drawing/2014/main" id="{D227E4C6-356B-3F7F-A832-35AF37A455E4}"/>
                  </a:ext>
                </a:extLst>
              </p:cNvPr>
              <p:cNvSpPr/>
              <p:nvPr/>
            </p:nvSpPr>
            <p:spPr>
              <a:xfrm>
                <a:off x="968875" y="2323827"/>
                <a:ext cx="742350" cy="749948"/>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ローチャート: 結合子 34">
                <a:extLst>
                  <a:ext uri="{FF2B5EF4-FFF2-40B4-BE49-F238E27FC236}">
                    <a16:creationId xmlns:a16="http://schemas.microsoft.com/office/drawing/2014/main" id="{EB83855D-BDA3-EEDF-3C19-EDDF5D89ACFF}"/>
                  </a:ext>
                </a:extLst>
              </p:cNvPr>
              <p:cNvSpPr/>
              <p:nvPr/>
            </p:nvSpPr>
            <p:spPr>
              <a:xfrm>
                <a:off x="1364348" y="2661015"/>
                <a:ext cx="253980" cy="259557"/>
              </a:xfrm>
              <a:prstGeom prst="flowChartConnector">
                <a:avLst/>
              </a:prstGeom>
              <a:solidFill>
                <a:srgbClr val="32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結合子 35">
                <a:extLst>
                  <a:ext uri="{FF2B5EF4-FFF2-40B4-BE49-F238E27FC236}">
                    <a16:creationId xmlns:a16="http://schemas.microsoft.com/office/drawing/2014/main" id="{9E866856-A8E7-C8F6-F641-99F2619010AB}"/>
                  </a:ext>
                </a:extLst>
              </p:cNvPr>
              <p:cNvSpPr/>
              <p:nvPr/>
            </p:nvSpPr>
            <p:spPr>
              <a:xfrm>
                <a:off x="1066039" y="2670168"/>
                <a:ext cx="253980" cy="259557"/>
              </a:xfrm>
              <a:prstGeom prst="flowChartConnector">
                <a:avLst/>
              </a:prstGeom>
              <a:solidFill>
                <a:srgbClr val="32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結合子 36">
                <a:extLst>
                  <a:ext uri="{FF2B5EF4-FFF2-40B4-BE49-F238E27FC236}">
                    <a16:creationId xmlns:a16="http://schemas.microsoft.com/office/drawing/2014/main" id="{1A299D34-F24C-0649-B356-BB4F636D9968}"/>
                  </a:ext>
                </a:extLst>
              </p:cNvPr>
              <p:cNvSpPr/>
              <p:nvPr/>
            </p:nvSpPr>
            <p:spPr>
              <a:xfrm>
                <a:off x="1202408" y="2398227"/>
                <a:ext cx="253980" cy="259557"/>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47AD5A61-9EA5-AA89-6AB4-4E525E808C9A}"/>
                </a:ext>
              </a:extLst>
            </p:cNvPr>
            <p:cNvGrpSpPr/>
            <p:nvPr/>
          </p:nvGrpSpPr>
          <p:grpSpPr>
            <a:xfrm rot="19229362">
              <a:off x="4611346" y="3393128"/>
              <a:ext cx="742350" cy="448659"/>
              <a:chOff x="2592740" y="2404607"/>
              <a:chExt cx="742350" cy="448659"/>
            </a:xfrm>
          </p:grpSpPr>
          <p:sp>
            <p:nvSpPr>
              <p:cNvPr id="31" name="フローチャート: 結合子 30">
                <a:extLst>
                  <a:ext uri="{FF2B5EF4-FFF2-40B4-BE49-F238E27FC236}">
                    <a16:creationId xmlns:a16="http://schemas.microsoft.com/office/drawing/2014/main" id="{50B73D86-5727-0CF8-3BB0-95803AC893B0}"/>
                  </a:ext>
                </a:extLst>
              </p:cNvPr>
              <p:cNvSpPr/>
              <p:nvPr/>
            </p:nvSpPr>
            <p:spPr>
              <a:xfrm>
                <a:off x="2592740" y="2404607"/>
                <a:ext cx="742350" cy="44865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結合子 31">
                <a:extLst>
                  <a:ext uri="{FF2B5EF4-FFF2-40B4-BE49-F238E27FC236}">
                    <a16:creationId xmlns:a16="http://schemas.microsoft.com/office/drawing/2014/main" id="{54F987F2-0FCD-71A9-CA25-BD815FC0943B}"/>
                  </a:ext>
                </a:extLst>
              </p:cNvPr>
              <p:cNvSpPr/>
              <p:nvPr/>
            </p:nvSpPr>
            <p:spPr>
              <a:xfrm>
                <a:off x="2701557" y="2509090"/>
                <a:ext cx="242663" cy="241343"/>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結合子 32">
                <a:extLst>
                  <a:ext uri="{FF2B5EF4-FFF2-40B4-BE49-F238E27FC236}">
                    <a16:creationId xmlns:a16="http://schemas.microsoft.com/office/drawing/2014/main" id="{341D37E3-EEDC-4C88-382A-B4AFB31D9B02}"/>
                  </a:ext>
                </a:extLst>
              </p:cNvPr>
              <p:cNvSpPr/>
              <p:nvPr/>
            </p:nvSpPr>
            <p:spPr>
              <a:xfrm>
                <a:off x="2975547" y="2509090"/>
                <a:ext cx="242663" cy="241343"/>
              </a:xfrm>
              <a:prstGeom prst="flowChartConnector">
                <a:avLst/>
              </a:prstGeom>
              <a:solidFill>
                <a:srgbClr val="32FF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0C0786C4-CE15-55AC-0135-B64C4D284868}"/>
                </a:ext>
              </a:extLst>
            </p:cNvPr>
            <p:cNvSpPr txBox="1"/>
            <p:nvPr/>
          </p:nvSpPr>
          <p:spPr>
            <a:xfrm>
              <a:off x="2740492" y="4067058"/>
              <a:ext cx="1484814" cy="331486"/>
            </a:xfrm>
            <a:prstGeom prst="rect">
              <a:avLst/>
            </a:prstGeom>
            <a:noFill/>
          </p:spPr>
          <p:txBody>
            <a:bodyPr wrap="square" rtlCol="0">
              <a:spAutoFit/>
            </a:bodyPr>
            <a:lstStyle/>
            <a:p>
              <a:r>
                <a:rPr kumimoji="1" lang="en-US" altLang="ja-JP" sz="2400"/>
                <a:t>Baryon</a:t>
              </a:r>
              <a:endParaRPr kumimoji="1" lang="ja-JP" altLang="en-US" sz="2400"/>
            </a:p>
          </p:txBody>
        </p:sp>
        <p:sp>
          <p:nvSpPr>
            <p:cNvPr id="16" name="テキスト ボックス 15">
              <a:extLst>
                <a:ext uri="{FF2B5EF4-FFF2-40B4-BE49-F238E27FC236}">
                  <a16:creationId xmlns:a16="http://schemas.microsoft.com/office/drawing/2014/main" id="{9DE21B4C-B951-85FF-0CA3-A45036DAF14F}"/>
                </a:ext>
              </a:extLst>
            </p:cNvPr>
            <p:cNvSpPr txBox="1"/>
            <p:nvPr/>
          </p:nvSpPr>
          <p:spPr>
            <a:xfrm>
              <a:off x="4302219" y="4055395"/>
              <a:ext cx="1484814" cy="331486"/>
            </a:xfrm>
            <a:prstGeom prst="rect">
              <a:avLst/>
            </a:prstGeom>
            <a:noFill/>
          </p:spPr>
          <p:txBody>
            <a:bodyPr wrap="square" rtlCol="0">
              <a:spAutoFit/>
            </a:bodyPr>
            <a:lstStyle/>
            <a:p>
              <a:r>
                <a:rPr kumimoji="1" lang="en-US" altLang="ja-JP" sz="2400"/>
                <a:t>Meson</a:t>
              </a:r>
              <a:endParaRPr kumimoji="1" lang="ja-JP" altLang="en-US" sz="2400"/>
            </a:p>
          </p:txBody>
        </p:sp>
      </p:grpSp>
      <p:sp>
        <p:nvSpPr>
          <p:cNvPr id="38" name="テキスト ボックス 37">
            <a:extLst>
              <a:ext uri="{FF2B5EF4-FFF2-40B4-BE49-F238E27FC236}">
                <a16:creationId xmlns:a16="http://schemas.microsoft.com/office/drawing/2014/main" id="{5410EF5E-891F-93BC-F18D-67D69A1FCC60}"/>
              </a:ext>
            </a:extLst>
          </p:cNvPr>
          <p:cNvSpPr txBox="1"/>
          <p:nvPr/>
        </p:nvSpPr>
        <p:spPr>
          <a:xfrm>
            <a:off x="651440" y="981068"/>
            <a:ext cx="7771957" cy="461665"/>
          </a:xfrm>
          <a:prstGeom prst="rect">
            <a:avLst/>
          </a:prstGeom>
          <a:noFill/>
        </p:spPr>
        <p:txBody>
          <a:bodyPr wrap="square" rtlCol="0">
            <a:spAutoFit/>
          </a:bodyPr>
          <a:lstStyle/>
          <a:p>
            <a:r>
              <a:rPr lang="en-US" altLang="ja-JP" sz="2400" u="sng"/>
              <a:t>Ordinary</a:t>
            </a:r>
            <a:r>
              <a:rPr lang="ja-JP" altLang="en-US" sz="2400" u="sng"/>
              <a:t> </a:t>
            </a:r>
            <a:r>
              <a:rPr lang="en-US" altLang="ja-JP" sz="2400" u="sng"/>
              <a:t>Hadrons</a:t>
            </a:r>
            <a:r>
              <a:rPr kumimoji="1" lang="en-US" altLang="ja-JP" sz="2400"/>
              <a:t>…about </a:t>
            </a:r>
            <a:r>
              <a:rPr kumimoji="1" lang="ja-JP" altLang="en-US" sz="2400"/>
              <a:t>４００</a:t>
            </a:r>
          </a:p>
        </p:txBody>
      </p:sp>
      <p:sp>
        <p:nvSpPr>
          <p:cNvPr id="40" name="テキスト ボックス 39">
            <a:extLst>
              <a:ext uri="{FF2B5EF4-FFF2-40B4-BE49-F238E27FC236}">
                <a16:creationId xmlns:a16="http://schemas.microsoft.com/office/drawing/2014/main" id="{601AFAA2-2881-ED43-C9B5-79C6DCF5F9AA}"/>
              </a:ext>
            </a:extLst>
          </p:cNvPr>
          <p:cNvSpPr txBox="1"/>
          <p:nvPr/>
        </p:nvSpPr>
        <p:spPr>
          <a:xfrm>
            <a:off x="6296541" y="1003144"/>
            <a:ext cx="5375722" cy="461665"/>
          </a:xfrm>
          <a:prstGeom prst="rect">
            <a:avLst/>
          </a:prstGeom>
          <a:noFill/>
        </p:spPr>
        <p:txBody>
          <a:bodyPr wrap="square" rtlCol="0">
            <a:spAutoFit/>
          </a:bodyPr>
          <a:lstStyle/>
          <a:p>
            <a:r>
              <a:rPr kumimoji="1" lang="en-US" altLang="ja-JP" sz="2400" u="sng"/>
              <a:t>Exotic</a:t>
            </a:r>
            <a:r>
              <a:rPr kumimoji="1" lang="ja-JP" altLang="en-US" sz="2400" u="sng"/>
              <a:t> </a:t>
            </a:r>
            <a:r>
              <a:rPr kumimoji="1" lang="en-US" altLang="ja-JP" sz="2400" u="sng"/>
              <a:t>Hadrons</a:t>
            </a:r>
            <a:r>
              <a:rPr kumimoji="1" lang="en-US" altLang="ja-JP" sz="2400"/>
              <a:t>…</a:t>
            </a:r>
            <a:r>
              <a:rPr lang="en-US" altLang="ja-JP" sz="2400"/>
              <a:t>about</a:t>
            </a:r>
            <a:r>
              <a:rPr lang="ja-JP" altLang="en-US" sz="2400"/>
              <a:t> </a:t>
            </a:r>
            <a:r>
              <a:rPr lang="en-US" altLang="ja-JP" sz="2400"/>
              <a:t>40</a:t>
            </a:r>
            <a:endParaRPr kumimoji="1" lang="ja-JP" altLang="en-US" sz="2400"/>
          </a:p>
        </p:txBody>
      </p:sp>
      <p:grpSp>
        <p:nvGrpSpPr>
          <p:cNvPr id="54" name="グループ化 53">
            <a:extLst>
              <a:ext uri="{FF2B5EF4-FFF2-40B4-BE49-F238E27FC236}">
                <a16:creationId xmlns:a16="http://schemas.microsoft.com/office/drawing/2014/main" id="{E3E42180-D34B-20CE-FF9D-A4C7F6598D25}"/>
              </a:ext>
            </a:extLst>
          </p:cNvPr>
          <p:cNvGrpSpPr/>
          <p:nvPr/>
        </p:nvGrpSpPr>
        <p:grpSpPr>
          <a:xfrm>
            <a:off x="6473663" y="1537471"/>
            <a:ext cx="4187774" cy="1487447"/>
            <a:chOff x="7549672" y="2703369"/>
            <a:chExt cx="3108173" cy="1041783"/>
          </a:xfrm>
        </p:grpSpPr>
        <p:grpSp>
          <p:nvGrpSpPr>
            <p:cNvPr id="41" name="グループ化 40">
              <a:extLst>
                <a:ext uri="{FF2B5EF4-FFF2-40B4-BE49-F238E27FC236}">
                  <a16:creationId xmlns:a16="http://schemas.microsoft.com/office/drawing/2014/main" id="{B766466F-4357-6A0F-33F1-7D3700203571}"/>
                </a:ext>
              </a:extLst>
            </p:cNvPr>
            <p:cNvGrpSpPr/>
            <p:nvPr/>
          </p:nvGrpSpPr>
          <p:grpSpPr>
            <a:xfrm>
              <a:off x="7549672" y="2791985"/>
              <a:ext cx="993038" cy="953167"/>
              <a:chOff x="673989" y="4500754"/>
              <a:chExt cx="993038" cy="953167"/>
            </a:xfrm>
          </p:grpSpPr>
          <p:sp>
            <p:nvSpPr>
              <p:cNvPr id="42" name="フローチャート: 結合子 41">
                <a:extLst>
                  <a:ext uri="{FF2B5EF4-FFF2-40B4-BE49-F238E27FC236}">
                    <a16:creationId xmlns:a16="http://schemas.microsoft.com/office/drawing/2014/main" id="{1659D3E5-4122-219B-9B1A-9C79C7191990}"/>
                  </a:ext>
                </a:extLst>
              </p:cNvPr>
              <p:cNvSpPr/>
              <p:nvPr/>
            </p:nvSpPr>
            <p:spPr>
              <a:xfrm>
                <a:off x="673989" y="4500754"/>
                <a:ext cx="993038" cy="953167"/>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ローチャート: 結合子 42">
                <a:extLst>
                  <a:ext uri="{FF2B5EF4-FFF2-40B4-BE49-F238E27FC236}">
                    <a16:creationId xmlns:a16="http://schemas.microsoft.com/office/drawing/2014/main" id="{E9EDDC37-E7FF-9FC2-7D46-B54D12927528}"/>
                  </a:ext>
                </a:extLst>
              </p:cNvPr>
              <p:cNvSpPr/>
              <p:nvPr/>
            </p:nvSpPr>
            <p:spPr>
              <a:xfrm>
                <a:off x="844534" y="4767364"/>
                <a:ext cx="248682" cy="241343"/>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結合子 43">
                <a:extLst>
                  <a:ext uri="{FF2B5EF4-FFF2-40B4-BE49-F238E27FC236}">
                    <a16:creationId xmlns:a16="http://schemas.microsoft.com/office/drawing/2014/main" id="{1385262E-1BE4-1C34-9970-D6238331BE83}"/>
                  </a:ext>
                </a:extLst>
              </p:cNvPr>
              <p:cNvSpPr/>
              <p:nvPr/>
            </p:nvSpPr>
            <p:spPr>
              <a:xfrm>
                <a:off x="1147433" y="4638659"/>
                <a:ext cx="242663" cy="241343"/>
              </a:xfrm>
              <a:prstGeom prst="flowChartConnector">
                <a:avLst/>
              </a:prstGeom>
              <a:solidFill>
                <a:srgbClr val="32FF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結合子 44">
                <a:extLst>
                  <a:ext uri="{FF2B5EF4-FFF2-40B4-BE49-F238E27FC236}">
                    <a16:creationId xmlns:a16="http://schemas.microsoft.com/office/drawing/2014/main" id="{A3794FB1-85C3-061C-E883-CAFFBD9F587B}"/>
                  </a:ext>
                </a:extLst>
              </p:cNvPr>
              <p:cNvSpPr/>
              <p:nvPr/>
            </p:nvSpPr>
            <p:spPr>
              <a:xfrm>
                <a:off x="939049" y="5051359"/>
                <a:ext cx="253980" cy="259557"/>
              </a:xfrm>
              <a:prstGeom prst="flowChartConnector">
                <a:avLst/>
              </a:prstGeom>
              <a:solidFill>
                <a:srgbClr val="32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ローチャート: 結合子 45">
                <a:extLst>
                  <a:ext uri="{FF2B5EF4-FFF2-40B4-BE49-F238E27FC236}">
                    <a16:creationId xmlns:a16="http://schemas.microsoft.com/office/drawing/2014/main" id="{019DFDEA-0F98-69E6-10ED-DDE5140DE35A}"/>
                  </a:ext>
                </a:extLst>
              </p:cNvPr>
              <p:cNvSpPr/>
              <p:nvPr/>
            </p:nvSpPr>
            <p:spPr>
              <a:xfrm>
                <a:off x="1237358" y="4940763"/>
                <a:ext cx="253980" cy="259557"/>
              </a:xfrm>
              <a:prstGeom prst="flowChartConnector">
                <a:avLst/>
              </a:prstGeom>
              <a:solidFill>
                <a:srgbClr val="FF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E65D2F9C-A0A3-A07A-83E1-27B252C82BC8}"/>
                </a:ext>
              </a:extLst>
            </p:cNvPr>
            <p:cNvGrpSpPr/>
            <p:nvPr/>
          </p:nvGrpSpPr>
          <p:grpSpPr>
            <a:xfrm>
              <a:off x="9565503" y="2703369"/>
              <a:ext cx="1092342" cy="1032936"/>
              <a:chOff x="2507911" y="4937833"/>
              <a:chExt cx="1092342" cy="1032936"/>
            </a:xfrm>
          </p:grpSpPr>
          <p:sp>
            <p:nvSpPr>
              <p:cNvPr id="48" name="フローチャート: 結合子 47">
                <a:extLst>
                  <a:ext uri="{FF2B5EF4-FFF2-40B4-BE49-F238E27FC236}">
                    <a16:creationId xmlns:a16="http://schemas.microsoft.com/office/drawing/2014/main" id="{79D5DFE0-44A5-6161-6BCA-36546C9C9AAA}"/>
                  </a:ext>
                </a:extLst>
              </p:cNvPr>
              <p:cNvSpPr/>
              <p:nvPr/>
            </p:nvSpPr>
            <p:spPr>
              <a:xfrm>
                <a:off x="2507911" y="4937833"/>
                <a:ext cx="1092342" cy="103293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ローチャート: 結合子 48">
                <a:extLst>
                  <a:ext uri="{FF2B5EF4-FFF2-40B4-BE49-F238E27FC236}">
                    <a16:creationId xmlns:a16="http://schemas.microsoft.com/office/drawing/2014/main" id="{9AB30E9A-DC43-4B87-0C44-1704A1C684D3}"/>
                  </a:ext>
                </a:extLst>
              </p:cNvPr>
              <p:cNvSpPr/>
              <p:nvPr/>
            </p:nvSpPr>
            <p:spPr>
              <a:xfrm>
                <a:off x="3054082" y="5597690"/>
                <a:ext cx="253980" cy="259557"/>
              </a:xfrm>
              <a:prstGeom prst="flowChartConnector">
                <a:avLst/>
              </a:prstGeom>
              <a:solidFill>
                <a:srgbClr val="32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E6C89E74-A3B5-3962-FCB3-714FEA051F66}"/>
                  </a:ext>
                </a:extLst>
              </p:cNvPr>
              <p:cNvSpPr/>
              <p:nvPr/>
            </p:nvSpPr>
            <p:spPr>
              <a:xfrm>
                <a:off x="2736215" y="5527454"/>
                <a:ext cx="253980" cy="259557"/>
              </a:xfrm>
              <a:prstGeom prst="flowChartConnector">
                <a:avLst/>
              </a:prstGeom>
              <a:solidFill>
                <a:srgbClr val="32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結合子 50">
                <a:extLst>
                  <a:ext uri="{FF2B5EF4-FFF2-40B4-BE49-F238E27FC236}">
                    <a16:creationId xmlns:a16="http://schemas.microsoft.com/office/drawing/2014/main" id="{80744D2D-A745-C30F-8E99-0E6EEEB38D86}"/>
                  </a:ext>
                </a:extLst>
              </p:cNvPr>
              <p:cNvSpPr/>
              <p:nvPr/>
            </p:nvSpPr>
            <p:spPr>
              <a:xfrm>
                <a:off x="2934514" y="5074368"/>
                <a:ext cx="253980" cy="259557"/>
              </a:xfrm>
              <a:prstGeom prst="flowChartConnector">
                <a:avLst/>
              </a:prstGeom>
              <a:solidFill>
                <a:srgbClr val="FF32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結合子 51">
                <a:extLst>
                  <a:ext uri="{FF2B5EF4-FFF2-40B4-BE49-F238E27FC236}">
                    <a16:creationId xmlns:a16="http://schemas.microsoft.com/office/drawing/2014/main" id="{AAD01088-A55F-9185-F7D8-163C975BBF91}"/>
                  </a:ext>
                </a:extLst>
              </p:cNvPr>
              <p:cNvSpPr/>
              <p:nvPr/>
            </p:nvSpPr>
            <p:spPr>
              <a:xfrm>
                <a:off x="2647355" y="5187594"/>
                <a:ext cx="253980" cy="259557"/>
              </a:xfrm>
              <a:prstGeom prst="flowChartConnector">
                <a:avLst/>
              </a:prstGeom>
              <a:solidFill>
                <a:srgbClr val="3232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ローチャート: 結合子 52">
                <a:extLst>
                  <a:ext uri="{FF2B5EF4-FFF2-40B4-BE49-F238E27FC236}">
                    <a16:creationId xmlns:a16="http://schemas.microsoft.com/office/drawing/2014/main" id="{A85A3F3C-D204-17CE-3AA0-32677FC101CC}"/>
                  </a:ext>
                </a:extLst>
              </p:cNvPr>
              <p:cNvSpPr/>
              <p:nvPr/>
            </p:nvSpPr>
            <p:spPr>
              <a:xfrm>
                <a:off x="3173996" y="5298308"/>
                <a:ext cx="253980" cy="259557"/>
              </a:xfrm>
              <a:prstGeom prst="flowChartConnector">
                <a:avLst/>
              </a:prstGeom>
              <a:solidFill>
                <a:srgbClr val="FFFF32"/>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a:extLst>
              <a:ext uri="{FF2B5EF4-FFF2-40B4-BE49-F238E27FC236}">
                <a16:creationId xmlns:a16="http://schemas.microsoft.com/office/drawing/2014/main" id="{ED1D53F8-9544-6ECC-78A4-CD54152C2D7B}"/>
              </a:ext>
            </a:extLst>
          </p:cNvPr>
          <p:cNvSpPr txBox="1"/>
          <p:nvPr/>
        </p:nvSpPr>
        <p:spPr>
          <a:xfrm>
            <a:off x="6167190" y="3145223"/>
            <a:ext cx="3158649" cy="461665"/>
          </a:xfrm>
          <a:prstGeom prst="rect">
            <a:avLst/>
          </a:prstGeom>
          <a:noFill/>
        </p:spPr>
        <p:txBody>
          <a:bodyPr wrap="square" rtlCol="0">
            <a:spAutoFit/>
          </a:bodyPr>
          <a:lstStyle/>
          <a:p>
            <a:r>
              <a:rPr lang="en-US" altLang="ja-JP" sz="2400"/>
              <a:t>Tetraquark</a:t>
            </a:r>
            <a:endParaRPr kumimoji="1" lang="ja-JP" altLang="en-US" sz="2400"/>
          </a:p>
        </p:txBody>
      </p:sp>
      <p:sp>
        <p:nvSpPr>
          <p:cNvPr id="56" name="テキスト ボックス 55">
            <a:extLst>
              <a:ext uri="{FF2B5EF4-FFF2-40B4-BE49-F238E27FC236}">
                <a16:creationId xmlns:a16="http://schemas.microsoft.com/office/drawing/2014/main" id="{2811F1C7-296E-4E4B-A903-0996AA4215E8}"/>
              </a:ext>
            </a:extLst>
          </p:cNvPr>
          <p:cNvSpPr txBox="1"/>
          <p:nvPr/>
        </p:nvSpPr>
        <p:spPr>
          <a:xfrm>
            <a:off x="8675465" y="3134388"/>
            <a:ext cx="3158649" cy="461665"/>
          </a:xfrm>
          <a:prstGeom prst="rect">
            <a:avLst/>
          </a:prstGeom>
          <a:noFill/>
        </p:spPr>
        <p:txBody>
          <a:bodyPr wrap="square" rtlCol="0">
            <a:spAutoFit/>
          </a:bodyPr>
          <a:lstStyle/>
          <a:p>
            <a:r>
              <a:rPr kumimoji="1" lang="en-US" altLang="ja-JP" sz="2400"/>
              <a:t>Pe</a:t>
            </a:r>
            <a:r>
              <a:rPr lang="en-US" altLang="ja-JP" sz="2400"/>
              <a:t>ntaquark</a:t>
            </a:r>
            <a:endParaRPr kumimoji="1" lang="ja-JP" altLang="en-US" sz="2400"/>
          </a:p>
        </p:txBody>
      </p:sp>
      <p:sp>
        <p:nvSpPr>
          <p:cNvPr id="62" name="テキスト ボックス 61">
            <a:extLst>
              <a:ext uri="{FF2B5EF4-FFF2-40B4-BE49-F238E27FC236}">
                <a16:creationId xmlns:a16="http://schemas.microsoft.com/office/drawing/2014/main" id="{657D88D2-FB90-F74B-E440-DB64DF930A31}"/>
              </a:ext>
            </a:extLst>
          </p:cNvPr>
          <p:cNvSpPr txBox="1"/>
          <p:nvPr/>
        </p:nvSpPr>
        <p:spPr>
          <a:xfrm>
            <a:off x="247549" y="4415563"/>
            <a:ext cx="3597479" cy="461665"/>
          </a:xfrm>
          <a:prstGeom prst="rect">
            <a:avLst/>
          </a:prstGeom>
          <a:noFill/>
        </p:spPr>
        <p:txBody>
          <a:bodyPr wrap="square" rtlCol="0">
            <a:spAutoFit/>
          </a:bodyPr>
          <a:lstStyle/>
          <a:p>
            <a:r>
              <a:rPr lang="en-US" altLang="ja-JP" sz="2400" u="sng"/>
              <a:t>Color</a:t>
            </a:r>
            <a:r>
              <a:rPr lang="ja-JP" altLang="en-US" sz="2400" u="sng"/>
              <a:t> </a:t>
            </a:r>
            <a:r>
              <a:rPr lang="en-US" altLang="ja-JP" sz="2400" u="sng"/>
              <a:t>configuration</a:t>
            </a:r>
            <a:endParaRPr kumimoji="1" lang="ja-JP" altLang="en-US" sz="2400" u="sng"/>
          </a:p>
        </p:txBody>
      </p:sp>
      <p:grpSp>
        <p:nvGrpSpPr>
          <p:cNvPr id="65" name="グループ化 64">
            <a:extLst>
              <a:ext uri="{FF2B5EF4-FFF2-40B4-BE49-F238E27FC236}">
                <a16:creationId xmlns:a16="http://schemas.microsoft.com/office/drawing/2014/main" id="{E01FB7C9-3932-C1BD-4CCB-4C8A9B279F45}"/>
              </a:ext>
            </a:extLst>
          </p:cNvPr>
          <p:cNvGrpSpPr/>
          <p:nvPr/>
        </p:nvGrpSpPr>
        <p:grpSpPr>
          <a:xfrm>
            <a:off x="430296" y="4915433"/>
            <a:ext cx="8792626" cy="1594169"/>
            <a:chOff x="559945" y="5067294"/>
            <a:chExt cx="7954207" cy="1594169"/>
          </a:xfrm>
        </p:grpSpPr>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2F52F5A7-0883-61B5-069B-F0341FF2AFFD}"/>
                    </a:ext>
                  </a:extLst>
                </p:cNvPr>
                <p:cNvSpPr txBox="1"/>
                <p:nvPr/>
              </p:nvSpPr>
              <p:spPr>
                <a:xfrm>
                  <a:off x="559945" y="5067294"/>
                  <a:ext cx="4879147" cy="400110"/>
                </a:xfrm>
                <a:prstGeom prst="rect">
                  <a:avLst/>
                </a:prstGeom>
                <a:noFill/>
              </p:spPr>
              <p:txBody>
                <a:bodyPr wrap="square" rtlCol="0">
                  <a:spAutoFit/>
                </a:bodyPr>
                <a:lstStyle/>
                <a:p>
                  <a:r>
                    <a:rPr lang="en-US" altLang="ja-JP" sz="2000"/>
                    <a:t>Baryon</a:t>
                  </a:r>
                  <a:r>
                    <a:rPr kumimoji="1" lang="ja-JP" altLang="en-US" sz="2000" b="0"/>
                    <a:t>：</a:t>
                  </a:r>
                  <a14:m>
                    <m:oMath xmlns:m="http://schemas.openxmlformats.org/officeDocument/2006/math">
                      <m:r>
                        <a:rPr kumimoji="1" lang="en-US" altLang="ja-JP" sz="2000" b="0" i="1" smtClean="0">
                          <a:latin typeface="Cambria Math" panose="02040503050406030204" pitchFamily="18" charset="0"/>
                        </a:rPr>
                        <m:t>3</m:t>
                      </m:r>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3×3=1+8+8+10</m:t>
                      </m:r>
                    </m:oMath>
                  </a14:m>
                  <a:endParaRPr kumimoji="1" lang="en-US" altLang="ja-JP" sz="2000"/>
                </a:p>
              </p:txBody>
            </p:sp>
          </mc:Choice>
          <mc:Fallback xmlns="">
            <p:sp>
              <p:nvSpPr>
                <p:cNvPr id="57" name="テキスト ボックス 56">
                  <a:extLst>
                    <a:ext uri="{FF2B5EF4-FFF2-40B4-BE49-F238E27FC236}">
                      <a16:creationId xmlns:a16="http://schemas.microsoft.com/office/drawing/2014/main" id="{2F52F5A7-0883-61B5-069B-F0341FF2AFFD}"/>
                    </a:ext>
                  </a:extLst>
                </p:cNvPr>
                <p:cNvSpPr txBox="1">
                  <a:spLocks noRot="1" noChangeAspect="1" noMove="1" noResize="1" noEditPoints="1" noAdjustHandles="1" noChangeArrowheads="1" noChangeShapeType="1" noTextEdit="1"/>
                </p:cNvSpPr>
                <p:nvPr/>
              </p:nvSpPr>
              <p:spPr>
                <a:xfrm>
                  <a:off x="559945" y="5067294"/>
                  <a:ext cx="4879147" cy="400110"/>
                </a:xfrm>
                <a:prstGeom prst="rect">
                  <a:avLst/>
                </a:prstGeom>
                <a:blipFill>
                  <a:blip r:embed="rId3"/>
                  <a:stretch>
                    <a:fillRect l="-1244" t="-6061" b="-2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B9BCF6DD-CCF6-71E5-6FCA-1A0639C749A2}"/>
                    </a:ext>
                  </a:extLst>
                </p:cNvPr>
                <p:cNvSpPr txBox="1"/>
                <p:nvPr/>
              </p:nvSpPr>
              <p:spPr>
                <a:xfrm>
                  <a:off x="559945" y="5672667"/>
                  <a:ext cx="6227378" cy="400815"/>
                </a:xfrm>
                <a:prstGeom prst="rect">
                  <a:avLst/>
                </a:prstGeom>
                <a:noFill/>
              </p:spPr>
              <p:txBody>
                <a:bodyPr wrap="square">
                  <a:spAutoFit/>
                </a:bodyPr>
                <a:lstStyle/>
                <a:p>
                  <a:r>
                    <a:rPr lang="en-US" altLang="ja-JP" sz="2000"/>
                    <a:t>Meson</a:t>
                  </a:r>
                  <a:r>
                    <a:rPr kumimoji="1" lang="ja-JP" altLang="en-US" sz="2000" b="0"/>
                    <a:t>：</a:t>
                  </a:r>
                  <a14:m>
                    <m:oMath xmlns:m="http://schemas.openxmlformats.org/officeDocument/2006/math">
                      <m:r>
                        <a:rPr kumimoji="1" lang="en-US" altLang="ja-JP" sz="2000" b="0" i="1" smtClean="0">
                          <a:latin typeface="Cambria Math" panose="02040503050406030204" pitchFamily="18" charset="0"/>
                        </a:rPr>
                        <m:t>3</m:t>
                      </m:r>
                      <m:r>
                        <a:rPr kumimoji="1" lang="en-US" altLang="ja-JP" sz="2000" b="0" i="1" smtClean="0">
                          <a:latin typeface="Cambria Math" panose="02040503050406030204" pitchFamily="18" charset="0"/>
                          <a:ea typeface="Cambria Math" panose="02040503050406030204" pitchFamily="18" charset="0"/>
                        </a:rPr>
                        <m:t>×</m:t>
                      </m:r>
                      <m:acc>
                        <m:accPr>
                          <m:chr m:val="̅"/>
                          <m:ctrlPr>
                            <a:rPr kumimoji="1" lang="en-US" altLang="ja-JP" sz="2000" b="0" i="1" smtClean="0">
                              <a:latin typeface="Cambria Math" panose="02040503050406030204" pitchFamily="18" charset="0"/>
                              <a:ea typeface="Cambria Math" panose="02040503050406030204" pitchFamily="18" charset="0"/>
                            </a:rPr>
                          </m:ctrlPr>
                        </m:accPr>
                        <m:e>
                          <m:r>
                            <a:rPr kumimoji="1" lang="en-US" altLang="ja-JP" sz="2000" b="0" i="1" smtClean="0">
                              <a:latin typeface="Cambria Math" panose="02040503050406030204" pitchFamily="18" charset="0"/>
                              <a:ea typeface="Cambria Math" panose="02040503050406030204" pitchFamily="18" charset="0"/>
                            </a:rPr>
                            <m:t>3</m:t>
                          </m:r>
                        </m:e>
                      </m:acc>
                      <m:r>
                        <a:rPr kumimoji="1" lang="en-US" altLang="ja-JP" sz="2000" b="0" i="1" smtClean="0">
                          <a:latin typeface="Cambria Math" panose="02040503050406030204" pitchFamily="18" charset="0"/>
                        </a:rPr>
                        <m:t>=1+8</m:t>
                      </m:r>
                    </m:oMath>
                  </a14:m>
                  <a:endParaRPr kumimoji="1" lang="ja-JP" altLang="en-US" sz="2000"/>
                </a:p>
              </p:txBody>
            </p:sp>
          </mc:Choice>
          <mc:Fallback xmlns="">
            <p:sp>
              <p:nvSpPr>
                <p:cNvPr id="61" name="テキスト ボックス 60">
                  <a:extLst>
                    <a:ext uri="{FF2B5EF4-FFF2-40B4-BE49-F238E27FC236}">
                      <a16:creationId xmlns:a16="http://schemas.microsoft.com/office/drawing/2014/main" id="{B9BCF6DD-CCF6-71E5-6FCA-1A0639C749A2}"/>
                    </a:ext>
                  </a:extLst>
                </p:cNvPr>
                <p:cNvSpPr txBox="1">
                  <a:spLocks noRot="1" noChangeAspect="1" noMove="1" noResize="1" noEditPoints="1" noAdjustHandles="1" noChangeArrowheads="1" noChangeShapeType="1" noTextEdit="1"/>
                </p:cNvSpPr>
                <p:nvPr/>
              </p:nvSpPr>
              <p:spPr>
                <a:xfrm>
                  <a:off x="559945" y="5672667"/>
                  <a:ext cx="6227378" cy="400815"/>
                </a:xfrm>
                <a:prstGeom prst="rect">
                  <a:avLst/>
                </a:prstGeom>
                <a:blipFill>
                  <a:blip r:embed="rId4"/>
                  <a:stretch>
                    <a:fillRect l="-974"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A7659DC1-2CC6-9A98-A052-D4FD146A4CFD}"/>
                    </a:ext>
                  </a:extLst>
                </p:cNvPr>
                <p:cNvSpPr txBox="1"/>
                <p:nvPr/>
              </p:nvSpPr>
              <p:spPr>
                <a:xfrm>
                  <a:off x="559945" y="6260648"/>
                  <a:ext cx="7954207" cy="400815"/>
                </a:xfrm>
                <a:prstGeom prst="rect">
                  <a:avLst/>
                </a:prstGeom>
                <a:noFill/>
              </p:spPr>
              <p:txBody>
                <a:bodyPr wrap="square">
                  <a:spAutoFit/>
                </a:bodyPr>
                <a:lstStyle/>
                <a:p>
                  <a:r>
                    <a:rPr lang="en-US" altLang="ja-JP" sz="2000"/>
                    <a:t>Tetraquark</a:t>
                  </a:r>
                  <a:r>
                    <a:rPr kumimoji="1" lang="ja-JP" altLang="en-US" sz="2000" b="0"/>
                    <a:t>：</a:t>
                  </a:r>
                  <a14:m>
                    <m:oMath xmlns:m="http://schemas.openxmlformats.org/officeDocument/2006/math">
                      <m:r>
                        <a:rPr kumimoji="1" lang="en-US" altLang="ja-JP" sz="2000" b="0" i="1" smtClean="0">
                          <a:latin typeface="Cambria Math" panose="02040503050406030204" pitchFamily="18" charset="0"/>
                        </a:rPr>
                        <m:t>3</m:t>
                      </m:r>
                      <m:r>
                        <a:rPr kumimoji="1" lang="en-US" altLang="ja-JP" sz="2000" b="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rPr>
                        <m:t>3</m:t>
                      </m:r>
                      <m:r>
                        <a:rPr kumimoji="1" lang="en-US" altLang="ja-JP" sz="2000" b="0" i="1" smtClean="0">
                          <a:latin typeface="Cambria Math" panose="02040503050406030204" pitchFamily="18" charset="0"/>
                          <a:ea typeface="Cambria Math" panose="02040503050406030204" pitchFamily="18" charset="0"/>
                        </a:rPr>
                        <m:t>×</m:t>
                      </m:r>
                      <m:acc>
                        <m:accPr>
                          <m:chr m:val="̅"/>
                          <m:ctrlPr>
                            <a:rPr kumimoji="1" lang="en-US" altLang="ja-JP" sz="2000" b="0" i="1" smtClean="0">
                              <a:latin typeface="Cambria Math" panose="02040503050406030204" pitchFamily="18" charset="0"/>
                              <a:ea typeface="Cambria Math" panose="02040503050406030204" pitchFamily="18" charset="0"/>
                            </a:rPr>
                          </m:ctrlPr>
                        </m:accPr>
                        <m:e>
                          <m:r>
                            <a:rPr kumimoji="1" lang="en-US" altLang="ja-JP" sz="2000" b="0" i="1" smtClean="0">
                              <a:latin typeface="Cambria Math" panose="02040503050406030204" pitchFamily="18" charset="0"/>
                              <a:ea typeface="Cambria Math" panose="02040503050406030204" pitchFamily="18" charset="0"/>
                            </a:rPr>
                            <m:t>3</m:t>
                          </m:r>
                        </m:e>
                      </m:acc>
                      <m:r>
                        <a:rPr kumimoji="1" lang="en-US" altLang="ja-JP" sz="2000" b="0" i="1" smtClean="0">
                          <a:latin typeface="Cambria Math" panose="02040503050406030204" pitchFamily="18" charset="0"/>
                          <a:ea typeface="Cambria Math" panose="02040503050406030204" pitchFamily="18" charset="0"/>
                        </a:rPr>
                        <m:t>×</m:t>
                      </m:r>
                      <m:acc>
                        <m:accPr>
                          <m:chr m:val="̅"/>
                          <m:ctrlPr>
                            <a:rPr kumimoji="1" lang="en-US" altLang="ja-JP" sz="2000" b="0" i="1" smtClean="0">
                              <a:latin typeface="Cambria Math" panose="02040503050406030204" pitchFamily="18" charset="0"/>
                              <a:ea typeface="Cambria Math" panose="02040503050406030204" pitchFamily="18" charset="0"/>
                            </a:rPr>
                          </m:ctrlPr>
                        </m:accPr>
                        <m:e>
                          <m:r>
                            <a:rPr kumimoji="1" lang="en-US" altLang="ja-JP" sz="2000" b="0" i="1" smtClean="0">
                              <a:latin typeface="Cambria Math" panose="02040503050406030204" pitchFamily="18" charset="0"/>
                              <a:ea typeface="Cambria Math" panose="02040503050406030204" pitchFamily="18" charset="0"/>
                            </a:rPr>
                            <m:t>3</m:t>
                          </m:r>
                        </m:e>
                      </m:acc>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3</m:t>
                              </m:r>
                            </m:e>
                          </m:acc>
                          <m:r>
                            <a:rPr kumimoji="1" lang="en-US" altLang="ja-JP" sz="2000" b="0" i="1" smtClean="0">
                              <a:latin typeface="Cambria Math" panose="02040503050406030204" pitchFamily="18" charset="0"/>
                            </a:rPr>
                            <m:t>+6</m:t>
                          </m:r>
                        </m:e>
                      </m:d>
                      <m:r>
                        <a:rPr kumimoji="1" lang="en-US" altLang="ja-JP" sz="2000" b="0" i="1" smtClean="0">
                          <a:latin typeface="Cambria Math" panose="02040503050406030204" pitchFamily="18" charset="0"/>
                          <a:ea typeface="Cambria Math" panose="02040503050406030204" pitchFamily="18" charset="0"/>
                        </a:rPr>
                        <m:t>×</m:t>
                      </m:r>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3+</m:t>
                          </m:r>
                          <m:acc>
                            <m:accPr>
                              <m:chr m:val="̅"/>
                              <m:ctrlPr>
                                <a:rPr kumimoji="1" lang="en-US" altLang="ja-JP" sz="2000" b="0" i="1" smtClean="0">
                                  <a:latin typeface="Cambria Math" panose="02040503050406030204" pitchFamily="18" charset="0"/>
                                  <a:ea typeface="Cambria Math" panose="02040503050406030204" pitchFamily="18" charset="0"/>
                                </a:rPr>
                              </m:ctrlPr>
                            </m:accPr>
                            <m:e>
                              <m:r>
                                <a:rPr kumimoji="1" lang="en-US" altLang="ja-JP" sz="2000" b="0" i="1" smtClean="0">
                                  <a:latin typeface="Cambria Math" panose="02040503050406030204" pitchFamily="18" charset="0"/>
                                  <a:ea typeface="Cambria Math" panose="02040503050406030204" pitchFamily="18" charset="0"/>
                                </a:rPr>
                                <m:t>6</m:t>
                              </m:r>
                            </m:e>
                          </m:acc>
                        </m:e>
                      </m:d>
                      <m:r>
                        <a:rPr kumimoji="1" lang="en-US" altLang="ja-JP" sz="2000" b="0" i="1" smtClean="0">
                          <a:latin typeface="Cambria Math" panose="02040503050406030204" pitchFamily="18" charset="0"/>
                          <a:ea typeface="Cambria Math" panose="02040503050406030204" pitchFamily="18" charset="0"/>
                        </a:rPr>
                        <m:t>=1+1+8+8+27+…</m:t>
                      </m:r>
                    </m:oMath>
                  </a14:m>
                  <a:endParaRPr kumimoji="1" lang="ja-JP" altLang="en-US" sz="2000"/>
                </a:p>
              </p:txBody>
            </p:sp>
          </mc:Choice>
          <mc:Fallback xmlns="">
            <p:sp>
              <p:nvSpPr>
                <p:cNvPr id="64" name="テキスト ボックス 63">
                  <a:extLst>
                    <a:ext uri="{FF2B5EF4-FFF2-40B4-BE49-F238E27FC236}">
                      <a16:creationId xmlns:a16="http://schemas.microsoft.com/office/drawing/2014/main" id="{A7659DC1-2CC6-9A98-A052-D4FD146A4CFD}"/>
                    </a:ext>
                  </a:extLst>
                </p:cNvPr>
                <p:cNvSpPr txBox="1">
                  <a:spLocks noRot="1" noChangeAspect="1" noMove="1" noResize="1" noEditPoints="1" noAdjustHandles="1" noChangeArrowheads="1" noChangeShapeType="1" noTextEdit="1"/>
                </p:cNvSpPr>
                <p:nvPr/>
              </p:nvSpPr>
              <p:spPr>
                <a:xfrm>
                  <a:off x="559945" y="6260648"/>
                  <a:ext cx="7954207" cy="400815"/>
                </a:xfrm>
                <a:prstGeom prst="rect">
                  <a:avLst/>
                </a:prstGeom>
                <a:blipFill>
                  <a:blip r:embed="rId5"/>
                  <a:stretch>
                    <a:fillRect l="-763" t="-6061" b="-2727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97B37837-419B-589B-AC2C-034FE0BBC6B8}"/>
                  </a:ext>
                </a:extLst>
              </p:cNvPr>
              <p:cNvSpPr txBox="1"/>
              <p:nvPr/>
            </p:nvSpPr>
            <p:spPr>
              <a:xfrm>
                <a:off x="6358744" y="3616131"/>
                <a:ext cx="5090793" cy="646331"/>
              </a:xfrm>
              <a:prstGeom prst="rect">
                <a:avLst/>
              </a:prstGeom>
              <a:noFill/>
            </p:spPr>
            <p:txBody>
              <a:bodyPr wrap="square" rtlCol="0">
                <a:spAutoFit/>
              </a:bodyPr>
              <a:lstStyle/>
              <a:p>
                <a:r>
                  <a:rPr lang="en-US" altLang="ja-JP"/>
                  <a:t>Example</a:t>
                </a:r>
                <a:r>
                  <a:rPr kumimoji="1" lang="ja-JP" altLang="en-US" b="0"/>
                  <a:t>：</a:t>
                </a:r>
                <a14:m>
                  <m:oMath xmlns:m="http://schemas.openxmlformats.org/officeDocument/2006/math">
                    <m:r>
                      <a:rPr kumimoji="1" lang="en-US" altLang="ja-JP" b="0" i="1" smtClean="0">
                        <a:latin typeface="Cambria Math" panose="02040503050406030204" pitchFamily="18" charset="0"/>
                      </a:rPr>
                      <m:t>𝑋</m:t>
                    </m:r>
                    <m:r>
                      <a:rPr kumimoji="1" lang="en-US" altLang="ja-JP" b="0" i="1" smtClean="0">
                        <a:latin typeface="Cambria Math" panose="02040503050406030204" pitchFamily="18" charset="0"/>
                      </a:rPr>
                      <m:t>(3872)~</m:t>
                    </m:r>
                    <m:r>
                      <a:rPr kumimoji="1" lang="en-US" altLang="ja-JP" b="0" i="1" smtClean="0">
                        <a:latin typeface="Cambria Math" panose="02040503050406030204" pitchFamily="18" charset="0"/>
                        <a:ea typeface="Cambria Math" panose="02040503050406030204" pitchFamily="18" charset="0"/>
                      </a:rPr>
                      <m:t>𝑐</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r>
                      <a:rPr kumimoji="1" lang="en-US" altLang="ja-JP" b="0" i="1" smtClean="0">
                        <a:latin typeface="Cambria Math" panose="02040503050406030204" pitchFamily="18" charset="0"/>
                      </a:rPr>
                      <m:t>𝑢</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𝑢</m:t>
                        </m:r>
                      </m:e>
                    </m:acc>
                  </m:oMath>
                </a14:m>
                <a:r>
                  <a:rPr lang="ja-JP" altLang="en-US"/>
                  <a:t>　</a:t>
                </a:r>
                <a:r>
                  <a:rPr lang="en-US" altLang="ja-JP"/>
                  <a:t>Belle,2003[1]</a:t>
                </a:r>
              </a:p>
              <a:p>
                <a14:m>
                  <m:oMath xmlns:m="http://schemas.openxmlformats.org/officeDocument/2006/math">
                    <m:sSup>
                      <m:sSupPr>
                        <m:ctrlPr>
                          <a:rPr kumimoji="1" lang="en-US" altLang="ja-JP" b="0" i="1" smtClean="0">
                            <a:latin typeface="Cambria Math" panose="02040503050406030204" pitchFamily="18" charset="0"/>
                          </a:rPr>
                        </m:ctrlPr>
                      </m:sSup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𝑐</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4440</m:t>
                            </m:r>
                          </m:e>
                        </m:d>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𝑐</m:t>
                            </m:r>
                          </m:sub>
                        </m:sSub>
                        <m:d>
                          <m:dPr>
                            <m:ctrlPr>
                              <a:rPr lang="en-US" altLang="ja-JP" i="1">
                                <a:latin typeface="Cambria Math" panose="02040503050406030204" pitchFamily="18" charset="0"/>
                              </a:rPr>
                            </m:ctrlPr>
                          </m:dPr>
                          <m:e>
                            <m:r>
                              <a:rPr lang="en-US" altLang="ja-JP" i="1">
                                <a:latin typeface="Cambria Math" panose="02040503050406030204" pitchFamily="18" charset="0"/>
                              </a:rPr>
                              <m:t>44</m:t>
                            </m:r>
                            <m:r>
                              <a:rPr lang="en-US" altLang="ja-JP" b="0" i="1" smtClean="0">
                                <a:latin typeface="Cambria Math" panose="02040503050406030204" pitchFamily="18" charset="0"/>
                              </a:rPr>
                              <m:t>57</m:t>
                            </m:r>
                          </m:e>
                        </m:d>
                      </m:e>
                      <m:sup>
                        <m:r>
                          <a:rPr lang="en-US" altLang="ja-JP" i="1">
                            <a:latin typeface="Cambria Math" panose="02040503050406030204" pitchFamily="18" charset="0"/>
                          </a:rPr>
                          <m:t>+</m:t>
                        </m:r>
                      </m:sup>
                    </m:sSup>
                  </m:oMath>
                </a14:m>
                <a:r>
                  <a:rPr kumimoji="1" lang="ja-JP" altLang="en-US"/>
                  <a:t>　</a:t>
                </a:r>
                <a:r>
                  <a:rPr kumimoji="1" lang="en-US" altLang="ja-JP"/>
                  <a:t>LHCb,2019[2]</a:t>
                </a:r>
              </a:p>
            </p:txBody>
          </p:sp>
        </mc:Choice>
        <mc:Fallback xmlns="">
          <p:sp>
            <p:nvSpPr>
              <p:cNvPr id="66" name="テキスト ボックス 65">
                <a:extLst>
                  <a:ext uri="{FF2B5EF4-FFF2-40B4-BE49-F238E27FC236}">
                    <a16:creationId xmlns:a16="http://schemas.microsoft.com/office/drawing/2014/main" id="{97B37837-419B-589B-AC2C-034FE0BBC6B8}"/>
                  </a:ext>
                </a:extLst>
              </p:cNvPr>
              <p:cNvSpPr txBox="1">
                <a:spLocks noRot="1" noChangeAspect="1" noMove="1" noResize="1" noEditPoints="1" noAdjustHandles="1" noChangeArrowheads="1" noChangeShapeType="1" noTextEdit="1"/>
              </p:cNvSpPr>
              <p:nvPr/>
            </p:nvSpPr>
            <p:spPr>
              <a:xfrm>
                <a:off x="6358744" y="3616131"/>
                <a:ext cx="5090793" cy="646331"/>
              </a:xfrm>
              <a:prstGeom prst="rect">
                <a:avLst/>
              </a:prstGeom>
              <a:blipFill>
                <a:blip r:embed="rId6"/>
                <a:stretch>
                  <a:fillRect l="-958" t="-3774" b="-15094"/>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5E0DDBA3-B72F-2ED5-7B63-1BE9A232CC57}"/>
              </a:ext>
            </a:extLst>
          </p:cNvPr>
          <p:cNvSpPr txBox="1"/>
          <p:nvPr/>
        </p:nvSpPr>
        <p:spPr>
          <a:xfrm>
            <a:off x="6096000" y="4190193"/>
            <a:ext cx="6565902" cy="430887"/>
          </a:xfrm>
          <a:prstGeom prst="rect">
            <a:avLst/>
          </a:prstGeom>
          <a:noFill/>
        </p:spPr>
        <p:txBody>
          <a:bodyPr wrap="square" rtlCol="0">
            <a:spAutoFit/>
          </a:bodyPr>
          <a:lstStyle/>
          <a:p>
            <a:r>
              <a:rPr kumimoji="1" lang="en-US" altLang="ja-JP" sz="1100"/>
              <a:t>Belle Collaboration, S.-K. Choi et al., Phys. Rev. Lett. 91, 262001 (2003).</a:t>
            </a:r>
          </a:p>
          <a:p>
            <a:r>
              <a:rPr kumimoji="1" lang="en-US" altLang="ja-JP" sz="1100"/>
              <a:t>R. </a:t>
            </a:r>
            <a:r>
              <a:rPr kumimoji="1" lang="en-US" altLang="ja-JP" sz="1100" err="1"/>
              <a:t>Aaji</a:t>
            </a:r>
            <a:r>
              <a:rPr kumimoji="1" lang="en-US" altLang="ja-JP" sz="1100"/>
              <a:t> er al. (</a:t>
            </a:r>
            <a:r>
              <a:rPr kumimoji="1" lang="en-US" altLang="ja-JP" sz="1100" err="1"/>
              <a:t>LHCb</a:t>
            </a:r>
            <a:r>
              <a:rPr kumimoji="1" lang="en-US" altLang="ja-JP" sz="1100"/>
              <a:t> Collaboration) </a:t>
            </a:r>
            <a:r>
              <a:rPr kumimoji="1" lang="en-US" altLang="ja-JP" sz="1100" err="1"/>
              <a:t>Phys.Rev</a:t>
            </a:r>
            <a:r>
              <a:rPr kumimoji="1" lang="en-US" altLang="ja-JP" sz="1100"/>
              <a:t>. Lett 122, 222001 (2019)</a:t>
            </a:r>
            <a:endParaRPr kumimoji="1" lang="ja-JP" altLang="en-US" sz="1200"/>
          </a:p>
        </p:txBody>
      </p:sp>
      <p:sp>
        <p:nvSpPr>
          <p:cNvPr id="5" name="左中かっこ 4">
            <a:extLst>
              <a:ext uri="{FF2B5EF4-FFF2-40B4-BE49-F238E27FC236}">
                <a16:creationId xmlns:a16="http://schemas.microsoft.com/office/drawing/2014/main" id="{8F945634-02CA-CD09-37A8-435A67538B2C}"/>
              </a:ext>
            </a:extLst>
          </p:cNvPr>
          <p:cNvSpPr/>
          <p:nvPr/>
        </p:nvSpPr>
        <p:spPr>
          <a:xfrm rot="5400000">
            <a:off x="5844428" y="5817303"/>
            <a:ext cx="109537" cy="639881"/>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CE87681-3F27-4939-6EE7-CCC80C1EE546}"/>
                  </a:ext>
                </a:extLst>
              </p:cNvPr>
              <p:cNvSpPr txBox="1"/>
              <p:nvPr/>
            </p:nvSpPr>
            <p:spPr>
              <a:xfrm>
                <a:off x="6800563" y="4758320"/>
                <a:ext cx="5393437" cy="1201867"/>
              </a:xfrm>
              <a:prstGeom prst="rect">
                <a:avLst/>
              </a:prstGeom>
              <a:noFill/>
            </p:spPr>
            <p:txBody>
              <a:bodyPr wrap="square" rtlCol="0">
                <a:spAutoFit/>
              </a:bodyPr>
              <a:lstStyle/>
              <a:p>
                <a:r>
                  <a:rPr kumimoji="1" lang="en-US" altLang="ja-JP" sz="2400">
                    <a:solidFill>
                      <a:srgbClr val="FF0000"/>
                    </a:solidFill>
                  </a:rPr>
                  <a:t>Which color singlets are </a:t>
                </a:r>
                <a:r>
                  <a:rPr lang="en-US" altLang="ja-JP" sz="2400">
                    <a:solidFill>
                      <a:srgbClr val="FF0000"/>
                    </a:solidFill>
                  </a:rPr>
                  <a:t>important</a:t>
                </a:r>
                <a:r>
                  <a:rPr kumimoji="1" lang="en-US" altLang="ja-JP" sz="2400">
                    <a:solidFill>
                      <a:srgbClr val="FF0000"/>
                    </a:solidFill>
                  </a:rPr>
                  <a:t>?</a:t>
                </a:r>
                <a:endParaRPr kumimoji="1" lang="en-US" altLang="ja-JP" sz="2400"/>
              </a:p>
              <a:p>
                <a:r>
                  <a:rPr kumimoji="1" lang="en-US" altLang="ja-JP" sz="2400"/>
                  <a:t>The one is from </a:t>
                </a:r>
                <a14:m>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oMath>
                </a14:m>
                <a:endParaRPr kumimoji="1" lang="en-US" altLang="ja-JP" sz="2400"/>
              </a:p>
              <a:p>
                <a:r>
                  <a:rPr lang="en-US" altLang="ja-JP" sz="2400"/>
                  <a:t>The other is from </a:t>
                </a:r>
                <a14:m>
                  <m:oMath xmlns:m="http://schemas.openxmlformats.org/officeDocument/2006/math">
                    <m:r>
                      <a:rPr lang="en-US" altLang="ja-JP" sz="2400" i="1">
                        <a:latin typeface="Cambria Math" panose="02040503050406030204" pitchFamily="18" charset="0"/>
                      </a:rPr>
                      <m:t>6</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6</m:t>
                        </m:r>
                      </m:e>
                    </m:acc>
                  </m:oMath>
                </a14:m>
                <a:endParaRPr kumimoji="1" lang="en-US" altLang="ja-JP" sz="2400"/>
              </a:p>
            </p:txBody>
          </p:sp>
        </mc:Choice>
        <mc:Fallback xmlns="">
          <p:sp>
            <p:nvSpPr>
              <p:cNvPr id="7" name="テキスト ボックス 6">
                <a:extLst>
                  <a:ext uri="{FF2B5EF4-FFF2-40B4-BE49-F238E27FC236}">
                    <a16:creationId xmlns:a16="http://schemas.microsoft.com/office/drawing/2014/main" id="{7CE87681-3F27-4939-6EE7-CCC80C1EE546}"/>
                  </a:ext>
                </a:extLst>
              </p:cNvPr>
              <p:cNvSpPr txBox="1">
                <a:spLocks noRot="1" noChangeAspect="1" noMove="1" noResize="1" noEditPoints="1" noAdjustHandles="1" noChangeArrowheads="1" noChangeShapeType="1" noTextEdit="1"/>
              </p:cNvSpPr>
              <p:nvPr/>
            </p:nvSpPr>
            <p:spPr>
              <a:xfrm>
                <a:off x="6800563" y="4758320"/>
                <a:ext cx="5393437" cy="1201867"/>
              </a:xfrm>
              <a:prstGeom prst="rect">
                <a:avLst/>
              </a:prstGeom>
              <a:blipFill>
                <a:blip r:embed="rId7"/>
                <a:stretch>
                  <a:fillRect l="-1810" t="-4061" b="-11168"/>
                </a:stretch>
              </a:blipFill>
            </p:spPr>
            <p:txBody>
              <a:bodyPr/>
              <a:lstStyle/>
              <a:p>
                <a:r>
                  <a:rPr lang="ja-JP" altLang="en-US">
                    <a:noFill/>
                  </a:rPr>
                  <a:t> </a:t>
                </a:r>
              </a:p>
            </p:txBody>
          </p:sp>
        </mc:Fallback>
      </mc:AlternateContent>
      <p:sp>
        <p:nvSpPr>
          <p:cNvPr id="8" name="二方向矢印 7">
            <a:extLst>
              <a:ext uri="{FF2B5EF4-FFF2-40B4-BE49-F238E27FC236}">
                <a16:creationId xmlns:a16="http://schemas.microsoft.com/office/drawing/2014/main" id="{C173128C-F663-A229-A3E5-BC669BAC5D71}"/>
              </a:ext>
            </a:extLst>
          </p:cNvPr>
          <p:cNvSpPr/>
          <p:nvPr/>
        </p:nvSpPr>
        <p:spPr>
          <a:xfrm rot="10800000">
            <a:off x="5810121" y="5234603"/>
            <a:ext cx="742168" cy="819693"/>
          </a:xfrm>
          <a:prstGeom prst="leftUpArrow">
            <a:avLst>
              <a:gd name="adj1" fmla="val 14959"/>
              <a:gd name="adj2" fmla="val 12900"/>
              <a:gd name="adj3" fmla="val 237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CAA5D364-5CFF-86A4-2FCE-D942D761B858}"/>
              </a:ext>
            </a:extLst>
          </p:cNvPr>
          <p:cNvSpPr/>
          <p:nvPr/>
        </p:nvSpPr>
        <p:spPr>
          <a:xfrm>
            <a:off x="6594970" y="4802886"/>
            <a:ext cx="155472" cy="1022507"/>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C7E9FEDE-291F-9C20-4175-EACECDE4B29F}"/>
              </a:ext>
            </a:extLst>
          </p:cNvPr>
          <p:cNvSpPr/>
          <p:nvPr/>
        </p:nvSpPr>
        <p:spPr>
          <a:xfrm>
            <a:off x="3109845" y="5872905"/>
            <a:ext cx="492534" cy="484895"/>
          </a:xfrm>
          <a:prstGeom prst="arc">
            <a:avLst>
              <a:gd name="adj1" fmla="val 10972191"/>
              <a:gd name="adj2" fmla="val 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F86023C-BC1B-10B0-A28A-B098A32C81B5}"/>
              </a:ext>
            </a:extLst>
          </p:cNvPr>
          <p:cNvSpPr txBox="1"/>
          <p:nvPr/>
        </p:nvSpPr>
        <p:spPr>
          <a:xfrm>
            <a:off x="3563182" y="5763620"/>
            <a:ext cx="2250972" cy="369332"/>
          </a:xfrm>
          <a:prstGeom prst="rect">
            <a:avLst/>
          </a:prstGeom>
          <a:noFill/>
        </p:spPr>
        <p:txBody>
          <a:bodyPr wrap="square" rtlCol="0">
            <a:spAutoFit/>
          </a:bodyPr>
          <a:lstStyle/>
          <a:p>
            <a:r>
              <a:rPr kumimoji="1" lang="en-US" altLang="ja-JP">
                <a:solidFill>
                  <a:schemeClr val="accent1"/>
                </a:solidFill>
              </a:rPr>
              <a:t>diquark-like</a:t>
            </a:r>
            <a:endParaRPr kumimoji="1" lang="ja-JP" altLang="en-US">
              <a:solidFill>
                <a:schemeClr val="accent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65F5BE8-5EDE-2357-60DE-BACCFFF74B7B}"/>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065F5BE8-5EDE-2357-60DE-BACCFFF74B7B}"/>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8"/>
                <a:stretch>
                  <a:fillRect l="-20958" t="-126316" r="-44910"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60853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 to </a:t>
                </a:r>
                <a14:m>
                  <m:oMath xmlns:m="http://schemas.openxmlformats.org/officeDocument/2006/math">
                    <m:sSubSup>
                      <m:sSubSupPr>
                        <m:ctrlPr>
                          <a:rPr kumimoji="1" lang="en-US" altLang="ja-JP" sz="4400" b="0" i="1" smtClean="0">
                            <a:solidFill>
                              <a:schemeClr val="bg1"/>
                            </a:solidFill>
                            <a:latin typeface="Cambria Math" panose="02040503050406030204" pitchFamily="18" charset="0"/>
                            <a:ea typeface="Cambria Math" panose="02040503050406030204" pitchFamily="18" charset="0"/>
                          </a:rPr>
                        </m:ctrlPr>
                      </m:sSubSupPr>
                      <m:e>
                        <m:r>
                          <a:rPr kumimoji="1" lang="en-US" altLang="ja-JP" sz="4400" b="0" i="1" smtClean="0">
                            <a:solidFill>
                              <a:schemeClr val="bg1"/>
                            </a:solidFill>
                            <a:latin typeface="Cambria Math" panose="02040503050406030204" pitchFamily="18" charset="0"/>
                            <a:ea typeface="Cambria Math" panose="02040503050406030204" pitchFamily="18" charset="0"/>
                          </a:rPr>
                          <m:t>𝑇</m:t>
                        </m:r>
                      </m:e>
                      <m:sub>
                        <m:r>
                          <a:rPr kumimoji="1" lang="en-US" altLang="ja-JP" sz="4400" b="0" i="1" smtClean="0">
                            <a:solidFill>
                              <a:schemeClr val="bg1"/>
                            </a:solidFill>
                            <a:latin typeface="Cambria Math" panose="02040503050406030204" pitchFamily="18" charset="0"/>
                            <a:ea typeface="Cambria Math" panose="02040503050406030204" pitchFamily="18" charset="0"/>
                          </a:rPr>
                          <m:t>𝑐𝑐</m:t>
                        </m:r>
                      </m:sub>
                      <m:sup>
                        <m:r>
                          <a:rPr kumimoji="1" lang="en-US" altLang="ja-JP" sz="4400" b="0" i="1" smtClean="0">
                            <a:solidFill>
                              <a:schemeClr val="bg1"/>
                            </a:solidFill>
                            <a:latin typeface="Cambria Math" panose="02040503050406030204" pitchFamily="18" charset="0"/>
                            <a:ea typeface="Cambria Math" panose="02040503050406030204" pitchFamily="18" charset="0"/>
                          </a:rPr>
                          <m:t>+</m:t>
                        </m:r>
                      </m:sup>
                    </m:sSubSup>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0" y="47697"/>
                <a:ext cx="6895956" cy="769441"/>
              </a:xfrm>
              <a:prstGeom prst="rect">
                <a:avLst/>
              </a:prstGeom>
              <a:blipFill>
                <a:blip r:embed="rId3"/>
                <a:stretch>
                  <a:fillRect l="-3537"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C3AEF0D-5B21-9762-D55F-F1B31698DF58}"/>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,2021[6,7]</a:t>
                </a:r>
                <a:endParaRPr kumimoji="1" lang="ja-JP" altLang="en-US"/>
              </a:p>
            </p:txBody>
          </p:sp>
        </mc:Choice>
        <mc:Fallback xmlns="">
          <p:sp>
            <p:nvSpPr>
              <p:cNvPr id="13" name="テキスト ボックス 12">
                <a:extLst>
                  <a:ext uri="{FF2B5EF4-FFF2-40B4-BE49-F238E27FC236}">
                    <a16:creationId xmlns:a16="http://schemas.microsoft.com/office/drawing/2014/main" id="{5C3AEF0D-5B21-9762-D55F-F1B31698DF58}"/>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4"/>
                <a:stretch>
                  <a:fillRect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14" name="テキスト ボックス 13">
            <a:extLst>
              <a:ext uri="{FF2B5EF4-FFF2-40B4-BE49-F238E27FC236}">
                <a16:creationId xmlns:a16="http://schemas.microsoft.com/office/drawing/2014/main" id="{B069F08E-C209-C6A6-7306-C76385D1FE06}"/>
              </a:ext>
            </a:extLst>
          </p:cNvPr>
          <p:cNvSpPr txBox="1"/>
          <p:nvPr/>
        </p:nvSpPr>
        <p:spPr>
          <a:xfrm>
            <a:off x="4779035" y="871987"/>
            <a:ext cx="7979066" cy="830997"/>
          </a:xfrm>
          <a:prstGeom prst="rect">
            <a:avLst/>
          </a:prstGeom>
          <a:noFill/>
        </p:spPr>
        <p:txBody>
          <a:bodyPr wrap="square" rtlCol="0">
            <a:spAutoFit/>
          </a:bodyPr>
          <a:lstStyle/>
          <a:p>
            <a:r>
              <a:rPr lang="ja-JP" altLang="en-US" sz="2400" b="0">
                <a:solidFill>
                  <a:schemeClr val="tx1"/>
                </a:solidFill>
              </a:rPr>
              <a:t>・</a:t>
            </a:r>
            <a:r>
              <a:rPr lang="en-US" altLang="ja-JP" sz="2400" b="0">
                <a:solidFill>
                  <a:srgbClr val="FF0000"/>
                </a:solidFill>
              </a:rPr>
              <a:t>What is the structure?</a:t>
            </a:r>
          </a:p>
          <a:p>
            <a:r>
              <a:rPr kumimoji="1" lang="en-US" altLang="ja-JP" sz="2400"/>
              <a:t>Diquarks</a:t>
            </a:r>
            <a:r>
              <a:rPr lang="en-US" altLang="ja-JP" sz="2400"/>
              <a:t>, Molecule, or something else?</a:t>
            </a:r>
          </a:p>
        </p:txBody>
      </p:sp>
      <p:grpSp>
        <p:nvGrpSpPr>
          <p:cNvPr id="7" name="グループ化 6">
            <a:extLst>
              <a:ext uri="{FF2B5EF4-FFF2-40B4-BE49-F238E27FC236}">
                <a16:creationId xmlns:a16="http://schemas.microsoft.com/office/drawing/2014/main" id="{3CF3A8D1-9938-5AC9-DFA2-A6BEBB2B1DE4}"/>
              </a:ext>
            </a:extLst>
          </p:cNvPr>
          <p:cNvGrpSpPr/>
          <p:nvPr/>
        </p:nvGrpSpPr>
        <p:grpSpPr>
          <a:xfrm>
            <a:off x="5595421" y="1775945"/>
            <a:ext cx="2006632" cy="2499759"/>
            <a:chOff x="273327" y="3452009"/>
            <a:chExt cx="2006632" cy="2499759"/>
          </a:xfrm>
        </p:grpSpPr>
        <p:grpSp>
          <p:nvGrpSpPr>
            <p:cNvPr id="9" name="グループ化 8">
              <a:extLst>
                <a:ext uri="{FF2B5EF4-FFF2-40B4-BE49-F238E27FC236}">
                  <a16:creationId xmlns:a16="http://schemas.microsoft.com/office/drawing/2014/main" id="{A77A66A0-054E-9A0F-01D7-DF246F3E4E0E}"/>
                </a:ext>
              </a:extLst>
            </p:cNvPr>
            <p:cNvGrpSpPr/>
            <p:nvPr/>
          </p:nvGrpSpPr>
          <p:grpSpPr>
            <a:xfrm>
              <a:off x="273327" y="3452009"/>
              <a:ext cx="2006632" cy="1988609"/>
              <a:chOff x="824291" y="1897914"/>
              <a:chExt cx="2629473" cy="2641896"/>
            </a:xfrm>
          </p:grpSpPr>
          <p:sp>
            <p:nvSpPr>
              <p:cNvPr id="11" name="フローチャート: 結合子 10">
                <a:extLst>
                  <a:ext uri="{FF2B5EF4-FFF2-40B4-BE49-F238E27FC236}">
                    <a16:creationId xmlns:a16="http://schemas.microsoft.com/office/drawing/2014/main" id="{71B3465B-7015-2999-B293-4094262BDB7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11D201D-7713-4C4D-F648-EA38966DFDCC}"/>
                  </a:ext>
                </a:extLst>
              </p:cNvPr>
              <p:cNvGrpSpPr/>
              <p:nvPr/>
            </p:nvGrpSpPr>
            <p:grpSpPr>
              <a:xfrm>
                <a:off x="1134437" y="2626843"/>
                <a:ext cx="1196400" cy="1832470"/>
                <a:chOff x="1134437" y="2626843"/>
                <a:chExt cx="1196400" cy="1832470"/>
              </a:xfrm>
            </p:grpSpPr>
            <p:grpSp>
              <p:nvGrpSpPr>
                <p:cNvPr id="29" name="グループ化 28">
                  <a:extLst>
                    <a:ext uri="{FF2B5EF4-FFF2-40B4-BE49-F238E27FC236}">
                      <a16:creationId xmlns:a16="http://schemas.microsoft.com/office/drawing/2014/main" id="{F133C1A1-5E3B-1CD4-43B8-0FDBA8A89D06}"/>
                    </a:ext>
                  </a:extLst>
                </p:cNvPr>
                <p:cNvGrpSpPr/>
                <p:nvPr/>
              </p:nvGrpSpPr>
              <p:grpSpPr>
                <a:xfrm>
                  <a:off x="1616134" y="3480793"/>
                  <a:ext cx="714703" cy="776882"/>
                  <a:chOff x="3953070" y="3532488"/>
                  <a:chExt cx="714703" cy="776882"/>
                </a:xfrm>
              </p:grpSpPr>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EC82E15-08E8-6094-A512-6285B5152D3E}"/>
                          </a:ext>
                        </a:extLst>
                      </p:cNvPr>
                      <p:cNvSpPr txBox="1"/>
                      <p:nvPr/>
                    </p:nvSpPr>
                    <p:spPr>
                      <a:xfrm>
                        <a:off x="3953070" y="3532488"/>
                        <a:ext cx="714703"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9" name="テキスト ボックス 38">
                        <a:extLst>
                          <a:ext uri="{FF2B5EF4-FFF2-40B4-BE49-F238E27FC236}">
                            <a16:creationId xmlns:a16="http://schemas.microsoft.com/office/drawing/2014/main" id="{DEC82E15-08E8-6094-A512-6285B5152D3E}"/>
                          </a:ext>
                        </a:extLst>
                      </p:cNvPr>
                      <p:cNvSpPr txBox="1">
                        <a:spLocks noRot="1" noChangeAspect="1" noMove="1" noResize="1" noEditPoints="1" noAdjustHandles="1" noChangeArrowheads="1" noChangeShapeType="1" noTextEdit="1"/>
                      </p:cNvSpPr>
                      <p:nvPr/>
                    </p:nvSpPr>
                    <p:spPr>
                      <a:xfrm>
                        <a:off x="3953070" y="3532488"/>
                        <a:ext cx="714703" cy="776882"/>
                      </a:xfrm>
                      <a:prstGeom prst="rect">
                        <a:avLst/>
                      </a:prstGeom>
                      <a:blipFill>
                        <a:blip r:embed="rId6"/>
                        <a:stretch>
                          <a:fillRect/>
                        </a:stretch>
                      </a:blipFill>
                    </p:spPr>
                    <p:txBody>
                      <a:bodyPr/>
                      <a:lstStyle/>
                      <a:p>
                        <a:r>
                          <a:rPr lang="ja-JP" altLang="en-US">
                            <a:noFill/>
                          </a:rPr>
                          <a:t> </a:t>
                        </a:r>
                      </a:p>
                    </p:txBody>
                  </p:sp>
                </mc:Fallback>
              </mc:AlternateContent>
              <p:sp>
                <p:nvSpPr>
                  <p:cNvPr id="40" name="円/楕円 39">
                    <a:extLst>
                      <a:ext uri="{FF2B5EF4-FFF2-40B4-BE49-F238E27FC236}">
                        <a16:creationId xmlns:a16="http://schemas.microsoft.com/office/drawing/2014/main" id="{D9A087DB-B2FA-D36C-34B3-0D9AB4C4297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a:extLst>
                    <a:ext uri="{FF2B5EF4-FFF2-40B4-BE49-F238E27FC236}">
                      <a16:creationId xmlns:a16="http://schemas.microsoft.com/office/drawing/2014/main" id="{E26E8343-852D-2F68-3299-CF68B67318A4}"/>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648442C5-0445-CE3B-2D04-57B447B2B0D1}"/>
                    </a:ext>
                  </a:extLst>
                </p:cNvPr>
                <p:cNvGrpSpPr/>
                <p:nvPr/>
              </p:nvGrpSpPr>
              <p:grpSpPr>
                <a:xfrm>
                  <a:off x="1134437" y="2747542"/>
                  <a:ext cx="604309" cy="776882"/>
                  <a:chOff x="3852601" y="4362217"/>
                  <a:chExt cx="604309" cy="776882"/>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A2C98313-5116-2D74-0BFF-CC6130A87D35}"/>
                          </a:ext>
                        </a:extLst>
                      </p:cNvPr>
                      <p:cNvSpPr txBox="1"/>
                      <p:nvPr/>
                    </p:nvSpPr>
                    <p:spPr>
                      <a:xfrm>
                        <a:off x="3859749" y="4362217"/>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35" name="テキスト ボックス 34">
                        <a:extLst>
                          <a:ext uri="{FF2B5EF4-FFF2-40B4-BE49-F238E27FC236}">
                            <a16:creationId xmlns:a16="http://schemas.microsoft.com/office/drawing/2014/main" id="{A2C98313-5116-2D74-0BFF-CC6130A87D35}"/>
                          </a:ext>
                        </a:extLst>
                      </p:cNvPr>
                      <p:cNvSpPr txBox="1">
                        <a:spLocks noRot="1" noChangeAspect="1" noMove="1" noResize="1" noEditPoints="1" noAdjustHandles="1" noChangeArrowheads="1" noChangeShapeType="1" noTextEdit="1"/>
                      </p:cNvSpPr>
                      <p:nvPr/>
                    </p:nvSpPr>
                    <p:spPr>
                      <a:xfrm>
                        <a:off x="3859749" y="4362217"/>
                        <a:ext cx="570044" cy="776882"/>
                      </a:xfrm>
                      <a:prstGeom prst="rect">
                        <a:avLst/>
                      </a:prstGeom>
                      <a:blipFill>
                        <a:blip r:embed="rId7"/>
                        <a:stretch>
                          <a:fillRect/>
                        </a:stretch>
                      </a:blipFill>
                    </p:spPr>
                    <p:txBody>
                      <a:bodyPr/>
                      <a:lstStyle/>
                      <a:p>
                        <a:r>
                          <a:rPr lang="ja-JP" altLang="en-US">
                            <a:noFill/>
                          </a:rPr>
                          <a:t> </a:t>
                        </a:r>
                      </a:p>
                    </p:txBody>
                  </p:sp>
                </mc:Fallback>
              </mc:AlternateContent>
              <p:sp>
                <p:nvSpPr>
                  <p:cNvPr id="36" name="円/楕円 35">
                    <a:extLst>
                      <a:ext uri="{FF2B5EF4-FFF2-40B4-BE49-F238E27FC236}">
                        <a16:creationId xmlns:a16="http://schemas.microsoft.com/office/drawing/2014/main" id="{A92F3916-1078-42B6-2320-5FE91337FCE8}"/>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51D21BE8-D24D-C50E-6262-C4491CED7164}"/>
                    </a:ext>
                  </a:extLst>
                </p:cNvPr>
                <p:cNvCxnSpPr>
                  <a:cxnSpLocks/>
                  <a:endCxn id="4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E8E41E89-80F7-86C8-E4C6-55F543604E11}"/>
                  </a:ext>
                </a:extLst>
              </p:cNvPr>
              <p:cNvGrpSpPr/>
              <p:nvPr/>
            </p:nvGrpSpPr>
            <p:grpSpPr>
              <a:xfrm>
                <a:off x="2083824" y="1988804"/>
                <a:ext cx="1169822" cy="1832470"/>
                <a:chOff x="1134437" y="2626843"/>
                <a:chExt cx="1169822" cy="1832470"/>
              </a:xfrm>
            </p:grpSpPr>
            <p:grpSp>
              <p:nvGrpSpPr>
                <p:cNvPr id="19" name="グループ化 18">
                  <a:extLst>
                    <a:ext uri="{FF2B5EF4-FFF2-40B4-BE49-F238E27FC236}">
                      <a16:creationId xmlns:a16="http://schemas.microsoft.com/office/drawing/2014/main" id="{A5E87F91-0A68-4AD6-AF9E-C31FE324465E}"/>
                    </a:ext>
                  </a:extLst>
                </p:cNvPr>
                <p:cNvGrpSpPr/>
                <p:nvPr/>
              </p:nvGrpSpPr>
              <p:grpSpPr>
                <a:xfrm>
                  <a:off x="1589556" y="3575397"/>
                  <a:ext cx="714703" cy="791450"/>
                  <a:chOff x="3926492" y="3627092"/>
                  <a:chExt cx="714703" cy="791450"/>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6F0011B-4E70-9D1E-DA10-6BA71E99D8DF}"/>
                          </a:ext>
                        </a:extLst>
                      </p:cNvPr>
                      <p:cNvSpPr txBox="1"/>
                      <p:nvPr/>
                    </p:nvSpPr>
                    <p:spPr>
                      <a:xfrm>
                        <a:off x="3926492" y="3627092"/>
                        <a:ext cx="714703" cy="791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46F0011B-4E70-9D1E-DA10-6BA71E99D8DF}"/>
                          </a:ext>
                        </a:extLst>
                      </p:cNvPr>
                      <p:cNvSpPr txBox="1">
                        <a:spLocks noRot="1" noChangeAspect="1" noMove="1" noResize="1" noEditPoints="1" noAdjustHandles="1" noChangeArrowheads="1" noChangeShapeType="1" noTextEdit="1"/>
                      </p:cNvSpPr>
                      <p:nvPr/>
                    </p:nvSpPr>
                    <p:spPr>
                      <a:xfrm>
                        <a:off x="3926492" y="3627092"/>
                        <a:ext cx="714703" cy="791450"/>
                      </a:xfrm>
                      <a:prstGeom prst="rect">
                        <a:avLst/>
                      </a:prstGeom>
                      <a:blipFill>
                        <a:blip r:embed="rId8"/>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4F4DFF32-6332-9C72-59A9-8631A805D3A7}"/>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a:extLst>
                    <a:ext uri="{FF2B5EF4-FFF2-40B4-BE49-F238E27FC236}">
                      <a16:creationId xmlns:a16="http://schemas.microsoft.com/office/drawing/2014/main" id="{A1832123-4E57-EF6B-4A23-40540A6ECF23}"/>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97A6D97C-9174-8738-F2E0-9A5AA2E90788}"/>
                    </a:ext>
                  </a:extLst>
                </p:cNvPr>
                <p:cNvGrpSpPr/>
                <p:nvPr/>
              </p:nvGrpSpPr>
              <p:grpSpPr>
                <a:xfrm>
                  <a:off x="1134437" y="2773637"/>
                  <a:ext cx="604309" cy="776882"/>
                  <a:chOff x="3852601" y="4388312"/>
                  <a:chExt cx="604309" cy="776882"/>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527B6160-2533-20C4-2FAC-257E16739C02}"/>
                          </a:ext>
                        </a:extLst>
                      </p:cNvPr>
                      <p:cNvSpPr txBox="1"/>
                      <p:nvPr/>
                    </p:nvSpPr>
                    <p:spPr>
                      <a:xfrm>
                        <a:off x="3886866" y="438831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25" name="テキスト ボックス 24">
                        <a:extLst>
                          <a:ext uri="{FF2B5EF4-FFF2-40B4-BE49-F238E27FC236}">
                            <a16:creationId xmlns:a16="http://schemas.microsoft.com/office/drawing/2014/main" id="{527B6160-2533-20C4-2FAC-257E16739C02}"/>
                          </a:ext>
                        </a:extLst>
                      </p:cNvPr>
                      <p:cNvSpPr txBox="1">
                        <a:spLocks noRot="1" noChangeAspect="1" noMove="1" noResize="1" noEditPoints="1" noAdjustHandles="1" noChangeArrowheads="1" noChangeShapeType="1" noTextEdit="1"/>
                      </p:cNvSpPr>
                      <p:nvPr/>
                    </p:nvSpPr>
                    <p:spPr>
                      <a:xfrm>
                        <a:off x="3886866" y="4388312"/>
                        <a:ext cx="570044" cy="776882"/>
                      </a:xfrm>
                      <a:prstGeom prst="rect">
                        <a:avLst/>
                      </a:prstGeom>
                      <a:blipFill>
                        <a:blip r:embed="rId9"/>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ABDA022B-7933-4254-F2AF-A29E372B4719}"/>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E0CF8363-5D87-E106-DA30-A0DA5523C304}"/>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2D7AC25B-9AC3-5A48-01C1-7AC7073EF8EF}"/>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a:extLst>
                <a:ext uri="{FF2B5EF4-FFF2-40B4-BE49-F238E27FC236}">
                  <a16:creationId xmlns:a16="http://schemas.microsoft.com/office/drawing/2014/main" id="{1E7745FC-758C-03F3-DF71-EA05CE140BCC}"/>
                </a:ext>
              </a:extLst>
            </p:cNvPr>
            <p:cNvSpPr txBox="1"/>
            <p:nvPr/>
          </p:nvSpPr>
          <p:spPr>
            <a:xfrm>
              <a:off x="631446" y="5490103"/>
              <a:ext cx="1567777" cy="461665"/>
            </a:xfrm>
            <a:prstGeom prst="rect">
              <a:avLst/>
            </a:prstGeom>
            <a:noFill/>
          </p:spPr>
          <p:txBody>
            <a:bodyPr wrap="square" rtlCol="0">
              <a:spAutoFit/>
            </a:bodyPr>
            <a:lstStyle/>
            <a:p>
              <a:r>
                <a:rPr kumimoji="1" lang="en-US" altLang="ja-JP" sz="2400"/>
                <a:t>Diquark</a:t>
              </a:r>
              <a:endParaRPr kumimoji="1" lang="ja-JP" altLang="en-US" sz="2400"/>
            </a:p>
          </p:txBody>
        </p:sp>
      </p:grpSp>
      <p:sp>
        <p:nvSpPr>
          <p:cNvPr id="73" name="テキスト ボックス 72">
            <a:extLst>
              <a:ext uri="{FF2B5EF4-FFF2-40B4-BE49-F238E27FC236}">
                <a16:creationId xmlns:a16="http://schemas.microsoft.com/office/drawing/2014/main" id="{D3894E3A-87B0-2776-4954-1A03647C2066}"/>
              </a:ext>
            </a:extLst>
          </p:cNvPr>
          <p:cNvSpPr txBox="1"/>
          <p:nvPr/>
        </p:nvSpPr>
        <p:spPr>
          <a:xfrm>
            <a:off x="-70389" y="6374080"/>
            <a:ext cx="8424007" cy="523220"/>
          </a:xfrm>
          <a:prstGeom prst="rect">
            <a:avLst/>
          </a:prstGeom>
          <a:noFill/>
        </p:spPr>
        <p:txBody>
          <a:bodyPr wrap="square" rtlCol="0">
            <a:spAutoFit/>
          </a:bodyPr>
          <a:lstStyle/>
          <a:p>
            <a:r>
              <a:rPr kumimoji="1" lang="en-US" altLang="ja-JP" sz="1400"/>
              <a:t>[6]</a:t>
            </a:r>
            <a:r>
              <a:rPr lang="en-US" altLang="ja-JP" sz="1400" b="0" i="0">
                <a:effectLst/>
              </a:rPr>
              <a:t> R. </a:t>
            </a:r>
            <a:r>
              <a:rPr lang="en-US" altLang="ja-JP" sz="1400" b="0" i="0" err="1">
                <a:effectLst/>
              </a:rPr>
              <a:t>Aaij</a:t>
            </a:r>
            <a:r>
              <a:rPr lang="en-US" altLang="ja-JP" sz="1400" b="0" i="0">
                <a:effectLst/>
              </a:rPr>
              <a:t> et al. (</a:t>
            </a:r>
            <a:r>
              <a:rPr lang="en-US" altLang="ja-JP" sz="1400" b="0" i="0" err="1">
                <a:effectLst/>
              </a:rPr>
              <a:t>LHCb</a:t>
            </a:r>
            <a:r>
              <a:rPr lang="en-US" altLang="ja-JP" sz="1400" b="0" i="0">
                <a:effectLst/>
              </a:rPr>
              <a:t>), Nature Phys. 18, 751 (2022), arXiv:2109.01038 [hep‒ex]</a:t>
            </a:r>
          </a:p>
          <a:p>
            <a:r>
              <a:rPr kumimoji="1" lang="en-US" altLang="ja-JP" sz="1400"/>
              <a:t>[7]</a:t>
            </a:r>
            <a:r>
              <a:rPr lang="en-US" altLang="ja-JP" sz="1400" b="0" i="0">
                <a:effectLst/>
              </a:rPr>
              <a:t> R. </a:t>
            </a:r>
            <a:r>
              <a:rPr lang="en-US" altLang="ja-JP" sz="1400" b="0" i="0" err="1">
                <a:effectLst/>
              </a:rPr>
              <a:t>Aaij</a:t>
            </a:r>
            <a:r>
              <a:rPr lang="en-US" altLang="ja-JP" sz="1400" b="0" i="0">
                <a:effectLst/>
              </a:rPr>
              <a:t> et al. (</a:t>
            </a:r>
            <a:r>
              <a:rPr lang="en-US" altLang="ja-JP" sz="1400" b="0" i="0" err="1">
                <a:effectLst/>
              </a:rPr>
              <a:t>LHCb</a:t>
            </a:r>
            <a:r>
              <a:rPr lang="en-US" altLang="ja-JP" sz="1400" b="0" i="0">
                <a:effectLst/>
              </a:rPr>
              <a:t>), Nature </a:t>
            </a:r>
            <a:r>
              <a:rPr lang="en-US" altLang="ja-JP" sz="1400" b="0" i="0" err="1">
                <a:effectLst/>
              </a:rPr>
              <a:t>Commun</a:t>
            </a:r>
            <a:r>
              <a:rPr lang="en-US" altLang="ja-JP" sz="1400" b="0" i="0">
                <a:effectLst/>
              </a:rPr>
              <a:t>. 13, 3351 (2022), arXiv:2109.01056 [hep‒ex]</a:t>
            </a:r>
            <a:endParaRPr kumimoji="1" lang="ja-JP" altLang="en-US" sz="1400"/>
          </a:p>
        </p:txBody>
      </p:sp>
      <p:grpSp>
        <p:nvGrpSpPr>
          <p:cNvPr id="8" name="グループ化 7">
            <a:extLst>
              <a:ext uri="{FF2B5EF4-FFF2-40B4-BE49-F238E27FC236}">
                <a16:creationId xmlns:a16="http://schemas.microsoft.com/office/drawing/2014/main" id="{F010A67D-3FAE-9C74-FF52-2B9503146855}"/>
              </a:ext>
            </a:extLst>
          </p:cNvPr>
          <p:cNvGrpSpPr/>
          <p:nvPr/>
        </p:nvGrpSpPr>
        <p:grpSpPr>
          <a:xfrm>
            <a:off x="8000980" y="1702984"/>
            <a:ext cx="2524089" cy="2915774"/>
            <a:chOff x="2322017" y="3448892"/>
            <a:chExt cx="2524089" cy="2915774"/>
          </a:xfrm>
        </p:grpSpPr>
        <p:sp>
          <p:nvSpPr>
            <p:cNvPr id="72" name="テキスト ボックス 71">
              <a:extLst>
                <a:ext uri="{FF2B5EF4-FFF2-40B4-BE49-F238E27FC236}">
                  <a16:creationId xmlns:a16="http://schemas.microsoft.com/office/drawing/2014/main" id="{C245A676-A5BA-7651-5D91-D83C561C386F}"/>
                </a:ext>
              </a:extLst>
            </p:cNvPr>
            <p:cNvSpPr txBox="1"/>
            <p:nvPr/>
          </p:nvSpPr>
          <p:spPr>
            <a:xfrm>
              <a:off x="2805222" y="5903001"/>
              <a:ext cx="1567777" cy="461665"/>
            </a:xfrm>
            <a:prstGeom prst="rect">
              <a:avLst/>
            </a:prstGeom>
            <a:noFill/>
          </p:spPr>
          <p:txBody>
            <a:bodyPr wrap="square" rtlCol="0">
              <a:spAutoFit/>
            </a:bodyPr>
            <a:lstStyle/>
            <a:p>
              <a:r>
                <a:rPr lang="en-US" altLang="ja-JP" sz="2400"/>
                <a:t>Molecule</a:t>
              </a:r>
              <a:endParaRPr kumimoji="1" lang="ja-JP" altLang="en-US" sz="2400"/>
            </a:p>
          </p:txBody>
        </p:sp>
        <p:grpSp>
          <p:nvGrpSpPr>
            <p:cNvPr id="6" name="グループ化 5">
              <a:extLst>
                <a:ext uri="{FF2B5EF4-FFF2-40B4-BE49-F238E27FC236}">
                  <a16:creationId xmlns:a16="http://schemas.microsoft.com/office/drawing/2014/main" id="{1C1B034A-9141-8CD2-9DD6-2EA318A9CC32}"/>
                </a:ext>
              </a:extLst>
            </p:cNvPr>
            <p:cNvGrpSpPr/>
            <p:nvPr/>
          </p:nvGrpSpPr>
          <p:grpSpPr>
            <a:xfrm>
              <a:off x="2322017" y="3448892"/>
              <a:ext cx="2524089" cy="2457801"/>
              <a:chOff x="2322017" y="3448892"/>
              <a:chExt cx="2524089" cy="2457801"/>
            </a:xfrm>
          </p:grpSpPr>
          <p:grpSp>
            <p:nvGrpSpPr>
              <p:cNvPr id="42" name="グループ化 41">
                <a:extLst>
                  <a:ext uri="{FF2B5EF4-FFF2-40B4-BE49-F238E27FC236}">
                    <a16:creationId xmlns:a16="http://schemas.microsoft.com/office/drawing/2014/main" id="{BA7461E1-D4C8-8F4F-D664-23E21F289B9E}"/>
                  </a:ext>
                </a:extLst>
              </p:cNvPr>
              <p:cNvGrpSpPr/>
              <p:nvPr/>
            </p:nvGrpSpPr>
            <p:grpSpPr>
              <a:xfrm>
                <a:off x="2536557" y="3448892"/>
                <a:ext cx="2309549" cy="2330789"/>
                <a:chOff x="485561" y="2008522"/>
                <a:chExt cx="3026413" cy="3096486"/>
              </a:xfrm>
            </p:grpSpPr>
            <p:grpSp>
              <p:nvGrpSpPr>
                <p:cNvPr id="44" name="グループ化 43">
                  <a:extLst>
                    <a:ext uri="{FF2B5EF4-FFF2-40B4-BE49-F238E27FC236}">
                      <a16:creationId xmlns:a16="http://schemas.microsoft.com/office/drawing/2014/main" id="{9B3962E7-8335-0EDB-F885-0110BABEE575}"/>
                    </a:ext>
                  </a:extLst>
                </p:cNvPr>
                <p:cNvGrpSpPr/>
                <p:nvPr/>
              </p:nvGrpSpPr>
              <p:grpSpPr>
                <a:xfrm>
                  <a:off x="485561" y="3578527"/>
                  <a:ext cx="1192348" cy="1526481"/>
                  <a:chOff x="485561" y="3578527"/>
                  <a:chExt cx="1192348" cy="1526481"/>
                </a:xfrm>
              </p:grpSpPr>
              <p:grpSp>
                <p:nvGrpSpPr>
                  <p:cNvPr id="64" name="グループ化 63">
                    <a:extLst>
                      <a:ext uri="{FF2B5EF4-FFF2-40B4-BE49-F238E27FC236}">
                        <a16:creationId xmlns:a16="http://schemas.microsoft.com/office/drawing/2014/main" id="{4E7C24FC-18D3-EA2B-BB26-150611DAA8A0}"/>
                      </a:ext>
                    </a:extLst>
                  </p:cNvPr>
                  <p:cNvGrpSpPr/>
                  <p:nvPr/>
                </p:nvGrpSpPr>
                <p:grpSpPr>
                  <a:xfrm>
                    <a:off x="963206" y="4313557"/>
                    <a:ext cx="714703" cy="791451"/>
                    <a:chOff x="3300142" y="4365252"/>
                    <a:chExt cx="714703" cy="791451"/>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52155EBC-91BF-9BB4-0E57-695795006EFC}"/>
                            </a:ext>
                          </a:extLst>
                        </p:cNvPr>
                        <p:cNvSpPr txBox="1"/>
                        <p:nvPr/>
                      </p:nvSpPr>
                      <p:spPr>
                        <a:xfrm>
                          <a:off x="3300142" y="4365252"/>
                          <a:ext cx="714703" cy="791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𝑑</m:t>
                                    </m:r>
                                  </m:e>
                                </m:acc>
                              </m:oMath>
                            </m:oMathPara>
                          </a14:m>
                          <a:endParaRPr kumimoji="1" lang="ja-JP" altLang="en-US" sz="3200"/>
                        </a:p>
                      </p:txBody>
                    </p:sp>
                  </mc:Choice>
                  <mc:Fallback xmlns="">
                    <p:sp>
                      <p:nvSpPr>
                        <p:cNvPr id="70" name="テキスト ボックス 69">
                          <a:extLst>
                            <a:ext uri="{FF2B5EF4-FFF2-40B4-BE49-F238E27FC236}">
                              <a16:creationId xmlns:a16="http://schemas.microsoft.com/office/drawing/2014/main" id="{52155EBC-91BF-9BB4-0E57-695795006EFC}"/>
                            </a:ext>
                          </a:extLst>
                        </p:cNvPr>
                        <p:cNvSpPr txBox="1">
                          <a:spLocks noRot="1" noChangeAspect="1" noMove="1" noResize="1" noEditPoints="1" noAdjustHandles="1" noChangeArrowheads="1" noChangeShapeType="1" noTextEdit="1"/>
                        </p:cNvSpPr>
                        <p:nvPr/>
                      </p:nvSpPr>
                      <p:spPr>
                        <a:xfrm>
                          <a:off x="3300142" y="4365252"/>
                          <a:ext cx="714703" cy="791451"/>
                        </a:xfrm>
                        <a:prstGeom prst="rect">
                          <a:avLst/>
                        </a:prstGeom>
                        <a:blipFill>
                          <a:blip r:embed="rId10"/>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4291A558-7917-A27B-D446-34F340C44F80}"/>
                        </a:ext>
                      </a:extLst>
                    </p:cNvPr>
                    <p:cNvSpPr/>
                    <p:nvPr/>
                  </p:nvSpPr>
                  <p:spPr>
                    <a:xfrm>
                      <a:off x="3382598" y="440739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56B8B677-AB91-2C8D-89D8-96D71C65B727}"/>
                      </a:ext>
                    </a:extLst>
                  </p:cNvPr>
                  <p:cNvGrpSpPr/>
                  <p:nvPr/>
                </p:nvGrpSpPr>
                <p:grpSpPr>
                  <a:xfrm>
                    <a:off x="485561" y="3578527"/>
                    <a:ext cx="604695" cy="776882"/>
                    <a:chOff x="3203725" y="5193202"/>
                    <a:chExt cx="604695" cy="776882"/>
                  </a:xfrm>
                </p:grpSpPr>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DDB06A03-7BAF-49CF-2E45-35A9E6278F28}"/>
                            </a:ext>
                          </a:extLst>
                        </p:cNvPr>
                        <p:cNvSpPr txBox="1"/>
                        <p:nvPr/>
                      </p:nvSpPr>
                      <p:spPr>
                        <a:xfrm>
                          <a:off x="3238376" y="5193202"/>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1400"/>
                        </a:p>
                      </p:txBody>
                    </p:sp>
                  </mc:Choice>
                  <mc:Fallback xmlns="">
                    <p:sp>
                      <p:nvSpPr>
                        <p:cNvPr id="68" name="テキスト ボックス 67">
                          <a:extLst>
                            <a:ext uri="{FF2B5EF4-FFF2-40B4-BE49-F238E27FC236}">
                              <a16:creationId xmlns:a16="http://schemas.microsoft.com/office/drawing/2014/main" id="{DDB06A03-7BAF-49CF-2E45-35A9E6278F28}"/>
                            </a:ext>
                          </a:extLst>
                        </p:cNvPr>
                        <p:cNvSpPr txBox="1">
                          <a:spLocks noRot="1" noChangeAspect="1" noMove="1" noResize="1" noEditPoints="1" noAdjustHandles="1" noChangeArrowheads="1" noChangeShapeType="1" noTextEdit="1"/>
                        </p:cNvSpPr>
                        <p:nvPr/>
                      </p:nvSpPr>
                      <p:spPr>
                        <a:xfrm>
                          <a:off x="3238376" y="5193202"/>
                          <a:ext cx="570044" cy="776882"/>
                        </a:xfrm>
                        <a:prstGeom prst="rect">
                          <a:avLst/>
                        </a:prstGeom>
                        <a:blipFill>
                          <a:blip r:embed="rId11"/>
                          <a:stretch>
                            <a:fillRect/>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C1C868A8-75EA-1DD1-6101-6F115D94DD88}"/>
                        </a:ext>
                      </a:extLst>
                    </p:cNvPr>
                    <p:cNvSpPr/>
                    <p:nvPr/>
                  </p:nvSpPr>
                  <p:spPr>
                    <a:xfrm>
                      <a:off x="3203725" y="52793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7" name="直線コネクタ 66">
                    <a:extLst>
                      <a:ext uri="{FF2B5EF4-FFF2-40B4-BE49-F238E27FC236}">
                        <a16:creationId xmlns:a16="http://schemas.microsoft.com/office/drawing/2014/main" id="{BA70764F-9754-CF0B-0E90-049A18EA9E4A}"/>
                      </a:ext>
                    </a:extLst>
                  </p:cNvPr>
                  <p:cNvCxnSpPr>
                    <a:cxnSpLocks/>
                    <a:endCxn id="71" idx="1"/>
                  </p:cNvCxnSpPr>
                  <p:nvPr/>
                </p:nvCxnSpPr>
                <p:spPr>
                  <a:xfrm>
                    <a:off x="978522" y="4194151"/>
                    <a:ext cx="155639" cy="250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9278120C-DCBB-6052-3B11-2373751D612E}"/>
                    </a:ext>
                  </a:extLst>
                </p:cNvPr>
                <p:cNvGrpSpPr/>
                <p:nvPr/>
              </p:nvGrpSpPr>
              <p:grpSpPr>
                <a:xfrm>
                  <a:off x="1743632" y="2008522"/>
                  <a:ext cx="1768342" cy="1788440"/>
                  <a:chOff x="794245" y="2646561"/>
                  <a:chExt cx="1768342" cy="1788440"/>
                </a:xfrm>
              </p:grpSpPr>
              <p:grpSp>
                <p:nvGrpSpPr>
                  <p:cNvPr id="50" name="グループ化 49">
                    <a:extLst>
                      <a:ext uri="{FF2B5EF4-FFF2-40B4-BE49-F238E27FC236}">
                        <a16:creationId xmlns:a16="http://schemas.microsoft.com/office/drawing/2014/main" id="{22714360-8041-3798-47BF-72DB160D6673}"/>
                      </a:ext>
                    </a:extLst>
                  </p:cNvPr>
                  <p:cNvGrpSpPr/>
                  <p:nvPr/>
                </p:nvGrpSpPr>
                <p:grpSpPr>
                  <a:xfrm>
                    <a:off x="1601677" y="3513025"/>
                    <a:ext cx="714701" cy="776884"/>
                    <a:chOff x="3938613" y="3564720"/>
                    <a:chExt cx="714701" cy="776884"/>
                  </a:xfrm>
                </p:grpSpPr>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D7CEA389-90AF-1BE9-296A-41369203E4B4}"/>
                            </a:ext>
                          </a:extLst>
                        </p:cNvPr>
                        <p:cNvSpPr txBox="1"/>
                        <p:nvPr/>
                      </p:nvSpPr>
                      <p:spPr>
                        <a:xfrm>
                          <a:off x="3938613" y="3564720"/>
                          <a:ext cx="714701" cy="776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𝑢</m:t>
                                    </m:r>
                                  </m:e>
                                </m:acc>
                              </m:oMath>
                            </m:oMathPara>
                          </a14:m>
                          <a:endParaRPr kumimoji="1" lang="ja-JP" altLang="en-US" sz="2000"/>
                        </a:p>
                      </p:txBody>
                    </p:sp>
                  </mc:Choice>
                  <mc:Fallback xmlns="">
                    <p:sp>
                      <p:nvSpPr>
                        <p:cNvPr id="62" name="テキスト ボックス 61">
                          <a:extLst>
                            <a:ext uri="{FF2B5EF4-FFF2-40B4-BE49-F238E27FC236}">
                              <a16:creationId xmlns:a16="http://schemas.microsoft.com/office/drawing/2014/main" id="{D7CEA389-90AF-1BE9-296A-41369203E4B4}"/>
                            </a:ext>
                          </a:extLst>
                        </p:cNvPr>
                        <p:cNvSpPr txBox="1">
                          <a:spLocks noRot="1" noChangeAspect="1" noMove="1" noResize="1" noEditPoints="1" noAdjustHandles="1" noChangeArrowheads="1" noChangeShapeType="1" noTextEdit="1"/>
                        </p:cNvSpPr>
                        <p:nvPr/>
                      </p:nvSpPr>
                      <p:spPr>
                        <a:xfrm>
                          <a:off x="3938613" y="3564720"/>
                          <a:ext cx="714701" cy="776884"/>
                        </a:xfrm>
                        <a:prstGeom prst="rect">
                          <a:avLst/>
                        </a:prstGeom>
                        <a:blipFill>
                          <a:blip r:embed="rId12"/>
                          <a:stretch>
                            <a:fillRect/>
                          </a:stretch>
                        </a:blipFill>
                      </p:spPr>
                      <p:txBody>
                        <a:bodyPr/>
                        <a:lstStyle/>
                        <a:p>
                          <a:r>
                            <a:rPr lang="ja-JP" altLang="en-US">
                              <a:noFill/>
                            </a:rPr>
                            <a:t> </a:t>
                          </a:r>
                        </a:p>
                      </p:txBody>
                    </p:sp>
                  </mc:Fallback>
                </mc:AlternateContent>
                <p:sp>
                  <p:nvSpPr>
                    <p:cNvPr id="63" name="円/楕円 62">
                      <a:extLst>
                        <a:ext uri="{FF2B5EF4-FFF2-40B4-BE49-F238E27FC236}">
                          <a16:creationId xmlns:a16="http://schemas.microsoft.com/office/drawing/2014/main" id="{58FFD739-45F5-1877-1AE2-196209078AA1}"/>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円/楕円 51">
                    <a:extLst>
                      <a:ext uri="{FF2B5EF4-FFF2-40B4-BE49-F238E27FC236}">
                        <a16:creationId xmlns:a16="http://schemas.microsoft.com/office/drawing/2014/main" id="{125FBFEA-485A-F34D-0736-2D1895541DEE}"/>
                      </a:ext>
                    </a:extLst>
                  </p:cNvPr>
                  <p:cNvSpPr/>
                  <p:nvPr/>
                </p:nvSpPr>
                <p:spPr>
                  <a:xfrm rot="5814813">
                    <a:off x="784196" y="2656610"/>
                    <a:ext cx="1788440" cy="1768342"/>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6E47DD9A-D528-7AA3-1524-13A4BD337C03}"/>
                      </a:ext>
                    </a:extLst>
                  </p:cNvPr>
                  <p:cNvGrpSpPr/>
                  <p:nvPr/>
                </p:nvGrpSpPr>
                <p:grpSpPr>
                  <a:xfrm>
                    <a:off x="1134437" y="2818938"/>
                    <a:ext cx="604309" cy="776882"/>
                    <a:chOff x="3852601" y="4433613"/>
                    <a:chExt cx="604309" cy="776882"/>
                  </a:xfrm>
                </p:grpSpPr>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EB832489-AD7B-9CC6-D43F-E5E63E48BA30}"/>
                            </a:ext>
                          </a:extLst>
                        </p:cNvPr>
                        <p:cNvSpPr txBox="1"/>
                        <p:nvPr/>
                      </p:nvSpPr>
                      <p:spPr>
                        <a:xfrm>
                          <a:off x="3886866" y="4433613"/>
                          <a:ext cx="570044" cy="776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a:p>
                      </p:txBody>
                    </p:sp>
                  </mc:Choice>
                  <mc:Fallback xmlns="">
                    <p:sp>
                      <p:nvSpPr>
                        <p:cNvPr id="60" name="テキスト ボックス 59">
                          <a:extLst>
                            <a:ext uri="{FF2B5EF4-FFF2-40B4-BE49-F238E27FC236}">
                              <a16:creationId xmlns:a16="http://schemas.microsoft.com/office/drawing/2014/main" id="{EB832489-AD7B-9CC6-D43F-E5E63E48BA30}"/>
                            </a:ext>
                          </a:extLst>
                        </p:cNvPr>
                        <p:cNvSpPr txBox="1">
                          <a:spLocks noRot="1" noChangeAspect="1" noMove="1" noResize="1" noEditPoints="1" noAdjustHandles="1" noChangeArrowheads="1" noChangeShapeType="1" noTextEdit="1"/>
                        </p:cNvSpPr>
                        <p:nvPr/>
                      </p:nvSpPr>
                      <p:spPr>
                        <a:xfrm>
                          <a:off x="3886866" y="4433613"/>
                          <a:ext cx="570044" cy="776882"/>
                        </a:xfrm>
                        <a:prstGeom prst="rect">
                          <a:avLst/>
                        </a:prstGeom>
                        <a:blipFill>
                          <a:blip r:embed="rId13"/>
                          <a:stretch>
                            <a:fillRect/>
                          </a:stretch>
                        </a:blipFill>
                      </p:spPr>
                      <p:txBody>
                        <a:bodyPr/>
                        <a:lstStyle/>
                        <a:p>
                          <a:r>
                            <a:rPr lang="ja-JP" altLang="en-US">
                              <a:noFill/>
                            </a:rPr>
                            <a:t> </a:t>
                          </a:r>
                        </a:p>
                      </p:txBody>
                    </p:sp>
                  </mc:Fallback>
                </mc:AlternateContent>
                <p:sp>
                  <p:nvSpPr>
                    <p:cNvPr id="61" name="円/楕円 60">
                      <a:extLst>
                        <a:ext uri="{FF2B5EF4-FFF2-40B4-BE49-F238E27FC236}">
                          <a16:creationId xmlns:a16="http://schemas.microsoft.com/office/drawing/2014/main" id="{5487A2A9-6B7E-6407-596F-77C995C7D49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8" name="直線コネクタ 57">
                    <a:extLst>
                      <a:ext uri="{FF2B5EF4-FFF2-40B4-BE49-F238E27FC236}">
                        <a16:creationId xmlns:a16="http://schemas.microsoft.com/office/drawing/2014/main" id="{6F694C67-7576-E653-5123-B95A8D61EEBA}"/>
                      </a:ext>
                    </a:extLst>
                  </p:cNvPr>
                  <p:cNvCxnSpPr>
                    <a:cxnSpLocks/>
                    <a:endCxn id="63"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直線コネクタ 45">
                  <a:extLst>
                    <a:ext uri="{FF2B5EF4-FFF2-40B4-BE49-F238E27FC236}">
                      <a16:creationId xmlns:a16="http://schemas.microsoft.com/office/drawing/2014/main" id="{8B596BF2-036B-925F-C74E-F9DD7C33BBE2}"/>
                    </a:ext>
                  </a:extLst>
                </p:cNvPr>
                <p:cNvCxnSpPr>
                  <a:cxnSpLocks/>
                  <a:stCxn id="3" idx="7"/>
                  <a:endCxn id="52" idx="5"/>
                </p:cNvCxnSpPr>
                <p:nvPr/>
              </p:nvCxnSpPr>
              <p:spPr>
                <a:xfrm flipV="1">
                  <a:off x="1710133" y="3454157"/>
                  <a:ext cx="221938" cy="289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円/楕円 2">
                <a:extLst>
                  <a:ext uri="{FF2B5EF4-FFF2-40B4-BE49-F238E27FC236}">
                    <a16:creationId xmlns:a16="http://schemas.microsoft.com/office/drawing/2014/main" id="{C210C499-3B08-3F37-85C8-34C0F7F7FA2F}"/>
                  </a:ext>
                </a:extLst>
              </p:cNvPr>
              <p:cNvSpPr/>
              <p:nvPr/>
            </p:nvSpPr>
            <p:spPr>
              <a:xfrm>
                <a:off x="2322017" y="4557217"/>
                <a:ext cx="1346195" cy="1349476"/>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B87661E-F36E-EED5-0D1A-C0427AD311E9}"/>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4</m:t>
                          </m:r>
                        </m:num>
                        <m:den>
                          <m:r>
                            <a:rPr kumimoji="1" lang="en-US" altLang="ja-JP" sz="2400" b="0" i="1" smtClean="0">
                              <a:latin typeface="Cambria Math" panose="02040503050406030204" pitchFamily="18" charset="0"/>
                            </a:rPr>
                            <m:t>26</m:t>
                          </m:r>
                        </m:den>
                      </m:f>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9B87661E-F36E-EED5-0D1A-C0427AD311E9}"/>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4"/>
                <a:stretch>
                  <a:fillRect l="-20958" t="-126316" r="-44910" b="-189474"/>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1B2E5949-7309-484F-A105-299EEA85B7FA}"/>
              </a:ext>
            </a:extLst>
          </p:cNvPr>
          <p:cNvSpPr txBox="1"/>
          <p:nvPr/>
        </p:nvSpPr>
        <p:spPr>
          <a:xfrm>
            <a:off x="90431" y="4108190"/>
            <a:ext cx="3597479" cy="523220"/>
          </a:xfrm>
          <a:prstGeom prst="rect">
            <a:avLst/>
          </a:prstGeom>
          <a:noFill/>
        </p:spPr>
        <p:txBody>
          <a:bodyPr wrap="square" rtlCol="0">
            <a:spAutoFit/>
          </a:bodyPr>
          <a:lstStyle/>
          <a:p>
            <a:r>
              <a:rPr lang="en-US" altLang="ja-JP" sz="2800" u="sng"/>
              <a:t>Color</a:t>
            </a:r>
            <a:r>
              <a:rPr lang="ja-JP" altLang="en-US" sz="2800" u="sng"/>
              <a:t> </a:t>
            </a:r>
            <a:r>
              <a:rPr lang="en-US" altLang="ja-JP" sz="2800" u="sng"/>
              <a:t>configuration</a:t>
            </a:r>
            <a:endParaRPr kumimoji="1" lang="ja-JP" altLang="en-US" sz="2800" u="sng"/>
          </a:p>
        </p:txBody>
      </p:sp>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6B2A1730-7556-E960-8263-636E68206876}"/>
                  </a:ext>
                </a:extLst>
              </p:cNvPr>
              <p:cNvSpPr txBox="1"/>
              <p:nvPr/>
            </p:nvSpPr>
            <p:spPr>
              <a:xfrm>
                <a:off x="266035" y="4767106"/>
                <a:ext cx="9854548" cy="462434"/>
              </a:xfrm>
              <a:prstGeom prst="rect">
                <a:avLst/>
              </a:prstGeom>
              <a:noFill/>
            </p:spPr>
            <p:txBody>
              <a:bodyPr wrap="square">
                <a:spAutoFit/>
              </a:bodyPr>
              <a:lstStyle/>
              <a:p>
                <a:r>
                  <a:rPr lang="en-US" altLang="ja-JP" sz="2400"/>
                  <a:t>Tetraquark</a:t>
                </a:r>
                <a:r>
                  <a:rPr kumimoji="1" lang="ja-JP" altLang="en-US" sz="2400" b="0"/>
                  <a:t>：</a:t>
                </a:r>
                <a14:m>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r>
                          <a:rPr kumimoji="1" lang="en-US" altLang="ja-JP" sz="2400" b="0" i="1" smtClean="0">
                            <a:latin typeface="Cambria Math" panose="02040503050406030204" pitchFamily="18" charset="0"/>
                          </a:rPr>
                          <m:t>+6</m:t>
                        </m:r>
                      </m:e>
                    </m:d>
                    <m: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3+</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6</m:t>
                            </m:r>
                          </m:e>
                        </m:acc>
                      </m:e>
                    </m:d>
                    <m:r>
                      <a:rPr kumimoji="1" lang="en-US" altLang="ja-JP" sz="2400" b="0" i="1" smtClean="0">
                        <a:latin typeface="Cambria Math" panose="02040503050406030204" pitchFamily="18" charset="0"/>
                        <a:ea typeface="Cambria Math" panose="02040503050406030204" pitchFamily="18" charset="0"/>
                      </a:rPr>
                      <m:t>=1+1+8+8+27+…</m:t>
                    </m:r>
                  </m:oMath>
                </a14:m>
                <a:endParaRPr kumimoji="1" lang="ja-JP" altLang="en-US" sz="2400"/>
              </a:p>
            </p:txBody>
          </p:sp>
        </mc:Choice>
        <mc:Fallback xmlns="">
          <p:sp>
            <p:nvSpPr>
              <p:cNvPr id="53" name="テキスト ボックス 52">
                <a:extLst>
                  <a:ext uri="{FF2B5EF4-FFF2-40B4-BE49-F238E27FC236}">
                    <a16:creationId xmlns:a16="http://schemas.microsoft.com/office/drawing/2014/main" id="{6B2A1730-7556-E960-8263-636E68206876}"/>
                  </a:ext>
                </a:extLst>
              </p:cNvPr>
              <p:cNvSpPr txBox="1">
                <a:spLocks noRot="1" noChangeAspect="1" noMove="1" noResize="1" noEditPoints="1" noAdjustHandles="1" noChangeArrowheads="1" noChangeShapeType="1" noTextEdit="1"/>
              </p:cNvSpPr>
              <p:nvPr/>
            </p:nvSpPr>
            <p:spPr>
              <a:xfrm>
                <a:off x="266035" y="4767106"/>
                <a:ext cx="9854548" cy="462434"/>
              </a:xfrm>
              <a:prstGeom prst="rect">
                <a:avLst/>
              </a:prstGeom>
              <a:blipFill>
                <a:blip r:embed="rId15"/>
                <a:stretch>
                  <a:fillRect l="-990" t="-9211" b="-61842"/>
                </a:stretch>
              </a:blipFill>
            </p:spPr>
            <p:txBody>
              <a:bodyPr/>
              <a:lstStyle/>
              <a:p>
                <a:r>
                  <a:rPr lang="ja-JP" altLang="en-US">
                    <a:noFill/>
                  </a:rPr>
                  <a:t> </a:t>
                </a:r>
              </a:p>
            </p:txBody>
          </p:sp>
        </mc:Fallback>
      </mc:AlternateContent>
      <p:sp>
        <p:nvSpPr>
          <p:cNvPr id="43" name="円弧 42">
            <a:extLst>
              <a:ext uri="{FF2B5EF4-FFF2-40B4-BE49-F238E27FC236}">
                <a16:creationId xmlns:a16="http://schemas.microsoft.com/office/drawing/2014/main" id="{1A6E69B1-4058-DC29-C14D-C42A515A5453}"/>
              </a:ext>
            </a:extLst>
          </p:cNvPr>
          <p:cNvSpPr/>
          <p:nvPr/>
        </p:nvSpPr>
        <p:spPr>
          <a:xfrm>
            <a:off x="3447978" y="4524658"/>
            <a:ext cx="492534" cy="484895"/>
          </a:xfrm>
          <a:prstGeom prst="arc">
            <a:avLst>
              <a:gd name="adj1" fmla="val 10972191"/>
              <a:gd name="adj2" fmla="val 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529C1126-47FA-51EF-24F4-142525236B18}"/>
              </a:ext>
            </a:extLst>
          </p:cNvPr>
          <p:cNvSpPr txBox="1"/>
          <p:nvPr/>
        </p:nvSpPr>
        <p:spPr>
          <a:xfrm>
            <a:off x="3782942" y="4315268"/>
            <a:ext cx="2250972" cy="369332"/>
          </a:xfrm>
          <a:prstGeom prst="rect">
            <a:avLst/>
          </a:prstGeom>
          <a:noFill/>
        </p:spPr>
        <p:txBody>
          <a:bodyPr wrap="square" rtlCol="0">
            <a:spAutoFit/>
          </a:bodyPr>
          <a:lstStyle/>
          <a:p>
            <a:r>
              <a:rPr kumimoji="1" lang="en-US" altLang="ja-JP">
                <a:solidFill>
                  <a:schemeClr val="accent1"/>
                </a:solidFill>
              </a:rPr>
              <a:t>diquark-like</a:t>
            </a:r>
            <a:endParaRPr kumimoji="1" lang="ja-JP" altLang="en-US">
              <a:solidFill>
                <a:schemeClr val="accent1"/>
              </a:solidFill>
            </a:endParaRPr>
          </a:p>
        </p:txBody>
      </p:sp>
      <p:grpSp>
        <p:nvGrpSpPr>
          <p:cNvPr id="54" name="グループ化 53">
            <a:extLst>
              <a:ext uri="{FF2B5EF4-FFF2-40B4-BE49-F238E27FC236}">
                <a16:creationId xmlns:a16="http://schemas.microsoft.com/office/drawing/2014/main" id="{E2E1B9F0-12E0-1FEF-C183-457A66E12CC9}"/>
              </a:ext>
            </a:extLst>
          </p:cNvPr>
          <p:cNvGrpSpPr/>
          <p:nvPr/>
        </p:nvGrpSpPr>
        <p:grpSpPr>
          <a:xfrm>
            <a:off x="5486566" y="5196331"/>
            <a:ext cx="5599030" cy="1201867"/>
            <a:chOff x="6897079" y="4474000"/>
            <a:chExt cx="5599030" cy="1201867"/>
          </a:xfrm>
        </p:grpSpPr>
        <p:sp>
          <p:nvSpPr>
            <p:cNvPr id="38" name="左中かっこ 37">
              <a:extLst>
                <a:ext uri="{FF2B5EF4-FFF2-40B4-BE49-F238E27FC236}">
                  <a16:creationId xmlns:a16="http://schemas.microsoft.com/office/drawing/2014/main" id="{3EEA6E00-DD4B-3FDE-BD7C-98AE533FEB18}"/>
                </a:ext>
              </a:extLst>
            </p:cNvPr>
            <p:cNvSpPr/>
            <p:nvPr/>
          </p:nvSpPr>
          <p:spPr>
            <a:xfrm>
              <a:off x="6897079" y="4518566"/>
              <a:ext cx="155472" cy="1022507"/>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17F8A061-8E33-6736-EEFA-A7846C0FC73C}"/>
                    </a:ext>
                  </a:extLst>
                </p:cNvPr>
                <p:cNvSpPr txBox="1"/>
                <p:nvPr/>
              </p:nvSpPr>
              <p:spPr>
                <a:xfrm>
                  <a:off x="7102672" y="4474000"/>
                  <a:ext cx="5393437" cy="1201867"/>
                </a:xfrm>
                <a:prstGeom prst="rect">
                  <a:avLst/>
                </a:prstGeom>
                <a:noFill/>
              </p:spPr>
              <p:txBody>
                <a:bodyPr wrap="square" rtlCol="0">
                  <a:spAutoFit/>
                </a:bodyPr>
                <a:lstStyle/>
                <a:p>
                  <a:r>
                    <a:rPr kumimoji="1" lang="en-US" altLang="ja-JP" sz="2400">
                      <a:solidFill>
                        <a:srgbClr val="FF0000"/>
                      </a:solidFill>
                    </a:rPr>
                    <a:t>Which color singlets are </a:t>
                  </a:r>
                  <a:r>
                    <a:rPr lang="en-US" altLang="ja-JP" sz="2400">
                      <a:solidFill>
                        <a:srgbClr val="FF0000"/>
                      </a:solidFill>
                    </a:rPr>
                    <a:t>important</a:t>
                  </a:r>
                  <a:r>
                    <a:rPr kumimoji="1" lang="en-US" altLang="ja-JP" sz="2400">
                      <a:solidFill>
                        <a:srgbClr val="FF0000"/>
                      </a:solidFill>
                    </a:rPr>
                    <a:t>?</a:t>
                  </a:r>
                  <a:endParaRPr kumimoji="1" lang="en-US" altLang="ja-JP" sz="2400"/>
                </a:p>
                <a:p>
                  <a:r>
                    <a:rPr kumimoji="1" lang="en-US" altLang="ja-JP" sz="2400"/>
                    <a:t>The one is from </a:t>
                  </a:r>
                  <a14:m>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oMath>
                  </a14:m>
                  <a:endParaRPr kumimoji="1" lang="en-US" altLang="ja-JP" sz="2400"/>
                </a:p>
                <a:p>
                  <a:r>
                    <a:rPr lang="en-US" altLang="ja-JP" sz="2400"/>
                    <a:t>The other is from </a:t>
                  </a:r>
                  <a14:m>
                    <m:oMath xmlns:m="http://schemas.openxmlformats.org/officeDocument/2006/math">
                      <m:r>
                        <a:rPr lang="en-US" altLang="ja-JP" sz="2400" i="1">
                          <a:latin typeface="Cambria Math" panose="02040503050406030204" pitchFamily="18" charset="0"/>
                        </a:rPr>
                        <m:t>6</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6</m:t>
                          </m:r>
                        </m:e>
                      </m:acc>
                    </m:oMath>
                  </a14:m>
                  <a:endParaRPr kumimoji="1" lang="en-US" altLang="ja-JP" sz="2400"/>
                </a:p>
              </p:txBody>
            </p:sp>
          </mc:Choice>
          <mc:Fallback xmlns="">
            <p:sp>
              <p:nvSpPr>
                <p:cNvPr id="48" name="テキスト ボックス 47">
                  <a:extLst>
                    <a:ext uri="{FF2B5EF4-FFF2-40B4-BE49-F238E27FC236}">
                      <a16:creationId xmlns:a16="http://schemas.microsoft.com/office/drawing/2014/main" id="{17F8A061-8E33-6736-EEFA-A7846C0FC73C}"/>
                    </a:ext>
                  </a:extLst>
                </p:cNvPr>
                <p:cNvSpPr txBox="1">
                  <a:spLocks noRot="1" noChangeAspect="1" noMove="1" noResize="1" noEditPoints="1" noAdjustHandles="1" noChangeArrowheads="1" noChangeShapeType="1" noTextEdit="1"/>
                </p:cNvSpPr>
                <p:nvPr/>
              </p:nvSpPr>
              <p:spPr>
                <a:xfrm>
                  <a:off x="7102672" y="4474000"/>
                  <a:ext cx="5393437" cy="1201867"/>
                </a:xfrm>
                <a:prstGeom prst="rect">
                  <a:avLst/>
                </a:prstGeom>
                <a:blipFill>
                  <a:blip r:embed="rId16"/>
                  <a:stretch>
                    <a:fillRect l="-1808" t="-4040" b="-10606"/>
                  </a:stretch>
                </a:blipFill>
              </p:spPr>
              <p:txBody>
                <a:bodyPr/>
                <a:lstStyle/>
                <a:p>
                  <a:r>
                    <a:rPr lang="ja-JP" altLang="en-US">
                      <a:noFill/>
                    </a:rPr>
                    <a:t> </a:t>
                  </a:r>
                </a:p>
              </p:txBody>
            </p:sp>
          </mc:Fallback>
        </mc:AlternateContent>
      </p:grpSp>
      <p:cxnSp>
        <p:nvCxnSpPr>
          <p:cNvPr id="56" name="直線コネクタ 55">
            <a:extLst>
              <a:ext uri="{FF2B5EF4-FFF2-40B4-BE49-F238E27FC236}">
                <a16:creationId xmlns:a16="http://schemas.microsoft.com/office/drawing/2014/main" id="{1B124C59-D4C1-F026-6D77-612F4094BC71}"/>
              </a:ext>
            </a:extLst>
          </p:cNvPr>
          <p:cNvCxnSpPr/>
          <p:nvPr/>
        </p:nvCxnSpPr>
        <p:spPr>
          <a:xfrm>
            <a:off x="6421192" y="5139179"/>
            <a:ext cx="71771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602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relation between hadrons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008A946-5AB1-7360-7EFC-1DB865E9BEBE}"/>
                  </a:ext>
                </a:extLst>
              </p:cNvPr>
              <p:cNvSpPr txBox="1"/>
              <p:nvPr/>
            </p:nvSpPr>
            <p:spPr>
              <a:xfrm>
                <a:off x="-7634" y="1033952"/>
                <a:ext cx="7982272" cy="954107"/>
              </a:xfrm>
              <a:prstGeom prst="rect">
                <a:avLst/>
              </a:prstGeom>
              <a:noFill/>
            </p:spPr>
            <p:txBody>
              <a:bodyPr wrap="square" rtlCol="0">
                <a:spAutoFit/>
              </a:bodyPr>
              <a:lstStyle/>
              <a:p>
                <a:r>
                  <a:rPr kumimoji="1" lang="ja-JP" altLang="en-US" sz="2800"/>
                  <a:t>・</a:t>
                </a:r>
                <a14:m>
                  <m:oMath xmlns:m="http://schemas.openxmlformats.org/officeDocument/2006/math">
                    <m:r>
                      <m:rPr>
                        <m:sty m:val="p"/>
                      </m:rPr>
                      <a:rPr kumimoji="1" lang="en-US" altLang="ja-JP" sz="2800" b="0" i="0" u="sng" smtClean="0">
                        <a:latin typeface="Cambria Math" panose="02040503050406030204" pitchFamily="18" charset="0"/>
                      </a:rPr>
                      <m:t>SU</m:t>
                    </m:r>
                    <m:d>
                      <m:dPr>
                        <m:ctrlPr>
                          <a:rPr kumimoji="1" lang="en-US" altLang="ja-JP" sz="2800" b="0" i="1" u="sng" smtClean="0">
                            <a:latin typeface="Cambria Math" panose="02040503050406030204" pitchFamily="18" charset="0"/>
                          </a:rPr>
                        </m:ctrlPr>
                      </m:dPr>
                      <m:e>
                        <m:r>
                          <a:rPr kumimoji="1" lang="en-US" altLang="ja-JP" sz="2800" b="0" i="0" u="sng" smtClean="0">
                            <a:latin typeface="Cambria Math" panose="02040503050406030204" pitchFamily="18" charset="0"/>
                          </a:rPr>
                          <m:t>3</m:t>
                        </m:r>
                      </m:e>
                    </m:d>
                  </m:oMath>
                </a14:m>
                <a:r>
                  <a:rPr kumimoji="1" lang="en-US" altLang="ja-JP" sz="2800" u="sng"/>
                  <a:t> light flavor partner</a:t>
                </a:r>
                <a:endParaRPr lang="en-US" altLang="ja-JP" sz="2800" u="sng"/>
              </a:p>
              <a:p>
                <a:r>
                  <a:rPr kumimoji="1" lang="en-US" altLang="ja-JP" sz="2800"/>
                  <a:t> </a:t>
                </a:r>
                <a:r>
                  <a:rPr kumimoji="1" lang="ja-JP" altLang="en-US" sz="2800"/>
                  <a:t>　</a:t>
                </a:r>
                <a:r>
                  <a:rPr kumimoji="1" lang="en-US" altLang="ja-JP" sz="2800"/>
                  <a:t>Those </a:t>
                </a:r>
                <a:r>
                  <a:rPr lang="en-US" altLang="ja-JP" sz="2800"/>
                  <a:t>that</a:t>
                </a:r>
                <a:r>
                  <a:rPr kumimoji="1" lang="en-US" altLang="ja-JP" sz="2800"/>
                  <a:t> belong to the same flavor rep.</a:t>
                </a:r>
                <a:endParaRPr kumimoji="1" lang="ja-JP" altLang="en-US" sz="2000"/>
              </a:p>
            </p:txBody>
          </p:sp>
        </mc:Choice>
        <mc:Fallback xmlns="">
          <p:sp>
            <p:nvSpPr>
              <p:cNvPr id="8" name="テキスト ボックス 7">
                <a:extLst>
                  <a:ext uri="{FF2B5EF4-FFF2-40B4-BE49-F238E27FC236}">
                    <a16:creationId xmlns:a16="http://schemas.microsoft.com/office/drawing/2014/main" id="{D008A946-5AB1-7360-7EFC-1DB865E9BEBE}"/>
                  </a:ext>
                </a:extLst>
              </p:cNvPr>
              <p:cNvSpPr txBox="1">
                <a:spLocks noRot="1" noChangeAspect="1" noMove="1" noResize="1" noEditPoints="1" noAdjustHandles="1" noChangeArrowheads="1" noChangeShapeType="1" noTextEdit="1"/>
              </p:cNvSpPr>
              <p:nvPr/>
            </p:nvSpPr>
            <p:spPr>
              <a:xfrm>
                <a:off x="-7634" y="1033952"/>
                <a:ext cx="7982272" cy="954107"/>
              </a:xfrm>
              <a:prstGeom prst="rect">
                <a:avLst/>
              </a:prstGeom>
              <a:blipFill>
                <a:blip r:embed="rId3"/>
                <a:stretch>
                  <a:fillRect l="-1604" t="-6410" b="-17949"/>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B53178E6-3952-6D1D-BAD8-728BBC871250}"/>
              </a:ext>
            </a:extLst>
          </p:cNvPr>
          <p:cNvGrpSpPr/>
          <p:nvPr/>
        </p:nvGrpSpPr>
        <p:grpSpPr>
          <a:xfrm>
            <a:off x="3588625" y="2341693"/>
            <a:ext cx="1577518" cy="1601548"/>
            <a:chOff x="1181744" y="1515620"/>
            <a:chExt cx="2344280" cy="2319789"/>
          </a:xfrm>
        </p:grpSpPr>
        <p:grpSp>
          <p:nvGrpSpPr>
            <p:cNvPr id="3" name="グループ化 2">
              <a:extLst>
                <a:ext uri="{FF2B5EF4-FFF2-40B4-BE49-F238E27FC236}">
                  <a16:creationId xmlns:a16="http://schemas.microsoft.com/office/drawing/2014/main" id="{5FBFB10A-2A26-291D-4614-A55A9F497D62}"/>
                </a:ext>
              </a:extLst>
            </p:cNvPr>
            <p:cNvGrpSpPr/>
            <p:nvPr/>
          </p:nvGrpSpPr>
          <p:grpSpPr>
            <a:xfrm>
              <a:off x="1181744" y="1515620"/>
              <a:ext cx="2344280" cy="2319789"/>
              <a:chOff x="2791601" y="3739925"/>
              <a:chExt cx="2344280" cy="2319789"/>
            </a:xfrm>
          </p:grpSpPr>
          <p:sp>
            <p:nvSpPr>
              <p:cNvPr id="9" name="フローチャート: 結合子 8">
                <a:extLst>
                  <a:ext uri="{FF2B5EF4-FFF2-40B4-BE49-F238E27FC236}">
                    <a16:creationId xmlns:a16="http://schemas.microsoft.com/office/drawing/2014/main" id="{E6EFA687-8EBE-66F5-502B-D45315571F9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361F8A4-36A0-48E5-8729-D5AE8AFA23AD}"/>
                  </a:ext>
                </a:extLst>
              </p:cNvPr>
              <p:cNvGrpSpPr/>
              <p:nvPr/>
            </p:nvGrpSpPr>
            <p:grpSpPr>
              <a:xfrm>
                <a:off x="3620731" y="4008181"/>
                <a:ext cx="638823" cy="1844108"/>
                <a:chOff x="7156411" y="4008181"/>
                <a:chExt cx="638823" cy="1844108"/>
              </a:xfrm>
            </p:grpSpPr>
            <p:grpSp>
              <p:nvGrpSpPr>
                <p:cNvPr id="12" name="グループ化 11">
                  <a:extLst>
                    <a:ext uri="{FF2B5EF4-FFF2-40B4-BE49-F238E27FC236}">
                      <a16:creationId xmlns:a16="http://schemas.microsoft.com/office/drawing/2014/main" id="{73FA7098-69C5-B563-015C-F620C67A82AF}"/>
                    </a:ext>
                  </a:extLst>
                </p:cNvPr>
                <p:cNvGrpSpPr/>
                <p:nvPr/>
              </p:nvGrpSpPr>
              <p:grpSpPr>
                <a:xfrm>
                  <a:off x="7190925" y="5094422"/>
                  <a:ext cx="604309" cy="757867"/>
                  <a:chOff x="3920641" y="5331098"/>
                  <a:chExt cx="604309" cy="757867"/>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D2A974E-10ED-7123-DB3A-663BB3AAE0CE}"/>
                          </a:ext>
                        </a:extLst>
                      </p:cNvPr>
                      <p:cNvSpPr txBox="1"/>
                      <p:nvPr/>
                    </p:nvSpPr>
                    <p:spPr>
                      <a:xfrm>
                        <a:off x="3920641" y="5331098"/>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15" name="テキスト ボックス 14">
                        <a:extLst>
                          <a:ext uri="{FF2B5EF4-FFF2-40B4-BE49-F238E27FC236}">
                            <a16:creationId xmlns:a16="http://schemas.microsoft.com/office/drawing/2014/main" id="{1D2A974E-10ED-7123-DB3A-663BB3AAE0CE}"/>
                          </a:ext>
                        </a:extLst>
                      </p:cNvPr>
                      <p:cNvSpPr txBox="1">
                        <a:spLocks noRot="1" noChangeAspect="1" noMove="1" noResize="1" noEditPoints="1" noAdjustHandles="1" noChangeArrowheads="1" noChangeShapeType="1" noTextEdit="1"/>
                      </p:cNvSpPr>
                      <p:nvPr/>
                    </p:nvSpPr>
                    <p:spPr>
                      <a:xfrm>
                        <a:off x="3920641" y="5331098"/>
                        <a:ext cx="570044" cy="757867"/>
                      </a:xfrm>
                      <a:prstGeom prst="rect">
                        <a:avLst/>
                      </a:prstGeom>
                      <a:blipFill>
                        <a:blip r:embed="rId4"/>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CBBD28DC-06EC-33EB-DCDC-6C42C9A5A706}"/>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a:extLst>
                    <a:ext uri="{FF2B5EF4-FFF2-40B4-BE49-F238E27FC236}">
                      <a16:creationId xmlns:a16="http://schemas.microsoft.com/office/drawing/2014/main" id="{D1A7641A-E0BE-D342-5787-F57C699CC8DE}"/>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2CA0C5-A5B1-093C-7A84-6E9A9C69BCDB}"/>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112CA0C5-A5B1-093C-7A84-6E9A9C69BCDB}"/>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5"/>
                      <a:stretch>
                        <a:fillRect/>
                      </a:stretch>
                    </a:blipFill>
                  </p:spPr>
                  <p:txBody>
                    <a:bodyPr/>
                    <a:lstStyle/>
                    <a:p>
                      <a:r>
                        <a:rPr lang="ja-JP" altLang="en-US">
                          <a:noFill/>
                        </a:rPr>
                        <a:t> </a:t>
                      </a:r>
                    </a:p>
                  </p:txBody>
                </p:sp>
              </mc:Fallback>
            </mc:AlternateContent>
          </p:grpSp>
        </p:grpSp>
        <p:cxnSp>
          <p:nvCxnSpPr>
            <p:cNvPr id="33" name="直線コネクタ 32">
              <a:extLst>
                <a:ext uri="{FF2B5EF4-FFF2-40B4-BE49-F238E27FC236}">
                  <a16:creationId xmlns:a16="http://schemas.microsoft.com/office/drawing/2014/main" id="{522B4B4E-3462-68DC-5D04-240A976E4872}"/>
                </a:ext>
              </a:extLst>
            </p:cNvPr>
            <p:cNvCxnSpPr>
              <a:cxnSpLocks/>
              <a:stCxn id="13" idx="4"/>
              <a:endCxn id="16"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57803A-91C3-55BD-B216-6FE6B81FE4E7}"/>
                  </a:ext>
                </a:extLst>
              </p:cNvPr>
              <p:cNvSpPr txBox="1"/>
              <p:nvPr/>
            </p:nvSpPr>
            <p:spPr>
              <a:xfrm>
                <a:off x="5285411" y="4002997"/>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157803A-91C3-55BD-B216-6FE6B81FE4E7}"/>
                  </a:ext>
                </a:extLst>
              </p:cNvPr>
              <p:cNvSpPr txBox="1">
                <a:spLocks noRot="1" noChangeAspect="1" noMove="1" noResize="1" noEditPoints="1" noAdjustHandles="1" noChangeArrowheads="1" noChangeShapeType="1" noTextEdit="1"/>
              </p:cNvSpPr>
              <p:nvPr/>
            </p:nvSpPr>
            <p:spPr>
              <a:xfrm>
                <a:off x="5285411" y="4002997"/>
                <a:ext cx="1997631" cy="646331"/>
              </a:xfrm>
              <a:prstGeom prst="rect">
                <a:avLst/>
              </a:prstGeom>
              <a:blipFill>
                <a:blip r:embed="rId6"/>
                <a:stretch>
                  <a:fillRect l="-610" b="-2830"/>
                </a:stretch>
              </a:blipFill>
            </p:spPr>
            <p:txBody>
              <a:bodyPr/>
              <a:lstStyle/>
              <a:p>
                <a:r>
                  <a:rPr lang="ja-JP" altLang="en-US">
                    <a:noFill/>
                  </a:rPr>
                  <a:t> </a:t>
                </a:r>
              </a:p>
            </p:txBody>
          </p:sp>
        </mc:Fallback>
      </mc:AlternateContent>
      <p:grpSp>
        <p:nvGrpSpPr>
          <p:cNvPr id="62" name="グループ化 61">
            <a:extLst>
              <a:ext uri="{FF2B5EF4-FFF2-40B4-BE49-F238E27FC236}">
                <a16:creationId xmlns:a16="http://schemas.microsoft.com/office/drawing/2014/main" id="{5EBC493A-A9BE-E96C-BF81-038B8E7CB5FF}"/>
              </a:ext>
            </a:extLst>
          </p:cNvPr>
          <p:cNvGrpSpPr/>
          <p:nvPr/>
        </p:nvGrpSpPr>
        <p:grpSpPr>
          <a:xfrm>
            <a:off x="6470609" y="2341693"/>
            <a:ext cx="1577518" cy="1601548"/>
            <a:chOff x="1181744" y="1515620"/>
            <a:chExt cx="2344280" cy="2319789"/>
          </a:xfrm>
        </p:grpSpPr>
        <p:grpSp>
          <p:nvGrpSpPr>
            <p:cNvPr id="63" name="グループ化 62">
              <a:extLst>
                <a:ext uri="{FF2B5EF4-FFF2-40B4-BE49-F238E27FC236}">
                  <a16:creationId xmlns:a16="http://schemas.microsoft.com/office/drawing/2014/main" id="{6FB20A65-D351-3D8E-E312-DBEB4FEA8B83}"/>
                </a:ext>
              </a:extLst>
            </p:cNvPr>
            <p:cNvGrpSpPr/>
            <p:nvPr/>
          </p:nvGrpSpPr>
          <p:grpSpPr>
            <a:xfrm>
              <a:off x="1181744" y="1515620"/>
              <a:ext cx="2344280" cy="2319789"/>
              <a:chOff x="2791601" y="3739925"/>
              <a:chExt cx="2344280" cy="2319789"/>
            </a:xfrm>
          </p:grpSpPr>
          <p:sp>
            <p:nvSpPr>
              <p:cNvPr id="65" name="フローチャート: 結合子 64">
                <a:extLst>
                  <a:ext uri="{FF2B5EF4-FFF2-40B4-BE49-F238E27FC236}">
                    <a16:creationId xmlns:a16="http://schemas.microsoft.com/office/drawing/2014/main" id="{FF8C9C30-F47B-C0B5-2FDE-A62E166C33CE}"/>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CAB06EA-07FD-8E20-8138-360D343333CD}"/>
                  </a:ext>
                </a:extLst>
              </p:cNvPr>
              <p:cNvGrpSpPr/>
              <p:nvPr/>
            </p:nvGrpSpPr>
            <p:grpSpPr>
              <a:xfrm>
                <a:off x="3620731" y="4008181"/>
                <a:ext cx="638823" cy="1880993"/>
                <a:chOff x="7156411" y="4008181"/>
                <a:chExt cx="638823" cy="1880993"/>
              </a:xfrm>
            </p:grpSpPr>
            <p:grpSp>
              <p:nvGrpSpPr>
                <p:cNvPr id="67" name="グループ化 66">
                  <a:extLst>
                    <a:ext uri="{FF2B5EF4-FFF2-40B4-BE49-F238E27FC236}">
                      <a16:creationId xmlns:a16="http://schemas.microsoft.com/office/drawing/2014/main" id="{75EF5A35-A60C-CD27-176E-508025A59AB6}"/>
                    </a:ext>
                  </a:extLst>
                </p:cNvPr>
                <p:cNvGrpSpPr/>
                <p:nvPr/>
              </p:nvGrpSpPr>
              <p:grpSpPr>
                <a:xfrm>
                  <a:off x="7190925" y="5131307"/>
                  <a:ext cx="604309" cy="757867"/>
                  <a:chOff x="3920641" y="5367983"/>
                  <a:chExt cx="604309" cy="757867"/>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C48F0DA-EEEF-EE16-B900-5E8DD7AE4DFB}"/>
                          </a:ext>
                        </a:extLst>
                      </p:cNvPr>
                      <p:cNvSpPr txBox="1"/>
                      <p:nvPr/>
                    </p:nvSpPr>
                    <p:spPr>
                      <a:xfrm>
                        <a:off x="3944113" y="536798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70" name="テキスト ボックス 69">
                        <a:extLst>
                          <a:ext uri="{FF2B5EF4-FFF2-40B4-BE49-F238E27FC236}">
                            <a16:creationId xmlns:a16="http://schemas.microsoft.com/office/drawing/2014/main" id="{7C48F0DA-EEEF-EE16-B900-5E8DD7AE4DFB}"/>
                          </a:ext>
                        </a:extLst>
                      </p:cNvPr>
                      <p:cNvSpPr txBox="1">
                        <a:spLocks noRot="1" noChangeAspect="1" noMove="1" noResize="1" noEditPoints="1" noAdjustHandles="1" noChangeArrowheads="1" noChangeShapeType="1" noTextEdit="1"/>
                      </p:cNvSpPr>
                      <p:nvPr/>
                    </p:nvSpPr>
                    <p:spPr>
                      <a:xfrm>
                        <a:off x="3944113" y="5367983"/>
                        <a:ext cx="570044" cy="757867"/>
                      </a:xfrm>
                      <a:prstGeom prst="rect">
                        <a:avLst/>
                      </a:prstGeom>
                      <a:blipFill>
                        <a:blip r:embed="rId7"/>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C226BB63-7DFF-74F3-C90F-7BBF9E2FAE6A}"/>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円/楕円 67">
                  <a:extLst>
                    <a:ext uri="{FF2B5EF4-FFF2-40B4-BE49-F238E27FC236}">
                      <a16:creationId xmlns:a16="http://schemas.microsoft.com/office/drawing/2014/main" id="{8D805EA3-910D-DFF8-D5D8-8B0F7B5D190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CD8142EE-A44B-BF9D-604D-B511F0E635A1}"/>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69" name="テキスト ボックス 68">
                      <a:extLst>
                        <a:ext uri="{FF2B5EF4-FFF2-40B4-BE49-F238E27FC236}">
                          <a16:creationId xmlns:a16="http://schemas.microsoft.com/office/drawing/2014/main" id="{CD8142EE-A44B-BF9D-604D-B511F0E635A1}"/>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8"/>
                      <a:stretch>
                        <a:fillRect/>
                      </a:stretch>
                    </a:blipFill>
                  </p:spPr>
                  <p:txBody>
                    <a:bodyPr/>
                    <a:lstStyle/>
                    <a:p>
                      <a:r>
                        <a:rPr lang="ja-JP" altLang="en-US">
                          <a:noFill/>
                        </a:rPr>
                        <a:t> </a:t>
                      </a:r>
                    </a:p>
                  </p:txBody>
                </p:sp>
              </mc:Fallback>
            </mc:AlternateContent>
          </p:grpSp>
        </p:grpSp>
        <p:cxnSp>
          <p:nvCxnSpPr>
            <p:cNvPr id="64" name="直線コネクタ 63">
              <a:extLst>
                <a:ext uri="{FF2B5EF4-FFF2-40B4-BE49-F238E27FC236}">
                  <a16:creationId xmlns:a16="http://schemas.microsoft.com/office/drawing/2014/main" id="{5062E7FB-9BB0-C73F-444D-47DE51366F8A}"/>
                </a:ext>
              </a:extLst>
            </p:cNvPr>
            <p:cNvCxnSpPr>
              <a:cxnSpLocks/>
              <a:stCxn id="68" idx="4"/>
              <a:endCxn id="71"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左右矢印 85">
            <a:extLst>
              <a:ext uri="{FF2B5EF4-FFF2-40B4-BE49-F238E27FC236}">
                <a16:creationId xmlns:a16="http://schemas.microsoft.com/office/drawing/2014/main" id="{A79784B0-8BC8-54D9-ADF5-5DA0C0FC5B99}"/>
              </a:ext>
            </a:extLst>
          </p:cNvPr>
          <p:cNvSpPr/>
          <p:nvPr/>
        </p:nvSpPr>
        <p:spPr>
          <a:xfrm>
            <a:off x="5250974" y="3105802"/>
            <a:ext cx="1134804" cy="171894"/>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0DFD1CC-9CF6-4000-3F0D-A551B6B12873}"/>
              </a:ext>
            </a:extLst>
          </p:cNvPr>
          <p:cNvSpPr txBox="1"/>
          <p:nvPr/>
        </p:nvSpPr>
        <p:spPr>
          <a:xfrm>
            <a:off x="5250974" y="2459471"/>
            <a:ext cx="2761228" cy="646331"/>
          </a:xfrm>
          <a:prstGeom prst="rect">
            <a:avLst/>
          </a:prstGeom>
          <a:noFill/>
        </p:spPr>
        <p:txBody>
          <a:bodyPr wrap="square" rtlCol="0">
            <a:spAutoFit/>
          </a:bodyPr>
          <a:lstStyle/>
          <a:p>
            <a:r>
              <a:rPr kumimoji="1" lang="en-US" altLang="ja-JP">
                <a:solidFill>
                  <a:srgbClr val="FF0000"/>
                </a:solidFill>
              </a:rPr>
              <a:t>light flavor </a:t>
            </a:r>
          </a:p>
          <a:p>
            <a:r>
              <a:rPr kumimoji="1" lang="en-US" altLang="ja-JP">
                <a:solidFill>
                  <a:srgbClr val="FF0000"/>
                </a:solidFill>
              </a:rPr>
              <a:t>partner</a:t>
            </a:r>
            <a:endParaRPr kumimoji="1" lang="ja-JP" altLang="en-US">
              <a:solidFill>
                <a:srgbClr val="FF0000"/>
              </a:solidFill>
            </a:endParaRP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12A67451-01EE-9F85-F9E2-C2434FBA8E7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31" name="テキスト ボックス 30">
                <a:extLst>
                  <a:ext uri="{FF2B5EF4-FFF2-40B4-BE49-F238E27FC236}">
                    <a16:creationId xmlns:a16="http://schemas.microsoft.com/office/drawing/2014/main" id="{12A67451-01EE-9F85-F9E2-C2434FBA8E7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9"/>
                <a:stretch>
                  <a:fillRect l="-20958" t="-126316" r="-44910" b="-18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4A13826-3A73-4773-4B3B-00F861B8CACB}"/>
                  </a:ext>
                </a:extLst>
              </p:cNvPr>
              <p:cNvSpPr txBox="1"/>
              <p:nvPr/>
            </p:nvSpPr>
            <p:spPr>
              <a:xfrm>
                <a:off x="8132958" y="2228638"/>
                <a:ext cx="3670300" cy="461665"/>
              </a:xfrm>
              <a:prstGeom prst="rect">
                <a:avLst/>
              </a:prstGeom>
              <a:noFill/>
            </p:spPr>
            <p:txBody>
              <a:bodyPr wrap="square" rtlCol="0">
                <a:spAutoFit/>
              </a:bodyPr>
              <a:lstStyle/>
              <a:p>
                <a:r>
                  <a:rPr kumimoji="1" lang="en-US" altLang="ja-JP" sz="2400"/>
                  <a:t>For example: </a:t>
                </a:r>
                <a14:m>
                  <m:oMath xmlns:m="http://schemas.openxmlformats.org/officeDocument/2006/math">
                    <m:r>
                      <a:rPr kumimoji="1" lang="en-US" altLang="ja-JP" sz="2400" b="0" i="1" smtClean="0">
                        <a:latin typeface="Cambria Math" panose="02040503050406030204" pitchFamily="18" charset="0"/>
                      </a:rPr>
                      <m:t>𝐷</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𝐷</m:t>
                        </m:r>
                      </m:e>
                      <m:sub>
                        <m:r>
                          <a:rPr kumimoji="1" lang="en-US" altLang="ja-JP" sz="2400" b="0" i="1" smtClean="0">
                            <a:latin typeface="Cambria Math" panose="02040503050406030204" pitchFamily="18" charset="0"/>
                            <a:ea typeface="Cambria Math" panose="02040503050406030204" pitchFamily="18" charset="0"/>
                          </a:rPr>
                          <m:t>𝑠</m:t>
                        </m:r>
                      </m:sub>
                    </m:sSub>
                  </m:oMath>
                </a14:m>
                <a:endParaRPr kumimoji="1" lang="ja-JP" altLang="en-US" sz="2400"/>
              </a:p>
            </p:txBody>
          </p:sp>
        </mc:Choice>
        <mc:Fallback xmlns="">
          <p:sp>
            <p:nvSpPr>
              <p:cNvPr id="5" name="テキスト ボックス 4">
                <a:extLst>
                  <a:ext uri="{FF2B5EF4-FFF2-40B4-BE49-F238E27FC236}">
                    <a16:creationId xmlns:a16="http://schemas.microsoft.com/office/drawing/2014/main" id="{04A13826-3A73-4773-4B3B-00F861B8CACB}"/>
                  </a:ext>
                </a:extLst>
              </p:cNvPr>
              <p:cNvSpPr txBox="1">
                <a:spLocks noRot="1" noChangeAspect="1" noMove="1" noResize="1" noEditPoints="1" noAdjustHandles="1" noChangeArrowheads="1" noChangeShapeType="1" noTextEdit="1"/>
              </p:cNvSpPr>
              <p:nvPr/>
            </p:nvSpPr>
            <p:spPr>
              <a:xfrm>
                <a:off x="8132958" y="2228638"/>
                <a:ext cx="3670300" cy="461665"/>
              </a:xfrm>
              <a:prstGeom prst="rect">
                <a:avLst/>
              </a:prstGeom>
              <a:blipFill>
                <a:blip r:embed="rId10"/>
                <a:stretch>
                  <a:fillRect l="-2492" t="-10667" b="-30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0331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relation </a:t>
            </a:r>
            <a:r>
              <a:rPr lang="en-US" altLang="ja-JP" sz="4400">
                <a:solidFill>
                  <a:schemeClr val="bg1"/>
                </a:solidFill>
              </a:rPr>
              <a:t>between hadrons</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008A946-5AB1-7360-7EFC-1DB865E9BEBE}"/>
                  </a:ext>
                </a:extLst>
              </p:cNvPr>
              <p:cNvSpPr txBox="1"/>
              <p:nvPr/>
            </p:nvSpPr>
            <p:spPr>
              <a:xfrm>
                <a:off x="-7634" y="1033952"/>
                <a:ext cx="7982272" cy="954107"/>
              </a:xfrm>
              <a:prstGeom prst="rect">
                <a:avLst/>
              </a:prstGeom>
              <a:noFill/>
            </p:spPr>
            <p:txBody>
              <a:bodyPr wrap="square" rtlCol="0">
                <a:spAutoFit/>
              </a:bodyPr>
              <a:lstStyle/>
              <a:p>
                <a:r>
                  <a:rPr kumimoji="1" lang="ja-JP" altLang="en-US" sz="2800"/>
                  <a:t>・</a:t>
                </a:r>
                <a14:m>
                  <m:oMath xmlns:m="http://schemas.openxmlformats.org/officeDocument/2006/math">
                    <m:r>
                      <m:rPr>
                        <m:sty m:val="p"/>
                      </m:rPr>
                      <a:rPr kumimoji="1" lang="en-US" altLang="ja-JP" sz="2800" b="0" i="0" u="sng" smtClean="0">
                        <a:latin typeface="Cambria Math" panose="02040503050406030204" pitchFamily="18" charset="0"/>
                      </a:rPr>
                      <m:t>SU</m:t>
                    </m:r>
                    <m:d>
                      <m:dPr>
                        <m:ctrlPr>
                          <a:rPr kumimoji="1" lang="en-US" altLang="ja-JP" sz="2800" b="0" i="1" u="sng" smtClean="0">
                            <a:latin typeface="Cambria Math" panose="02040503050406030204" pitchFamily="18" charset="0"/>
                          </a:rPr>
                        </m:ctrlPr>
                      </m:dPr>
                      <m:e>
                        <m:r>
                          <a:rPr kumimoji="1" lang="en-US" altLang="ja-JP" sz="2800" b="0" i="0" u="sng" smtClean="0">
                            <a:latin typeface="Cambria Math" panose="02040503050406030204" pitchFamily="18" charset="0"/>
                          </a:rPr>
                          <m:t>3</m:t>
                        </m:r>
                      </m:e>
                    </m:d>
                  </m:oMath>
                </a14:m>
                <a:r>
                  <a:rPr kumimoji="1" lang="en-US" altLang="ja-JP" sz="2800" u="sng"/>
                  <a:t> light flavor partner</a:t>
                </a:r>
                <a:endParaRPr lang="en-US" altLang="ja-JP" sz="2800" u="sng"/>
              </a:p>
              <a:p>
                <a:r>
                  <a:rPr kumimoji="1" lang="en-US" altLang="ja-JP" sz="2800"/>
                  <a:t> </a:t>
                </a:r>
                <a:r>
                  <a:rPr kumimoji="1" lang="ja-JP" altLang="en-US" sz="2800"/>
                  <a:t>　</a:t>
                </a:r>
                <a:r>
                  <a:rPr kumimoji="1" lang="en-US" altLang="ja-JP" sz="2800"/>
                  <a:t>Those </a:t>
                </a:r>
                <a:r>
                  <a:rPr lang="en-US" altLang="ja-JP" sz="2800"/>
                  <a:t>that</a:t>
                </a:r>
                <a:r>
                  <a:rPr kumimoji="1" lang="en-US" altLang="ja-JP" sz="2800"/>
                  <a:t> belong to the same flavor rep.</a:t>
                </a:r>
                <a:endParaRPr kumimoji="1" lang="ja-JP" altLang="en-US" sz="2000"/>
              </a:p>
            </p:txBody>
          </p:sp>
        </mc:Choice>
        <mc:Fallback xmlns="">
          <p:sp>
            <p:nvSpPr>
              <p:cNvPr id="8" name="テキスト ボックス 7">
                <a:extLst>
                  <a:ext uri="{FF2B5EF4-FFF2-40B4-BE49-F238E27FC236}">
                    <a16:creationId xmlns:a16="http://schemas.microsoft.com/office/drawing/2014/main" id="{D008A946-5AB1-7360-7EFC-1DB865E9BEBE}"/>
                  </a:ext>
                </a:extLst>
              </p:cNvPr>
              <p:cNvSpPr txBox="1">
                <a:spLocks noRot="1" noChangeAspect="1" noMove="1" noResize="1" noEditPoints="1" noAdjustHandles="1" noChangeArrowheads="1" noChangeShapeType="1" noTextEdit="1"/>
              </p:cNvSpPr>
              <p:nvPr/>
            </p:nvSpPr>
            <p:spPr>
              <a:xfrm>
                <a:off x="-7634" y="1033952"/>
                <a:ext cx="7982272" cy="954107"/>
              </a:xfrm>
              <a:prstGeom prst="rect">
                <a:avLst/>
              </a:prstGeom>
              <a:blipFill>
                <a:blip r:embed="rId3"/>
                <a:stretch>
                  <a:fillRect l="-1604" t="-6410" b="-17949"/>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B53178E6-3952-6D1D-BAD8-728BBC871250}"/>
              </a:ext>
            </a:extLst>
          </p:cNvPr>
          <p:cNvGrpSpPr/>
          <p:nvPr/>
        </p:nvGrpSpPr>
        <p:grpSpPr>
          <a:xfrm>
            <a:off x="3588625" y="2341693"/>
            <a:ext cx="1577518" cy="1601548"/>
            <a:chOff x="1181744" y="1515620"/>
            <a:chExt cx="2344280" cy="2319789"/>
          </a:xfrm>
        </p:grpSpPr>
        <p:grpSp>
          <p:nvGrpSpPr>
            <p:cNvPr id="3" name="グループ化 2">
              <a:extLst>
                <a:ext uri="{FF2B5EF4-FFF2-40B4-BE49-F238E27FC236}">
                  <a16:creationId xmlns:a16="http://schemas.microsoft.com/office/drawing/2014/main" id="{5FBFB10A-2A26-291D-4614-A55A9F497D62}"/>
                </a:ext>
              </a:extLst>
            </p:cNvPr>
            <p:cNvGrpSpPr/>
            <p:nvPr/>
          </p:nvGrpSpPr>
          <p:grpSpPr>
            <a:xfrm>
              <a:off x="1181744" y="1515620"/>
              <a:ext cx="2344280" cy="2319789"/>
              <a:chOff x="2791601" y="3739925"/>
              <a:chExt cx="2344280" cy="2319789"/>
            </a:xfrm>
          </p:grpSpPr>
          <p:sp>
            <p:nvSpPr>
              <p:cNvPr id="9" name="フローチャート: 結合子 8">
                <a:extLst>
                  <a:ext uri="{FF2B5EF4-FFF2-40B4-BE49-F238E27FC236}">
                    <a16:creationId xmlns:a16="http://schemas.microsoft.com/office/drawing/2014/main" id="{E6EFA687-8EBE-66F5-502B-D45315571F9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361F8A4-36A0-48E5-8729-D5AE8AFA23AD}"/>
                  </a:ext>
                </a:extLst>
              </p:cNvPr>
              <p:cNvGrpSpPr/>
              <p:nvPr/>
            </p:nvGrpSpPr>
            <p:grpSpPr>
              <a:xfrm>
                <a:off x="3620731" y="4008181"/>
                <a:ext cx="638823" cy="1844108"/>
                <a:chOff x="7156411" y="4008181"/>
                <a:chExt cx="638823" cy="1844108"/>
              </a:xfrm>
            </p:grpSpPr>
            <p:grpSp>
              <p:nvGrpSpPr>
                <p:cNvPr id="12" name="グループ化 11">
                  <a:extLst>
                    <a:ext uri="{FF2B5EF4-FFF2-40B4-BE49-F238E27FC236}">
                      <a16:creationId xmlns:a16="http://schemas.microsoft.com/office/drawing/2014/main" id="{73FA7098-69C5-B563-015C-F620C67A82AF}"/>
                    </a:ext>
                  </a:extLst>
                </p:cNvPr>
                <p:cNvGrpSpPr/>
                <p:nvPr/>
              </p:nvGrpSpPr>
              <p:grpSpPr>
                <a:xfrm>
                  <a:off x="7190925" y="5094422"/>
                  <a:ext cx="604309" cy="757867"/>
                  <a:chOff x="3920641" y="5331098"/>
                  <a:chExt cx="604309" cy="757867"/>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D2A974E-10ED-7123-DB3A-663BB3AAE0CE}"/>
                          </a:ext>
                        </a:extLst>
                      </p:cNvPr>
                      <p:cNvSpPr txBox="1"/>
                      <p:nvPr/>
                    </p:nvSpPr>
                    <p:spPr>
                      <a:xfrm>
                        <a:off x="3920641" y="5331098"/>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15" name="テキスト ボックス 14">
                        <a:extLst>
                          <a:ext uri="{FF2B5EF4-FFF2-40B4-BE49-F238E27FC236}">
                            <a16:creationId xmlns:a16="http://schemas.microsoft.com/office/drawing/2014/main" id="{1D2A974E-10ED-7123-DB3A-663BB3AAE0CE}"/>
                          </a:ext>
                        </a:extLst>
                      </p:cNvPr>
                      <p:cNvSpPr txBox="1">
                        <a:spLocks noRot="1" noChangeAspect="1" noMove="1" noResize="1" noEditPoints="1" noAdjustHandles="1" noChangeArrowheads="1" noChangeShapeType="1" noTextEdit="1"/>
                      </p:cNvSpPr>
                      <p:nvPr/>
                    </p:nvSpPr>
                    <p:spPr>
                      <a:xfrm>
                        <a:off x="3920641" y="5331098"/>
                        <a:ext cx="570044" cy="757867"/>
                      </a:xfrm>
                      <a:prstGeom prst="rect">
                        <a:avLst/>
                      </a:prstGeom>
                      <a:blipFill>
                        <a:blip r:embed="rId4"/>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CBBD28DC-06EC-33EB-DCDC-6C42C9A5A706}"/>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a:extLst>
                    <a:ext uri="{FF2B5EF4-FFF2-40B4-BE49-F238E27FC236}">
                      <a16:creationId xmlns:a16="http://schemas.microsoft.com/office/drawing/2014/main" id="{D1A7641A-E0BE-D342-5787-F57C699CC8DE}"/>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2CA0C5-A5B1-093C-7A84-6E9A9C69BCDB}"/>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112CA0C5-A5B1-093C-7A84-6E9A9C69BCDB}"/>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5"/>
                      <a:stretch>
                        <a:fillRect/>
                      </a:stretch>
                    </a:blipFill>
                  </p:spPr>
                  <p:txBody>
                    <a:bodyPr/>
                    <a:lstStyle/>
                    <a:p>
                      <a:r>
                        <a:rPr lang="ja-JP" altLang="en-US">
                          <a:noFill/>
                        </a:rPr>
                        <a:t> </a:t>
                      </a:r>
                    </a:p>
                  </p:txBody>
                </p:sp>
              </mc:Fallback>
            </mc:AlternateContent>
          </p:grpSp>
        </p:grpSp>
        <p:cxnSp>
          <p:nvCxnSpPr>
            <p:cNvPr id="33" name="直線コネクタ 32">
              <a:extLst>
                <a:ext uri="{FF2B5EF4-FFF2-40B4-BE49-F238E27FC236}">
                  <a16:creationId xmlns:a16="http://schemas.microsoft.com/office/drawing/2014/main" id="{522B4B4E-3462-68DC-5D04-240A976E4872}"/>
                </a:ext>
              </a:extLst>
            </p:cNvPr>
            <p:cNvCxnSpPr>
              <a:cxnSpLocks/>
              <a:stCxn id="13" idx="4"/>
              <a:endCxn id="16"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B3BF373A-1C9C-9427-A3CE-D3B4CC7FE28D}"/>
              </a:ext>
            </a:extLst>
          </p:cNvPr>
          <p:cNvGrpSpPr/>
          <p:nvPr/>
        </p:nvGrpSpPr>
        <p:grpSpPr>
          <a:xfrm>
            <a:off x="3588625" y="4705166"/>
            <a:ext cx="1577518" cy="1601548"/>
            <a:chOff x="1175402" y="4169936"/>
            <a:chExt cx="2344280" cy="2319789"/>
          </a:xfrm>
        </p:grpSpPr>
        <p:grpSp>
          <p:nvGrpSpPr>
            <p:cNvPr id="17" name="グループ化 16">
              <a:extLst>
                <a:ext uri="{FF2B5EF4-FFF2-40B4-BE49-F238E27FC236}">
                  <a16:creationId xmlns:a16="http://schemas.microsoft.com/office/drawing/2014/main" id="{753D4714-240E-4302-E044-C1BFE8FC162B}"/>
                </a:ext>
              </a:extLst>
            </p:cNvPr>
            <p:cNvGrpSpPr/>
            <p:nvPr/>
          </p:nvGrpSpPr>
          <p:grpSpPr>
            <a:xfrm>
              <a:off x="1175402" y="4169936"/>
              <a:ext cx="2344280" cy="2319789"/>
              <a:chOff x="6037721" y="3900979"/>
              <a:chExt cx="2344280" cy="2319789"/>
            </a:xfrm>
          </p:grpSpPr>
          <p:grpSp>
            <p:nvGrpSpPr>
              <p:cNvPr id="18" name="グループ化 17">
                <a:extLst>
                  <a:ext uri="{FF2B5EF4-FFF2-40B4-BE49-F238E27FC236}">
                    <a16:creationId xmlns:a16="http://schemas.microsoft.com/office/drawing/2014/main" id="{015F777C-EA84-25A9-D637-9F65BC1B894E}"/>
                  </a:ext>
                </a:extLst>
              </p:cNvPr>
              <p:cNvGrpSpPr/>
              <p:nvPr/>
            </p:nvGrpSpPr>
            <p:grpSpPr>
              <a:xfrm>
                <a:off x="6037721" y="3900979"/>
                <a:ext cx="2344280" cy="2319789"/>
                <a:chOff x="2791601" y="3739925"/>
                <a:chExt cx="2344280" cy="2319789"/>
              </a:xfrm>
            </p:grpSpPr>
            <p:sp>
              <p:nvSpPr>
                <p:cNvPr id="25" name="フローチャート: 結合子 24">
                  <a:extLst>
                    <a:ext uri="{FF2B5EF4-FFF2-40B4-BE49-F238E27FC236}">
                      <a16:creationId xmlns:a16="http://schemas.microsoft.com/office/drawing/2014/main" id="{A922EE44-214B-055D-273D-DC71D798F14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54ABD946-FE6F-8F3B-068D-B8C09E80B55B}"/>
                    </a:ext>
                  </a:extLst>
                </p:cNvPr>
                <p:cNvGrpSpPr/>
                <p:nvPr/>
              </p:nvGrpSpPr>
              <p:grpSpPr>
                <a:xfrm>
                  <a:off x="3630157" y="5087144"/>
                  <a:ext cx="604309" cy="757867"/>
                  <a:chOff x="3895553" y="5323820"/>
                  <a:chExt cx="604309" cy="757867"/>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8EC3E58-26BA-F384-28C7-91F7891D63CA}"/>
                          </a:ext>
                        </a:extLst>
                      </p:cNvPr>
                      <p:cNvSpPr txBox="1"/>
                      <p:nvPr/>
                    </p:nvSpPr>
                    <p:spPr>
                      <a:xfrm>
                        <a:off x="3912684" y="5323820"/>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27" name="テキスト ボックス 26">
                        <a:extLst>
                          <a:ext uri="{FF2B5EF4-FFF2-40B4-BE49-F238E27FC236}">
                            <a16:creationId xmlns:a16="http://schemas.microsoft.com/office/drawing/2014/main" id="{D8EC3E58-26BA-F384-28C7-91F7891D63CA}"/>
                          </a:ext>
                        </a:extLst>
                      </p:cNvPr>
                      <p:cNvSpPr txBox="1">
                        <a:spLocks noRot="1" noChangeAspect="1" noMove="1" noResize="1" noEditPoints="1" noAdjustHandles="1" noChangeArrowheads="1" noChangeShapeType="1" noTextEdit="1"/>
                      </p:cNvSpPr>
                      <p:nvPr/>
                    </p:nvSpPr>
                    <p:spPr>
                      <a:xfrm>
                        <a:off x="3912684" y="5323820"/>
                        <a:ext cx="570044" cy="757867"/>
                      </a:xfrm>
                      <a:prstGeom prst="rect">
                        <a:avLst/>
                      </a:prstGeom>
                      <a:blipFill>
                        <a:blip r:embed="rId6"/>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A0182781-41D2-0192-9207-BD1225A939E6}"/>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446C62C-8CA6-C125-7A58-879743F1F6E8}"/>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19" name="テキスト ボックス 18">
                    <a:extLst>
                      <a:ext uri="{FF2B5EF4-FFF2-40B4-BE49-F238E27FC236}">
                        <a16:creationId xmlns:a16="http://schemas.microsoft.com/office/drawing/2014/main" id="{C446C62C-8CA6-C125-7A58-879743F1F6E8}"/>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7"/>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A7FE9EC7-6EA5-FF31-409A-1092195A9FEC}"/>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A1058CA-179B-B4FC-815D-821D7AA7228E}"/>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21" name="テキスト ボックス 20">
                    <a:extLst>
                      <a:ext uri="{FF2B5EF4-FFF2-40B4-BE49-F238E27FC236}">
                        <a16:creationId xmlns:a16="http://schemas.microsoft.com/office/drawing/2014/main" id="{FA1058CA-179B-B4FC-815D-821D7AA7228E}"/>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8"/>
                    <a:stretch>
                      <a:fillRect/>
                    </a:stretch>
                  </a:blipFill>
                </p:spPr>
                <p:txBody>
                  <a:bodyPr/>
                  <a:lstStyle/>
                  <a:p>
                    <a:r>
                      <a:rPr lang="ja-JP" altLang="en-US">
                        <a:noFill/>
                      </a:rPr>
                      <a:t> </a:t>
                    </a:r>
                  </a:p>
                </p:txBody>
              </p:sp>
            </mc:Fallback>
          </mc:AlternateContent>
          <p:sp>
            <p:nvSpPr>
              <p:cNvPr id="22" name="円/楕円 21">
                <a:extLst>
                  <a:ext uri="{FF2B5EF4-FFF2-40B4-BE49-F238E27FC236}">
                    <a16:creationId xmlns:a16="http://schemas.microsoft.com/office/drawing/2014/main" id="{CA13DAE5-4B58-C09D-B0AA-3B35201D797B}"/>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C0C408F7-E838-E7F6-5A3D-216E3B1E64F1}"/>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B11DCC7F-1512-C5D5-F87A-9B0330B07D59}"/>
                </a:ext>
              </a:extLst>
            </p:cNvPr>
            <p:cNvCxnSpPr>
              <a:cxnSpLocks/>
              <a:endCxn id="28"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062336C-46CE-735F-2A61-94E48BF3D2F0}"/>
                </a:ext>
              </a:extLst>
            </p:cNvPr>
            <p:cNvCxnSpPr>
              <a:cxnSpLocks/>
              <a:stCxn id="22" idx="6"/>
              <a:endCxn id="20"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57803A-91C3-55BD-B216-6FE6B81FE4E7}"/>
                  </a:ext>
                </a:extLst>
              </p:cNvPr>
              <p:cNvSpPr txBox="1"/>
              <p:nvPr/>
            </p:nvSpPr>
            <p:spPr>
              <a:xfrm>
                <a:off x="5285411" y="4002997"/>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157803A-91C3-55BD-B216-6FE6B81FE4E7}"/>
                  </a:ext>
                </a:extLst>
              </p:cNvPr>
              <p:cNvSpPr txBox="1">
                <a:spLocks noRot="1" noChangeAspect="1" noMove="1" noResize="1" noEditPoints="1" noAdjustHandles="1" noChangeArrowheads="1" noChangeShapeType="1" noTextEdit="1"/>
              </p:cNvSpPr>
              <p:nvPr/>
            </p:nvSpPr>
            <p:spPr>
              <a:xfrm>
                <a:off x="5285411" y="4002997"/>
                <a:ext cx="1997631" cy="646331"/>
              </a:xfrm>
              <a:prstGeom prst="rect">
                <a:avLst/>
              </a:prstGeom>
              <a:blipFill>
                <a:blip r:embed="rId9"/>
                <a:stretch>
                  <a:fillRect l="-610" b="-2830"/>
                </a:stretch>
              </a:blipFill>
            </p:spPr>
            <p:txBody>
              <a:bodyPr/>
              <a:lstStyle/>
              <a:p>
                <a:r>
                  <a:rPr lang="ja-JP" altLang="en-US">
                    <a:noFill/>
                  </a:rPr>
                  <a:t> </a:t>
                </a:r>
              </a:p>
            </p:txBody>
          </p:sp>
        </mc:Fallback>
      </mc:AlternateContent>
      <p:grpSp>
        <p:nvGrpSpPr>
          <p:cNvPr id="62" name="グループ化 61">
            <a:extLst>
              <a:ext uri="{FF2B5EF4-FFF2-40B4-BE49-F238E27FC236}">
                <a16:creationId xmlns:a16="http://schemas.microsoft.com/office/drawing/2014/main" id="{5EBC493A-A9BE-E96C-BF81-038B8E7CB5FF}"/>
              </a:ext>
            </a:extLst>
          </p:cNvPr>
          <p:cNvGrpSpPr/>
          <p:nvPr/>
        </p:nvGrpSpPr>
        <p:grpSpPr>
          <a:xfrm>
            <a:off x="6470609" y="2341693"/>
            <a:ext cx="1577518" cy="1601548"/>
            <a:chOff x="1181744" y="1515620"/>
            <a:chExt cx="2344280" cy="2319789"/>
          </a:xfrm>
        </p:grpSpPr>
        <p:grpSp>
          <p:nvGrpSpPr>
            <p:cNvPr id="63" name="グループ化 62">
              <a:extLst>
                <a:ext uri="{FF2B5EF4-FFF2-40B4-BE49-F238E27FC236}">
                  <a16:creationId xmlns:a16="http://schemas.microsoft.com/office/drawing/2014/main" id="{6FB20A65-D351-3D8E-E312-DBEB4FEA8B83}"/>
                </a:ext>
              </a:extLst>
            </p:cNvPr>
            <p:cNvGrpSpPr/>
            <p:nvPr/>
          </p:nvGrpSpPr>
          <p:grpSpPr>
            <a:xfrm>
              <a:off x="1181744" y="1515620"/>
              <a:ext cx="2344280" cy="2319789"/>
              <a:chOff x="2791601" y="3739925"/>
              <a:chExt cx="2344280" cy="2319789"/>
            </a:xfrm>
          </p:grpSpPr>
          <p:sp>
            <p:nvSpPr>
              <p:cNvPr id="65" name="フローチャート: 結合子 64">
                <a:extLst>
                  <a:ext uri="{FF2B5EF4-FFF2-40B4-BE49-F238E27FC236}">
                    <a16:creationId xmlns:a16="http://schemas.microsoft.com/office/drawing/2014/main" id="{FF8C9C30-F47B-C0B5-2FDE-A62E166C33CE}"/>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CAB06EA-07FD-8E20-8138-360D343333CD}"/>
                  </a:ext>
                </a:extLst>
              </p:cNvPr>
              <p:cNvGrpSpPr/>
              <p:nvPr/>
            </p:nvGrpSpPr>
            <p:grpSpPr>
              <a:xfrm>
                <a:off x="3620731" y="4008181"/>
                <a:ext cx="638823" cy="1880993"/>
                <a:chOff x="7156411" y="4008181"/>
                <a:chExt cx="638823" cy="1880993"/>
              </a:xfrm>
            </p:grpSpPr>
            <p:grpSp>
              <p:nvGrpSpPr>
                <p:cNvPr id="67" name="グループ化 66">
                  <a:extLst>
                    <a:ext uri="{FF2B5EF4-FFF2-40B4-BE49-F238E27FC236}">
                      <a16:creationId xmlns:a16="http://schemas.microsoft.com/office/drawing/2014/main" id="{75EF5A35-A60C-CD27-176E-508025A59AB6}"/>
                    </a:ext>
                  </a:extLst>
                </p:cNvPr>
                <p:cNvGrpSpPr/>
                <p:nvPr/>
              </p:nvGrpSpPr>
              <p:grpSpPr>
                <a:xfrm>
                  <a:off x="7190925" y="5131307"/>
                  <a:ext cx="604309" cy="757867"/>
                  <a:chOff x="3920641" y="5367983"/>
                  <a:chExt cx="604309" cy="757867"/>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C48F0DA-EEEF-EE16-B900-5E8DD7AE4DFB}"/>
                          </a:ext>
                        </a:extLst>
                      </p:cNvPr>
                      <p:cNvSpPr txBox="1"/>
                      <p:nvPr/>
                    </p:nvSpPr>
                    <p:spPr>
                      <a:xfrm>
                        <a:off x="3944113" y="536798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70" name="テキスト ボックス 69">
                        <a:extLst>
                          <a:ext uri="{FF2B5EF4-FFF2-40B4-BE49-F238E27FC236}">
                            <a16:creationId xmlns:a16="http://schemas.microsoft.com/office/drawing/2014/main" id="{7C48F0DA-EEEF-EE16-B900-5E8DD7AE4DFB}"/>
                          </a:ext>
                        </a:extLst>
                      </p:cNvPr>
                      <p:cNvSpPr txBox="1">
                        <a:spLocks noRot="1" noChangeAspect="1" noMove="1" noResize="1" noEditPoints="1" noAdjustHandles="1" noChangeArrowheads="1" noChangeShapeType="1" noTextEdit="1"/>
                      </p:cNvSpPr>
                      <p:nvPr/>
                    </p:nvSpPr>
                    <p:spPr>
                      <a:xfrm>
                        <a:off x="3944113" y="5367983"/>
                        <a:ext cx="570044" cy="757867"/>
                      </a:xfrm>
                      <a:prstGeom prst="rect">
                        <a:avLst/>
                      </a:prstGeom>
                      <a:blipFill>
                        <a:blip r:embed="rId10"/>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C226BB63-7DFF-74F3-C90F-7BBF9E2FAE6A}"/>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円/楕円 67">
                  <a:extLst>
                    <a:ext uri="{FF2B5EF4-FFF2-40B4-BE49-F238E27FC236}">
                      <a16:creationId xmlns:a16="http://schemas.microsoft.com/office/drawing/2014/main" id="{8D805EA3-910D-DFF8-D5D8-8B0F7B5D190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CD8142EE-A44B-BF9D-604D-B511F0E635A1}"/>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69" name="テキスト ボックス 68">
                      <a:extLst>
                        <a:ext uri="{FF2B5EF4-FFF2-40B4-BE49-F238E27FC236}">
                          <a16:creationId xmlns:a16="http://schemas.microsoft.com/office/drawing/2014/main" id="{CD8142EE-A44B-BF9D-604D-B511F0E635A1}"/>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11"/>
                      <a:stretch>
                        <a:fillRect/>
                      </a:stretch>
                    </a:blipFill>
                  </p:spPr>
                  <p:txBody>
                    <a:bodyPr/>
                    <a:lstStyle/>
                    <a:p>
                      <a:r>
                        <a:rPr lang="ja-JP" altLang="en-US">
                          <a:noFill/>
                        </a:rPr>
                        <a:t> </a:t>
                      </a:r>
                    </a:p>
                  </p:txBody>
                </p:sp>
              </mc:Fallback>
            </mc:AlternateContent>
          </p:grpSp>
        </p:grpSp>
        <p:cxnSp>
          <p:nvCxnSpPr>
            <p:cNvPr id="64" name="直線コネクタ 63">
              <a:extLst>
                <a:ext uri="{FF2B5EF4-FFF2-40B4-BE49-F238E27FC236}">
                  <a16:creationId xmlns:a16="http://schemas.microsoft.com/office/drawing/2014/main" id="{5062E7FB-9BB0-C73F-444D-47DE51366F8A}"/>
                </a:ext>
              </a:extLst>
            </p:cNvPr>
            <p:cNvCxnSpPr>
              <a:cxnSpLocks/>
              <a:stCxn id="68" idx="4"/>
              <a:endCxn id="71"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F81C1CC6-02AE-D807-C9B8-7E38068511B9}"/>
              </a:ext>
            </a:extLst>
          </p:cNvPr>
          <p:cNvGrpSpPr/>
          <p:nvPr/>
        </p:nvGrpSpPr>
        <p:grpSpPr>
          <a:xfrm>
            <a:off x="6470609" y="4705166"/>
            <a:ext cx="1577518" cy="1601548"/>
            <a:chOff x="1175402" y="4169936"/>
            <a:chExt cx="2344280" cy="2319789"/>
          </a:xfrm>
        </p:grpSpPr>
        <p:grpSp>
          <p:nvGrpSpPr>
            <p:cNvPr id="73" name="グループ化 72">
              <a:extLst>
                <a:ext uri="{FF2B5EF4-FFF2-40B4-BE49-F238E27FC236}">
                  <a16:creationId xmlns:a16="http://schemas.microsoft.com/office/drawing/2014/main" id="{F4C0AAEC-9B15-8A0B-91A0-077BD513B46E}"/>
                </a:ext>
              </a:extLst>
            </p:cNvPr>
            <p:cNvGrpSpPr/>
            <p:nvPr/>
          </p:nvGrpSpPr>
          <p:grpSpPr>
            <a:xfrm>
              <a:off x="1175402" y="4169936"/>
              <a:ext cx="2344280" cy="2319789"/>
              <a:chOff x="6037721" y="3900979"/>
              <a:chExt cx="2344280" cy="2319789"/>
            </a:xfrm>
          </p:grpSpPr>
          <p:grpSp>
            <p:nvGrpSpPr>
              <p:cNvPr id="76" name="グループ化 75">
                <a:extLst>
                  <a:ext uri="{FF2B5EF4-FFF2-40B4-BE49-F238E27FC236}">
                    <a16:creationId xmlns:a16="http://schemas.microsoft.com/office/drawing/2014/main" id="{2E1E1722-9F16-7667-F4EF-344B942587A0}"/>
                  </a:ext>
                </a:extLst>
              </p:cNvPr>
              <p:cNvGrpSpPr/>
              <p:nvPr/>
            </p:nvGrpSpPr>
            <p:grpSpPr>
              <a:xfrm>
                <a:off x="6037721" y="3900979"/>
                <a:ext cx="2344280" cy="2319789"/>
                <a:chOff x="2791601" y="3739925"/>
                <a:chExt cx="2344280" cy="2319789"/>
              </a:xfrm>
            </p:grpSpPr>
            <p:sp>
              <p:nvSpPr>
                <p:cNvPr id="82" name="フローチャート: 結合子 81">
                  <a:extLst>
                    <a:ext uri="{FF2B5EF4-FFF2-40B4-BE49-F238E27FC236}">
                      <a16:creationId xmlns:a16="http://schemas.microsoft.com/office/drawing/2014/main" id="{EF48E66F-5658-7F0D-A5C6-04FEACF9248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1CCD6B28-ABE8-092F-063E-CC34F8924501}"/>
                    </a:ext>
                  </a:extLst>
                </p:cNvPr>
                <p:cNvGrpSpPr/>
                <p:nvPr/>
              </p:nvGrpSpPr>
              <p:grpSpPr>
                <a:xfrm>
                  <a:off x="3630157" y="5126655"/>
                  <a:ext cx="609069" cy="757867"/>
                  <a:chOff x="3895553" y="5363331"/>
                  <a:chExt cx="609069" cy="757867"/>
                </a:xfrm>
              </p:grpSpPr>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A34D0AB8-FDEE-C928-86C6-4DF3F31E6F86}"/>
                          </a:ext>
                        </a:extLst>
                      </p:cNvPr>
                      <p:cNvSpPr txBox="1"/>
                      <p:nvPr/>
                    </p:nvSpPr>
                    <p:spPr>
                      <a:xfrm>
                        <a:off x="3934578" y="5363331"/>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84" name="テキスト ボックス 83">
                        <a:extLst>
                          <a:ext uri="{FF2B5EF4-FFF2-40B4-BE49-F238E27FC236}">
                            <a16:creationId xmlns:a16="http://schemas.microsoft.com/office/drawing/2014/main" id="{A34D0AB8-FDEE-C928-86C6-4DF3F31E6F86}"/>
                          </a:ext>
                        </a:extLst>
                      </p:cNvPr>
                      <p:cNvSpPr txBox="1">
                        <a:spLocks noRot="1" noChangeAspect="1" noMove="1" noResize="1" noEditPoints="1" noAdjustHandles="1" noChangeArrowheads="1" noChangeShapeType="1" noTextEdit="1"/>
                      </p:cNvSpPr>
                      <p:nvPr/>
                    </p:nvSpPr>
                    <p:spPr>
                      <a:xfrm>
                        <a:off x="3934578" y="5363331"/>
                        <a:ext cx="570044" cy="757867"/>
                      </a:xfrm>
                      <a:prstGeom prst="rect">
                        <a:avLst/>
                      </a:prstGeom>
                      <a:blipFill>
                        <a:blip r:embed="rId12"/>
                        <a:stretch>
                          <a:fillRect/>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4D9E7861-5E1A-838F-357E-9DE2A988F834}"/>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4BB87E1D-A9B5-3DA2-154F-83C30C74ED29}"/>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77" name="テキスト ボックス 76">
                    <a:extLst>
                      <a:ext uri="{FF2B5EF4-FFF2-40B4-BE49-F238E27FC236}">
                        <a16:creationId xmlns:a16="http://schemas.microsoft.com/office/drawing/2014/main" id="{4BB87E1D-A9B5-3DA2-154F-83C30C74ED29}"/>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13"/>
                    <a:stretch>
                      <a:fillRect/>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9204E1AB-1181-A027-A339-C9574C557167}"/>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47F64BB9-B5E8-0ECE-41D8-4E28102993E1}"/>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79" name="テキスト ボックス 78">
                    <a:extLst>
                      <a:ext uri="{FF2B5EF4-FFF2-40B4-BE49-F238E27FC236}">
                        <a16:creationId xmlns:a16="http://schemas.microsoft.com/office/drawing/2014/main" id="{47F64BB9-B5E8-0ECE-41D8-4E28102993E1}"/>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14"/>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35D15588-021F-4B82-4EA6-A08C25F68B45}"/>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AB83E94E-3A28-4800-86A4-415A83ACC807}"/>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4" name="直線コネクタ 73">
              <a:extLst>
                <a:ext uri="{FF2B5EF4-FFF2-40B4-BE49-F238E27FC236}">
                  <a16:creationId xmlns:a16="http://schemas.microsoft.com/office/drawing/2014/main" id="{8E0C802D-F080-CE45-0836-1ED805310BDF}"/>
                </a:ext>
              </a:extLst>
            </p:cNvPr>
            <p:cNvCxnSpPr>
              <a:cxnSpLocks/>
              <a:endCxn id="85"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82BEE92-B8BE-2BD0-B63A-2F507FCE3A90}"/>
                </a:ext>
              </a:extLst>
            </p:cNvPr>
            <p:cNvCxnSpPr>
              <a:cxnSpLocks/>
              <a:stCxn id="80" idx="6"/>
              <a:endCxn id="78"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左右矢印 85">
            <a:extLst>
              <a:ext uri="{FF2B5EF4-FFF2-40B4-BE49-F238E27FC236}">
                <a16:creationId xmlns:a16="http://schemas.microsoft.com/office/drawing/2014/main" id="{A79784B0-8BC8-54D9-ADF5-5DA0C0FC5B99}"/>
              </a:ext>
            </a:extLst>
          </p:cNvPr>
          <p:cNvSpPr/>
          <p:nvPr/>
        </p:nvSpPr>
        <p:spPr>
          <a:xfrm>
            <a:off x="5250974" y="3105802"/>
            <a:ext cx="1134804" cy="171894"/>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左右矢印 87">
            <a:extLst>
              <a:ext uri="{FF2B5EF4-FFF2-40B4-BE49-F238E27FC236}">
                <a16:creationId xmlns:a16="http://schemas.microsoft.com/office/drawing/2014/main" id="{1F8BDE15-12DF-7C7F-4770-87B53DBDA702}"/>
              </a:ext>
            </a:extLst>
          </p:cNvPr>
          <p:cNvSpPr/>
          <p:nvPr/>
        </p:nvSpPr>
        <p:spPr>
          <a:xfrm rot="5400000">
            <a:off x="4028927" y="4212881"/>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左右矢印 88">
            <a:extLst>
              <a:ext uri="{FF2B5EF4-FFF2-40B4-BE49-F238E27FC236}">
                <a16:creationId xmlns:a16="http://schemas.microsoft.com/office/drawing/2014/main" id="{7B21B81E-B9CB-8670-1261-894D27925C48}"/>
              </a:ext>
            </a:extLst>
          </p:cNvPr>
          <p:cNvSpPr/>
          <p:nvPr/>
        </p:nvSpPr>
        <p:spPr>
          <a:xfrm rot="5400000">
            <a:off x="6865001" y="4244891"/>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0DFD1CC-9CF6-4000-3F0D-A551B6B12873}"/>
              </a:ext>
            </a:extLst>
          </p:cNvPr>
          <p:cNvSpPr txBox="1"/>
          <p:nvPr/>
        </p:nvSpPr>
        <p:spPr>
          <a:xfrm>
            <a:off x="5250974" y="2459471"/>
            <a:ext cx="2761228"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1" name="テキスト ボックス 90">
            <a:extLst>
              <a:ext uri="{FF2B5EF4-FFF2-40B4-BE49-F238E27FC236}">
                <a16:creationId xmlns:a16="http://schemas.microsoft.com/office/drawing/2014/main" id="{09C5523D-1199-9A10-8C47-90CDB4731CC2}"/>
              </a:ext>
            </a:extLst>
          </p:cNvPr>
          <p:cNvSpPr txBox="1"/>
          <p:nvPr/>
        </p:nvSpPr>
        <p:spPr>
          <a:xfrm>
            <a:off x="5197356" y="5775957"/>
            <a:ext cx="1383547"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2" name="テキスト ボックス 91">
            <a:extLst>
              <a:ext uri="{FF2B5EF4-FFF2-40B4-BE49-F238E27FC236}">
                <a16:creationId xmlns:a16="http://schemas.microsoft.com/office/drawing/2014/main" id="{FC7CFA7B-99F3-6597-53F0-3F60C146F46A}"/>
              </a:ext>
            </a:extLst>
          </p:cNvPr>
          <p:cNvSpPr txBox="1"/>
          <p:nvPr/>
        </p:nvSpPr>
        <p:spPr>
          <a:xfrm>
            <a:off x="7316508" y="3988994"/>
            <a:ext cx="1458841" cy="646331"/>
          </a:xfrm>
          <a:prstGeom prst="rect">
            <a:avLst/>
          </a:prstGeom>
          <a:noFill/>
        </p:spPr>
        <p:txBody>
          <a:bodyPr wrap="square" rtlCol="0">
            <a:spAutoFit/>
          </a:bodyPr>
          <a:lstStyle/>
          <a:p>
            <a:r>
              <a:rPr kumimoji="1" lang="en-US" altLang="ja-JP">
                <a:solidFill>
                  <a:srgbClr val="FF0000"/>
                </a:solidFill>
              </a:rPr>
              <a:t>superflavor </a:t>
            </a:r>
          </a:p>
          <a:p>
            <a:r>
              <a:rPr kumimoji="1" lang="en-US" altLang="ja-JP">
                <a:solidFill>
                  <a:srgbClr val="FF0000"/>
                </a:solidFill>
              </a:rPr>
              <a:t>partner</a:t>
            </a:r>
            <a:endParaRPr kumimoji="1" lang="ja-JP" altLang="en-US">
              <a:solidFill>
                <a:srgbClr val="FF0000"/>
              </a:solidFill>
            </a:endParaRPr>
          </a:p>
        </p:txBody>
      </p:sp>
      <p:sp>
        <p:nvSpPr>
          <p:cNvPr id="93" name="テキスト ボックス 92">
            <a:extLst>
              <a:ext uri="{FF2B5EF4-FFF2-40B4-BE49-F238E27FC236}">
                <a16:creationId xmlns:a16="http://schemas.microsoft.com/office/drawing/2014/main" id="{7EF1B9FC-F453-7F9B-56A0-BBD272825D65}"/>
              </a:ext>
            </a:extLst>
          </p:cNvPr>
          <p:cNvSpPr txBox="1"/>
          <p:nvPr/>
        </p:nvSpPr>
        <p:spPr>
          <a:xfrm>
            <a:off x="2863702" y="4043614"/>
            <a:ext cx="1577518" cy="646331"/>
          </a:xfrm>
          <a:prstGeom prst="rect">
            <a:avLst/>
          </a:prstGeom>
          <a:noFill/>
        </p:spPr>
        <p:txBody>
          <a:bodyPr wrap="square" rtlCol="0">
            <a:spAutoFit/>
          </a:bodyPr>
          <a:lstStyle/>
          <a:p>
            <a:r>
              <a:rPr kumimoji="1" lang="en-US" altLang="ja-JP">
                <a:solidFill>
                  <a:srgbClr val="FF0000"/>
                </a:solidFill>
              </a:rPr>
              <a:t>superflavor </a:t>
            </a:r>
          </a:p>
          <a:p>
            <a:r>
              <a:rPr kumimoji="1" lang="en-US" altLang="ja-JP">
                <a:solidFill>
                  <a:srgbClr val="FF0000"/>
                </a:solidFill>
              </a:rPr>
              <a:t>partner</a:t>
            </a:r>
            <a:endParaRPr kumimoji="1" lang="ja-JP" altLang="en-US">
              <a:solidFill>
                <a:srgbClr val="FF0000"/>
              </a:solidFill>
            </a:endParaRPr>
          </a:p>
        </p:txBody>
      </p:sp>
      <p:sp>
        <p:nvSpPr>
          <p:cNvPr id="30" name="左右矢印 85">
            <a:extLst>
              <a:ext uri="{FF2B5EF4-FFF2-40B4-BE49-F238E27FC236}">
                <a16:creationId xmlns:a16="http://schemas.microsoft.com/office/drawing/2014/main" id="{958D8EE5-ED9C-6951-9186-3AA3223632AB}"/>
              </a:ext>
            </a:extLst>
          </p:cNvPr>
          <p:cNvSpPr/>
          <p:nvPr/>
        </p:nvSpPr>
        <p:spPr>
          <a:xfrm>
            <a:off x="5247272" y="5505940"/>
            <a:ext cx="1134804" cy="171894"/>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45684D0-C9DB-D089-E0B3-2D8ED63B3211}"/>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5" name="テキスト ボックス 4">
                <a:extLst>
                  <a:ext uri="{FF2B5EF4-FFF2-40B4-BE49-F238E27FC236}">
                    <a16:creationId xmlns:a16="http://schemas.microsoft.com/office/drawing/2014/main" id="{245684D0-C9DB-D089-E0B3-2D8ED63B3211}"/>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5"/>
                <a:stretch>
                  <a:fillRect l="-20958" t="-126316" r="-44910"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11886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relation between hadrons</a:t>
            </a:r>
            <a:endParaRPr kumimoji="1" lang="ja-JP" altLang="en-US" sz="4400">
              <a:solidFill>
                <a:schemeClr val="bg1"/>
              </a:solidFill>
            </a:endParaRPr>
          </a:p>
        </p:txBody>
      </p:sp>
      <p:grpSp>
        <p:nvGrpSpPr>
          <p:cNvPr id="48" name="グループ化 47">
            <a:extLst>
              <a:ext uri="{FF2B5EF4-FFF2-40B4-BE49-F238E27FC236}">
                <a16:creationId xmlns:a16="http://schemas.microsoft.com/office/drawing/2014/main" id="{B53178E6-3952-6D1D-BAD8-728BBC871250}"/>
              </a:ext>
            </a:extLst>
          </p:cNvPr>
          <p:cNvGrpSpPr/>
          <p:nvPr/>
        </p:nvGrpSpPr>
        <p:grpSpPr>
          <a:xfrm>
            <a:off x="3588625" y="2341693"/>
            <a:ext cx="1577518" cy="1601548"/>
            <a:chOff x="1181744" y="1515620"/>
            <a:chExt cx="2344280" cy="2319789"/>
          </a:xfrm>
        </p:grpSpPr>
        <p:grpSp>
          <p:nvGrpSpPr>
            <p:cNvPr id="3" name="グループ化 2">
              <a:extLst>
                <a:ext uri="{FF2B5EF4-FFF2-40B4-BE49-F238E27FC236}">
                  <a16:creationId xmlns:a16="http://schemas.microsoft.com/office/drawing/2014/main" id="{5FBFB10A-2A26-291D-4614-A55A9F497D62}"/>
                </a:ext>
              </a:extLst>
            </p:cNvPr>
            <p:cNvGrpSpPr/>
            <p:nvPr/>
          </p:nvGrpSpPr>
          <p:grpSpPr>
            <a:xfrm>
              <a:off x="1181744" y="1515620"/>
              <a:ext cx="2344280" cy="2319789"/>
              <a:chOff x="2791601" y="3739925"/>
              <a:chExt cx="2344280" cy="2319789"/>
            </a:xfrm>
          </p:grpSpPr>
          <p:sp>
            <p:nvSpPr>
              <p:cNvPr id="9" name="フローチャート: 結合子 8">
                <a:extLst>
                  <a:ext uri="{FF2B5EF4-FFF2-40B4-BE49-F238E27FC236}">
                    <a16:creationId xmlns:a16="http://schemas.microsoft.com/office/drawing/2014/main" id="{E6EFA687-8EBE-66F5-502B-D45315571F9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361F8A4-36A0-48E5-8729-D5AE8AFA23AD}"/>
                  </a:ext>
                </a:extLst>
              </p:cNvPr>
              <p:cNvGrpSpPr/>
              <p:nvPr/>
            </p:nvGrpSpPr>
            <p:grpSpPr>
              <a:xfrm>
                <a:off x="3620731" y="4008181"/>
                <a:ext cx="638823" cy="1844108"/>
                <a:chOff x="7156411" y="4008181"/>
                <a:chExt cx="638823" cy="1844108"/>
              </a:xfrm>
            </p:grpSpPr>
            <p:grpSp>
              <p:nvGrpSpPr>
                <p:cNvPr id="12" name="グループ化 11">
                  <a:extLst>
                    <a:ext uri="{FF2B5EF4-FFF2-40B4-BE49-F238E27FC236}">
                      <a16:creationId xmlns:a16="http://schemas.microsoft.com/office/drawing/2014/main" id="{73FA7098-69C5-B563-015C-F620C67A82AF}"/>
                    </a:ext>
                  </a:extLst>
                </p:cNvPr>
                <p:cNvGrpSpPr/>
                <p:nvPr/>
              </p:nvGrpSpPr>
              <p:grpSpPr>
                <a:xfrm>
                  <a:off x="7190925" y="5094422"/>
                  <a:ext cx="604309" cy="757867"/>
                  <a:chOff x="3920641" y="5331098"/>
                  <a:chExt cx="604309" cy="757867"/>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D2A974E-10ED-7123-DB3A-663BB3AAE0CE}"/>
                          </a:ext>
                        </a:extLst>
                      </p:cNvPr>
                      <p:cNvSpPr txBox="1"/>
                      <p:nvPr/>
                    </p:nvSpPr>
                    <p:spPr>
                      <a:xfrm>
                        <a:off x="3920641" y="5331098"/>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15" name="テキスト ボックス 14">
                        <a:extLst>
                          <a:ext uri="{FF2B5EF4-FFF2-40B4-BE49-F238E27FC236}">
                            <a16:creationId xmlns:a16="http://schemas.microsoft.com/office/drawing/2014/main" id="{1D2A974E-10ED-7123-DB3A-663BB3AAE0CE}"/>
                          </a:ext>
                        </a:extLst>
                      </p:cNvPr>
                      <p:cNvSpPr txBox="1">
                        <a:spLocks noRot="1" noChangeAspect="1" noMove="1" noResize="1" noEditPoints="1" noAdjustHandles="1" noChangeArrowheads="1" noChangeShapeType="1" noTextEdit="1"/>
                      </p:cNvSpPr>
                      <p:nvPr/>
                    </p:nvSpPr>
                    <p:spPr>
                      <a:xfrm>
                        <a:off x="3920641" y="5331098"/>
                        <a:ext cx="570044" cy="757867"/>
                      </a:xfrm>
                      <a:prstGeom prst="rect">
                        <a:avLst/>
                      </a:prstGeom>
                      <a:blipFill>
                        <a:blip r:embed="rId3"/>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CBBD28DC-06EC-33EB-DCDC-6C42C9A5A706}"/>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a:extLst>
                    <a:ext uri="{FF2B5EF4-FFF2-40B4-BE49-F238E27FC236}">
                      <a16:creationId xmlns:a16="http://schemas.microsoft.com/office/drawing/2014/main" id="{D1A7641A-E0BE-D342-5787-F57C699CC8DE}"/>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2CA0C5-A5B1-093C-7A84-6E9A9C69BCDB}"/>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112CA0C5-A5B1-093C-7A84-6E9A9C69BCDB}"/>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4"/>
                      <a:stretch>
                        <a:fillRect/>
                      </a:stretch>
                    </a:blipFill>
                  </p:spPr>
                  <p:txBody>
                    <a:bodyPr/>
                    <a:lstStyle/>
                    <a:p>
                      <a:r>
                        <a:rPr lang="ja-JP" altLang="en-US">
                          <a:noFill/>
                        </a:rPr>
                        <a:t> </a:t>
                      </a:r>
                    </a:p>
                  </p:txBody>
                </p:sp>
              </mc:Fallback>
            </mc:AlternateContent>
          </p:grpSp>
        </p:grpSp>
        <p:cxnSp>
          <p:nvCxnSpPr>
            <p:cNvPr id="33" name="直線コネクタ 32">
              <a:extLst>
                <a:ext uri="{FF2B5EF4-FFF2-40B4-BE49-F238E27FC236}">
                  <a16:creationId xmlns:a16="http://schemas.microsoft.com/office/drawing/2014/main" id="{522B4B4E-3462-68DC-5D04-240A976E4872}"/>
                </a:ext>
              </a:extLst>
            </p:cNvPr>
            <p:cNvCxnSpPr>
              <a:cxnSpLocks/>
              <a:stCxn id="13" idx="4"/>
              <a:endCxn id="16"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B3BF373A-1C9C-9427-A3CE-D3B4CC7FE28D}"/>
              </a:ext>
            </a:extLst>
          </p:cNvPr>
          <p:cNvGrpSpPr/>
          <p:nvPr/>
        </p:nvGrpSpPr>
        <p:grpSpPr>
          <a:xfrm>
            <a:off x="3588625" y="4705166"/>
            <a:ext cx="1577518" cy="1601548"/>
            <a:chOff x="1175402" y="4169936"/>
            <a:chExt cx="2344280" cy="2319789"/>
          </a:xfrm>
        </p:grpSpPr>
        <p:grpSp>
          <p:nvGrpSpPr>
            <p:cNvPr id="17" name="グループ化 16">
              <a:extLst>
                <a:ext uri="{FF2B5EF4-FFF2-40B4-BE49-F238E27FC236}">
                  <a16:creationId xmlns:a16="http://schemas.microsoft.com/office/drawing/2014/main" id="{753D4714-240E-4302-E044-C1BFE8FC162B}"/>
                </a:ext>
              </a:extLst>
            </p:cNvPr>
            <p:cNvGrpSpPr/>
            <p:nvPr/>
          </p:nvGrpSpPr>
          <p:grpSpPr>
            <a:xfrm>
              <a:off x="1175402" y="4169936"/>
              <a:ext cx="2344280" cy="2319789"/>
              <a:chOff x="6037721" y="3900979"/>
              <a:chExt cx="2344280" cy="2319789"/>
            </a:xfrm>
          </p:grpSpPr>
          <p:grpSp>
            <p:nvGrpSpPr>
              <p:cNvPr id="18" name="グループ化 17">
                <a:extLst>
                  <a:ext uri="{FF2B5EF4-FFF2-40B4-BE49-F238E27FC236}">
                    <a16:creationId xmlns:a16="http://schemas.microsoft.com/office/drawing/2014/main" id="{015F777C-EA84-25A9-D637-9F65BC1B894E}"/>
                  </a:ext>
                </a:extLst>
              </p:cNvPr>
              <p:cNvGrpSpPr/>
              <p:nvPr/>
            </p:nvGrpSpPr>
            <p:grpSpPr>
              <a:xfrm>
                <a:off x="6037721" y="3900979"/>
                <a:ext cx="2344280" cy="2319789"/>
                <a:chOff x="2791601" y="3739925"/>
                <a:chExt cx="2344280" cy="2319789"/>
              </a:xfrm>
            </p:grpSpPr>
            <p:sp>
              <p:nvSpPr>
                <p:cNvPr id="25" name="フローチャート: 結合子 24">
                  <a:extLst>
                    <a:ext uri="{FF2B5EF4-FFF2-40B4-BE49-F238E27FC236}">
                      <a16:creationId xmlns:a16="http://schemas.microsoft.com/office/drawing/2014/main" id="{A922EE44-214B-055D-273D-DC71D798F14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54ABD946-FE6F-8F3B-068D-B8C09E80B55B}"/>
                    </a:ext>
                  </a:extLst>
                </p:cNvPr>
                <p:cNvGrpSpPr/>
                <p:nvPr/>
              </p:nvGrpSpPr>
              <p:grpSpPr>
                <a:xfrm>
                  <a:off x="3630157" y="5087144"/>
                  <a:ext cx="604309" cy="757867"/>
                  <a:chOff x="3895553" y="5323820"/>
                  <a:chExt cx="604309" cy="757867"/>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8EC3E58-26BA-F384-28C7-91F7891D63CA}"/>
                          </a:ext>
                        </a:extLst>
                      </p:cNvPr>
                      <p:cNvSpPr txBox="1"/>
                      <p:nvPr/>
                    </p:nvSpPr>
                    <p:spPr>
                      <a:xfrm>
                        <a:off x="3912684" y="5323820"/>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27" name="テキスト ボックス 26">
                        <a:extLst>
                          <a:ext uri="{FF2B5EF4-FFF2-40B4-BE49-F238E27FC236}">
                            <a16:creationId xmlns:a16="http://schemas.microsoft.com/office/drawing/2014/main" id="{D8EC3E58-26BA-F384-28C7-91F7891D63CA}"/>
                          </a:ext>
                        </a:extLst>
                      </p:cNvPr>
                      <p:cNvSpPr txBox="1">
                        <a:spLocks noRot="1" noChangeAspect="1" noMove="1" noResize="1" noEditPoints="1" noAdjustHandles="1" noChangeArrowheads="1" noChangeShapeType="1" noTextEdit="1"/>
                      </p:cNvSpPr>
                      <p:nvPr/>
                    </p:nvSpPr>
                    <p:spPr>
                      <a:xfrm>
                        <a:off x="3912684" y="5323820"/>
                        <a:ext cx="570044" cy="757867"/>
                      </a:xfrm>
                      <a:prstGeom prst="rect">
                        <a:avLst/>
                      </a:prstGeom>
                      <a:blipFill>
                        <a:blip r:embed="rId5"/>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A0182781-41D2-0192-9207-BD1225A939E6}"/>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446C62C-8CA6-C125-7A58-879743F1F6E8}"/>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19" name="テキスト ボックス 18">
                    <a:extLst>
                      <a:ext uri="{FF2B5EF4-FFF2-40B4-BE49-F238E27FC236}">
                        <a16:creationId xmlns:a16="http://schemas.microsoft.com/office/drawing/2014/main" id="{C446C62C-8CA6-C125-7A58-879743F1F6E8}"/>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6"/>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A7FE9EC7-6EA5-FF31-409A-1092195A9FEC}"/>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A1058CA-179B-B4FC-815D-821D7AA7228E}"/>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21" name="テキスト ボックス 20">
                    <a:extLst>
                      <a:ext uri="{FF2B5EF4-FFF2-40B4-BE49-F238E27FC236}">
                        <a16:creationId xmlns:a16="http://schemas.microsoft.com/office/drawing/2014/main" id="{FA1058CA-179B-B4FC-815D-821D7AA7228E}"/>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7"/>
                    <a:stretch>
                      <a:fillRect/>
                    </a:stretch>
                  </a:blipFill>
                </p:spPr>
                <p:txBody>
                  <a:bodyPr/>
                  <a:lstStyle/>
                  <a:p>
                    <a:r>
                      <a:rPr lang="ja-JP" altLang="en-US">
                        <a:noFill/>
                      </a:rPr>
                      <a:t> </a:t>
                    </a:r>
                  </a:p>
                </p:txBody>
              </p:sp>
            </mc:Fallback>
          </mc:AlternateContent>
          <p:sp>
            <p:nvSpPr>
              <p:cNvPr id="22" name="円/楕円 21">
                <a:extLst>
                  <a:ext uri="{FF2B5EF4-FFF2-40B4-BE49-F238E27FC236}">
                    <a16:creationId xmlns:a16="http://schemas.microsoft.com/office/drawing/2014/main" id="{CA13DAE5-4B58-C09D-B0AA-3B35201D797B}"/>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C0C408F7-E838-E7F6-5A3D-216E3B1E64F1}"/>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B11DCC7F-1512-C5D5-F87A-9B0330B07D59}"/>
                </a:ext>
              </a:extLst>
            </p:cNvPr>
            <p:cNvCxnSpPr>
              <a:cxnSpLocks/>
              <a:endCxn id="28"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062336C-46CE-735F-2A61-94E48BF3D2F0}"/>
                </a:ext>
              </a:extLst>
            </p:cNvPr>
            <p:cNvCxnSpPr>
              <a:cxnSpLocks/>
              <a:stCxn id="22" idx="6"/>
              <a:endCxn id="20"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57803A-91C3-55BD-B216-6FE6B81FE4E7}"/>
                  </a:ext>
                </a:extLst>
              </p:cNvPr>
              <p:cNvSpPr txBox="1"/>
              <p:nvPr/>
            </p:nvSpPr>
            <p:spPr>
              <a:xfrm>
                <a:off x="5285411" y="4002997"/>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157803A-91C3-55BD-B216-6FE6B81FE4E7}"/>
                  </a:ext>
                </a:extLst>
              </p:cNvPr>
              <p:cNvSpPr txBox="1">
                <a:spLocks noRot="1" noChangeAspect="1" noMove="1" noResize="1" noEditPoints="1" noAdjustHandles="1" noChangeArrowheads="1" noChangeShapeType="1" noTextEdit="1"/>
              </p:cNvSpPr>
              <p:nvPr/>
            </p:nvSpPr>
            <p:spPr>
              <a:xfrm>
                <a:off x="5285411" y="4002997"/>
                <a:ext cx="1997631" cy="646331"/>
              </a:xfrm>
              <a:prstGeom prst="rect">
                <a:avLst/>
              </a:prstGeom>
              <a:blipFill>
                <a:blip r:embed="rId8"/>
                <a:stretch>
                  <a:fillRect l="-610" b="-2830"/>
                </a:stretch>
              </a:blipFill>
            </p:spPr>
            <p:txBody>
              <a:bodyPr/>
              <a:lstStyle/>
              <a:p>
                <a:r>
                  <a:rPr lang="ja-JP" altLang="en-US">
                    <a:noFill/>
                  </a:rPr>
                  <a:t> </a:t>
                </a:r>
              </a:p>
            </p:txBody>
          </p:sp>
        </mc:Fallback>
      </mc:AlternateContent>
      <p:grpSp>
        <p:nvGrpSpPr>
          <p:cNvPr id="62" name="グループ化 61">
            <a:extLst>
              <a:ext uri="{FF2B5EF4-FFF2-40B4-BE49-F238E27FC236}">
                <a16:creationId xmlns:a16="http://schemas.microsoft.com/office/drawing/2014/main" id="{5EBC493A-A9BE-E96C-BF81-038B8E7CB5FF}"/>
              </a:ext>
            </a:extLst>
          </p:cNvPr>
          <p:cNvGrpSpPr/>
          <p:nvPr/>
        </p:nvGrpSpPr>
        <p:grpSpPr>
          <a:xfrm>
            <a:off x="6470609" y="2341693"/>
            <a:ext cx="1577518" cy="1601548"/>
            <a:chOff x="1181744" y="1515620"/>
            <a:chExt cx="2344280" cy="2319789"/>
          </a:xfrm>
        </p:grpSpPr>
        <p:grpSp>
          <p:nvGrpSpPr>
            <p:cNvPr id="63" name="グループ化 62">
              <a:extLst>
                <a:ext uri="{FF2B5EF4-FFF2-40B4-BE49-F238E27FC236}">
                  <a16:creationId xmlns:a16="http://schemas.microsoft.com/office/drawing/2014/main" id="{6FB20A65-D351-3D8E-E312-DBEB4FEA8B83}"/>
                </a:ext>
              </a:extLst>
            </p:cNvPr>
            <p:cNvGrpSpPr/>
            <p:nvPr/>
          </p:nvGrpSpPr>
          <p:grpSpPr>
            <a:xfrm>
              <a:off x="1181744" y="1515620"/>
              <a:ext cx="2344280" cy="2319789"/>
              <a:chOff x="2791601" y="3739925"/>
              <a:chExt cx="2344280" cy="2319789"/>
            </a:xfrm>
          </p:grpSpPr>
          <p:sp>
            <p:nvSpPr>
              <p:cNvPr id="65" name="フローチャート: 結合子 64">
                <a:extLst>
                  <a:ext uri="{FF2B5EF4-FFF2-40B4-BE49-F238E27FC236}">
                    <a16:creationId xmlns:a16="http://schemas.microsoft.com/office/drawing/2014/main" id="{FF8C9C30-F47B-C0B5-2FDE-A62E166C33CE}"/>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CAB06EA-07FD-8E20-8138-360D343333CD}"/>
                  </a:ext>
                </a:extLst>
              </p:cNvPr>
              <p:cNvGrpSpPr/>
              <p:nvPr/>
            </p:nvGrpSpPr>
            <p:grpSpPr>
              <a:xfrm>
                <a:off x="3620731" y="4008181"/>
                <a:ext cx="638823" cy="1880993"/>
                <a:chOff x="7156411" y="4008181"/>
                <a:chExt cx="638823" cy="1880993"/>
              </a:xfrm>
            </p:grpSpPr>
            <p:grpSp>
              <p:nvGrpSpPr>
                <p:cNvPr id="67" name="グループ化 66">
                  <a:extLst>
                    <a:ext uri="{FF2B5EF4-FFF2-40B4-BE49-F238E27FC236}">
                      <a16:creationId xmlns:a16="http://schemas.microsoft.com/office/drawing/2014/main" id="{75EF5A35-A60C-CD27-176E-508025A59AB6}"/>
                    </a:ext>
                  </a:extLst>
                </p:cNvPr>
                <p:cNvGrpSpPr/>
                <p:nvPr/>
              </p:nvGrpSpPr>
              <p:grpSpPr>
                <a:xfrm>
                  <a:off x="7190925" y="5131307"/>
                  <a:ext cx="604309" cy="757867"/>
                  <a:chOff x="3920641" y="5367983"/>
                  <a:chExt cx="604309" cy="757867"/>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C48F0DA-EEEF-EE16-B900-5E8DD7AE4DFB}"/>
                          </a:ext>
                        </a:extLst>
                      </p:cNvPr>
                      <p:cNvSpPr txBox="1"/>
                      <p:nvPr/>
                    </p:nvSpPr>
                    <p:spPr>
                      <a:xfrm>
                        <a:off x="3944113" y="536798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70" name="テキスト ボックス 69">
                        <a:extLst>
                          <a:ext uri="{FF2B5EF4-FFF2-40B4-BE49-F238E27FC236}">
                            <a16:creationId xmlns:a16="http://schemas.microsoft.com/office/drawing/2014/main" id="{7C48F0DA-EEEF-EE16-B900-5E8DD7AE4DFB}"/>
                          </a:ext>
                        </a:extLst>
                      </p:cNvPr>
                      <p:cNvSpPr txBox="1">
                        <a:spLocks noRot="1" noChangeAspect="1" noMove="1" noResize="1" noEditPoints="1" noAdjustHandles="1" noChangeArrowheads="1" noChangeShapeType="1" noTextEdit="1"/>
                      </p:cNvSpPr>
                      <p:nvPr/>
                    </p:nvSpPr>
                    <p:spPr>
                      <a:xfrm>
                        <a:off x="3944113" y="5367983"/>
                        <a:ext cx="570044" cy="757867"/>
                      </a:xfrm>
                      <a:prstGeom prst="rect">
                        <a:avLst/>
                      </a:prstGeom>
                      <a:blipFill>
                        <a:blip r:embed="rId9"/>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C226BB63-7DFF-74F3-C90F-7BBF9E2FAE6A}"/>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円/楕円 67">
                  <a:extLst>
                    <a:ext uri="{FF2B5EF4-FFF2-40B4-BE49-F238E27FC236}">
                      <a16:creationId xmlns:a16="http://schemas.microsoft.com/office/drawing/2014/main" id="{8D805EA3-910D-DFF8-D5D8-8B0F7B5D190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CD8142EE-A44B-BF9D-604D-B511F0E635A1}"/>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69" name="テキスト ボックス 68">
                      <a:extLst>
                        <a:ext uri="{FF2B5EF4-FFF2-40B4-BE49-F238E27FC236}">
                          <a16:creationId xmlns:a16="http://schemas.microsoft.com/office/drawing/2014/main" id="{CD8142EE-A44B-BF9D-604D-B511F0E635A1}"/>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10"/>
                      <a:stretch>
                        <a:fillRect/>
                      </a:stretch>
                    </a:blipFill>
                  </p:spPr>
                  <p:txBody>
                    <a:bodyPr/>
                    <a:lstStyle/>
                    <a:p>
                      <a:r>
                        <a:rPr lang="ja-JP" altLang="en-US">
                          <a:noFill/>
                        </a:rPr>
                        <a:t> </a:t>
                      </a:r>
                    </a:p>
                  </p:txBody>
                </p:sp>
              </mc:Fallback>
            </mc:AlternateContent>
          </p:grpSp>
        </p:grpSp>
        <p:cxnSp>
          <p:nvCxnSpPr>
            <p:cNvPr id="64" name="直線コネクタ 63">
              <a:extLst>
                <a:ext uri="{FF2B5EF4-FFF2-40B4-BE49-F238E27FC236}">
                  <a16:creationId xmlns:a16="http://schemas.microsoft.com/office/drawing/2014/main" id="{5062E7FB-9BB0-C73F-444D-47DE51366F8A}"/>
                </a:ext>
              </a:extLst>
            </p:cNvPr>
            <p:cNvCxnSpPr>
              <a:cxnSpLocks/>
              <a:stCxn id="68" idx="4"/>
              <a:endCxn id="71"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F81C1CC6-02AE-D807-C9B8-7E38068511B9}"/>
              </a:ext>
            </a:extLst>
          </p:cNvPr>
          <p:cNvGrpSpPr/>
          <p:nvPr/>
        </p:nvGrpSpPr>
        <p:grpSpPr>
          <a:xfrm>
            <a:off x="6470609" y="4705166"/>
            <a:ext cx="1577518" cy="1601548"/>
            <a:chOff x="1175402" y="4169936"/>
            <a:chExt cx="2344280" cy="2319789"/>
          </a:xfrm>
        </p:grpSpPr>
        <p:grpSp>
          <p:nvGrpSpPr>
            <p:cNvPr id="73" name="グループ化 72">
              <a:extLst>
                <a:ext uri="{FF2B5EF4-FFF2-40B4-BE49-F238E27FC236}">
                  <a16:creationId xmlns:a16="http://schemas.microsoft.com/office/drawing/2014/main" id="{F4C0AAEC-9B15-8A0B-91A0-077BD513B46E}"/>
                </a:ext>
              </a:extLst>
            </p:cNvPr>
            <p:cNvGrpSpPr/>
            <p:nvPr/>
          </p:nvGrpSpPr>
          <p:grpSpPr>
            <a:xfrm>
              <a:off x="1175402" y="4169936"/>
              <a:ext cx="2344280" cy="2319789"/>
              <a:chOff x="6037721" y="3900979"/>
              <a:chExt cx="2344280" cy="2319789"/>
            </a:xfrm>
          </p:grpSpPr>
          <p:grpSp>
            <p:nvGrpSpPr>
              <p:cNvPr id="76" name="グループ化 75">
                <a:extLst>
                  <a:ext uri="{FF2B5EF4-FFF2-40B4-BE49-F238E27FC236}">
                    <a16:creationId xmlns:a16="http://schemas.microsoft.com/office/drawing/2014/main" id="{2E1E1722-9F16-7667-F4EF-344B942587A0}"/>
                  </a:ext>
                </a:extLst>
              </p:cNvPr>
              <p:cNvGrpSpPr/>
              <p:nvPr/>
            </p:nvGrpSpPr>
            <p:grpSpPr>
              <a:xfrm>
                <a:off x="6037721" y="3900979"/>
                <a:ext cx="2344280" cy="2319789"/>
                <a:chOff x="2791601" y="3739925"/>
                <a:chExt cx="2344280" cy="2319789"/>
              </a:xfrm>
            </p:grpSpPr>
            <p:sp>
              <p:nvSpPr>
                <p:cNvPr id="82" name="フローチャート: 結合子 81">
                  <a:extLst>
                    <a:ext uri="{FF2B5EF4-FFF2-40B4-BE49-F238E27FC236}">
                      <a16:creationId xmlns:a16="http://schemas.microsoft.com/office/drawing/2014/main" id="{EF48E66F-5658-7F0D-A5C6-04FEACF9248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1CCD6B28-ABE8-092F-063E-CC34F8924501}"/>
                    </a:ext>
                  </a:extLst>
                </p:cNvPr>
                <p:cNvGrpSpPr/>
                <p:nvPr/>
              </p:nvGrpSpPr>
              <p:grpSpPr>
                <a:xfrm>
                  <a:off x="3630157" y="5126655"/>
                  <a:ext cx="609069" cy="757867"/>
                  <a:chOff x="3895553" y="5363331"/>
                  <a:chExt cx="609069" cy="757867"/>
                </a:xfrm>
              </p:grpSpPr>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A34D0AB8-FDEE-C928-86C6-4DF3F31E6F86}"/>
                          </a:ext>
                        </a:extLst>
                      </p:cNvPr>
                      <p:cNvSpPr txBox="1"/>
                      <p:nvPr/>
                    </p:nvSpPr>
                    <p:spPr>
                      <a:xfrm>
                        <a:off x="3934578" y="5363331"/>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84" name="テキスト ボックス 83">
                        <a:extLst>
                          <a:ext uri="{FF2B5EF4-FFF2-40B4-BE49-F238E27FC236}">
                            <a16:creationId xmlns:a16="http://schemas.microsoft.com/office/drawing/2014/main" id="{A34D0AB8-FDEE-C928-86C6-4DF3F31E6F86}"/>
                          </a:ext>
                        </a:extLst>
                      </p:cNvPr>
                      <p:cNvSpPr txBox="1">
                        <a:spLocks noRot="1" noChangeAspect="1" noMove="1" noResize="1" noEditPoints="1" noAdjustHandles="1" noChangeArrowheads="1" noChangeShapeType="1" noTextEdit="1"/>
                      </p:cNvSpPr>
                      <p:nvPr/>
                    </p:nvSpPr>
                    <p:spPr>
                      <a:xfrm>
                        <a:off x="3934578" y="5363331"/>
                        <a:ext cx="570044" cy="757867"/>
                      </a:xfrm>
                      <a:prstGeom prst="rect">
                        <a:avLst/>
                      </a:prstGeom>
                      <a:blipFill>
                        <a:blip r:embed="rId11"/>
                        <a:stretch>
                          <a:fillRect/>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4D9E7861-5E1A-838F-357E-9DE2A988F834}"/>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4BB87E1D-A9B5-3DA2-154F-83C30C74ED29}"/>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77" name="テキスト ボックス 76">
                    <a:extLst>
                      <a:ext uri="{FF2B5EF4-FFF2-40B4-BE49-F238E27FC236}">
                        <a16:creationId xmlns:a16="http://schemas.microsoft.com/office/drawing/2014/main" id="{4BB87E1D-A9B5-3DA2-154F-83C30C74ED29}"/>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12"/>
                    <a:stretch>
                      <a:fillRect/>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9204E1AB-1181-A027-A339-C9574C557167}"/>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47F64BB9-B5E8-0ECE-41D8-4E28102993E1}"/>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79" name="テキスト ボックス 78">
                    <a:extLst>
                      <a:ext uri="{FF2B5EF4-FFF2-40B4-BE49-F238E27FC236}">
                        <a16:creationId xmlns:a16="http://schemas.microsoft.com/office/drawing/2014/main" id="{47F64BB9-B5E8-0ECE-41D8-4E28102993E1}"/>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13"/>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35D15588-021F-4B82-4EA6-A08C25F68B45}"/>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AB83E94E-3A28-4800-86A4-415A83ACC807}"/>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4" name="直線コネクタ 73">
              <a:extLst>
                <a:ext uri="{FF2B5EF4-FFF2-40B4-BE49-F238E27FC236}">
                  <a16:creationId xmlns:a16="http://schemas.microsoft.com/office/drawing/2014/main" id="{8E0C802D-F080-CE45-0836-1ED805310BDF}"/>
                </a:ext>
              </a:extLst>
            </p:cNvPr>
            <p:cNvCxnSpPr>
              <a:cxnSpLocks/>
              <a:endCxn id="85"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82BEE92-B8BE-2BD0-B63A-2F507FCE3A90}"/>
                </a:ext>
              </a:extLst>
            </p:cNvPr>
            <p:cNvCxnSpPr>
              <a:cxnSpLocks/>
              <a:stCxn id="80" idx="6"/>
              <a:endCxn id="78"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左右矢印 85">
            <a:extLst>
              <a:ext uri="{FF2B5EF4-FFF2-40B4-BE49-F238E27FC236}">
                <a16:creationId xmlns:a16="http://schemas.microsoft.com/office/drawing/2014/main" id="{A79784B0-8BC8-54D9-ADF5-5DA0C0FC5B99}"/>
              </a:ext>
            </a:extLst>
          </p:cNvPr>
          <p:cNvSpPr/>
          <p:nvPr/>
        </p:nvSpPr>
        <p:spPr>
          <a:xfrm>
            <a:off x="5250974" y="3105802"/>
            <a:ext cx="1134804" cy="171894"/>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左右矢印 87">
            <a:extLst>
              <a:ext uri="{FF2B5EF4-FFF2-40B4-BE49-F238E27FC236}">
                <a16:creationId xmlns:a16="http://schemas.microsoft.com/office/drawing/2014/main" id="{1F8BDE15-12DF-7C7F-4770-87B53DBDA702}"/>
              </a:ext>
            </a:extLst>
          </p:cNvPr>
          <p:cNvSpPr/>
          <p:nvPr/>
        </p:nvSpPr>
        <p:spPr>
          <a:xfrm rot="5400000">
            <a:off x="4028927" y="4212881"/>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左右矢印 88">
            <a:extLst>
              <a:ext uri="{FF2B5EF4-FFF2-40B4-BE49-F238E27FC236}">
                <a16:creationId xmlns:a16="http://schemas.microsoft.com/office/drawing/2014/main" id="{7B21B81E-B9CB-8670-1261-894D27925C48}"/>
              </a:ext>
            </a:extLst>
          </p:cNvPr>
          <p:cNvSpPr/>
          <p:nvPr/>
        </p:nvSpPr>
        <p:spPr>
          <a:xfrm rot="5400000">
            <a:off x="6865001" y="4244891"/>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0DFD1CC-9CF6-4000-3F0D-A551B6B12873}"/>
              </a:ext>
            </a:extLst>
          </p:cNvPr>
          <p:cNvSpPr txBox="1"/>
          <p:nvPr/>
        </p:nvSpPr>
        <p:spPr>
          <a:xfrm>
            <a:off x="5250974" y="2459471"/>
            <a:ext cx="2761228"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1" name="テキスト ボックス 90">
            <a:extLst>
              <a:ext uri="{FF2B5EF4-FFF2-40B4-BE49-F238E27FC236}">
                <a16:creationId xmlns:a16="http://schemas.microsoft.com/office/drawing/2014/main" id="{09C5523D-1199-9A10-8C47-90CDB4731CC2}"/>
              </a:ext>
            </a:extLst>
          </p:cNvPr>
          <p:cNvSpPr txBox="1"/>
          <p:nvPr/>
        </p:nvSpPr>
        <p:spPr>
          <a:xfrm>
            <a:off x="5197356" y="5775957"/>
            <a:ext cx="1383547"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2" name="テキスト ボックス 91">
            <a:extLst>
              <a:ext uri="{FF2B5EF4-FFF2-40B4-BE49-F238E27FC236}">
                <a16:creationId xmlns:a16="http://schemas.microsoft.com/office/drawing/2014/main" id="{FC7CFA7B-99F3-6597-53F0-3F60C146F46A}"/>
              </a:ext>
            </a:extLst>
          </p:cNvPr>
          <p:cNvSpPr txBox="1"/>
          <p:nvPr/>
        </p:nvSpPr>
        <p:spPr>
          <a:xfrm>
            <a:off x="7316508" y="3988994"/>
            <a:ext cx="1458841"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93" name="テキスト ボックス 92">
            <a:extLst>
              <a:ext uri="{FF2B5EF4-FFF2-40B4-BE49-F238E27FC236}">
                <a16:creationId xmlns:a16="http://schemas.microsoft.com/office/drawing/2014/main" id="{7EF1B9FC-F453-7F9B-56A0-BBD272825D65}"/>
              </a:ext>
            </a:extLst>
          </p:cNvPr>
          <p:cNvSpPr txBox="1"/>
          <p:nvPr/>
        </p:nvSpPr>
        <p:spPr>
          <a:xfrm>
            <a:off x="2863702" y="4043614"/>
            <a:ext cx="1577518"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30" name="左右矢印 85">
            <a:extLst>
              <a:ext uri="{FF2B5EF4-FFF2-40B4-BE49-F238E27FC236}">
                <a16:creationId xmlns:a16="http://schemas.microsoft.com/office/drawing/2014/main" id="{958D8EE5-ED9C-6951-9186-3AA3223632AB}"/>
              </a:ext>
            </a:extLst>
          </p:cNvPr>
          <p:cNvSpPr/>
          <p:nvPr/>
        </p:nvSpPr>
        <p:spPr>
          <a:xfrm>
            <a:off x="5247272" y="5505940"/>
            <a:ext cx="1134804" cy="171894"/>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2DFAEAD-7907-981A-8D83-6C0DE8254C72}"/>
                  </a:ext>
                </a:extLst>
              </p:cNvPr>
              <p:cNvSpPr txBox="1"/>
              <p:nvPr/>
            </p:nvSpPr>
            <p:spPr>
              <a:xfrm>
                <a:off x="7835592" y="2881773"/>
                <a:ext cx="3197064" cy="49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𝑠</m:t>
                          </m:r>
                        </m:sub>
                      </m:sSub>
                    </m:oMath>
                  </m:oMathPara>
                </a14:m>
                <a:endParaRPr lang="ja-JP" altLang="en-US"/>
              </a:p>
            </p:txBody>
          </p:sp>
        </mc:Choice>
        <mc:Fallback xmlns="">
          <p:sp>
            <p:nvSpPr>
              <p:cNvPr id="5" name="テキスト ボックス 4">
                <a:extLst>
                  <a:ext uri="{FF2B5EF4-FFF2-40B4-BE49-F238E27FC236}">
                    <a16:creationId xmlns:a16="http://schemas.microsoft.com/office/drawing/2014/main" id="{62DFAEAD-7907-981A-8D83-6C0DE8254C72}"/>
                  </a:ext>
                </a:extLst>
              </p:cNvPr>
              <p:cNvSpPr txBox="1">
                <a:spLocks noRot="1" noChangeAspect="1" noMove="1" noResize="1" noEditPoints="1" noAdjustHandles="1" noChangeArrowheads="1" noChangeShapeType="1" noTextEdit="1"/>
              </p:cNvSpPr>
              <p:nvPr/>
            </p:nvSpPr>
            <p:spPr>
              <a:xfrm>
                <a:off x="7835592" y="2881773"/>
                <a:ext cx="3197064" cy="491738"/>
              </a:xfrm>
              <a:prstGeom prst="rect">
                <a:avLst/>
              </a:prstGeom>
              <a:blipFill>
                <a:blip r:embed="rId14"/>
                <a:stretch>
                  <a:fillRect b="-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395D9B7-BC48-E2F0-3DC1-D045987D8222}"/>
                  </a:ext>
                </a:extLst>
              </p:cNvPr>
              <p:cNvSpPr txBox="1"/>
              <p:nvPr/>
            </p:nvSpPr>
            <p:spPr>
              <a:xfrm>
                <a:off x="833811" y="2896598"/>
                <a:ext cx="3197064" cy="49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𝑄𝑞</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𝑞</m:t>
                          </m:r>
                        </m:sub>
                      </m:sSub>
                    </m:oMath>
                  </m:oMathPara>
                </a14:m>
                <a:endParaRPr lang="ja-JP" altLang="en-US"/>
              </a:p>
            </p:txBody>
          </p:sp>
        </mc:Choice>
        <mc:Fallback xmlns="">
          <p:sp>
            <p:nvSpPr>
              <p:cNvPr id="6" name="テキスト ボックス 5">
                <a:extLst>
                  <a:ext uri="{FF2B5EF4-FFF2-40B4-BE49-F238E27FC236}">
                    <a16:creationId xmlns:a16="http://schemas.microsoft.com/office/drawing/2014/main" id="{E395D9B7-BC48-E2F0-3DC1-D045987D8222}"/>
                  </a:ext>
                </a:extLst>
              </p:cNvPr>
              <p:cNvSpPr txBox="1">
                <a:spLocks noRot="1" noChangeAspect="1" noMove="1" noResize="1" noEditPoints="1" noAdjustHandles="1" noChangeArrowheads="1" noChangeShapeType="1" noTextEdit="1"/>
              </p:cNvSpPr>
              <p:nvPr/>
            </p:nvSpPr>
            <p:spPr>
              <a:xfrm>
                <a:off x="833811" y="2896598"/>
                <a:ext cx="3197064" cy="491738"/>
              </a:xfrm>
              <a:prstGeom prst="rect">
                <a:avLst/>
              </a:prstGeom>
              <a:blipFill>
                <a:blip r:embed="rId15"/>
                <a:stretch>
                  <a:fillRect b="-98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2012223-7B23-55BB-B292-E03E2441F8C1}"/>
                  </a:ext>
                </a:extLst>
              </p:cNvPr>
              <p:cNvSpPr txBox="1"/>
              <p:nvPr/>
            </p:nvSpPr>
            <p:spPr>
              <a:xfrm>
                <a:off x="637219" y="5332310"/>
                <a:ext cx="3197064" cy="49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𝑄𝑄𝑞</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𝑞</m:t>
                          </m:r>
                        </m:sub>
                      </m:sSub>
                    </m:oMath>
                  </m:oMathPara>
                </a14:m>
                <a:endParaRPr lang="ja-JP" altLang="en-US"/>
              </a:p>
            </p:txBody>
          </p:sp>
        </mc:Choice>
        <mc:Fallback xmlns="">
          <p:sp>
            <p:nvSpPr>
              <p:cNvPr id="7" name="テキスト ボックス 6">
                <a:extLst>
                  <a:ext uri="{FF2B5EF4-FFF2-40B4-BE49-F238E27FC236}">
                    <a16:creationId xmlns:a16="http://schemas.microsoft.com/office/drawing/2014/main" id="{92012223-7B23-55BB-B292-E03E2441F8C1}"/>
                  </a:ext>
                </a:extLst>
              </p:cNvPr>
              <p:cNvSpPr txBox="1">
                <a:spLocks noRot="1" noChangeAspect="1" noMove="1" noResize="1" noEditPoints="1" noAdjustHandles="1" noChangeArrowheads="1" noChangeShapeType="1" noTextEdit="1"/>
              </p:cNvSpPr>
              <p:nvPr/>
            </p:nvSpPr>
            <p:spPr>
              <a:xfrm>
                <a:off x="637219" y="5332310"/>
                <a:ext cx="3197064" cy="491738"/>
              </a:xfrm>
              <a:prstGeom prst="rect">
                <a:avLst/>
              </a:prstGeom>
              <a:blipFill>
                <a:blip r:embed="rId16"/>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E5B8B89-A0B3-3260-54E9-550C09B7C142}"/>
                  </a:ext>
                </a:extLst>
              </p:cNvPr>
              <p:cNvSpPr txBox="1"/>
              <p:nvPr/>
            </p:nvSpPr>
            <p:spPr>
              <a:xfrm>
                <a:off x="7926433" y="5208473"/>
                <a:ext cx="3197064" cy="49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𝑄𝑄</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𝑠</m:t>
                          </m:r>
                        </m:sub>
                      </m:sSub>
                    </m:oMath>
                  </m:oMathPara>
                </a14:m>
                <a:endParaRPr lang="ja-JP" altLang="en-US"/>
              </a:p>
            </p:txBody>
          </p:sp>
        </mc:Choice>
        <mc:Fallback xmlns="">
          <p:sp>
            <p:nvSpPr>
              <p:cNvPr id="23" name="テキスト ボックス 22">
                <a:extLst>
                  <a:ext uri="{FF2B5EF4-FFF2-40B4-BE49-F238E27FC236}">
                    <a16:creationId xmlns:a16="http://schemas.microsoft.com/office/drawing/2014/main" id="{2E5B8B89-A0B3-3260-54E9-550C09B7C142}"/>
                  </a:ext>
                </a:extLst>
              </p:cNvPr>
              <p:cNvSpPr txBox="1">
                <a:spLocks noRot="1" noChangeAspect="1" noMove="1" noResize="1" noEditPoints="1" noAdjustHandles="1" noChangeArrowheads="1" noChangeShapeType="1" noTextEdit="1"/>
              </p:cNvSpPr>
              <p:nvPr/>
            </p:nvSpPr>
            <p:spPr>
              <a:xfrm>
                <a:off x="7926433" y="5208473"/>
                <a:ext cx="3197064" cy="491738"/>
              </a:xfrm>
              <a:prstGeom prst="rect">
                <a:avLst/>
              </a:prstGeom>
              <a:blipFill>
                <a:blip r:embed="rId17"/>
                <a:stretch>
                  <a:fillRect b="-7407"/>
                </a:stretch>
              </a:blipFill>
            </p:spPr>
            <p:txBody>
              <a:bodyPr/>
              <a:lstStyle/>
              <a:p>
                <a:r>
                  <a:rPr lang="ja-JP" altLang="en-US">
                    <a:noFill/>
                  </a:rPr>
                  <a:t> </a:t>
                </a:r>
              </a:p>
            </p:txBody>
          </p:sp>
        </mc:Fallback>
      </mc:AlternateContent>
      <p:cxnSp>
        <p:nvCxnSpPr>
          <p:cNvPr id="32" name="直線コネクタ 31">
            <a:extLst>
              <a:ext uri="{FF2B5EF4-FFF2-40B4-BE49-F238E27FC236}">
                <a16:creationId xmlns:a16="http://schemas.microsoft.com/office/drawing/2014/main" id="{429835E8-EF79-5E61-B96E-EEAF42E3C295}"/>
              </a:ext>
            </a:extLst>
          </p:cNvPr>
          <p:cNvCxnSpPr>
            <a:cxnSpLocks/>
          </p:cNvCxnSpPr>
          <p:nvPr/>
        </p:nvCxnSpPr>
        <p:spPr>
          <a:xfrm flipV="1">
            <a:off x="1344706" y="3360723"/>
            <a:ext cx="2097741" cy="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B494310-6AE7-3294-8A89-D3D417BD3202}"/>
              </a:ext>
            </a:extLst>
          </p:cNvPr>
          <p:cNvCxnSpPr>
            <a:cxnSpLocks/>
          </p:cNvCxnSpPr>
          <p:nvPr/>
        </p:nvCxnSpPr>
        <p:spPr>
          <a:xfrm>
            <a:off x="8364070" y="3359681"/>
            <a:ext cx="21156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AD33E7B-D6FD-A6B1-B76E-B6E3C338638A}"/>
              </a:ext>
            </a:extLst>
          </p:cNvPr>
          <p:cNvCxnSpPr>
            <a:cxnSpLocks/>
          </p:cNvCxnSpPr>
          <p:nvPr/>
        </p:nvCxnSpPr>
        <p:spPr>
          <a:xfrm>
            <a:off x="1041696" y="5824048"/>
            <a:ext cx="2400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CC6D36C-4642-8445-47EA-8A1F7071FB28}"/>
              </a:ext>
            </a:extLst>
          </p:cNvPr>
          <p:cNvCxnSpPr>
            <a:cxnSpLocks/>
          </p:cNvCxnSpPr>
          <p:nvPr/>
        </p:nvCxnSpPr>
        <p:spPr>
          <a:xfrm>
            <a:off x="8324589" y="5701717"/>
            <a:ext cx="2400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06BCFD42-BC3A-2933-512D-F9885EA8F857}"/>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45" name="テキスト ボックス 44">
                <a:extLst>
                  <a:ext uri="{FF2B5EF4-FFF2-40B4-BE49-F238E27FC236}">
                    <a16:creationId xmlns:a16="http://schemas.microsoft.com/office/drawing/2014/main" id="{06BCFD42-BC3A-2933-512D-F9885EA8F857}"/>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8"/>
                <a:stretch>
                  <a:fillRect l="-20958" t="-126316" r="-44910" b="-189474"/>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C3818E0A-5F60-7304-2C23-F132B57482D0}"/>
              </a:ext>
            </a:extLst>
          </p:cNvPr>
          <p:cNvSpPr txBox="1"/>
          <p:nvPr/>
        </p:nvSpPr>
        <p:spPr>
          <a:xfrm>
            <a:off x="-1" y="824582"/>
            <a:ext cx="10831287" cy="1569660"/>
          </a:xfrm>
          <a:prstGeom prst="rect">
            <a:avLst/>
          </a:prstGeom>
          <a:noFill/>
        </p:spPr>
        <p:txBody>
          <a:bodyPr wrap="square" rtlCol="0">
            <a:spAutoFit/>
          </a:bodyPr>
          <a:lstStyle/>
          <a:p>
            <a:r>
              <a:rPr lang="en-US" altLang="ja-JP" sz="2400"/>
              <a:t>Heavy-light interaction is included into light quark cloud.</a:t>
            </a:r>
          </a:p>
          <a:p>
            <a:endParaRPr lang="en-US" altLang="ja-JP" sz="2400"/>
          </a:p>
          <a:p>
            <a:r>
              <a:rPr lang="en-US" altLang="ja-JP" sz="2400"/>
              <a:t>We divide heavy hadron into a heavy object and light quark cloud based on heavy quark symmetry.</a:t>
            </a:r>
          </a:p>
        </p:txBody>
      </p:sp>
    </p:spTree>
    <p:extLst>
      <p:ext uri="{BB962C8B-B14F-4D97-AF65-F5344CB8AC3E}">
        <p14:creationId xmlns:p14="http://schemas.microsoft.com/office/powerpoint/2010/main" val="3726261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mass relation from </a:t>
            </a:r>
            <a:r>
              <a:rPr kumimoji="1" lang="en-US" altLang="ja-JP" sz="4400" err="1">
                <a:solidFill>
                  <a:schemeClr val="bg1"/>
                </a:solidFill>
              </a:rPr>
              <a:t>superflavor</a:t>
            </a:r>
            <a:r>
              <a:rPr kumimoji="1" lang="en-US" altLang="ja-JP" sz="4400">
                <a:solidFill>
                  <a:schemeClr val="bg1"/>
                </a:solidFill>
              </a:rPr>
              <a:t> symmetry</a:t>
            </a:r>
            <a:endParaRPr kumimoji="1" lang="ja-JP" altLang="en-US" sz="4400">
              <a:solidFill>
                <a:schemeClr val="bg1"/>
              </a:solidFill>
            </a:endParaRPr>
          </a:p>
        </p:txBody>
      </p:sp>
      <p:sp>
        <p:nvSpPr>
          <p:cNvPr id="5" name="下矢印 4">
            <a:extLst>
              <a:ext uri="{FF2B5EF4-FFF2-40B4-BE49-F238E27FC236}">
                <a16:creationId xmlns:a16="http://schemas.microsoft.com/office/drawing/2014/main" id="{694A4513-C216-6418-0271-F2A08EEE9FEF}"/>
              </a:ext>
            </a:extLst>
          </p:cNvPr>
          <p:cNvSpPr/>
          <p:nvPr/>
        </p:nvSpPr>
        <p:spPr>
          <a:xfrm>
            <a:off x="7790102" y="3676960"/>
            <a:ext cx="379569" cy="6535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E89563F7-E126-54B6-3021-139969210DF5}"/>
                  </a:ext>
                </a:extLst>
              </p:cNvPr>
              <p:cNvSpPr txBox="1"/>
              <p:nvPr/>
            </p:nvSpPr>
            <p:spPr>
              <a:xfrm>
                <a:off x="6696818" y="1550178"/>
                <a:ext cx="5132070" cy="19487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latin typeface="Cambria Math" panose="02040503050406030204" pitchFamily="18" charset="0"/>
                            </a:rPr>
                            <m:t>𝑞</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𝑞</m:t>
                          </m:r>
                        </m:sub>
                      </m:sSub>
                    </m:oMath>
                  </m:oMathPara>
                </a14:m>
                <a:endParaRPr kumimoji="1" lang="en-US" altLang="ja-JP" sz="2800"/>
              </a:p>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𝑠</m:t>
                          </m:r>
                        </m:sub>
                      </m:sSub>
                    </m:oMath>
                  </m:oMathPara>
                </a14:m>
                <a:endParaRPr lang="en-US" altLang="ja-JP" sz="2800"/>
              </a:p>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𝑄𝑄𝑞</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𝑞</m:t>
                          </m:r>
                        </m:sub>
                      </m:sSub>
                    </m:oMath>
                  </m:oMathPara>
                </a14:m>
                <a:endParaRPr kumimoji="1" lang="en-US" altLang="ja-JP" sz="2800"/>
              </a:p>
              <a:p>
                <a:pPr/>
                <a14:m>
                  <m:oMathPara xmlns:m="http://schemas.openxmlformats.org/officeDocument/2006/math">
                    <m:oMathParaPr>
                      <m:jc m:val="left"/>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𝑠</m:t>
                          </m:r>
                        </m:sub>
                      </m:sSub>
                    </m:oMath>
                  </m:oMathPara>
                </a14:m>
                <a:endParaRPr kumimoji="1" lang="en-US" altLang="ja-JP" sz="2800"/>
              </a:p>
            </p:txBody>
          </p:sp>
        </mc:Choice>
        <mc:Fallback xmlns="">
          <p:sp>
            <p:nvSpPr>
              <p:cNvPr id="7" name="テキスト ボックス 6">
                <a:extLst>
                  <a:ext uri="{FF2B5EF4-FFF2-40B4-BE49-F238E27FC236}">
                    <a16:creationId xmlns:a16="http://schemas.microsoft.com/office/drawing/2014/main" id="{E89563F7-E126-54B6-3021-139969210DF5}"/>
                  </a:ext>
                </a:extLst>
              </p:cNvPr>
              <p:cNvSpPr txBox="1">
                <a:spLocks noRot="1" noChangeAspect="1" noMove="1" noResize="1" noEditPoints="1" noAdjustHandles="1" noChangeArrowheads="1" noChangeShapeType="1" noTextEdit="1"/>
              </p:cNvSpPr>
              <p:nvPr/>
            </p:nvSpPr>
            <p:spPr>
              <a:xfrm>
                <a:off x="6696818" y="1550178"/>
                <a:ext cx="5132070" cy="1948739"/>
              </a:xfrm>
              <a:prstGeom prst="rect">
                <a:avLst/>
              </a:prstGeom>
              <a:blipFill>
                <a:blip r:embed="rId3"/>
                <a:stretch>
                  <a:fillRect/>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B53178E6-3952-6D1D-BAD8-728BBC871250}"/>
              </a:ext>
            </a:extLst>
          </p:cNvPr>
          <p:cNvGrpSpPr/>
          <p:nvPr/>
        </p:nvGrpSpPr>
        <p:grpSpPr>
          <a:xfrm>
            <a:off x="512702" y="1364978"/>
            <a:ext cx="1577518" cy="1601548"/>
            <a:chOff x="1181744" y="1515620"/>
            <a:chExt cx="2344280" cy="2319789"/>
          </a:xfrm>
        </p:grpSpPr>
        <p:grpSp>
          <p:nvGrpSpPr>
            <p:cNvPr id="3" name="グループ化 2">
              <a:extLst>
                <a:ext uri="{FF2B5EF4-FFF2-40B4-BE49-F238E27FC236}">
                  <a16:creationId xmlns:a16="http://schemas.microsoft.com/office/drawing/2014/main" id="{5FBFB10A-2A26-291D-4614-A55A9F497D62}"/>
                </a:ext>
              </a:extLst>
            </p:cNvPr>
            <p:cNvGrpSpPr/>
            <p:nvPr/>
          </p:nvGrpSpPr>
          <p:grpSpPr>
            <a:xfrm>
              <a:off x="1181744" y="1515620"/>
              <a:ext cx="2344280" cy="2319789"/>
              <a:chOff x="2791601" y="3739925"/>
              <a:chExt cx="2344280" cy="2319789"/>
            </a:xfrm>
          </p:grpSpPr>
          <p:sp>
            <p:nvSpPr>
              <p:cNvPr id="9" name="フローチャート: 結合子 8">
                <a:extLst>
                  <a:ext uri="{FF2B5EF4-FFF2-40B4-BE49-F238E27FC236}">
                    <a16:creationId xmlns:a16="http://schemas.microsoft.com/office/drawing/2014/main" id="{E6EFA687-8EBE-66F5-502B-D45315571F9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361F8A4-36A0-48E5-8729-D5AE8AFA23AD}"/>
                  </a:ext>
                </a:extLst>
              </p:cNvPr>
              <p:cNvGrpSpPr/>
              <p:nvPr/>
            </p:nvGrpSpPr>
            <p:grpSpPr>
              <a:xfrm>
                <a:off x="3620731" y="4008181"/>
                <a:ext cx="638823" cy="1844108"/>
                <a:chOff x="7156411" y="4008181"/>
                <a:chExt cx="638823" cy="1844108"/>
              </a:xfrm>
            </p:grpSpPr>
            <p:grpSp>
              <p:nvGrpSpPr>
                <p:cNvPr id="12" name="グループ化 11">
                  <a:extLst>
                    <a:ext uri="{FF2B5EF4-FFF2-40B4-BE49-F238E27FC236}">
                      <a16:creationId xmlns:a16="http://schemas.microsoft.com/office/drawing/2014/main" id="{73FA7098-69C5-B563-015C-F620C67A82AF}"/>
                    </a:ext>
                  </a:extLst>
                </p:cNvPr>
                <p:cNvGrpSpPr/>
                <p:nvPr/>
              </p:nvGrpSpPr>
              <p:grpSpPr>
                <a:xfrm>
                  <a:off x="7190925" y="5094422"/>
                  <a:ext cx="604309" cy="757867"/>
                  <a:chOff x="3920641" y="5331098"/>
                  <a:chExt cx="604309" cy="757867"/>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D2A974E-10ED-7123-DB3A-663BB3AAE0CE}"/>
                          </a:ext>
                        </a:extLst>
                      </p:cNvPr>
                      <p:cNvSpPr txBox="1"/>
                      <p:nvPr/>
                    </p:nvSpPr>
                    <p:spPr>
                      <a:xfrm>
                        <a:off x="3920641" y="5331098"/>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15" name="テキスト ボックス 14">
                        <a:extLst>
                          <a:ext uri="{FF2B5EF4-FFF2-40B4-BE49-F238E27FC236}">
                            <a16:creationId xmlns:a16="http://schemas.microsoft.com/office/drawing/2014/main" id="{1D2A974E-10ED-7123-DB3A-663BB3AAE0CE}"/>
                          </a:ext>
                        </a:extLst>
                      </p:cNvPr>
                      <p:cNvSpPr txBox="1">
                        <a:spLocks noRot="1" noChangeAspect="1" noMove="1" noResize="1" noEditPoints="1" noAdjustHandles="1" noChangeArrowheads="1" noChangeShapeType="1" noTextEdit="1"/>
                      </p:cNvSpPr>
                      <p:nvPr/>
                    </p:nvSpPr>
                    <p:spPr>
                      <a:xfrm>
                        <a:off x="3920641" y="5331098"/>
                        <a:ext cx="570044" cy="757867"/>
                      </a:xfrm>
                      <a:prstGeom prst="rect">
                        <a:avLst/>
                      </a:prstGeom>
                      <a:blipFill>
                        <a:blip r:embed="rId4"/>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CBBD28DC-06EC-33EB-DCDC-6C42C9A5A706}"/>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a:extLst>
                    <a:ext uri="{FF2B5EF4-FFF2-40B4-BE49-F238E27FC236}">
                      <a16:creationId xmlns:a16="http://schemas.microsoft.com/office/drawing/2014/main" id="{D1A7641A-E0BE-D342-5787-F57C699CC8DE}"/>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2CA0C5-A5B1-093C-7A84-6E9A9C69BCDB}"/>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112CA0C5-A5B1-093C-7A84-6E9A9C69BCDB}"/>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5"/>
                      <a:stretch>
                        <a:fillRect/>
                      </a:stretch>
                    </a:blipFill>
                  </p:spPr>
                  <p:txBody>
                    <a:bodyPr/>
                    <a:lstStyle/>
                    <a:p>
                      <a:r>
                        <a:rPr lang="ja-JP" altLang="en-US">
                          <a:noFill/>
                        </a:rPr>
                        <a:t> </a:t>
                      </a:r>
                    </a:p>
                  </p:txBody>
                </p:sp>
              </mc:Fallback>
            </mc:AlternateContent>
          </p:grpSp>
        </p:grpSp>
        <p:cxnSp>
          <p:nvCxnSpPr>
            <p:cNvPr id="33" name="直線コネクタ 32">
              <a:extLst>
                <a:ext uri="{FF2B5EF4-FFF2-40B4-BE49-F238E27FC236}">
                  <a16:creationId xmlns:a16="http://schemas.microsoft.com/office/drawing/2014/main" id="{522B4B4E-3462-68DC-5D04-240A976E4872}"/>
                </a:ext>
              </a:extLst>
            </p:cNvPr>
            <p:cNvCxnSpPr>
              <a:cxnSpLocks/>
              <a:stCxn id="13" idx="4"/>
              <a:endCxn id="16"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B3BF373A-1C9C-9427-A3CE-D3B4CC7FE28D}"/>
              </a:ext>
            </a:extLst>
          </p:cNvPr>
          <p:cNvGrpSpPr/>
          <p:nvPr/>
        </p:nvGrpSpPr>
        <p:grpSpPr>
          <a:xfrm>
            <a:off x="512702" y="3728451"/>
            <a:ext cx="1577518" cy="1601548"/>
            <a:chOff x="1175402" y="4169936"/>
            <a:chExt cx="2344280" cy="2319789"/>
          </a:xfrm>
        </p:grpSpPr>
        <p:grpSp>
          <p:nvGrpSpPr>
            <p:cNvPr id="17" name="グループ化 16">
              <a:extLst>
                <a:ext uri="{FF2B5EF4-FFF2-40B4-BE49-F238E27FC236}">
                  <a16:creationId xmlns:a16="http://schemas.microsoft.com/office/drawing/2014/main" id="{753D4714-240E-4302-E044-C1BFE8FC162B}"/>
                </a:ext>
              </a:extLst>
            </p:cNvPr>
            <p:cNvGrpSpPr/>
            <p:nvPr/>
          </p:nvGrpSpPr>
          <p:grpSpPr>
            <a:xfrm>
              <a:off x="1175402" y="4169936"/>
              <a:ext cx="2344280" cy="2319789"/>
              <a:chOff x="6037721" y="3900979"/>
              <a:chExt cx="2344280" cy="2319789"/>
            </a:xfrm>
          </p:grpSpPr>
          <p:grpSp>
            <p:nvGrpSpPr>
              <p:cNvPr id="18" name="グループ化 17">
                <a:extLst>
                  <a:ext uri="{FF2B5EF4-FFF2-40B4-BE49-F238E27FC236}">
                    <a16:creationId xmlns:a16="http://schemas.microsoft.com/office/drawing/2014/main" id="{015F777C-EA84-25A9-D637-9F65BC1B894E}"/>
                  </a:ext>
                </a:extLst>
              </p:cNvPr>
              <p:cNvGrpSpPr/>
              <p:nvPr/>
            </p:nvGrpSpPr>
            <p:grpSpPr>
              <a:xfrm>
                <a:off x="6037721" y="3900979"/>
                <a:ext cx="2344280" cy="2319789"/>
                <a:chOff x="2791601" y="3739925"/>
                <a:chExt cx="2344280" cy="2319789"/>
              </a:xfrm>
            </p:grpSpPr>
            <p:sp>
              <p:nvSpPr>
                <p:cNvPr id="25" name="フローチャート: 結合子 24">
                  <a:extLst>
                    <a:ext uri="{FF2B5EF4-FFF2-40B4-BE49-F238E27FC236}">
                      <a16:creationId xmlns:a16="http://schemas.microsoft.com/office/drawing/2014/main" id="{A922EE44-214B-055D-273D-DC71D798F14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54ABD946-FE6F-8F3B-068D-B8C09E80B55B}"/>
                    </a:ext>
                  </a:extLst>
                </p:cNvPr>
                <p:cNvGrpSpPr/>
                <p:nvPr/>
              </p:nvGrpSpPr>
              <p:grpSpPr>
                <a:xfrm>
                  <a:off x="3630157" y="5087144"/>
                  <a:ext cx="604309" cy="757867"/>
                  <a:chOff x="3895553" y="5323820"/>
                  <a:chExt cx="604309" cy="757867"/>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8EC3E58-26BA-F384-28C7-91F7891D63CA}"/>
                          </a:ext>
                        </a:extLst>
                      </p:cNvPr>
                      <p:cNvSpPr txBox="1"/>
                      <p:nvPr/>
                    </p:nvSpPr>
                    <p:spPr>
                      <a:xfrm>
                        <a:off x="3912684" y="5323820"/>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27" name="テキスト ボックス 26">
                        <a:extLst>
                          <a:ext uri="{FF2B5EF4-FFF2-40B4-BE49-F238E27FC236}">
                            <a16:creationId xmlns:a16="http://schemas.microsoft.com/office/drawing/2014/main" id="{D8EC3E58-26BA-F384-28C7-91F7891D63CA}"/>
                          </a:ext>
                        </a:extLst>
                      </p:cNvPr>
                      <p:cNvSpPr txBox="1">
                        <a:spLocks noRot="1" noChangeAspect="1" noMove="1" noResize="1" noEditPoints="1" noAdjustHandles="1" noChangeArrowheads="1" noChangeShapeType="1" noTextEdit="1"/>
                      </p:cNvSpPr>
                      <p:nvPr/>
                    </p:nvSpPr>
                    <p:spPr>
                      <a:xfrm>
                        <a:off x="3912684" y="5323820"/>
                        <a:ext cx="570044" cy="757867"/>
                      </a:xfrm>
                      <a:prstGeom prst="rect">
                        <a:avLst/>
                      </a:prstGeom>
                      <a:blipFill>
                        <a:blip r:embed="rId6"/>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A0182781-41D2-0192-9207-BD1225A939E6}"/>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446C62C-8CA6-C125-7A58-879743F1F6E8}"/>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19" name="テキスト ボックス 18">
                    <a:extLst>
                      <a:ext uri="{FF2B5EF4-FFF2-40B4-BE49-F238E27FC236}">
                        <a16:creationId xmlns:a16="http://schemas.microsoft.com/office/drawing/2014/main" id="{C446C62C-8CA6-C125-7A58-879743F1F6E8}"/>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7"/>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A7FE9EC7-6EA5-FF31-409A-1092195A9FEC}"/>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A1058CA-179B-B4FC-815D-821D7AA7228E}"/>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21" name="テキスト ボックス 20">
                    <a:extLst>
                      <a:ext uri="{FF2B5EF4-FFF2-40B4-BE49-F238E27FC236}">
                        <a16:creationId xmlns:a16="http://schemas.microsoft.com/office/drawing/2014/main" id="{FA1058CA-179B-B4FC-815D-821D7AA7228E}"/>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8"/>
                    <a:stretch>
                      <a:fillRect/>
                    </a:stretch>
                  </a:blipFill>
                </p:spPr>
                <p:txBody>
                  <a:bodyPr/>
                  <a:lstStyle/>
                  <a:p>
                    <a:r>
                      <a:rPr lang="ja-JP" altLang="en-US">
                        <a:noFill/>
                      </a:rPr>
                      <a:t> </a:t>
                    </a:r>
                  </a:p>
                </p:txBody>
              </p:sp>
            </mc:Fallback>
          </mc:AlternateContent>
          <p:sp>
            <p:nvSpPr>
              <p:cNvPr id="22" name="円/楕円 21">
                <a:extLst>
                  <a:ext uri="{FF2B5EF4-FFF2-40B4-BE49-F238E27FC236}">
                    <a16:creationId xmlns:a16="http://schemas.microsoft.com/office/drawing/2014/main" id="{CA13DAE5-4B58-C09D-B0AA-3B35201D797B}"/>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C0C408F7-E838-E7F6-5A3D-216E3B1E64F1}"/>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B11DCC7F-1512-C5D5-F87A-9B0330B07D59}"/>
                </a:ext>
              </a:extLst>
            </p:cNvPr>
            <p:cNvCxnSpPr>
              <a:cxnSpLocks/>
              <a:endCxn id="28"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062336C-46CE-735F-2A61-94E48BF3D2F0}"/>
                </a:ext>
              </a:extLst>
            </p:cNvPr>
            <p:cNvCxnSpPr>
              <a:cxnSpLocks/>
              <a:stCxn id="22" idx="6"/>
              <a:endCxn id="20"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0AD4F25-A92D-07D5-1A24-A28B46F84826}"/>
              </a:ext>
            </a:extLst>
          </p:cNvPr>
          <p:cNvSpPr txBox="1"/>
          <p:nvPr/>
        </p:nvSpPr>
        <p:spPr>
          <a:xfrm>
            <a:off x="577702" y="5707743"/>
            <a:ext cx="11337957" cy="954107"/>
          </a:xfrm>
          <a:prstGeom prst="rect">
            <a:avLst/>
          </a:prstGeom>
          <a:noFill/>
        </p:spPr>
        <p:txBody>
          <a:bodyPr wrap="square" rtlCol="0">
            <a:spAutoFit/>
          </a:bodyPr>
          <a:lstStyle/>
          <a:p>
            <a:r>
              <a:rPr kumimoji="1" lang="en-US" altLang="ja-JP" sz="2800">
                <a:solidFill>
                  <a:srgbClr val="FF0000"/>
                </a:solidFill>
              </a:rPr>
              <a:t>Superflavor symmetry implies that mass differences between flavor partners are the same in the superflavor partners.</a:t>
            </a:r>
            <a:endParaRPr kumimoji="1" lang="ja-JP" altLang="en-US" sz="2800">
              <a:solidFill>
                <a:srgbClr val="FF0000"/>
              </a:solidFill>
            </a:endParaRPr>
          </a:p>
        </p:txBody>
      </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C6FC8F1-82D2-76FD-37ED-1CF207828314}"/>
                  </a:ext>
                </a:extLst>
              </p:cNvPr>
              <p:cNvSpPr txBox="1"/>
              <p:nvPr/>
            </p:nvSpPr>
            <p:spPr>
              <a:xfrm>
                <a:off x="4922917" y="4511334"/>
                <a:ext cx="6895956" cy="571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𝑄𝑄𝑞</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latin typeface="Cambria Math" panose="02040503050406030204" pitchFamily="18" charset="0"/>
                            </a:rPr>
                            <m:t>𝑞</m:t>
                          </m:r>
                        </m:sub>
                      </m:sSub>
                    </m:oMath>
                  </m:oMathPara>
                </a14:m>
                <a:endParaRPr kumimoji="1" lang="ja-JP" altLang="en-US" sz="2800"/>
              </a:p>
            </p:txBody>
          </p:sp>
        </mc:Choice>
        <mc:Fallback xmlns="">
          <p:sp>
            <p:nvSpPr>
              <p:cNvPr id="51" name="テキスト ボックス 50">
                <a:extLst>
                  <a:ext uri="{FF2B5EF4-FFF2-40B4-BE49-F238E27FC236}">
                    <a16:creationId xmlns:a16="http://schemas.microsoft.com/office/drawing/2014/main" id="{1C6FC8F1-82D2-76FD-37ED-1CF207828314}"/>
                  </a:ext>
                </a:extLst>
              </p:cNvPr>
              <p:cNvSpPr txBox="1">
                <a:spLocks noRot="1" noChangeAspect="1" noMove="1" noResize="1" noEditPoints="1" noAdjustHandles="1" noChangeArrowheads="1" noChangeShapeType="1" noTextEdit="1"/>
              </p:cNvSpPr>
              <p:nvPr/>
            </p:nvSpPr>
            <p:spPr>
              <a:xfrm>
                <a:off x="4922917" y="4511334"/>
                <a:ext cx="6895956" cy="57131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57803A-91C3-55BD-B216-6FE6B81FE4E7}"/>
                  </a:ext>
                </a:extLst>
              </p:cNvPr>
              <p:cNvSpPr txBox="1"/>
              <p:nvPr/>
            </p:nvSpPr>
            <p:spPr>
              <a:xfrm>
                <a:off x="2068654" y="2980510"/>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157803A-91C3-55BD-B216-6FE6B81FE4E7}"/>
                  </a:ext>
                </a:extLst>
              </p:cNvPr>
              <p:cNvSpPr txBox="1">
                <a:spLocks noRot="1" noChangeAspect="1" noMove="1" noResize="1" noEditPoints="1" noAdjustHandles="1" noChangeArrowheads="1" noChangeShapeType="1" noTextEdit="1"/>
              </p:cNvSpPr>
              <p:nvPr/>
            </p:nvSpPr>
            <p:spPr>
              <a:xfrm>
                <a:off x="2068654" y="2980510"/>
                <a:ext cx="1997631" cy="646331"/>
              </a:xfrm>
              <a:prstGeom prst="rect">
                <a:avLst/>
              </a:prstGeom>
              <a:blipFill>
                <a:blip r:embed="rId10"/>
                <a:stretch>
                  <a:fillRect l="-610" b="-2830"/>
                </a:stretch>
              </a:blipFill>
            </p:spPr>
            <p:txBody>
              <a:bodyPr/>
              <a:lstStyle/>
              <a:p>
                <a:r>
                  <a:rPr lang="ja-JP" altLang="en-US">
                    <a:noFill/>
                  </a:rPr>
                  <a:t> </a:t>
                </a:r>
              </a:p>
            </p:txBody>
          </p:sp>
        </mc:Fallback>
      </mc:AlternateContent>
      <p:grpSp>
        <p:nvGrpSpPr>
          <p:cNvPr id="62" name="グループ化 61">
            <a:extLst>
              <a:ext uri="{FF2B5EF4-FFF2-40B4-BE49-F238E27FC236}">
                <a16:creationId xmlns:a16="http://schemas.microsoft.com/office/drawing/2014/main" id="{5EBC493A-A9BE-E96C-BF81-038B8E7CB5FF}"/>
              </a:ext>
            </a:extLst>
          </p:cNvPr>
          <p:cNvGrpSpPr/>
          <p:nvPr/>
        </p:nvGrpSpPr>
        <p:grpSpPr>
          <a:xfrm>
            <a:off x="2966645" y="1364978"/>
            <a:ext cx="1577518" cy="1601548"/>
            <a:chOff x="1181744" y="1515620"/>
            <a:chExt cx="2344280" cy="2319789"/>
          </a:xfrm>
        </p:grpSpPr>
        <p:grpSp>
          <p:nvGrpSpPr>
            <p:cNvPr id="63" name="グループ化 62">
              <a:extLst>
                <a:ext uri="{FF2B5EF4-FFF2-40B4-BE49-F238E27FC236}">
                  <a16:creationId xmlns:a16="http://schemas.microsoft.com/office/drawing/2014/main" id="{6FB20A65-D351-3D8E-E312-DBEB4FEA8B83}"/>
                </a:ext>
              </a:extLst>
            </p:cNvPr>
            <p:cNvGrpSpPr/>
            <p:nvPr/>
          </p:nvGrpSpPr>
          <p:grpSpPr>
            <a:xfrm>
              <a:off x="1181744" y="1515620"/>
              <a:ext cx="2344280" cy="2319789"/>
              <a:chOff x="2791601" y="3739925"/>
              <a:chExt cx="2344280" cy="2319789"/>
            </a:xfrm>
          </p:grpSpPr>
          <p:sp>
            <p:nvSpPr>
              <p:cNvPr id="65" name="フローチャート: 結合子 64">
                <a:extLst>
                  <a:ext uri="{FF2B5EF4-FFF2-40B4-BE49-F238E27FC236}">
                    <a16:creationId xmlns:a16="http://schemas.microsoft.com/office/drawing/2014/main" id="{FF8C9C30-F47B-C0B5-2FDE-A62E166C33CE}"/>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CAB06EA-07FD-8E20-8138-360D343333CD}"/>
                  </a:ext>
                </a:extLst>
              </p:cNvPr>
              <p:cNvGrpSpPr/>
              <p:nvPr/>
            </p:nvGrpSpPr>
            <p:grpSpPr>
              <a:xfrm>
                <a:off x="3620731" y="4008181"/>
                <a:ext cx="638823" cy="1880993"/>
                <a:chOff x="7156411" y="4008181"/>
                <a:chExt cx="638823" cy="1880993"/>
              </a:xfrm>
            </p:grpSpPr>
            <p:grpSp>
              <p:nvGrpSpPr>
                <p:cNvPr id="67" name="グループ化 66">
                  <a:extLst>
                    <a:ext uri="{FF2B5EF4-FFF2-40B4-BE49-F238E27FC236}">
                      <a16:creationId xmlns:a16="http://schemas.microsoft.com/office/drawing/2014/main" id="{75EF5A35-A60C-CD27-176E-508025A59AB6}"/>
                    </a:ext>
                  </a:extLst>
                </p:cNvPr>
                <p:cNvGrpSpPr/>
                <p:nvPr/>
              </p:nvGrpSpPr>
              <p:grpSpPr>
                <a:xfrm>
                  <a:off x="7190925" y="5131307"/>
                  <a:ext cx="604309" cy="757867"/>
                  <a:chOff x="3920641" y="5367983"/>
                  <a:chExt cx="604309" cy="757867"/>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C48F0DA-EEEF-EE16-B900-5E8DD7AE4DFB}"/>
                          </a:ext>
                        </a:extLst>
                      </p:cNvPr>
                      <p:cNvSpPr txBox="1"/>
                      <p:nvPr/>
                    </p:nvSpPr>
                    <p:spPr>
                      <a:xfrm>
                        <a:off x="3944113" y="536798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70" name="テキスト ボックス 69">
                        <a:extLst>
                          <a:ext uri="{FF2B5EF4-FFF2-40B4-BE49-F238E27FC236}">
                            <a16:creationId xmlns:a16="http://schemas.microsoft.com/office/drawing/2014/main" id="{7C48F0DA-EEEF-EE16-B900-5E8DD7AE4DFB}"/>
                          </a:ext>
                        </a:extLst>
                      </p:cNvPr>
                      <p:cNvSpPr txBox="1">
                        <a:spLocks noRot="1" noChangeAspect="1" noMove="1" noResize="1" noEditPoints="1" noAdjustHandles="1" noChangeArrowheads="1" noChangeShapeType="1" noTextEdit="1"/>
                      </p:cNvSpPr>
                      <p:nvPr/>
                    </p:nvSpPr>
                    <p:spPr>
                      <a:xfrm>
                        <a:off x="3944113" y="5367983"/>
                        <a:ext cx="570044" cy="757867"/>
                      </a:xfrm>
                      <a:prstGeom prst="rect">
                        <a:avLst/>
                      </a:prstGeom>
                      <a:blipFill>
                        <a:blip r:embed="rId11"/>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C226BB63-7DFF-74F3-C90F-7BBF9E2FAE6A}"/>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円/楕円 67">
                  <a:extLst>
                    <a:ext uri="{FF2B5EF4-FFF2-40B4-BE49-F238E27FC236}">
                      <a16:creationId xmlns:a16="http://schemas.microsoft.com/office/drawing/2014/main" id="{8D805EA3-910D-DFF8-D5D8-8B0F7B5D190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CD8142EE-A44B-BF9D-604D-B511F0E635A1}"/>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69" name="テキスト ボックス 68">
                      <a:extLst>
                        <a:ext uri="{FF2B5EF4-FFF2-40B4-BE49-F238E27FC236}">
                          <a16:creationId xmlns:a16="http://schemas.microsoft.com/office/drawing/2014/main" id="{CD8142EE-A44B-BF9D-604D-B511F0E635A1}"/>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12"/>
                      <a:stretch>
                        <a:fillRect/>
                      </a:stretch>
                    </a:blipFill>
                  </p:spPr>
                  <p:txBody>
                    <a:bodyPr/>
                    <a:lstStyle/>
                    <a:p>
                      <a:r>
                        <a:rPr lang="ja-JP" altLang="en-US">
                          <a:noFill/>
                        </a:rPr>
                        <a:t> </a:t>
                      </a:r>
                    </a:p>
                  </p:txBody>
                </p:sp>
              </mc:Fallback>
            </mc:AlternateContent>
          </p:grpSp>
        </p:grpSp>
        <p:cxnSp>
          <p:nvCxnSpPr>
            <p:cNvPr id="64" name="直線コネクタ 63">
              <a:extLst>
                <a:ext uri="{FF2B5EF4-FFF2-40B4-BE49-F238E27FC236}">
                  <a16:creationId xmlns:a16="http://schemas.microsoft.com/office/drawing/2014/main" id="{5062E7FB-9BB0-C73F-444D-47DE51366F8A}"/>
                </a:ext>
              </a:extLst>
            </p:cNvPr>
            <p:cNvCxnSpPr>
              <a:cxnSpLocks/>
              <a:stCxn id="68" idx="4"/>
              <a:endCxn id="71" idx="0"/>
            </p:cNvCxnSpPr>
            <p:nvPr/>
          </p:nvCxnSpPr>
          <p:spPr>
            <a:xfrm>
              <a:off x="2347543" y="2454779"/>
              <a:ext cx="0" cy="537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F81C1CC6-02AE-D807-C9B8-7E38068511B9}"/>
              </a:ext>
            </a:extLst>
          </p:cNvPr>
          <p:cNvGrpSpPr/>
          <p:nvPr/>
        </p:nvGrpSpPr>
        <p:grpSpPr>
          <a:xfrm>
            <a:off x="2966645" y="3728451"/>
            <a:ext cx="1577518" cy="1601548"/>
            <a:chOff x="1175402" y="4169936"/>
            <a:chExt cx="2344280" cy="2319789"/>
          </a:xfrm>
        </p:grpSpPr>
        <p:grpSp>
          <p:nvGrpSpPr>
            <p:cNvPr id="73" name="グループ化 72">
              <a:extLst>
                <a:ext uri="{FF2B5EF4-FFF2-40B4-BE49-F238E27FC236}">
                  <a16:creationId xmlns:a16="http://schemas.microsoft.com/office/drawing/2014/main" id="{F4C0AAEC-9B15-8A0B-91A0-077BD513B46E}"/>
                </a:ext>
              </a:extLst>
            </p:cNvPr>
            <p:cNvGrpSpPr/>
            <p:nvPr/>
          </p:nvGrpSpPr>
          <p:grpSpPr>
            <a:xfrm>
              <a:off x="1175402" y="4169936"/>
              <a:ext cx="2344280" cy="2319789"/>
              <a:chOff x="6037721" y="3900979"/>
              <a:chExt cx="2344280" cy="2319789"/>
            </a:xfrm>
          </p:grpSpPr>
          <p:grpSp>
            <p:nvGrpSpPr>
              <p:cNvPr id="76" name="グループ化 75">
                <a:extLst>
                  <a:ext uri="{FF2B5EF4-FFF2-40B4-BE49-F238E27FC236}">
                    <a16:creationId xmlns:a16="http://schemas.microsoft.com/office/drawing/2014/main" id="{2E1E1722-9F16-7667-F4EF-344B942587A0}"/>
                  </a:ext>
                </a:extLst>
              </p:cNvPr>
              <p:cNvGrpSpPr/>
              <p:nvPr/>
            </p:nvGrpSpPr>
            <p:grpSpPr>
              <a:xfrm>
                <a:off x="6037721" y="3900979"/>
                <a:ext cx="2344280" cy="2319789"/>
                <a:chOff x="2791601" y="3739925"/>
                <a:chExt cx="2344280" cy="2319789"/>
              </a:xfrm>
            </p:grpSpPr>
            <p:sp>
              <p:nvSpPr>
                <p:cNvPr id="82" name="フローチャート: 結合子 81">
                  <a:extLst>
                    <a:ext uri="{FF2B5EF4-FFF2-40B4-BE49-F238E27FC236}">
                      <a16:creationId xmlns:a16="http://schemas.microsoft.com/office/drawing/2014/main" id="{EF48E66F-5658-7F0D-A5C6-04FEACF9248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1CCD6B28-ABE8-092F-063E-CC34F8924501}"/>
                    </a:ext>
                  </a:extLst>
                </p:cNvPr>
                <p:cNvGrpSpPr/>
                <p:nvPr/>
              </p:nvGrpSpPr>
              <p:grpSpPr>
                <a:xfrm>
                  <a:off x="3630157" y="5126655"/>
                  <a:ext cx="609069" cy="757867"/>
                  <a:chOff x="3895553" y="5363331"/>
                  <a:chExt cx="609069" cy="757867"/>
                </a:xfrm>
              </p:grpSpPr>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A34D0AB8-FDEE-C928-86C6-4DF3F31E6F86}"/>
                          </a:ext>
                        </a:extLst>
                      </p:cNvPr>
                      <p:cNvSpPr txBox="1"/>
                      <p:nvPr/>
                    </p:nvSpPr>
                    <p:spPr>
                      <a:xfrm>
                        <a:off x="3934578" y="5363331"/>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84" name="テキスト ボックス 83">
                        <a:extLst>
                          <a:ext uri="{FF2B5EF4-FFF2-40B4-BE49-F238E27FC236}">
                            <a16:creationId xmlns:a16="http://schemas.microsoft.com/office/drawing/2014/main" id="{A34D0AB8-FDEE-C928-86C6-4DF3F31E6F86}"/>
                          </a:ext>
                        </a:extLst>
                      </p:cNvPr>
                      <p:cNvSpPr txBox="1">
                        <a:spLocks noRot="1" noChangeAspect="1" noMove="1" noResize="1" noEditPoints="1" noAdjustHandles="1" noChangeArrowheads="1" noChangeShapeType="1" noTextEdit="1"/>
                      </p:cNvSpPr>
                      <p:nvPr/>
                    </p:nvSpPr>
                    <p:spPr>
                      <a:xfrm>
                        <a:off x="3934578" y="5363331"/>
                        <a:ext cx="570044" cy="757867"/>
                      </a:xfrm>
                      <a:prstGeom prst="rect">
                        <a:avLst/>
                      </a:prstGeom>
                      <a:blipFill>
                        <a:blip r:embed="rId13"/>
                        <a:stretch>
                          <a:fillRect/>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4D9E7861-5E1A-838F-357E-9DE2A988F834}"/>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4BB87E1D-A9B5-3DA2-154F-83C30C74ED29}"/>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77" name="テキスト ボックス 76">
                    <a:extLst>
                      <a:ext uri="{FF2B5EF4-FFF2-40B4-BE49-F238E27FC236}">
                        <a16:creationId xmlns:a16="http://schemas.microsoft.com/office/drawing/2014/main" id="{4BB87E1D-A9B5-3DA2-154F-83C30C74ED29}"/>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14"/>
                    <a:stretch>
                      <a:fillRect/>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9204E1AB-1181-A027-A339-C9574C557167}"/>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47F64BB9-B5E8-0ECE-41D8-4E28102993E1}"/>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79" name="テキスト ボックス 78">
                    <a:extLst>
                      <a:ext uri="{FF2B5EF4-FFF2-40B4-BE49-F238E27FC236}">
                        <a16:creationId xmlns:a16="http://schemas.microsoft.com/office/drawing/2014/main" id="{47F64BB9-B5E8-0ECE-41D8-4E28102993E1}"/>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15"/>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35D15588-021F-4B82-4EA6-A08C25F68B45}"/>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AB83E94E-3A28-4800-86A4-415A83ACC807}"/>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4" name="直線コネクタ 73">
              <a:extLst>
                <a:ext uri="{FF2B5EF4-FFF2-40B4-BE49-F238E27FC236}">
                  <a16:creationId xmlns:a16="http://schemas.microsoft.com/office/drawing/2014/main" id="{8E0C802D-F080-CE45-0836-1ED805310BDF}"/>
                </a:ext>
              </a:extLst>
            </p:cNvPr>
            <p:cNvCxnSpPr>
              <a:cxnSpLocks/>
              <a:endCxn id="85" idx="0"/>
            </p:cNvCxnSpPr>
            <p:nvPr/>
          </p:nvCxnSpPr>
          <p:spPr>
            <a:xfrm flipH="1">
              <a:off x="2316113" y="4900221"/>
              <a:ext cx="31429" cy="737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82BEE92-B8BE-2BD0-B63A-2F507FCE3A90}"/>
                </a:ext>
              </a:extLst>
            </p:cNvPr>
            <p:cNvCxnSpPr>
              <a:cxnSpLocks/>
              <a:stCxn id="80" idx="6"/>
              <a:endCxn id="78"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左右矢印 85">
            <a:extLst>
              <a:ext uri="{FF2B5EF4-FFF2-40B4-BE49-F238E27FC236}">
                <a16:creationId xmlns:a16="http://schemas.microsoft.com/office/drawing/2014/main" id="{A79784B0-8BC8-54D9-ADF5-5DA0C0FC5B99}"/>
              </a:ext>
            </a:extLst>
          </p:cNvPr>
          <p:cNvSpPr/>
          <p:nvPr/>
        </p:nvSpPr>
        <p:spPr>
          <a:xfrm>
            <a:off x="2124165" y="2124658"/>
            <a:ext cx="792392"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左右矢印 86">
            <a:extLst>
              <a:ext uri="{FF2B5EF4-FFF2-40B4-BE49-F238E27FC236}">
                <a16:creationId xmlns:a16="http://schemas.microsoft.com/office/drawing/2014/main" id="{0D5A2AF6-A40F-A733-3DB2-8F5184E4D95E}"/>
              </a:ext>
            </a:extLst>
          </p:cNvPr>
          <p:cNvSpPr/>
          <p:nvPr/>
        </p:nvSpPr>
        <p:spPr>
          <a:xfrm>
            <a:off x="2118850" y="4522264"/>
            <a:ext cx="792392"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左右矢印 87">
            <a:extLst>
              <a:ext uri="{FF2B5EF4-FFF2-40B4-BE49-F238E27FC236}">
                <a16:creationId xmlns:a16="http://schemas.microsoft.com/office/drawing/2014/main" id="{1F8BDE15-12DF-7C7F-4770-87B53DBDA702}"/>
              </a:ext>
            </a:extLst>
          </p:cNvPr>
          <p:cNvSpPr/>
          <p:nvPr/>
        </p:nvSpPr>
        <p:spPr>
          <a:xfrm rot="5400000">
            <a:off x="953004" y="3236166"/>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左右矢印 88">
            <a:extLst>
              <a:ext uri="{FF2B5EF4-FFF2-40B4-BE49-F238E27FC236}">
                <a16:creationId xmlns:a16="http://schemas.microsoft.com/office/drawing/2014/main" id="{7B21B81E-B9CB-8670-1261-894D27925C48}"/>
              </a:ext>
            </a:extLst>
          </p:cNvPr>
          <p:cNvSpPr/>
          <p:nvPr/>
        </p:nvSpPr>
        <p:spPr>
          <a:xfrm rot="5400000">
            <a:off x="3361037" y="3268176"/>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0DFD1CC-9CF6-4000-3F0D-A551B6B12873}"/>
              </a:ext>
            </a:extLst>
          </p:cNvPr>
          <p:cNvSpPr txBox="1"/>
          <p:nvPr/>
        </p:nvSpPr>
        <p:spPr>
          <a:xfrm>
            <a:off x="1943569" y="1482756"/>
            <a:ext cx="2761228"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1" name="テキスト ボックス 90">
            <a:extLst>
              <a:ext uri="{FF2B5EF4-FFF2-40B4-BE49-F238E27FC236}">
                <a16:creationId xmlns:a16="http://schemas.microsoft.com/office/drawing/2014/main" id="{09C5523D-1199-9A10-8C47-90CDB4731CC2}"/>
              </a:ext>
            </a:extLst>
          </p:cNvPr>
          <p:cNvSpPr txBox="1"/>
          <p:nvPr/>
        </p:nvSpPr>
        <p:spPr>
          <a:xfrm>
            <a:off x="1889951" y="4799242"/>
            <a:ext cx="1383547"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2" name="テキスト ボックス 91">
            <a:extLst>
              <a:ext uri="{FF2B5EF4-FFF2-40B4-BE49-F238E27FC236}">
                <a16:creationId xmlns:a16="http://schemas.microsoft.com/office/drawing/2014/main" id="{FC7CFA7B-99F3-6597-53F0-3F60C146F46A}"/>
              </a:ext>
            </a:extLst>
          </p:cNvPr>
          <p:cNvSpPr txBox="1"/>
          <p:nvPr/>
        </p:nvSpPr>
        <p:spPr>
          <a:xfrm>
            <a:off x="3744829" y="3010205"/>
            <a:ext cx="1458841"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93" name="テキスト ボックス 92">
            <a:extLst>
              <a:ext uri="{FF2B5EF4-FFF2-40B4-BE49-F238E27FC236}">
                <a16:creationId xmlns:a16="http://schemas.microsoft.com/office/drawing/2014/main" id="{7EF1B9FC-F453-7F9B-56A0-BBD272825D65}"/>
              </a:ext>
            </a:extLst>
          </p:cNvPr>
          <p:cNvSpPr txBox="1"/>
          <p:nvPr/>
        </p:nvSpPr>
        <p:spPr>
          <a:xfrm>
            <a:off x="-48896" y="3075818"/>
            <a:ext cx="1577518"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30" name="正方形/長方形 29">
            <a:extLst>
              <a:ext uri="{FF2B5EF4-FFF2-40B4-BE49-F238E27FC236}">
                <a16:creationId xmlns:a16="http://schemas.microsoft.com/office/drawing/2014/main" id="{B6C53478-64EF-D9F4-3C5F-0D67EDE855CD}"/>
              </a:ext>
            </a:extLst>
          </p:cNvPr>
          <p:cNvSpPr/>
          <p:nvPr/>
        </p:nvSpPr>
        <p:spPr>
          <a:xfrm>
            <a:off x="6194612" y="4493368"/>
            <a:ext cx="4303059" cy="5761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中かっこ 7">
            <a:extLst>
              <a:ext uri="{FF2B5EF4-FFF2-40B4-BE49-F238E27FC236}">
                <a16:creationId xmlns:a16="http://schemas.microsoft.com/office/drawing/2014/main" id="{79DA8381-370A-1500-C0F4-0C375C6431AB}"/>
              </a:ext>
            </a:extLst>
          </p:cNvPr>
          <p:cNvSpPr/>
          <p:nvPr/>
        </p:nvSpPr>
        <p:spPr>
          <a:xfrm>
            <a:off x="6447899" y="1550178"/>
            <a:ext cx="421341" cy="194873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0B4BBBF4-5835-BC54-65F1-297FC5491037}"/>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7</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29" name="テキスト ボックス 28">
                <a:extLst>
                  <a:ext uri="{FF2B5EF4-FFF2-40B4-BE49-F238E27FC236}">
                    <a16:creationId xmlns:a16="http://schemas.microsoft.com/office/drawing/2014/main" id="{0B4BBBF4-5835-BC54-65F1-297FC5491037}"/>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6"/>
                <a:stretch>
                  <a:fillRect l="-20958" t="-126316" r="-44910"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13218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5757DA6-B4D4-8B40-D997-2E4D2CB6A437}"/>
              </a:ext>
            </a:extLst>
          </p:cNvPr>
          <p:cNvSpPr txBox="1"/>
          <p:nvPr/>
        </p:nvSpPr>
        <p:spPr>
          <a:xfrm>
            <a:off x="427021" y="932829"/>
            <a:ext cx="11337957" cy="954107"/>
          </a:xfrm>
          <a:prstGeom prst="rect">
            <a:avLst/>
          </a:prstGeom>
          <a:noFill/>
        </p:spPr>
        <p:txBody>
          <a:bodyPr wrap="square" rtlCol="0">
            <a:spAutoFit/>
          </a:bodyPr>
          <a:lstStyle/>
          <a:p>
            <a:r>
              <a:rPr kumimoji="1" lang="en-US" altLang="ja-JP" sz="2800"/>
              <a:t>Superflavor symmetry implies that mass differences between </a:t>
            </a:r>
            <a:r>
              <a:rPr kumimoji="1" lang="en-US" altLang="ja-JP" sz="2800">
                <a:solidFill>
                  <a:srgbClr val="FF0000"/>
                </a:solidFill>
              </a:rPr>
              <a:t>flavor partners are the same in the superflavor partners</a:t>
            </a:r>
            <a:endParaRPr kumimoji="1" lang="ja-JP" altLang="en-US" sz="2800">
              <a:solidFill>
                <a:srgbClr val="FF0000"/>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D295487-3262-83FE-820D-7928A9A32CA3}"/>
                  </a:ext>
                </a:extLst>
              </p:cNvPr>
              <p:cNvSpPr txBox="1"/>
              <p:nvPr/>
            </p:nvSpPr>
            <p:spPr>
              <a:xfrm>
                <a:off x="6234258" y="2347350"/>
                <a:ext cx="5462130" cy="4624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𝑄𝑄𝑠</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𝑄𝑄𝑞</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𝑠</m:t>
                          </m:r>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r>
                            <a:rPr lang="en-US" altLang="ja-JP" sz="2400" b="0" i="1" smtClean="0">
                              <a:latin typeface="Cambria Math" panose="02040503050406030204" pitchFamily="18" charset="0"/>
                            </a:rPr>
                            <m:t>𝑞</m:t>
                          </m:r>
                        </m:e>
                      </m:d>
                    </m:oMath>
                  </m:oMathPara>
                </a14:m>
                <a:endParaRPr kumimoji="1" lang="ja-JP" altLang="en-US" sz="2400"/>
              </a:p>
            </p:txBody>
          </p:sp>
        </mc:Choice>
        <mc:Fallback xmlns="">
          <p:sp>
            <p:nvSpPr>
              <p:cNvPr id="23" name="テキスト ボックス 22">
                <a:extLst>
                  <a:ext uri="{FF2B5EF4-FFF2-40B4-BE49-F238E27FC236}">
                    <a16:creationId xmlns:a16="http://schemas.microsoft.com/office/drawing/2014/main" id="{5D295487-3262-83FE-820D-7928A9A32CA3}"/>
                  </a:ext>
                </a:extLst>
              </p:cNvPr>
              <p:cNvSpPr txBox="1">
                <a:spLocks noRot="1" noChangeAspect="1" noMove="1" noResize="1" noEditPoints="1" noAdjustHandles="1" noChangeArrowheads="1" noChangeShapeType="1" noTextEdit="1"/>
              </p:cNvSpPr>
              <p:nvPr/>
            </p:nvSpPr>
            <p:spPr>
              <a:xfrm>
                <a:off x="6234258" y="2347350"/>
                <a:ext cx="5462130" cy="462434"/>
              </a:xfrm>
              <a:prstGeom prst="rect">
                <a:avLst/>
              </a:prstGeom>
              <a:blipFill>
                <a:blip r:embed="rId3"/>
                <a:stretch>
                  <a:fillRect l="-335"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 3">
                <a:extLst>
                  <a:ext uri="{FF2B5EF4-FFF2-40B4-BE49-F238E27FC236}">
                    <a16:creationId xmlns:a16="http://schemas.microsoft.com/office/drawing/2014/main" id="{3A1EAA2A-A799-9D1D-C953-5D8F3A22A3E8}"/>
                  </a:ext>
                </a:extLst>
              </p:cNvPr>
              <p:cNvGraphicFramePr>
                <a:graphicFrameLocks noGrp="1"/>
              </p:cNvGraphicFramePr>
              <p:nvPr>
                <p:extLst>
                  <p:ext uri="{D42A27DB-BD31-4B8C-83A1-F6EECF244321}">
                    <p14:modId xmlns:p14="http://schemas.microsoft.com/office/powerpoint/2010/main" val="4036940580"/>
                  </p:ext>
                </p:extLst>
              </p:nvPr>
            </p:nvGraphicFramePr>
            <p:xfrm>
              <a:off x="427021" y="2517528"/>
              <a:ext cx="5077926" cy="329184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4197475357"/>
                        </a:ext>
                      </a:extLst>
                    </a:gridCol>
                    <a:gridCol w="1692642">
                      <a:extLst>
                        <a:ext uri="{9D8B030D-6E8A-4147-A177-3AD203B41FA5}">
                          <a16:colId xmlns:a16="http://schemas.microsoft.com/office/drawing/2014/main" val="2038539728"/>
                        </a:ext>
                      </a:extLst>
                    </a:gridCol>
                    <a:gridCol w="1692642">
                      <a:extLst>
                        <a:ext uri="{9D8B030D-6E8A-4147-A177-3AD203B41FA5}">
                          <a16:colId xmlns:a16="http://schemas.microsoft.com/office/drawing/2014/main" val="1069212687"/>
                        </a:ext>
                      </a:extLst>
                    </a:gridCol>
                  </a:tblGrid>
                  <a:tr h="342016">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234588"/>
                      </a:ext>
                    </a:extLst>
                  </a:tr>
                  <a:tr h="342016">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panose="02040503050406030204" pitchFamily="18" charset="0"/>
                                        <a:ea typeface="Cambria Math" panose="02040503050406030204" pitchFamily="18" charset="0"/>
                                      </a:rPr>
                                      <m:t>Ξ</m:t>
                                    </m:r>
                                  </m:e>
                                  <m:sub>
                                    <m:r>
                                      <m:rPr>
                                        <m:sty m:val="p"/>
                                      </m:rPr>
                                      <a:rPr kumimoji="1" lang="en-US" altLang="ja-JP" b="0" i="0" smtClean="0">
                                        <a:solidFill>
                                          <a:schemeClr val="tx1"/>
                                        </a:solidFill>
                                        <a:latin typeface="Cambria Math" panose="02040503050406030204" pitchFamily="18" charset="0"/>
                                      </a:rPr>
                                      <m:t>cc</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3615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kumimoji="1" lang="en-US" altLang="ja-JP" b="0">
                            <a:solidFill>
                              <a:schemeClr val="tx1"/>
                            </a:solidFill>
                          </a:endParaRPr>
                        </a:p>
                        <a:p>
                          <a:pPr algn="ctr"/>
                          <a:endParaRPr kumimoji="1" lang="en-US" altLang="ja-JP" b="0">
                            <a:solidFill>
                              <a:schemeClr val="tx1"/>
                            </a:solidFill>
                          </a:endParaRPr>
                        </a:p>
                        <a:p>
                          <a:pPr algn="ctr"/>
                          <a:r>
                            <a:rPr kumimoji="1" lang="en-US" altLang="ja-JP" b="0">
                              <a:solidFill>
                                <a:schemeClr val="tx1"/>
                              </a:solidFill>
                            </a:rPr>
                            <a:t>lattice[10]</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748119"/>
                      </a:ext>
                    </a:extLst>
                  </a:tr>
                  <a:tr h="342016">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m:rPr>
                                        <m:sty m:val="p"/>
                                      </m:rPr>
                                      <a:rPr kumimoji="1" lang="en-US" altLang="ja-JP" b="0" i="0" smtClean="0">
                                        <a:solidFill>
                                          <a:schemeClr val="tx1"/>
                                        </a:solidFill>
                                        <a:latin typeface="Cambria Math" panose="02040503050406030204" pitchFamily="18" charset="0"/>
                                        <a:ea typeface="Cambria Math" panose="02040503050406030204" pitchFamily="18" charset="0"/>
                                      </a:rPr>
                                      <m:t>Ξ</m:t>
                                    </m:r>
                                  </m:e>
                                  <m:sub>
                                    <m:r>
                                      <m:rPr>
                                        <m:sty m:val="p"/>
                                      </m:rPr>
                                      <a:rPr kumimoji="1" lang="en-US" altLang="ja-JP" b="0" i="0" smtClean="0">
                                        <a:solidFill>
                                          <a:schemeClr val="tx1"/>
                                        </a:solidFill>
                                        <a:latin typeface="Cambria Math" panose="02040503050406030204" pitchFamily="18" charset="0"/>
                                      </a:rPr>
                                      <m:t>cc</m:t>
                                    </m:r>
                                  </m:sub>
                                  <m:sup>
                                    <m:r>
                                      <a:rPr kumimoji="1" lang="en-US" altLang="ja-JP" b="0" i="0"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3703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953278"/>
                      </a:ext>
                    </a:extLst>
                  </a:tr>
                  <a:tr h="342016">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m:rPr>
                                        <m:sty m:val="p"/>
                                      </m:rPr>
                                      <a:rPr kumimoji="1" lang="el-GR" altLang="ja-JP" b="0" i="0" smtClean="0">
                                        <a:solidFill>
                                          <a:schemeClr val="tx1"/>
                                        </a:solidFill>
                                        <a:latin typeface="Cambria Math" panose="02040503050406030204" pitchFamily="18" charset="0"/>
                                        <a:ea typeface="Cambria Math" panose="02040503050406030204" pitchFamily="18" charset="0"/>
                                      </a:rPr>
                                      <m:t>Ω</m:t>
                                    </m:r>
                                  </m:e>
                                  <m:sub>
                                    <m:r>
                                      <m:rPr>
                                        <m:sty m:val="p"/>
                                      </m:rPr>
                                      <a:rPr kumimoji="1" lang="en-US" altLang="ja-JP" b="0" i="0" smtClean="0">
                                        <a:solidFill>
                                          <a:schemeClr val="tx1"/>
                                        </a:solidFill>
                                        <a:latin typeface="Cambria Math" panose="02040503050406030204" pitchFamily="18" charset="0"/>
                                      </a:rPr>
                                      <m:t>cc</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3733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573762"/>
                      </a:ext>
                    </a:extLst>
                  </a:tr>
                  <a:tr h="342016">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m:rPr>
                                        <m:sty m:val="p"/>
                                      </m:rPr>
                                      <a:rPr kumimoji="1" lang="en-US" altLang="ja-JP" b="0" i="0" smtClean="0">
                                        <a:solidFill>
                                          <a:schemeClr val="tx1"/>
                                        </a:solidFill>
                                        <a:latin typeface="Cambria Math" panose="02040503050406030204" pitchFamily="18" charset="0"/>
                                        <a:ea typeface="Cambria Math" panose="02040503050406030204" pitchFamily="18" charset="0"/>
                                      </a:rPr>
                                      <m:t>Ω</m:t>
                                    </m:r>
                                  </m:e>
                                  <m:sub>
                                    <m:r>
                                      <m:rPr>
                                        <m:sty m:val="p"/>
                                      </m:rPr>
                                      <a:rPr kumimoji="1" lang="en-US" altLang="ja-JP" b="0" i="0" smtClean="0">
                                        <a:solidFill>
                                          <a:schemeClr val="tx1"/>
                                        </a:solidFill>
                                        <a:latin typeface="Cambria Math" panose="02040503050406030204" pitchFamily="18" charset="0"/>
                                      </a:rPr>
                                      <m:t>cc</m:t>
                                    </m:r>
                                  </m:sub>
                                  <m:sup>
                                    <m:r>
                                      <a:rPr kumimoji="1" lang="en-US" altLang="ja-JP" b="0" i="0"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3793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6232832"/>
                      </a:ext>
                    </a:extLst>
                  </a:tr>
                  <a:tr h="342016">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𝐷</m:t>
                                </m:r>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kumimoji="1" lang="en-US" altLang="ja-JP" b="0">
                            <a:solidFill>
                              <a:schemeClr val="tx1"/>
                            </a:solidFill>
                          </a:endParaRPr>
                        </a:p>
                        <a:p>
                          <a:pPr algn="ctr"/>
                          <a:endParaRPr kumimoji="1" lang="en-US" altLang="ja-JP" b="0">
                            <a:solidFill>
                              <a:schemeClr val="tx1"/>
                            </a:solidFill>
                          </a:endParaRPr>
                        </a:p>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469128"/>
                      </a:ext>
                    </a:extLst>
                  </a:tr>
                  <a:tr h="342016">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𝐷</m:t>
                                    </m:r>
                                  </m:e>
                                  <m:sup>
                                    <m:r>
                                      <a:rPr kumimoji="1" lang="en-US" altLang="ja-JP" b="0" i="1" smtClean="0">
                                        <a:solidFill>
                                          <a:schemeClr val="tx1"/>
                                        </a:solidFill>
                                        <a:latin typeface="Cambria Math" panose="02040503050406030204" pitchFamily="18" charset="0"/>
                                      </a:rPr>
                                      <m:t>∗</m:t>
                                    </m:r>
                                  </m:sup>
                                </m:s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3501"/>
                      </a:ext>
                    </a:extLst>
                  </a:tr>
                  <a:tr h="357360">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ea typeface="Cambria Math" panose="02040503050406030204" pitchFamily="18" charset="0"/>
                                      </a:rPr>
                                    </m:ctrlPr>
                                  </m:sSubPr>
                                  <m:e>
                                    <m:r>
                                      <a:rPr kumimoji="1" lang="en-US" altLang="ja-JP" b="0" i="1" smtClean="0">
                                        <a:solidFill>
                                          <a:schemeClr val="tx1"/>
                                        </a:solidFill>
                                        <a:latin typeface="Cambria Math" panose="02040503050406030204" pitchFamily="18" charset="0"/>
                                        <a:ea typeface="Cambria Math" panose="02040503050406030204" pitchFamily="18" charset="0"/>
                                      </a:rPr>
                                      <m:t>𝐷</m:t>
                                    </m:r>
                                  </m:e>
                                  <m:sub>
                                    <m:r>
                                      <a:rPr kumimoji="1" lang="en-US" altLang="ja-JP" b="0" i="1" smtClean="0">
                                        <a:solidFill>
                                          <a:schemeClr val="tx1"/>
                                        </a:solidFill>
                                        <a:latin typeface="Cambria Math" panose="02040503050406030204" pitchFamily="18" charset="0"/>
                                        <a:ea typeface="Cambria Math" panose="02040503050406030204" pitchFamily="18" charset="0"/>
                                      </a:rPr>
                                      <m:t>𝑠</m:t>
                                    </m:r>
                                  </m:sub>
                                </m:sSub>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856340"/>
                      </a:ext>
                    </a:extLst>
                  </a:tr>
                  <a:tr h="357360">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𝐷</m:t>
                                    </m:r>
                                  </m:e>
                                  <m:sub>
                                    <m:r>
                                      <a:rPr kumimoji="1" lang="en-US" altLang="ja-JP" b="0" i="1" smtClean="0">
                                        <a:solidFill>
                                          <a:schemeClr val="tx1"/>
                                        </a:solidFill>
                                        <a:latin typeface="Cambria Math" panose="02040503050406030204" pitchFamily="18" charset="0"/>
                                      </a:rPr>
                                      <m:t>𝑠</m:t>
                                    </m:r>
                                  </m:sub>
                                  <m:sup>
                                    <m:r>
                                      <a:rPr kumimoji="1" lang="en-US" altLang="ja-JP" b="0" i="1" smtClean="0">
                                        <a:solidFill>
                                          <a:schemeClr val="tx1"/>
                                        </a:solidFill>
                                        <a:latin typeface="Cambria Math" panose="02040503050406030204" pitchFamily="18" charset="0"/>
                                      </a:rPr>
                                      <m:t>∗</m:t>
                                    </m:r>
                                  </m:sup>
                                </m:sSubSup>
                              </m:oMath>
                            </m:oMathPara>
                          </a14:m>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229071"/>
                      </a:ext>
                    </a:extLst>
                  </a:tr>
                </a:tbl>
              </a:graphicData>
            </a:graphic>
          </p:graphicFrame>
        </mc:Choice>
        <mc:Fallback xmlns="">
          <p:graphicFrame>
            <p:nvGraphicFramePr>
              <p:cNvPr id="3" name="表 3">
                <a:extLst>
                  <a:ext uri="{FF2B5EF4-FFF2-40B4-BE49-F238E27FC236}">
                    <a16:creationId xmlns:a16="http://schemas.microsoft.com/office/drawing/2014/main" id="{3A1EAA2A-A799-9D1D-C953-5D8F3A22A3E8}"/>
                  </a:ext>
                </a:extLst>
              </p:cNvPr>
              <p:cNvGraphicFramePr>
                <a:graphicFrameLocks noGrp="1"/>
              </p:cNvGraphicFramePr>
              <p:nvPr>
                <p:extLst>
                  <p:ext uri="{D42A27DB-BD31-4B8C-83A1-F6EECF244321}">
                    <p14:modId xmlns:p14="http://schemas.microsoft.com/office/powerpoint/2010/main" val="4036940580"/>
                  </p:ext>
                </p:extLst>
              </p:nvPr>
            </p:nvGraphicFramePr>
            <p:xfrm>
              <a:off x="427021" y="2517528"/>
              <a:ext cx="5077926" cy="3291840"/>
            </p:xfrm>
            <a:graphic>
              <a:graphicData uri="http://schemas.openxmlformats.org/drawingml/2006/table">
                <a:tbl>
                  <a:tblPr firstRow="1" bandRow="1">
                    <a:tableStyleId>{5C22544A-7EE6-4342-B048-85BDC9FD1C3A}</a:tableStyleId>
                  </a:tblPr>
                  <a:tblGrid>
                    <a:gridCol w="1692642">
                      <a:extLst>
                        <a:ext uri="{9D8B030D-6E8A-4147-A177-3AD203B41FA5}">
                          <a16:colId xmlns:a16="http://schemas.microsoft.com/office/drawing/2014/main" val="4197475357"/>
                        </a:ext>
                      </a:extLst>
                    </a:gridCol>
                    <a:gridCol w="1692642">
                      <a:extLst>
                        <a:ext uri="{9D8B030D-6E8A-4147-A177-3AD203B41FA5}">
                          <a16:colId xmlns:a16="http://schemas.microsoft.com/office/drawing/2014/main" val="2038539728"/>
                        </a:ext>
                      </a:extLst>
                    </a:gridCol>
                    <a:gridCol w="1692642">
                      <a:extLst>
                        <a:ext uri="{9D8B030D-6E8A-4147-A177-3AD203B41FA5}">
                          <a16:colId xmlns:a16="http://schemas.microsoft.com/office/drawing/2014/main" val="1069212687"/>
                        </a:ext>
                      </a:extLst>
                    </a:gridCol>
                  </a:tblGrid>
                  <a:tr h="365760">
                    <a:tc>
                      <a:txBody>
                        <a:bodyPr/>
                        <a:lstStyle/>
                        <a:p>
                          <a:pPr algn="ctr"/>
                          <a:endParaRPr kumimoji="1" lang="ja-JP" altLang="en-US"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234588"/>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108333" r="-200719" b="-728333"/>
                          </a:stretch>
                        </a:blipFill>
                      </a:tcPr>
                    </a:tc>
                    <a:tc>
                      <a:txBody>
                        <a:bodyPr/>
                        <a:lstStyle/>
                        <a:p>
                          <a:pPr algn="ctr"/>
                          <a:r>
                            <a:rPr kumimoji="1" lang="en-US" altLang="ja-JP" b="0">
                              <a:solidFill>
                                <a:schemeClr val="tx1"/>
                              </a:solidFill>
                            </a:rPr>
                            <a:t>3615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kumimoji="1" lang="en-US" altLang="ja-JP" b="0">
                            <a:solidFill>
                              <a:schemeClr val="tx1"/>
                            </a:solidFill>
                          </a:endParaRPr>
                        </a:p>
                        <a:p>
                          <a:pPr algn="ctr"/>
                          <a:endParaRPr kumimoji="1" lang="en-US" altLang="ja-JP" b="0">
                            <a:solidFill>
                              <a:schemeClr val="tx1"/>
                            </a:solidFill>
                          </a:endParaRPr>
                        </a:p>
                        <a:p>
                          <a:pPr algn="ctr"/>
                          <a:r>
                            <a:rPr kumimoji="1" lang="en-US" altLang="ja-JP" b="0">
                              <a:solidFill>
                                <a:schemeClr val="tx1"/>
                              </a:solidFill>
                            </a:rPr>
                            <a:t>lattice[10]</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748119"/>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208333" r="-200719" b="-628333"/>
                          </a:stretch>
                        </a:blipFill>
                      </a:tcPr>
                    </a:tc>
                    <a:tc>
                      <a:txBody>
                        <a:bodyPr/>
                        <a:lstStyle/>
                        <a:p>
                          <a:pPr algn="ctr"/>
                          <a:r>
                            <a:rPr kumimoji="1" lang="en-US" altLang="ja-JP" b="0">
                              <a:solidFill>
                                <a:schemeClr val="tx1"/>
                              </a:solidFill>
                            </a:rPr>
                            <a:t>3703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953278"/>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308333" r="-200719" b="-528333"/>
                          </a:stretch>
                        </a:blipFill>
                      </a:tcPr>
                    </a:tc>
                    <a:tc>
                      <a:txBody>
                        <a:bodyPr/>
                        <a:lstStyle/>
                        <a:p>
                          <a:pPr algn="ctr"/>
                          <a:r>
                            <a:rPr kumimoji="1" lang="en-US" altLang="ja-JP" b="0">
                              <a:solidFill>
                                <a:schemeClr val="tx1"/>
                              </a:solidFill>
                            </a:rPr>
                            <a:t>3733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573762"/>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401639" r="-200719" b="-419672"/>
                          </a:stretch>
                        </a:blipFill>
                      </a:tcPr>
                    </a:tc>
                    <a:tc>
                      <a:txBody>
                        <a:bodyPr/>
                        <a:lstStyle/>
                        <a:p>
                          <a:pPr algn="ctr"/>
                          <a:r>
                            <a:rPr kumimoji="1" lang="en-US" altLang="ja-JP" b="0">
                              <a:solidFill>
                                <a:schemeClr val="tx1"/>
                              </a:solidFill>
                            </a:rPr>
                            <a:t>3793</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a:solidFill>
                                <a:schemeClr val="tx1"/>
                              </a:solidFill>
                            </a:rPr>
                            <a:t>lattice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6232832"/>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510000" r="-200719" b="-326667"/>
                          </a:stretch>
                        </a:blipFill>
                      </a:tcPr>
                    </a:tc>
                    <a:tc>
                      <a:txBody>
                        <a:bodyPr/>
                        <a:lstStyle/>
                        <a:p>
                          <a:pPr algn="ctr"/>
                          <a:r>
                            <a:rPr kumimoji="1" lang="en-US" altLang="ja-JP" b="0">
                              <a:solidFill>
                                <a:schemeClr val="tx1"/>
                              </a:solidFill>
                            </a:rPr>
                            <a:t>1867</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kumimoji="1" lang="en-US" altLang="ja-JP" b="0">
                            <a:solidFill>
                              <a:schemeClr val="tx1"/>
                            </a:solidFill>
                          </a:endParaRPr>
                        </a:p>
                        <a:p>
                          <a:pPr algn="ctr"/>
                          <a:endParaRPr kumimoji="1" lang="en-US" altLang="ja-JP" b="0">
                            <a:solidFill>
                              <a:schemeClr val="tx1"/>
                            </a:solidFill>
                          </a:endParaRPr>
                        </a:p>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469128"/>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610000" r="-200719" b="-226667"/>
                          </a:stretch>
                        </a:blipFill>
                      </a:tcPr>
                    </a:tc>
                    <a:tc>
                      <a:txBody>
                        <a:bodyPr/>
                        <a:lstStyle/>
                        <a:p>
                          <a:pPr algn="ctr"/>
                          <a:r>
                            <a:rPr kumimoji="1" lang="en-US" altLang="ja-JP" b="0">
                              <a:solidFill>
                                <a:schemeClr val="tx1"/>
                              </a:solidFill>
                            </a:rPr>
                            <a:t>2009</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3501"/>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710000" r="-200719" b="-126667"/>
                          </a:stretch>
                        </a:blipFill>
                      </a:tcPr>
                    </a:tc>
                    <a:tc>
                      <a:txBody>
                        <a:bodyPr/>
                        <a:lstStyle/>
                        <a:p>
                          <a:pPr algn="ctr"/>
                          <a:r>
                            <a:rPr kumimoji="1" lang="en-US" altLang="ja-JP" b="0">
                              <a:solidFill>
                                <a:schemeClr val="tx1"/>
                              </a:solidFill>
                            </a:rPr>
                            <a:t>1968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856340"/>
                      </a:ext>
                    </a:extLst>
                  </a:tr>
                  <a:tr h="3657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0" t="-810000" r="-200719" b="-26667"/>
                          </a:stretch>
                        </a:blipFill>
                      </a:tcPr>
                    </a:tc>
                    <a:tc>
                      <a:txBody>
                        <a:bodyPr/>
                        <a:lstStyle/>
                        <a:p>
                          <a:pPr algn="ctr"/>
                          <a:r>
                            <a:rPr kumimoji="1" lang="en-US" altLang="ja-JP" b="0">
                              <a:solidFill>
                                <a:schemeClr val="tx1"/>
                              </a:solidFill>
                            </a:rPr>
                            <a:t>2112</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kumimoji="1" lang="en-US" altLang="ja-JP" b="0">
                              <a:solidFill>
                                <a:schemeClr val="tx1"/>
                              </a:solidFill>
                            </a:rPr>
                            <a:t>experiment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229071"/>
                      </a:ext>
                    </a:extLst>
                  </a:tr>
                </a:tbl>
              </a:graphicData>
            </a:graphic>
          </p:graphicFrame>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616BD04-3DE2-39D3-EE7A-BB71E6DAA171}"/>
                  </a:ext>
                </a:extLst>
              </p:cNvPr>
              <p:cNvSpPr txBox="1"/>
              <p:nvPr/>
            </p:nvSpPr>
            <p:spPr>
              <a:xfrm>
                <a:off x="6234258" y="3073257"/>
                <a:ext cx="6228184"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𝑎𝑣𝑒</m:t>
                          </m:r>
                        </m:sub>
                      </m:sSub>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Ξ</m:t>
                              </m:r>
                            </m:e>
                            <m:sub>
                              <m:r>
                                <m:rPr>
                                  <m:sty m:val="p"/>
                                </m:rPr>
                                <a:rPr lang="en-US" altLang="ja-JP" sz="2400">
                                  <a:latin typeface="Cambria Math" panose="02040503050406030204" pitchFamily="18" charset="0"/>
                                </a:rPr>
                                <m:t>cc</m:t>
                              </m:r>
                            </m:sub>
                          </m:sSub>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𝑎𝑣𝑒</m:t>
                          </m:r>
                        </m:sub>
                      </m:s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Ω</m:t>
                              </m:r>
                            </m:e>
                            <m:sub>
                              <m:r>
                                <m:rPr>
                                  <m:sty m:val="p"/>
                                </m:rPr>
                                <a:rPr lang="en-US" altLang="ja-JP" sz="2400">
                                  <a:latin typeface="Cambria Math" panose="02040503050406030204" pitchFamily="18" charset="0"/>
                                </a:rPr>
                                <m:t>cc</m:t>
                              </m:r>
                            </m:sub>
                          </m:sSub>
                        </m:e>
                      </m:d>
                      <m:r>
                        <a:rPr lang="en-US" altLang="ja-JP" sz="2400" b="0" i="0" smtClean="0">
                          <a:latin typeface="Cambria Math" panose="02040503050406030204" pitchFamily="18" charset="0"/>
                        </a:rPr>
                        <m:t>=100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a:p>
            </p:txBody>
          </p:sp>
        </mc:Choice>
        <mc:Fallback xmlns="">
          <p:sp>
            <p:nvSpPr>
              <p:cNvPr id="5" name="テキスト ボックス 4">
                <a:extLst>
                  <a:ext uri="{FF2B5EF4-FFF2-40B4-BE49-F238E27FC236}">
                    <a16:creationId xmlns:a16="http://schemas.microsoft.com/office/drawing/2014/main" id="{2616BD04-3DE2-39D3-EE7A-BB71E6DAA171}"/>
                  </a:ext>
                </a:extLst>
              </p:cNvPr>
              <p:cNvSpPr txBox="1">
                <a:spLocks noRot="1" noChangeAspect="1" noMove="1" noResize="1" noEditPoints="1" noAdjustHandles="1" noChangeArrowheads="1" noChangeShapeType="1" noTextEdit="1"/>
              </p:cNvSpPr>
              <p:nvPr/>
            </p:nvSpPr>
            <p:spPr>
              <a:xfrm>
                <a:off x="6234258" y="3073257"/>
                <a:ext cx="6228184" cy="461665"/>
              </a:xfrm>
              <a:prstGeom prst="rect">
                <a:avLst/>
              </a:prstGeom>
              <a:blipFill>
                <a:blip r:embed="rId5"/>
                <a:stretch>
                  <a:fillRect l="-294"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518A96A-6449-F0F6-8431-490BF00FF44F}"/>
                  </a:ext>
                </a:extLst>
              </p:cNvPr>
              <p:cNvSpPr txBox="1"/>
              <p:nvPr/>
            </p:nvSpPr>
            <p:spPr>
              <a:xfrm>
                <a:off x="6234258" y="3752261"/>
                <a:ext cx="6228184" cy="52052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𝑎𝑣𝑒</m:t>
                          </m:r>
                        </m:sub>
                      </m:sSub>
                      <m:d>
                        <m:dPr>
                          <m:ctrlPr>
                            <a:rPr kumimoji="1" lang="en-US" altLang="ja-JP" sz="2400" b="0" i="1" smtClean="0">
                              <a:latin typeface="Cambria Math" panose="02040503050406030204" pitchFamily="18" charset="0"/>
                            </a:rPr>
                          </m:ctrlPr>
                        </m:dPr>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m:t>
                              </m:r>
                            </m:sup>
                          </m:sSup>
                        </m:e>
                      </m:d>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𝑀</m:t>
                          </m:r>
                        </m:e>
                        <m:sub>
                          <m:r>
                            <a:rPr lang="en-US" altLang="ja-JP" sz="2400" i="1">
                              <a:latin typeface="Cambria Math" panose="02040503050406030204" pitchFamily="18" charset="0"/>
                            </a:rPr>
                            <m:t>𝑎𝑣𝑒</m:t>
                          </m:r>
                        </m:sub>
                      </m:sSub>
                      <m:d>
                        <m:dPr>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i="1">
                                  <a:latin typeface="Cambria Math" panose="02040503050406030204" pitchFamily="18" charset="0"/>
                                </a:rPr>
                                <m:t>𝑠</m:t>
                              </m:r>
                            </m:sub>
                            <m:sup>
                              <m:r>
                                <a:rPr lang="en-US" altLang="ja-JP" sz="2400" i="1">
                                  <a:latin typeface="Cambria Math" panose="02040503050406030204" pitchFamily="18" charset="0"/>
                                  <a:ea typeface="Cambria Math" panose="02040503050406030204" pitchFamily="18" charset="0"/>
                                </a:rPr>
                                <m:t>±</m:t>
                              </m:r>
                            </m:sup>
                          </m:sSubSup>
                        </m:e>
                      </m:d>
                      <m:r>
                        <a:rPr lang="en-US" altLang="ja-JP" sz="2400" b="0" i="0" smtClean="0">
                          <a:latin typeface="Cambria Math" panose="02040503050406030204" pitchFamily="18" charset="0"/>
                        </a:rPr>
                        <m:t>=103 (</m:t>
                      </m:r>
                      <m:r>
                        <m:rPr>
                          <m:sty m:val="p"/>
                        </m:rPr>
                        <a:rPr lang="en-US" altLang="ja-JP" sz="2400" b="0" i="0" smtClean="0">
                          <a:latin typeface="Cambria Math" panose="02040503050406030204" pitchFamily="18" charset="0"/>
                        </a:rPr>
                        <m:t>MeV</m:t>
                      </m:r>
                      <m:r>
                        <a:rPr lang="en-US" altLang="ja-JP" sz="2400" b="0" i="0" smtClean="0">
                          <a:latin typeface="Cambria Math" panose="02040503050406030204" pitchFamily="18" charset="0"/>
                        </a:rPr>
                        <m:t>)</m:t>
                      </m:r>
                    </m:oMath>
                  </m:oMathPara>
                </a14:m>
                <a:endParaRPr lang="ja-JP" altLang="en-US"/>
              </a:p>
            </p:txBody>
          </p:sp>
        </mc:Choice>
        <mc:Fallback xmlns="">
          <p:sp>
            <p:nvSpPr>
              <p:cNvPr id="6" name="テキスト ボックス 5">
                <a:extLst>
                  <a:ext uri="{FF2B5EF4-FFF2-40B4-BE49-F238E27FC236}">
                    <a16:creationId xmlns:a16="http://schemas.microsoft.com/office/drawing/2014/main" id="{4518A96A-6449-F0F6-8431-490BF00FF44F}"/>
                  </a:ext>
                </a:extLst>
              </p:cNvPr>
              <p:cNvSpPr txBox="1">
                <a:spLocks noRot="1" noChangeAspect="1" noMove="1" noResize="1" noEditPoints="1" noAdjustHandles="1" noChangeArrowheads="1" noChangeShapeType="1" noTextEdit="1"/>
              </p:cNvSpPr>
              <p:nvPr/>
            </p:nvSpPr>
            <p:spPr>
              <a:xfrm>
                <a:off x="6234258" y="3752261"/>
                <a:ext cx="6228184" cy="52052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488808C4-877C-EEF9-A516-46D3694D4906}"/>
              </a:ext>
            </a:extLst>
          </p:cNvPr>
          <p:cNvSpPr txBox="1"/>
          <p:nvPr/>
        </p:nvSpPr>
        <p:spPr>
          <a:xfrm>
            <a:off x="6801239" y="5080446"/>
            <a:ext cx="4637553" cy="830997"/>
          </a:xfrm>
          <a:prstGeom prst="rect">
            <a:avLst/>
          </a:prstGeom>
          <a:noFill/>
        </p:spPr>
        <p:txBody>
          <a:bodyPr wrap="square" rtlCol="0">
            <a:spAutoFit/>
          </a:bodyPr>
          <a:lstStyle/>
          <a:p>
            <a:r>
              <a:rPr kumimoji="1" lang="en-US" altLang="ja-JP" sz="2400">
                <a:solidFill>
                  <a:srgbClr val="FF0000"/>
                </a:solidFill>
              </a:rPr>
              <a:t>Superflavor symmetry holds </a:t>
            </a:r>
          </a:p>
          <a:p>
            <a:r>
              <a:rPr kumimoji="1" lang="en-US" altLang="ja-JP" sz="2400">
                <a:solidFill>
                  <a:srgbClr val="FF0000"/>
                </a:solidFill>
              </a:rPr>
              <a:t>with high accuracy!</a:t>
            </a:r>
            <a:endParaRPr kumimoji="1" lang="ja-JP" altLang="en-US" sz="2400">
              <a:solidFill>
                <a:srgbClr val="FF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8B657AF-DD1C-4854-7110-1A07B5468310}"/>
                  </a:ext>
                </a:extLst>
              </p:cNvPr>
              <p:cNvSpPr txBox="1"/>
              <p:nvPr/>
            </p:nvSpPr>
            <p:spPr>
              <a:xfrm>
                <a:off x="8497078" y="4351911"/>
                <a:ext cx="3694922" cy="369332"/>
              </a:xfrm>
              <a:prstGeom prst="rect">
                <a:avLst/>
              </a:prstGeom>
              <a:noFill/>
            </p:spPr>
            <p:txBody>
              <a:bodyPr wrap="square" rtlCol="0">
                <a:spAutoFit/>
              </a:bodyPr>
              <a:lstStyle/>
              <a:p>
                <a:r>
                  <a:rPr lang="en-US" altLang="ja-JP"/>
                  <a:t>※</a:t>
                </a:r>
                <a:r>
                  <a:rPr kumimoji="1" lang="en-US" altLang="ja-JP" sz="1800" b="0"/>
                  <a:t> </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𝑀</m:t>
                        </m:r>
                      </m:e>
                      <m:sub>
                        <m:r>
                          <a:rPr kumimoji="1" lang="en-US" altLang="ja-JP" sz="1800" b="0" i="1" smtClean="0">
                            <a:latin typeface="Cambria Math" panose="02040503050406030204" pitchFamily="18" charset="0"/>
                          </a:rPr>
                          <m:t>𝑎𝑣𝑒</m:t>
                        </m:r>
                      </m:sub>
                    </m:sSub>
                  </m:oMath>
                </a14:m>
                <a:r>
                  <a:rPr kumimoji="1" lang="en-US" altLang="ja-JP"/>
                  <a:t> means spin average</a:t>
                </a:r>
                <a:endParaRPr kumimoji="1" lang="ja-JP" altLang="en-US"/>
              </a:p>
            </p:txBody>
          </p:sp>
        </mc:Choice>
        <mc:Fallback xmlns="">
          <p:sp>
            <p:nvSpPr>
              <p:cNvPr id="8" name="テキスト ボックス 7">
                <a:extLst>
                  <a:ext uri="{FF2B5EF4-FFF2-40B4-BE49-F238E27FC236}">
                    <a16:creationId xmlns:a16="http://schemas.microsoft.com/office/drawing/2014/main" id="{78B657AF-DD1C-4854-7110-1A07B5468310}"/>
                  </a:ext>
                </a:extLst>
              </p:cNvPr>
              <p:cNvSpPr txBox="1">
                <a:spLocks noRot="1" noChangeAspect="1" noMove="1" noResize="1" noEditPoints="1" noAdjustHandles="1" noChangeArrowheads="1" noChangeShapeType="1" noTextEdit="1"/>
              </p:cNvSpPr>
              <p:nvPr/>
            </p:nvSpPr>
            <p:spPr>
              <a:xfrm>
                <a:off x="8497078" y="4351911"/>
                <a:ext cx="3694922" cy="369332"/>
              </a:xfrm>
              <a:prstGeom prst="rect">
                <a:avLst/>
              </a:prstGeom>
              <a:blipFill>
                <a:blip r:embed="rId7"/>
                <a:stretch>
                  <a:fillRect l="-1485" t="-8333" b="-28333"/>
                </a:stretch>
              </a:blipFill>
            </p:spPr>
            <p:txBody>
              <a:bodyPr/>
              <a:lstStyle/>
              <a:p>
                <a:r>
                  <a:rPr lang="ja-JP" altLang="en-US">
                    <a:noFill/>
                  </a:rPr>
                  <a:t> </a:t>
                </a:r>
              </a:p>
            </p:txBody>
          </p:sp>
        </mc:Fallback>
      </mc:AlternateContent>
      <p:sp>
        <p:nvSpPr>
          <p:cNvPr id="9" name="等号 8">
            <a:extLst>
              <a:ext uri="{FF2B5EF4-FFF2-40B4-BE49-F238E27FC236}">
                <a16:creationId xmlns:a16="http://schemas.microsoft.com/office/drawing/2014/main" id="{36C32B41-0B9A-AEEF-2DBA-ED5A3315A02F}"/>
              </a:ext>
            </a:extLst>
          </p:cNvPr>
          <p:cNvSpPr/>
          <p:nvPr/>
        </p:nvSpPr>
        <p:spPr>
          <a:xfrm rot="5400000">
            <a:off x="9668652" y="3570526"/>
            <a:ext cx="581376" cy="173736"/>
          </a:xfrm>
          <a:prstGeom prst="mathEqual">
            <a:avLst>
              <a:gd name="adj1" fmla="val 23520"/>
              <a:gd name="adj2" fmla="val 379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111D48D1-E964-32F2-08DB-158823981210}"/>
              </a:ext>
            </a:extLst>
          </p:cNvPr>
          <p:cNvSpPr txBox="1"/>
          <p:nvPr/>
        </p:nvSpPr>
        <p:spPr>
          <a:xfrm>
            <a:off x="0" y="6490126"/>
            <a:ext cx="8436634" cy="307777"/>
          </a:xfrm>
          <a:prstGeom prst="rect">
            <a:avLst/>
          </a:prstGeom>
          <a:noFill/>
        </p:spPr>
        <p:txBody>
          <a:bodyPr wrap="square" rtlCol="0">
            <a:spAutoFit/>
          </a:bodyPr>
          <a:lstStyle/>
          <a:p>
            <a:r>
              <a:rPr lang="en-US" altLang="ja-JP" sz="1400" b="0" i="0">
                <a:effectLst/>
              </a:rPr>
              <a:t>[10]H. </a:t>
            </a:r>
            <a:r>
              <a:rPr lang="en-US" altLang="ja-JP" sz="1400" b="0" i="0" err="1">
                <a:effectLst/>
              </a:rPr>
              <a:t>Bahtiyar</a:t>
            </a:r>
            <a:r>
              <a:rPr lang="en-US" altLang="ja-JP" sz="1400"/>
              <a:t> et al. </a:t>
            </a:r>
            <a:r>
              <a:rPr lang="en-US" altLang="ja-JP" sz="1400" b="0" i="0">
                <a:effectLst/>
              </a:rPr>
              <a:t>(TRJQCD Collaboration), Phys. Rev. D 102, 054513 (2020)</a:t>
            </a:r>
            <a:endParaRPr kumimoji="1" lang="ja-JP" altLang="en-US" sz="1400"/>
          </a:p>
        </p:txBody>
      </p:sp>
      <p:sp>
        <p:nvSpPr>
          <p:cNvPr id="4" name="テキスト ボックス 3">
            <a:extLst>
              <a:ext uri="{FF2B5EF4-FFF2-40B4-BE49-F238E27FC236}">
                <a16:creationId xmlns:a16="http://schemas.microsoft.com/office/drawing/2014/main" id="{311B0C85-8462-8F94-0AEF-CC85022421D1}"/>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mass relation from </a:t>
            </a:r>
            <a:r>
              <a:rPr kumimoji="1" lang="en-US" altLang="ja-JP" sz="4400" err="1">
                <a:solidFill>
                  <a:schemeClr val="bg1"/>
                </a:solidFill>
              </a:rPr>
              <a:t>superflavor</a:t>
            </a:r>
            <a:r>
              <a:rPr kumimoji="1" lang="en-US" altLang="ja-JP" sz="4400">
                <a:solidFill>
                  <a:schemeClr val="bg1"/>
                </a:solidFill>
              </a:rPr>
              <a:t> symmetry</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04CF413-90AD-0924-5689-E6B1FE6389B3}"/>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8</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A04CF413-90AD-0924-5689-E6B1FE6389B3}"/>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8"/>
                <a:stretch>
                  <a:fillRect l="-20958" t="-126316" r="-44910"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82875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1" y="47697"/>
                <a:ext cx="9126747" cy="769441"/>
              </a:xfrm>
              <a:prstGeom prst="rect">
                <a:avLst/>
              </a:prstGeom>
              <a:noFill/>
            </p:spPr>
            <p:txBody>
              <a:bodyPr wrap="square" rtlCol="0">
                <a:spAutoFit/>
              </a:bodyPr>
              <a:lstStyle/>
              <a:p>
                <a:r>
                  <a:rPr kumimoji="1" lang="en-US" altLang="ja-JP" sz="4400">
                    <a:solidFill>
                      <a:schemeClr val="bg1"/>
                    </a:solidFill>
                  </a:rPr>
                  <a:t>The existence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r>
                      <a:rPr lang="en-US" altLang="ja-JP" sz="4400" b="0" i="1" smtClean="0">
                        <a:solidFill>
                          <a:schemeClr val="bg1"/>
                        </a:solidFill>
                        <a:latin typeface="Cambria Math" panose="02040503050406030204" pitchFamily="18" charset="0"/>
                      </a:rPr>
                      <m:t> </m:t>
                    </m:r>
                  </m:oMath>
                </a14:m>
                <a:r>
                  <a:rPr kumimoji="1" lang="en-US" altLang="ja-JP" sz="4400">
                    <a:solidFill>
                      <a:schemeClr val="bg1"/>
                    </a:solidFill>
                  </a:rPr>
                  <a:t>from SFS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1" y="47697"/>
                <a:ext cx="9126747" cy="769441"/>
              </a:xfrm>
              <a:prstGeom prst="rect">
                <a:avLst/>
              </a:prstGeom>
              <a:blipFill>
                <a:blip r:embed="rId3"/>
                <a:stretch>
                  <a:fillRect l="-2672"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95757DA6-B4D4-8B40-D997-2E4D2CB6A437}"/>
                  </a:ext>
                </a:extLst>
              </p:cNvPr>
              <p:cNvSpPr txBox="1"/>
              <p:nvPr/>
            </p:nvSpPr>
            <p:spPr>
              <a:xfrm>
                <a:off x="427021" y="1061536"/>
                <a:ext cx="11337957" cy="954107"/>
              </a:xfrm>
              <a:prstGeom prst="rect">
                <a:avLst/>
              </a:prstGeom>
              <a:noFill/>
            </p:spPr>
            <p:txBody>
              <a:bodyPr wrap="square" rtlCol="0">
                <a:spAutoFit/>
              </a:bodyPr>
              <a:lstStyle/>
              <a:p>
                <a:r>
                  <a:rPr lang="en-US" altLang="ja-JP" sz="2800"/>
                  <a:t>We naturally expect </a:t>
                </a:r>
                <a:r>
                  <a:rPr lang="en-US" altLang="ja-JP" sz="2800">
                    <a:solidFill>
                      <a:srgbClr val="FF0000"/>
                    </a:solidFill>
                  </a:rPr>
                  <a:t>the existence of </a:t>
                </a:r>
                <a14:m>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𝑇</m:t>
                        </m:r>
                      </m:e>
                      <m:sub>
                        <m:r>
                          <a:rPr lang="en-US" altLang="ja-JP" sz="2800" i="1">
                            <a:solidFill>
                              <a:srgbClr val="FF0000"/>
                            </a:solidFill>
                            <a:latin typeface="Cambria Math" panose="02040503050406030204" pitchFamily="18" charset="0"/>
                          </a:rPr>
                          <m:t>𝑐𝑐𝑠</m:t>
                        </m:r>
                      </m:sub>
                    </m:sSub>
                    <m:r>
                      <a:rPr lang="en-US" altLang="ja-JP" sz="2800" i="1">
                        <a:solidFill>
                          <a:srgbClr val="FF0000"/>
                        </a:solidFill>
                        <a:latin typeface="Cambria Math" panose="02040503050406030204" pitchFamily="18" charset="0"/>
                      </a:rPr>
                      <m:t> </m:t>
                    </m:r>
                    <m:d>
                      <m:dPr>
                        <m:ctrlPr>
                          <a:rPr lang="en-US" altLang="ja-JP" sz="2800" i="1" smtClean="0">
                            <a:solidFill>
                              <a:srgbClr val="FF0000"/>
                            </a:solidFill>
                            <a:latin typeface="Cambria Math" panose="02040503050406030204" pitchFamily="18" charset="0"/>
                          </a:rPr>
                        </m:ctrlPr>
                      </m:dPr>
                      <m:e>
                        <m:r>
                          <a:rPr lang="en-US" altLang="ja-JP" sz="2800" i="1" smtClean="0">
                            <a:solidFill>
                              <a:srgbClr val="FF0000"/>
                            </a:solidFill>
                            <a:latin typeface="Cambria Math" panose="02040503050406030204" pitchFamily="18" charset="0"/>
                            <a:ea typeface="Cambria Math" panose="02040503050406030204" pitchFamily="18" charset="0"/>
                          </a:rPr>
                          <m:t>~</m:t>
                        </m:r>
                        <m:r>
                          <a:rPr lang="en-US" altLang="ja-JP" sz="2800" b="0" i="1" smtClean="0">
                            <a:solidFill>
                              <a:srgbClr val="FF0000"/>
                            </a:solidFill>
                            <a:latin typeface="Cambria Math" panose="02040503050406030204" pitchFamily="18" charset="0"/>
                            <a:ea typeface="Cambria Math" panose="02040503050406030204" pitchFamily="18" charset="0"/>
                          </a:rPr>
                          <m:t>𝑐𝑐</m:t>
                        </m:r>
                        <m:acc>
                          <m:accPr>
                            <m:chr m:val="̅"/>
                            <m:ctrlPr>
                              <a:rPr lang="en-US" altLang="ja-JP" sz="2800" b="0" i="1" smtClean="0">
                                <a:solidFill>
                                  <a:srgbClr val="FF0000"/>
                                </a:solidFill>
                                <a:latin typeface="Cambria Math" panose="02040503050406030204" pitchFamily="18" charset="0"/>
                                <a:ea typeface="Cambria Math" panose="02040503050406030204" pitchFamily="18" charset="0"/>
                              </a:rPr>
                            </m:ctrlPr>
                          </m:accPr>
                          <m:e>
                            <m:r>
                              <a:rPr lang="en-US" altLang="ja-JP" sz="2800" b="0" i="1" smtClean="0">
                                <a:solidFill>
                                  <a:srgbClr val="FF0000"/>
                                </a:solidFill>
                                <a:latin typeface="Cambria Math" panose="02040503050406030204" pitchFamily="18" charset="0"/>
                                <a:ea typeface="Cambria Math" panose="02040503050406030204" pitchFamily="18" charset="0"/>
                              </a:rPr>
                              <m:t>𝑠</m:t>
                            </m:r>
                          </m:e>
                        </m:acc>
                        <m:acc>
                          <m:accPr>
                            <m:chr m:val="̅"/>
                            <m:ctrlPr>
                              <a:rPr lang="en-US" altLang="ja-JP" sz="2800" i="1" smtClean="0">
                                <a:solidFill>
                                  <a:srgbClr val="FF0000"/>
                                </a:solidFill>
                                <a:latin typeface="Cambria Math" panose="02040503050406030204" pitchFamily="18" charset="0"/>
                              </a:rPr>
                            </m:ctrlPr>
                          </m:accPr>
                          <m:e>
                            <m:r>
                              <a:rPr lang="en-US" altLang="ja-JP" sz="2800" b="0" i="1" smtClean="0">
                                <a:solidFill>
                                  <a:srgbClr val="FF0000"/>
                                </a:solidFill>
                                <a:latin typeface="Cambria Math" panose="02040503050406030204" pitchFamily="18" charset="0"/>
                              </a:rPr>
                              <m:t>𝑞</m:t>
                            </m:r>
                          </m:e>
                        </m:acc>
                      </m:e>
                    </m:d>
                  </m:oMath>
                </a14:m>
                <a:r>
                  <a:rPr kumimoji="1" lang="ja-JP" altLang="en-US" sz="2800">
                    <a:solidFill>
                      <a:srgbClr val="FF0000"/>
                    </a:solidFill>
                  </a:rPr>
                  <a:t> </a:t>
                </a:r>
                <a:r>
                  <a:rPr lang="en-US" altLang="ja-JP" sz="2800">
                    <a:solidFill>
                      <a:schemeClr val="tx1"/>
                    </a:solidFill>
                  </a:rPr>
                  <a:t>applying the mass relation of SFS to </a:t>
                </a:r>
                <a14:m>
                  <m:oMath xmlns:m="http://schemas.openxmlformats.org/officeDocument/2006/math">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𝑇</m:t>
                        </m:r>
                      </m:e>
                      <m:sub>
                        <m:r>
                          <a:rPr lang="en-US" altLang="ja-JP" sz="2800" i="1">
                            <a:solidFill>
                              <a:schemeClr val="tx1"/>
                            </a:solidFill>
                            <a:latin typeface="Cambria Math" panose="02040503050406030204" pitchFamily="18" charset="0"/>
                          </a:rPr>
                          <m:t>𝑐𝑐</m:t>
                        </m:r>
                      </m:sub>
                      <m:sup>
                        <m:r>
                          <a:rPr lang="en-US" altLang="ja-JP" sz="2800" i="1">
                            <a:solidFill>
                              <a:schemeClr val="tx1"/>
                            </a:solidFill>
                            <a:latin typeface="Cambria Math" panose="02040503050406030204" pitchFamily="18" charset="0"/>
                          </a:rPr>
                          <m:t>+</m:t>
                        </m:r>
                      </m:sup>
                    </m:sSubSup>
                  </m:oMath>
                </a14:m>
                <a:endParaRPr kumimoji="1" lang="ja-JP" altLang="en-US" sz="2800">
                  <a:solidFill>
                    <a:srgbClr val="FF0000"/>
                  </a:solidFill>
                </a:endParaRPr>
              </a:p>
            </p:txBody>
          </p:sp>
        </mc:Choice>
        <mc:Fallback xmlns="">
          <p:sp>
            <p:nvSpPr>
              <p:cNvPr id="11" name="テキスト ボックス 10">
                <a:extLst>
                  <a:ext uri="{FF2B5EF4-FFF2-40B4-BE49-F238E27FC236}">
                    <a16:creationId xmlns:a16="http://schemas.microsoft.com/office/drawing/2014/main" id="{95757DA6-B4D4-8B40-D997-2E4D2CB6A437}"/>
                  </a:ext>
                </a:extLst>
              </p:cNvPr>
              <p:cNvSpPr txBox="1">
                <a:spLocks noRot="1" noChangeAspect="1" noMove="1" noResize="1" noEditPoints="1" noAdjustHandles="1" noChangeArrowheads="1" noChangeShapeType="1" noTextEdit="1"/>
              </p:cNvSpPr>
              <p:nvPr/>
            </p:nvSpPr>
            <p:spPr>
              <a:xfrm>
                <a:off x="427021" y="1061536"/>
                <a:ext cx="11337957" cy="954107"/>
              </a:xfrm>
              <a:prstGeom prst="rect">
                <a:avLst/>
              </a:prstGeom>
              <a:blipFill>
                <a:blip r:embed="rId4"/>
                <a:stretch>
                  <a:fillRect l="-1075" t="-5732" r="-1075" b="-17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28E1036C-38C5-79F7-A227-38BA7628C5A5}"/>
                  </a:ext>
                </a:extLst>
              </p:cNvPr>
              <p:cNvSpPr txBox="1"/>
              <p:nvPr/>
            </p:nvSpPr>
            <p:spPr>
              <a:xfrm>
                <a:off x="2620502" y="2119747"/>
                <a:ext cx="6950994" cy="6270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solidFill>
                                <a:schemeClr val="tx1"/>
                              </a:solidFill>
                              <a:latin typeface="Cambria Math" panose="02040503050406030204" pitchFamily="18" charset="0"/>
                            </a:rPr>
                          </m:ctrlPr>
                        </m:sSubPr>
                        <m:e>
                          <m:r>
                            <a:rPr kumimoji="1" lang="en-US" altLang="ja-JP" sz="3200" b="0" i="1" smtClean="0">
                              <a:solidFill>
                                <a:schemeClr val="tx1"/>
                              </a:solidFill>
                              <a:latin typeface="Cambria Math" panose="02040503050406030204" pitchFamily="18" charset="0"/>
                            </a:rPr>
                            <m:t>𝑀</m:t>
                          </m:r>
                        </m:e>
                        <m:sub>
                          <m:r>
                            <a:rPr lang="en-US" altLang="ja-JP" sz="3200" i="1">
                              <a:latin typeface="Cambria Math" panose="02040503050406030204" pitchFamily="18" charset="0"/>
                            </a:rPr>
                            <m:t>𝑄𝑄</m:t>
                          </m:r>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𝑠</m:t>
                              </m:r>
                            </m:e>
                          </m:acc>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𝑞</m:t>
                              </m:r>
                            </m:e>
                          </m:acc>
                        </m:sub>
                      </m:sSub>
                      <m:r>
                        <a:rPr kumimoji="1" lang="en-US" altLang="ja-JP" sz="3200" b="0" i="1" smtClean="0">
                          <a:solidFill>
                            <a:schemeClr val="tx1"/>
                          </a:solidFill>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𝑀</m:t>
                          </m:r>
                        </m:e>
                        <m:sub>
                          <m:r>
                            <a:rPr lang="en-US" altLang="ja-JP" sz="3200" i="1">
                              <a:latin typeface="Cambria Math" panose="02040503050406030204" pitchFamily="18" charset="0"/>
                            </a:rPr>
                            <m:t>𝑄𝑄</m:t>
                          </m:r>
                          <m:acc>
                            <m:accPr>
                              <m:chr m:val="̅"/>
                              <m:ctrlPr>
                                <a:rPr lang="en-US" altLang="ja-JP" sz="3200" i="1" smtClean="0">
                                  <a:latin typeface="Cambria Math" panose="02040503050406030204" pitchFamily="18" charset="0"/>
                                </a:rPr>
                              </m:ctrlPr>
                            </m:accPr>
                            <m:e>
                              <m:r>
                                <a:rPr lang="en-US" altLang="ja-JP" sz="3200" b="0" i="1" smtClean="0">
                                  <a:latin typeface="Cambria Math" panose="02040503050406030204" pitchFamily="18" charset="0"/>
                                </a:rPr>
                                <m:t>𝑞</m:t>
                              </m:r>
                            </m:e>
                          </m:acc>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𝑞</m:t>
                              </m:r>
                            </m:e>
                          </m:acc>
                        </m:sub>
                      </m:sSub>
                      <m:r>
                        <a:rPr kumimoji="1" lang="en-US" altLang="ja-JP" sz="3200" b="0" i="1" smtClean="0">
                          <a:solidFill>
                            <a:schemeClr val="tx1"/>
                          </a:solidFill>
                          <a:latin typeface="Cambria Math" panose="02040503050406030204" pitchFamily="18" charset="0"/>
                        </a:rPr>
                        <m:t>=</m:t>
                      </m:r>
                      <m:sSub>
                        <m:sSubPr>
                          <m:ctrlPr>
                            <a:rPr kumimoji="1" lang="en-US" altLang="ja-JP" sz="3200" b="0" i="1" smtClean="0">
                              <a:solidFill>
                                <a:schemeClr val="tx1"/>
                              </a:solidFill>
                              <a:latin typeface="Cambria Math" panose="02040503050406030204" pitchFamily="18" charset="0"/>
                            </a:rPr>
                          </m:ctrlPr>
                        </m:sSubPr>
                        <m:e>
                          <m:r>
                            <a:rPr kumimoji="1" lang="en-US" altLang="ja-JP" sz="3200" b="0" i="1" smtClean="0">
                              <a:solidFill>
                                <a:schemeClr val="tx1"/>
                              </a:solidFill>
                              <a:latin typeface="Cambria Math" panose="02040503050406030204" pitchFamily="18" charset="0"/>
                            </a:rPr>
                            <m:t>𝑀</m:t>
                          </m:r>
                        </m:e>
                        <m: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𝑄</m:t>
                              </m:r>
                            </m:e>
                          </m:acc>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𝑠</m:t>
                              </m:r>
                            </m:e>
                          </m:acc>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𝑞</m:t>
                              </m:r>
                            </m:e>
                          </m:acc>
                        </m:sub>
                      </m:sSub>
                      <m:r>
                        <a:rPr kumimoji="1" lang="en-US" altLang="ja-JP" sz="3200" b="0" i="1" smtClean="0">
                          <a:solidFill>
                            <a:schemeClr val="tx1"/>
                          </a:solidFill>
                          <a:latin typeface="Cambria Math" panose="02040503050406030204" pitchFamily="18" charset="0"/>
                        </a:rPr>
                        <m:t>−</m:t>
                      </m:r>
                      <m:sSub>
                        <m:sSubPr>
                          <m:ctrlPr>
                            <a:rPr kumimoji="1" lang="en-US" altLang="ja-JP" sz="3200" b="0" i="1" smtClean="0">
                              <a:solidFill>
                                <a:schemeClr val="tx1"/>
                              </a:solidFill>
                              <a:latin typeface="Cambria Math" panose="02040503050406030204" pitchFamily="18" charset="0"/>
                            </a:rPr>
                          </m:ctrlPr>
                        </m:sSubPr>
                        <m:e>
                          <m:r>
                            <a:rPr kumimoji="1" lang="en-US" altLang="ja-JP" sz="3200" b="0" i="1" smtClean="0">
                              <a:solidFill>
                                <a:schemeClr val="tx1"/>
                              </a:solidFill>
                              <a:latin typeface="Cambria Math" panose="02040503050406030204" pitchFamily="18" charset="0"/>
                            </a:rPr>
                            <m:t>𝑀</m:t>
                          </m:r>
                        </m:e>
                        <m: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𝑄</m:t>
                              </m:r>
                            </m:e>
                          </m:acc>
                          <m:acc>
                            <m:accPr>
                              <m:chr m:val="̅"/>
                              <m:ctrlPr>
                                <a:rPr lang="en-US" altLang="ja-JP" sz="3200" i="1">
                                  <a:latin typeface="Cambria Math" panose="02040503050406030204" pitchFamily="18" charset="0"/>
                                </a:rPr>
                              </m:ctrlPr>
                            </m:accPr>
                            <m:e>
                              <m:r>
                                <a:rPr lang="en-US" altLang="ja-JP" sz="3200" b="0" i="1" smtClean="0">
                                  <a:latin typeface="Cambria Math" panose="02040503050406030204" pitchFamily="18" charset="0"/>
                                </a:rPr>
                                <m:t>𝑞</m:t>
                              </m:r>
                            </m:e>
                          </m:acc>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𝑞</m:t>
                              </m:r>
                            </m:e>
                          </m:acc>
                        </m:sub>
                      </m:sSub>
                    </m:oMath>
                  </m:oMathPara>
                </a14:m>
                <a:endParaRPr kumimoji="1" lang="ja-JP" altLang="en-US" sz="2400">
                  <a:solidFill>
                    <a:schemeClr val="tx1"/>
                  </a:solidFill>
                </a:endParaRPr>
              </a:p>
            </p:txBody>
          </p:sp>
        </mc:Choice>
        <mc:Fallback xmlns="">
          <p:sp>
            <p:nvSpPr>
              <p:cNvPr id="32" name="テキスト ボックス 31">
                <a:extLst>
                  <a:ext uri="{FF2B5EF4-FFF2-40B4-BE49-F238E27FC236}">
                    <a16:creationId xmlns:a16="http://schemas.microsoft.com/office/drawing/2014/main" id="{28E1036C-38C5-79F7-A227-38BA7628C5A5}"/>
                  </a:ext>
                </a:extLst>
              </p:cNvPr>
              <p:cNvSpPr txBox="1">
                <a:spLocks noRot="1" noChangeAspect="1" noMove="1" noResize="1" noEditPoints="1" noAdjustHandles="1" noChangeArrowheads="1" noChangeShapeType="1" noTextEdit="1"/>
              </p:cNvSpPr>
              <p:nvPr/>
            </p:nvSpPr>
            <p:spPr>
              <a:xfrm>
                <a:off x="2620502" y="2119747"/>
                <a:ext cx="6950994" cy="627031"/>
              </a:xfrm>
              <a:prstGeom prst="rect">
                <a:avLst/>
              </a:prstGeom>
              <a:blipFill>
                <a:blip r:embed="rId5"/>
                <a:stretch>
                  <a:fillRect/>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B69B525B-172B-4012-8EA3-0DD96AD975D3}"/>
              </a:ext>
            </a:extLst>
          </p:cNvPr>
          <p:cNvCxnSpPr/>
          <p:nvPr/>
        </p:nvCxnSpPr>
        <p:spPr>
          <a:xfrm>
            <a:off x="3204853" y="2756260"/>
            <a:ext cx="12924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9C8A69B-031C-1C82-6915-78D62AE64C71}"/>
                  </a:ext>
                </a:extLst>
              </p:cNvPr>
              <p:cNvSpPr txBox="1"/>
              <p:nvPr/>
            </p:nvSpPr>
            <p:spPr>
              <a:xfrm>
                <a:off x="3032860" y="2730444"/>
                <a:ext cx="214532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𝑇</m:t>
                          </m:r>
                        </m:e>
                        <m:sub>
                          <m:r>
                            <a:rPr lang="en-US" altLang="ja-JP" sz="2800" i="1">
                              <a:solidFill>
                                <a:srgbClr val="FF0000"/>
                              </a:solidFill>
                              <a:latin typeface="Cambria Math" panose="02040503050406030204" pitchFamily="18" charset="0"/>
                            </a:rPr>
                            <m:t>𝑐𝑐𝑠</m:t>
                          </m:r>
                        </m:sub>
                      </m:sSub>
                    </m:oMath>
                  </m:oMathPara>
                </a14:m>
                <a:endParaRPr lang="ja-JP" altLang="en-US"/>
              </a:p>
            </p:txBody>
          </p:sp>
        </mc:Choice>
        <mc:Fallback xmlns="">
          <p:sp>
            <p:nvSpPr>
              <p:cNvPr id="6" name="テキスト ボックス 5">
                <a:extLst>
                  <a:ext uri="{FF2B5EF4-FFF2-40B4-BE49-F238E27FC236}">
                    <a16:creationId xmlns:a16="http://schemas.microsoft.com/office/drawing/2014/main" id="{29C8A69B-031C-1C82-6915-78D62AE64C71}"/>
                  </a:ext>
                </a:extLst>
              </p:cNvPr>
              <p:cNvSpPr txBox="1">
                <a:spLocks noRot="1" noChangeAspect="1" noMove="1" noResize="1" noEditPoints="1" noAdjustHandles="1" noChangeArrowheads="1" noChangeShapeType="1" noTextEdit="1"/>
              </p:cNvSpPr>
              <p:nvPr/>
            </p:nvSpPr>
            <p:spPr>
              <a:xfrm>
                <a:off x="3032860" y="2730444"/>
                <a:ext cx="2145323" cy="523220"/>
              </a:xfrm>
              <a:prstGeom prst="rect">
                <a:avLst/>
              </a:prstGeom>
              <a:blipFill>
                <a:blip r:embed="rId6"/>
                <a:stretch>
                  <a:fillRect/>
                </a:stretch>
              </a:blipFill>
            </p:spPr>
            <p:txBody>
              <a:bodyPr/>
              <a:lstStyle/>
              <a:p>
                <a:r>
                  <a:rPr lang="ja-JP" altLang="en-US">
                    <a:noFill/>
                  </a:rPr>
                  <a:t> </a:t>
                </a:r>
              </a:p>
            </p:txBody>
          </p:sp>
        </mc:Fallback>
      </mc:AlternateContent>
      <p:grpSp>
        <p:nvGrpSpPr>
          <p:cNvPr id="26" name="グループ化 25">
            <a:extLst>
              <a:ext uri="{FF2B5EF4-FFF2-40B4-BE49-F238E27FC236}">
                <a16:creationId xmlns:a16="http://schemas.microsoft.com/office/drawing/2014/main" id="{A4E15C49-531C-63AE-0269-6A0593C96F6B}"/>
              </a:ext>
            </a:extLst>
          </p:cNvPr>
          <p:cNvGrpSpPr/>
          <p:nvPr/>
        </p:nvGrpSpPr>
        <p:grpSpPr>
          <a:xfrm>
            <a:off x="1041601" y="3429000"/>
            <a:ext cx="2629473" cy="2641896"/>
            <a:chOff x="824291" y="1897914"/>
            <a:chExt cx="2629473" cy="2641896"/>
          </a:xfrm>
        </p:grpSpPr>
        <p:sp>
          <p:nvSpPr>
            <p:cNvPr id="27" name="フローチャート: 結合子 26">
              <a:extLst>
                <a:ext uri="{FF2B5EF4-FFF2-40B4-BE49-F238E27FC236}">
                  <a16:creationId xmlns:a16="http://schemas.microsoft.com/office/drawing/2014/main" id="{BC392F0A-7401-04F5-79CE-C5A9F85DDE7A}"/>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0AB8D16A-C9AE-EC24-2019-32994B1FBF87}"/>
                </a:ext>
              </a:extLst>
            </p:cNvPr>
            <p:cNvGrpSpPr/>
            <p:nvPr/>
          </p:nvGrpSpPr>
          <p:grpSpPr>
            <a:xfrm>
              <a:off x="1134437" y="2626843"/>
              <a:ext cx="1209851" cy="1832470"/>
              <a:chOff x="1134437" y="2626843"/>
              <a:chExt cx="1209851" cy="1832470"/>
            </a:xfrm>
          </p:grpSpPr>
          <p:grpSp>
            <p:nvGrpSpPr>
              <p:cNvPr id="40" name="グループ化 39">
                <a:extLst>
                  <a:ext uri="{FF2B5EF4-FFF2-40B4-BE49-F238E27FC236}">
                    <a16:creationId xmlns:a16="http://schemas.microsoft.com/office/drawing/2014/main" id="{3042448A-BAB5-7A63-DA45-C0563D969090}"/>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6D902BE2-5802-98F4-724E-EA35BF849967}"/>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46" name="テキスト ボックス 45">
                      <a:extLst>
                        <a:ext uri="{FF2B5EF4-FFF2-40B4-BE49-F238E27FC236}">
                          <a16:creationId xmlns:a16="http://schemas.microsoft.com/office/drawing/2014/main" id="{6D902BE2-5802-98F4-724E-EA35BF849967}"/>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7"/>
                      <a:stretch>
                        <a:fillRect/>
                      </a:stretch>
                    </a:blipFill>
                  </p:spPr>
                  <p:txBody>
                    <a:bodyPr/>
                    <a:lstStyle/>
                    <a:p>
                      <a:r>
                        <a:rPr lang="ja-JP" altLang="en-US">
                          <a:noFill/>
                        </a:rPr>
                        <a:t> </a:t>
                      </a:r>
                    </a:p>
                  </p:txBody>
                </p:sp>
              </mc:Fallback>
            </mc:AlternateContent>
            <p:sp>
              <p:nvSpPr>
                <p:cNvPr id="47" name="円/楕円 29">
                  <a:extLst>
                    <a:ext uri="{FF2B5EF4-FFF2-40B4-BE49-F238E27FC236}">
                      <a16:creationId xmlns:a16="http://schemas.microsoft.com/office/drawing/2014/main" id="{FDBF8BB2-61B3-237C-4777-D2DB69F421C7}"/>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円/楕円 33">
                <a:extLst>
                  <a:ext uri="{FF2B5EF4-FFF2-40B4-BE49-F238E27FC236}">
                    <a16:creationId xmlns:a16="http://schemas.microsoft.com/office/drawing/2014/main" id="{D520B6EB-A770-4746-1806-48D13B1E4932}"/>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98FB4371-D7F5-2757-016C-61DFBC6922CC}"/>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FF29C553-5DD9-1D07-B1FD-481189B36F9E}"/>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44" name="テキスト ボックス 43">
                      <a:extLst>
                        <a:ext uri="{FF2B5EF4-FFF2-40B4-BE49-F238E27FC236}">
                          <a16:creationId xmlns:a16="http://schemas.microsoft.com/office/drawing/2014/main" id="{FF29C553-5DD9-1D07-B1FD-481189B36F9E}"/>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8"/>
                      <a:stretch>
                        <a:fillRect/>
                      </a:stretch>
                    </a:blipFill>
                  </p:spPr>
                  <p:txBody>
                    <a:bodyPr/>
                    <a:lstStyle/>
                    <a:p>
                      <a:r>
                        <a:rPr lang="ja-JP" altLang="en-US">
                          <a:noFill/>
                        </a:rPr>
                        <a:t> </a:t>
                      </a:r>
                    </a:p>
                  </p:txBody>
                </p:sp>
              </mc:Fallback>
            </mc:AlternateContent>
            <p:sp>
              <p:nvSpPr>
                <p:cNvPr id="45" name="円/楕円 36">
                  <a:extLst>
                    <a:ext uri="{FF2B5EF4-FFF2-40B4-BE49-F238E27FC236}">
                      <a16:creationId xmlns:a16="http://schemas.microsoft.com/office/drawing/2014/main" id="{7439EB6E-DB4A-D94F-DC91-29F118E30BCB}"/>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3" name="直線コネクタ 42">
                <a:extLst>
                  <a:ext uri="{FF2B5EF4-FFF2-40B4-BE49-F238E27FC236}">
                    <a16:creationId xmlns:a16="http://schemas.microsoft.com/office/drawing/2014/main" id="{3D08CD60-A6C1-17DF-A6C4-0CAFE734AC68}"/>
                  </a:ext>
                </a:extLst>
              </p:cNvPr>
              <p:cNvCxnSpPr>
                <a:cxnSpLocks/>
                <a:endCxn id="47"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AEF83158-AB21-71EB-8C7F-B03D654D6BD1}"/>
                </a:ext>
              </a:extLst>
            </p:cNvPr>
            <p:cNvGrpSpPr/>
            <p:nvPr/>
          </p:nvGrpSpPr>
          <p:grpSpPr>
            <a:xfrm>
              <a:off x="2083824" y="1988804"/>
              <a:ext cx="1209851" cy="1832470"/>
              <a:chOff x="1134437" y="2626843"/>
              <a:chExt cx="1209851" cy="1832470"/>
            </a:xfrm>
          </p:grpSpPr>
          <p:grpSp>
            <p:nvGrpSpPr>
              <p:cNvPr id="31" name="グループ化 30">
                <a:extLst>
                  <a:ext uri="{FF2B5EF4-FFF2-40B4-BE49-F238E27FC236}">
                    <a16:creationId xmlns:a16="http://schemas.microsoft.com/office/drawing/2014/main" id="{E6B51642-49C5-6062-A41A-FAE094E59C3F}"/>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7A7D9EE-80C9-3784-1B8C-3C966FAEB4B2}"/>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𝑠</m:t>
                                </m:r>
                              </m:e>
                            </m:acc>
                          </m:oMath>
                        </m:oMathPara>
                      </a14:m>
                      <a:endParaRPr kumimoji="1" lang="ja-JP" altLang="en-US" sz="2000"/>
                    </a:p>
                  </p:txBody>
                </p:sp>
              </mc:Choice>
              <mc:Fallback xmlns="">
                <p:sp>
                  <p:nvSpPr>
                    <p:cNvPr id="38" name="テキスト ボックス 37">
                      <a:extLst>
                        <a:ext uri="{FF2B5EF4-FFF2-40B4-BE49-F238E27FC236}">
                          <a16:creationId xmlns:a16="http://schemas.microsoft.com/office/drawing/2014/main" id="{D7A7D9EE-80C9-3784-1B8C-3C966FAEB4B2}"/>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9"/>
                      <a:stretch>
                        <a:fillRect/>
                      </a:stretch>
                    </a:blipFill>
                  </p:spPr>
                  <p:txBody>
                    <a:bodyPr/>
                    <a:lstStyle/>
                    <a:p>
                      <a:r>
                        <a:rPr lang="ja-JP" altLang="en-US">
                          <a:noFill/>
                        </a:rPr>
                        <a:t> </a:t>
                      </a:r>
                    </a:p>
                  </p:txBody>
                </p:sp>
              </mc:Fallback>
            </mc:AlternateContent>
            <p:sp>
              <p:nvSpPr>
                <p:cNvPr id="39" name="円/楕円 55">
                  <a:extLst>
                    <a:ext uri="{FF2B5EF4-FFF2-40B4-BE49-F238E27FC236}">
                      <a16:creationId xmlns:a16="http://schemas.microsoft.com/office/drawing/2014/main" id="{CE54D9D3-FC92-073A-D340-80DFEE647168}"/>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円/楕円 49">
                <a:extLst>
                  <a:ext uri="{FF2B5EF4-FFF2-40B4-BE49-F238E27FC236}">
                    <a16:creationId xmlns:a16="http://schemas.microsoft.com/office/drawing/2014/main" id="{3ACDB100-3DA5-73DB-7C6C-3F4450E27154}"/>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5ED2C383-DF58-2C42-F2DE-355956DD715D}"/>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8E4E3D0E-A097-A276-8037-7A78D7B45B6C}"/>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36" name="テキスト ボックス 35">
                      <a:extLst>
                        <a:ext uri="{FF2B5EF4-FFF2-40B4-BE49-F238E27FC236}">
                          <a16:creationId xmlns:a16="http://schemas.microsoft.com/office/drawing/2014/main" id="{8E4E3D0E-A097-A276-8037-7A78D7B45B6C}"/>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10"/>
                      <a:stretch>
                        <a:fillRect/>
                      </a:stretch>
                    </a:blipFill>
                  </p:spPr>
                  <p:txBody>
                    <a:bodyPr/>
                    <a:lstStyle/>
                    <a:p>
                      <a:r>
                        <a:rPr lang="ja-JP" altLang="en-US">
                          <a:noFill/>
                        </a:rPr>
                        <a:t> </a:t>
                      </a:r>
                    </a:p>
                  </p:txBody>
                </p:sp>
              </mc:Fallback>
            </mc:AlternateContent>
            <p:sp>
              <p:nvSpPr>
                <p:cNvPr id="37" name="円/楕円 53">
                  <a:extLst>
                    <a:ext uri="{FF2B5EF4-FFF2-40B4-BE49-F238E27FC236}">
                      <a16:creationId xmlns:a16="http://schemas.microsoft.com/office/drawing/2014/main" id="{541AF7B0-8947-EE88-8BCB-A4794B928D85}"/>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5" name="直線コネクタ 34">
                <a:extLst>
                  <a:ext uri="{FF2B5EF4-FFF2-40B4-BE49-F238E27FC236}">
                    <a16:creationId xmlns:a16="http://schemas.microsoft.com/office/drawing/2014/main" id="{CC437781-434A-A495-1666-7628B6A1EAC7}"/>
                  </a:ext>
                </a:extLst>
              </p:cNvPr>
              <p:cNvCxnSpPr>
                <a:cxnSpLocks/>
                <a:endCxn id="39"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a:extLst>
                <a:ext uri="{FF2B5EF4-FFF2-40B4-BE49-F238E27FC236}">
                  <a16:creationId xmlns:a16="http://schemas.microsoft.com/office/drawing/2014/main" id="{8CCE882B-68B1-666E-BCF3-77212BD8997A}"/>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4C328DBC-46AD-5F4F-B691-9E6A15636741}"/>
                  </a:ext>
                </a:extLst>
              </p:cNvPr>
              <p:cNvSpPr txBox="1"/>
              <p:nvPr/>
            </p:nvSpPr>
            <p:spPr>
              <a:xfrm>
                <a:off x="1053962" y="6145229"/>
                <a:ext cx="256287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solidFill>
                                <a:schemeClr val="tx1"/>
                              </a:solidFill>
                              <a:latin typeface="Cambria Math" panose="02040503050406030204" pitchFamily="18" charset="0"/>
                            </a:rPr>
                          </m:ctrlPr>
                        </m:sSubPr>
                        <m:e>
                          <m:r>
                            <a:rPr lang="en-US" altLang="ja-JP" sz="3200" b="0" i="1" smtClean="0">
                              <a:solidFill>
                                <a:schemeClr val="tx1"/>
                              </a:solidFill>
                              <a:latin typeface="Cambria Math" panose="02040503050406030204" pitchFamily="18" charset="0"/>
                            </a:rPr>
                            <m:t>𝑇</m:t>
                          </m:r>
                        </m:e>
                        <m:sub>
                          <m:r>
                            <a:rPr lang="en-US" altLang="ja-JP" sz="3200" b="0" i="1" smtClean="0">
                              <a:solidFill>
                                <a:schemeClr val="tx1"/>
                              </a:solidFill>
                              <a:latin typeface="Cambria Math" panose="02040503050406030204" pitchFamily="18" charset="0"/>
                            </a:rPr>
                            <m:t>𝑐𝑐𝑠</m:t>
                          </m:r>
                        </m:sub>
                      </m:sSub>
                      <m:d>
                        <m:dPr>
                          <m:ctrlPr>
                            <a:rPr lang="en-US" altLang="ja-JP" sz="3200" i="1" smtClean="0">
                              <a:solidFill>
                                <a:schemeClr val="tx1"/>
                              </a:solidFill>
                              <a:latin typeface="Cambria Math" panose="02040503050406030204" pitchFamily="18" charset="0"/>
                            </a:rPr>
                          </m:ctrlPr>
                        </m:dPr>
                        <m:e>
                          <m:r>
                            <a:rPr lang="en-US" altLang="ja-JP" sz="3200" i="1" smtClean="0">
                              <a:solidFill>
                                <a:schemeClr val="tx1"/>
                              </a:solidFill>
                              <a:latin typeface="Cambria Math" panose="02040503050406030204" pitchFamily="18" charset="0"/>
                              <a:ea typeface="Cambria Math" panose="02040503050406030204" pitchFamily="18" charset="0"/>
                            </a:rPr>
                            <m:t>~</m:t>
                          </m:r>
                          <m:r>
                            <a:rPr lang="en-US" altLang="ja-JP" sz="3200" b="0" i="1" smtClean="0">
                              <a:solidFill>
                                <a:schemeClr val="tx1"/>
                              </a:solidFill>
                              <a:latin typeface="Cambria Math" panose="02040503050406030204" pitchFamily="18" charset="0"/>
                              <a:ea typeface="Cambria Math" panose="02040503050406030204" pitchFamily="18" charset="0"/>
                            </a:rPr>
                            <m:t>𝑐𝑐</m:t>
                          </m:r>
                          <m:acc>
                            <m:accPr>
                              <m:chr m:val="̅"/>
                              <m:ctrlPr>
                                <a:rPr lang="en-US" altLang="ja-JP" sz="3200" b="0" i="1" smtClean="0">
                                  <a:solidFill>
                                    <a:schemeClr val="tx1"/>
                                  </a:solidFill>
                                  <a:latin typeface="Cambria Math" panose="02040503050406030204" pitchFamily="18" charset="0"/>
                                  <a:ea typeface="Cambria Math" panose="02040503050406030204" pitchFamily="18" charset="0"/>
                                </a:rPr>
                              </m:ctrlPr>
                            </m:accPr>
                            <m:e>
                              <m:r>
                                <a:rPr lang="en-US" altLang="ja-JP" sz="3200" b="0" i="1" smtClean="0">
                                  <a:solidFill>
                                    <a:schemeClr val="tx1"/>
                                  </a:solidFill>
                                  <a:latin typeface="Cambria Math" panose="02040503050406030204" pitchFamily="18" charset="0"/>
                                  <a:ea typeface="Cambria Math" panose="02040503050406030204" pitchFamily="18" charset="0"/>
                                </a:rPr>
                                <m:t>𝑠</m:t>
                              </m:r>
                            </m:e>
                          </m:acc>
                          <m:acc>
                            <m:accPr>
                              <m:chr m:val="̅"/>
                              <m:ctrlPr>
                                <a:rPr lang="en-US" altLang="ja-JP" sz="3200" i="1" smtClean="0">
                                  <a:solidFill>
                                    <a:schemeClr val="tx1"/>
                                  </a:solidFill>
                                  <a:latin typeface="Cambria Math" panose="02040503050406030204" pitchFamily="18" charset="0"/>
                                </a:rPr>
                              </m:ctrlPr>
                            </m:accPr>
                            <m:e>
                              <m:r>
                                <a:rPr lang="en-US" altLang="ja-JP" sz="3200" b="0" i="1" smtClean="0">
                                  <a:solidFill>
                                    <a:schemeClr val="tx1"/>
                                  </a:solidFill>
                                  <a:latin typeface="Cambria Math" panose="02040503050406030204" pitchFamily="18" charset="0"/>
                                </a:rPr>
                                <m:t>𝑞</m:t>
                              </m:r>
                            </m:e>
                          </m:acc>
                        </m:e>
                      </m:d>
                    </m:oMath>
                  </m:oMathPara>
                </a14:m>
                <a:endParaRPr lang="ja-JP" altLang="en-US" sz="3200">
                  <a:solidFill>
                    <a:schemeClr val="tx1"/>
                  </a:solidFill>
                </a:endParaRPr>
              </a:p>
            </p:txBody>
          </p:sp>
        </mc:Choice>
        <mc:Fallback xmlns="">
          <p:sp>
            <p:nvSpPr>
              <p:cNvPr id="51" name="テキスト ボックス 50">
                <a:extLst>
                  <a:ext uri="{FF2B5EF4-FFF2-40B4-BE49-F238E27FC236}">
                    <a16:creationId xmlns:a16="http://schemas.microsoft.com/office/drawing/2014/main" id="{4C328DBC-46AD-5F4F-B691-9E6A15636741}"/>
                  </a:ext>
                </a:extLst>
              </p:cNvPr>
              <p:cNvSpPr txBox="1">
                <a:spLocks noRot="1" noChangeAspect="1" noMove="1" noResize="1" noEditPoints="1" noAdjustHandles="1" noChangeArrowheads="1" noChangeShapeType="1" noTextEdit="1"/>
              </p:cNvSpPr>
              <p:nvPr/>
            </p:nvSpPr>
            <p:spPr>
              <a:xfrm>
                <a:off x="1053962" y="6145229"/>
                <a:ext cx="2562873" cy="584775"/>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7E0453AF-CDA5-A516-9191-553C68263E56}"/>
                  </a:ext>
                </a:extLst>
              </p:cNvPr>
              <p:cNvSpPr txBox="1"/>
              <p:nvPr/>
            </p:nvSpPr>
            <p:spPr>
              <a:xfrm>
                <a:off x="3981220" y="4283770"/>
                <a:ext cx="8159262" cy="707886"/>
              </a:xfrm>
              <a:prstGeom prst="rect">
                <a:avLst/>
              </a:prstGeom>
              <a:noFill/>
            </p:spPr>
            <p:txBody>
              <a:bodyPr wrap="square" rtlCol="0">
                <a:spAutoFit/>
              </a:bodyPr>
              <a:lstStyle/>
              <a:p>
                <a:r>
                  <a:rPr kumimoji="1" lang="en-US" altLang="ja-JP" sz="2000">
                    <a:solidFill>
                      <a:srgbClr val="FF0000"/>
                    </a:solidFill>
                  </a:rPr>
                  <a:t>If </a:t>
                </a: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𝑇</m:t>
                        </m:r>
                      </m:e>
                      <m:sub>
                        <m:r>
                          <a:rPr lang="en-US" altLang="ja-JP" sz="2000" i="1">
                            <a:solidFill>
                              <a:srgbClr val="FF0000"/>
                            </a:solidFill>
                            <a:latin typeface="Cambria Math" panose="02040503050406030204" pitchFamily="18" charset="0"/>
                          </a:rPr>
                          <m:t>𝑐𝑐𝑠</m:t>
                        </m:r>
                      </m:sub>
                    </m:sSub>
                  </m:oMath>
                </a14:m>
                <a:r>
                  <a:rPr kumimoji="1" lang="en-US" altLang="ja-JP" sz="2000">
                    <a:solidFill>
                      <a:srgbClr val="FF0000"/>
                    </a:solidFill>
                  </a:rPr>
                  <a:t>, as expected from SFS, really does exist, </a:t>
                </a:r>
              </a:p>
              <a:p>
                <a:r>
                  <a:rPr kumimoji="1" lang="en-US" altLang="ja-JP" sz="2000">
                    <a:solidFill>
                      <a:srgbClr val="FF0000"/>
                    </a:solidFill>
                  </a:rPr>
                  <a:t>it means that SFS holds true, and the color anti-triplet is dominant.</a:t>
                </a:r>
                <a:endParaRPr kumimoji="1" lang="ja-JP" altLang="en-US" sz="2000">
                  <a:solidFill>
                    <a:srgbClr val="FF0000"/>
                  </a:solidFill>
                </a:endParaRPr>
              </a:p>
            </p:txBody>
          </p:sp>
        </mc:Choice>
        <mc:Fallback xmlns="">
          <p:sp>
            <p:nvSpPr>
              <p:cNvPr id="54" name="テキスト ボックス 53">
                <a:extLst>
                  <a:ext uri="{FF2B5EF4-FFF2-40B4-BE49-F238E27FC236}">
                    <a16:creationId xmlns:a16="http://schemas.microsoft.com/office/drawing/2014/main" id="{7E0453AF-CDA5-A516-9191-553C68263E56}"/>
                  </a:ext>
                </a:extLst>
              </p:cNvPr>
              <p:cNvSpPr txBox="1">
                <a:spLocks noRot="1" noChangeAspect="1" noMove="1" noResize="1" noEditPoints="1" noAdjustHandles="1" noChangeArrowheads="1" noChangeShapeType="1" noTextEdit="1"/>
              </p:cNvSpPr>
              <p:nvPr/>
            </p:nvSpPr>
            <p:spPr>
              <a:xfrm>
                <a:off x="3981220" y="4283770"/>
                <a:ext cx="8159262" cy="707886"/>
              </a:xfrm>
              <a:prstGeom prst="rect">
                <a:avLst/>
              </a:prstGeom>
              <a:blipFill>
                <a:blip r:embed="rId12"/>
                <a:stretch>
                  <a:fillRect l="-747" t="-4310" b="-146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EE49AB3-44C4-7D8B-DB9E-68E5EE4CA4EE}"/>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9</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8EE49AB3-44C4-7D8B-DB9E-68E5EE4CA4EE}"/>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3"/>
                <a:stretch>
                  <a:fillRect l="-20958" t="-126316" r="-44910"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7960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Superflavor symmetry</a:t>
            </a:r>
            <a:endParaRPr kumimoji="1" lang="ja-JP" altLang="en-US" sz="4400">
              <a:solidFill>
                <a:schemeClr val="bg1"/>
              </a:solidFill>
            </a:endParaRPr>
          </a:p>
        </p:txBody>
      </p:sp>
      <p:grpSp>
        <p:nvGrpSpPr>
          <p:cNvPr id="18" name="グループ化 17">
            <a:extLst>
              <a:ext uri="{FF2B5EF4-FFF2-40B4-BE49-F238E27FC236}">
                <a16:creationId xmlns:a16="http://schemas.microsoft.com/office/drawing/2014/main" id="{2321C876-50F4-5622-E75E-59AEDF69DDFD}"/>
              </a:ext>
            </a:extLst>
          </p:cNvPr>
          <p:cNvGrpSpPr/>
          <p:nvPr/>
        </p:nvGrpSpPr>
        <p:grpSpPr>
          <a:xfrm>
            <a:off x="646253" y="1003445"/>
            <a:ext cx="12058520" cy="1895395"/>
            <a:chOff x="646253" y="1003445"/>
            <a:chExt cx="12058520" cy="1895395"/>
          </a:xfrm>
        </p:grpSpPr>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B6CE7A4B-3082-AACC-C2D6-DCEB3F30CEA0}"/>
                    </a:ext>
                  </a:extLst>
                </p:cNvPr>
                <p:cNvSpPr txBox="1"/>
                <p:nvPr/>
              </p:nvSpPr>
              <p:spPr>
                <a:xfrm>
                  <a:off x="5945834" y="1876252"/>
                  <a:ext cx="6758939" cy="1022588"/>
                </a:xfrm>
                <a:prstGeom prst="rect">
                  <a:avLst/>
                </a:prstGeom>
                <a:noFill/>
              </p:spPr>
              <p:txBody>
                <a:bodyPr wrap="square">
                  <a:spAutoFit/>
                </a:bodyPr>
                <a:lstStyle/>
                <a:p>
                  <a14:m>
                    <m:oMath xmlns:m="http://schemas.openxmlformats.org/officeDocument/2006/math">
                      <m:r>
                        <a:rPr lang="en-US" altLang="ja-JP" sz="2800" b="0" i="1" smtClean="0">
                          <a:latin typeface="Cambria Math" panose="02040503050406030204" pitchFamily="18" charset="0"/>
                        </a:rPr>
                        <m:t>𝑄𝑄</m:t>
                      </m:r>
                    </m:oMath>
                  </a14:m>
                  <a:r>
                    <a:rPr lang="en-US" altLang="ja-JP" sz="2800"/>
                    <a:t> </a:t>
                  </a:r>
                  <a:r>
                    <a:rPr kumimoji="1" lang="en-US" altLang="ja-JP" sz="2800"/>
                    <a:t>and </a:t>
                  </a:r>
                  <a14:m>
                    <m:oMath xmlns:m="http://schemas.openxmlformats.org/officeDocument/2006/math">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𝑄</m:t>
                          </m:r>
                        </m:e>
                      </m:acc>
                    </m:oMath>
                  </a14:m>
                  <a:r>
                    <a:rPr lang="en-US" altLang="ja-JP" sz="2800"/>
                    <a:t> have the same interaction</a:t>
                  </a:r>
                </a:p>
                <a:p>
                  <a:r>
                    <a:rPr lang="en-US" altLang="ja-JP" sz="2800"/>
                    <a:t>in the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𝑚</m:t>
                          </m:r>
                        </m:e>
                        <m:sub>
                          <m:r>
                            <a:rPr lang="en-US" altLang="ja-JP" sz="2800" b="0" i="1" smtClean="0">
                              <a:latin typeface="Cambria Math" panose="02040503050406030204" pitchFamily="18" charset="0"/>
                            </a:rPr>
                            <m:t>𝑄</m:t>
                          </m:r>
                        </m:sub>
                      </m:sSub>
                      <m:r>
                        <a:rPr lang="en-US" altLang="ja-JP" sz="2800" i="1" smtClean="0">
                          <a:latin typeface="Cambria Math" panose="02040503050406030204" pitchFamily="18" charset="0"/>
                          <a:ea typeface="Cambria Math" panose="02040503050406030204" pitchFamily="18" charset="0"/>
                        </a:rPr>
                        <m:t>→∞</m:t>
                      </m:r>
                    </m:oMath>
                  </a14:m>
                  <a:r>
                    <a:rPr lang="en-US" altLang="ja-JP" sz="2800">
                      <a:solidFill>
                        <a:srgbClr val="FF0000"/>
                      </a:solidFill>
                    </a:rPr>
                    <a:t> </a:t>
                  </a:r>
                  <a:r>
                    <a:rPr lang="en-US" altLang="ja-JP" sz="2800"/>
                    <a:t>limit</a:t>
                  </a:r>
                </a:p>
              </p:txBody>
            </p:sp>
          </mc:Choice>
          <mc:Fallback xmlns="">
            <p:sp>
              <p:nvSpPr>
                <p:cNvPr id="48" name="テキスト ボックス 47">
                  <a:extLst>
                    <a:ext uri="{FF2B5EF4-FFF2-40B4-BE49-F238E27FC236}">
                      <a16:creationId xmlns:a16="http://schemas.microsoft.com/office/drawing/2014/main" id="{B6CE7A4B-3082-AACC-C2D6-DCEB3F30CEA0}"/>
                    </a:ext>
                  </a:extLst>
                </p:cNvPr>
                <p:cNvSpPr txBox="1">
                  <a:spLocks noRot="1" noChangeAspect="1" noMove="1" noResize="1" noEditPoints="1" noAdjustHandles="1" noChangeArrowheads="1" noChangeShapeType="1" noTextEdit="1"/>
                </p:cNvSpPr>
                <p:nvPr/>
              </p:nvSpPr>
              <p:spPr>
                <a:xfrm>
                  <a:off x="5945834" y="1876252"/>
                  <a:ext cx="6758939" cy="1022588"/>
                </a:xfrm>
                <a:prstGeom prst="rect">
                  <a:avLst/>
                </a:prstGeom>
                <a:blipFill>
                  <a:blip r:embed="rId3"/>
                  <a:stretch>
                    <a:fillRect l="-1803" t="-5952" b="-10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53E8D5F-A42C-4D78-CC7C-9F2871C0F694}"/>
                    </a:ext>
                  </a:extLst>
                </p:cNvPr>
                <p:cNvSpPr txBox="1"/>
                <p:nvPr/>
              </p:nvSpPr>
              <p:spPr>
                <a:xfrm>
                  <a:off x="742435" y="1041564"/>
                  <a:ext cx="3835374" cy="1423980"/>
                </a:xfrm>
                <a:prstGeom prst="rect">
                  <a:avLst/>
                </a:prstGeom>
                <a:noFill/>
              </p:spPr>
              <p:txBody>
                <a:bodyPr wrap="square" rtlCol="0">
                  <a:spAutoFit/>
                </a:bodyPr>
                <a:lstStyle/>
                <a:p>
                  <a:r>
                    <a:rPr lang="en-US" altLang="ja-JP" sz="2800"/>
                    <a:t>Color rep. of </a:t>
                  </a:r>
                  <a14:m>
                    <m:oMath xmlns:m="http://schemas.openxmlformats.org/officeDocument/2006/math">
                      <m:r>
                        <a:rPr lang="en-US" altLang="ja-JP" sz="2800" b="0" i="1" smtClean="0">
                          <a:latin typeface="Cambria Math" panose="02040503050406030204" pitchFamily="18" charset="0"/>
                        </a:rPr>
                        <m:t>𝑄𝑄</m:t>
                      </m:r>
                    </m:oMath>
                  </a14:m>
                  <a:r>
                    <a:rPr kumimoji="1" lang="en-US" altLang="ja-JP" sz="2800"/>
                    <a:t> is </a:t>
                  </a:r>
                  <a14:m>
                    <m:oMath xmlns:m="http://schemas.openxmlformats.org/officeDocument/2006/math">
                      <m:acc>
                        <m:accPr>
                          <m:chr m:val="̅"/>
                          <m:ctrlPr>
                            <a:rPr kumimoji="1" lang="en-US" altLang="ja-JP" sz="2800" i="1" smtClean="0">
                              <a:latin typeface="Cambria Math" panose="02040503050406030204" pitchFamily="18" charset="0"/>
                            </a:rPr>
                          </m:ctrlPr>
                        </m:accPr>
                        <m:e>
                          <m:r>
                            <a:rPr kumimoji="1" lang="en-US" altLang="ja-JP" sz="2800" b="0" i="1" smtClean="0">
                              <a:latin typeface="Cambria Math" panose="02040503050406030204" pitchFamily="18" charset="0"/>
                            </a:rPr>
                            <m:t>3</m:t>
                          </m:r>
                        </m:e>
                      </m:acc>
                    </m:oMath>
                  </a14:m>
                  <a:endParaRPr kumimoji="1" lang="en-US" altLang="ja-JP" sz="2800"/>
                </a:p>
                <a:p>
                  <a:endParaRPr kumimoji="1" lang="en-US" altLang="ja-JP" sz="2800"/>
                </a:p>
                <a:p>
                  <a:r>
                    <a:rPr lang="en-US" altLang="ja-JP" sz="2800"/>
                    <a:t>Color rep. of </a:t>
                  </a:r>
                  <a14:m>
                    <m:oMath xmlns:m="http://schemas.openxmlformats.org/officeDocument/2006/math">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𝑄</m:t>
                          </m:r>
                        </m:e>
                      </m:acc>
                    </m:oMath>
                  </a14:m>
                  <a:r>
                    <a:rPr lang="en-US" altLang="ja-JP" sz="2800"/>
                    <a:t> is </a:t>
                  </a:r>
                  <a14:m>
                    <m:oMath xmlns:m="http://schemas.openxmlformats.org/officeDocument/2006/math">
                      <m:acc>
                        <m:accPr>
                          <m:chr m:val="̅"/>
                          <m:ctrlPr>
                            <a:rPr lang="en-US" altLang="ja-JP" sz="2800" i="1" smtClean="0">
                              <a:latin typeface="Cambria Math" panose="02040503050406030204" pitchFamily="18" charset="0"/>
                            </a:rPr>
                          </m:ctrlPr>
                        </m:accPr>
                        <m:e>
                          <m:r>
                            <a:rPr lang="en-US" altLang="ja-JP" sz="2800" b="0" i="1" smtClean="0">
                              <a:latin typeface="Cambria Math" panose="02040503050406030204" pitchFamily="18" charset="0"/>
                            </a:rPr>
                            <m:t>3</m:t>
                          </m:r>
                        </m:e>
                      </m:acc>
                    </m:oMath>
                  </a14:m>
                  <a:endParaRPr lang="en-US" altLang="ja-JP" sz="2800"/>
                </a:p>
              </p:txBody>
            </p:sp>
          </mc:Choice>
          <mc:Fallback xmlns="">
            <p:sp>
              <p:nvSpPr>
                <p:cNvPr id="3" name="テキスト ボックス 2">
                  <a:extLst>
                    <a:ext uri="{FF2B5EF4-FFF2-40B4-BE49-F238E27FC236}">
                      <a16:creationId xmlns:a16="http://schemas.microsoft.com/office/drawing/2014/main" id="{253E8D5F-A42C-4D78-CC7C-9F2871C0F694}"/>
                    </a:ext>
                  </a:extLst>
                </p:cNvPr>
                <p:cNvSpPr txBox="1">
                  <a:spLocks noRot="1" noChangeAspect="1" noMove="1" noResize="1" noEditPoints="1" noAdjustHandles="1" noChangeArrowheads="1" noChangeShapeType="1" noTextEdit="1"/>
                </p:cNvSpPr>
                <p:nvPr/>
              </p:nvSpPr>
              <p:spPr>
                <a:xfrm>
                  <a:off x="742435" y="1041564"/>
                  <a:ext cx="3835374" cy="1423980"/>
                </a:xfrm>
                <a:prstGeom prst="rect">
                  <a:avLst/>
                </a:prstGeom>
                <a:blipFill>
                  <a:blip r:embed="rId4"/>
                  <a:stretch>
                    <a:fillRect l="-3339" t="-4292" b="-9442"/>
                  </a:stretch>
                </a:blipFill>
              </p:spPr>
              <p:txBody>
                <a:bodyPr/>
                <a:lstStyle/>
                <a:p>
                  <a:r>
                    <a:rPr lang="ja-JP" altLang="en-US">
                      <a:noFill/>
                    </a:rPr>
                    <a:t> </a:t>
                  </a:r>
                </a:p>
              </p:txBody>
            </p:sp>
          </mc:Fallback>
        </mc:AlternateContent>
        <p:sp>
          <p:nvSpPr>
            <p:cNvPr id="4" name="左大かっこ 3">
              <a:extLst>
                <a:ext uri="{FF2B5EF4-FFF2-40B4-BE49-F238E27FC236}">
                  <a16:creationId xmlns:a16="http://schemas.microsoft.com/office/drawing/2014/main" id="{E5D3038E-ADD4-3E9A-F4FF-EFDCD27F3A36}"/>
                </a:ext>
              </a:extLst>
            </p:cNvPr>
            <p:cNvSpPr/>
            <p:nvPr/>
          </p:nvSpPr>
          <p:spPr>
            <a:xfrm>
              <a:off x="646253" y="1003445"/>
              <a:ext cx="101031" cy="1273601"/>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右矢印 5">
              <a:extLst>
                <a:ext uri="{FF2B5EF4-FFF2-40B4-BE49-F238E27FC236}">
                  <a16:creationId xmlns:a16="http://schemas.microsoft.com/office/drawing/2014/main" id="{D346A6A8-FBE3-DA44-16A1-12D2462029B7}"/>
                </a:ext>
              </a:extLst>
            </p:cNvPr>
            <p:cNvSpPr/>
            <p:nvPr/>
          </p:nvSpPr>
          <p:spPr>
            <a:xfrm>
              <a:off x="4426935" y="1448267"/>
              <a:ext cx="1518899" cy="354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5757DA6-B4D4-8B40-D997-2E4D2CB6A437}"/>
                </a:ext>
              </a:extLst>
            </p:cNvPr>
            <p:cNvSpPr txBox="1"/>
            <p:nvPr/>
          </p:nvSpPr>
          <p:spPr>
            <a:xfrm>
              <a:off x="5945834" y="1044729"/>
              <a:ext cx="6456932" cy="954107"/>
            </a:xfrm>
            <a:prstGeom prst="rect">
              <a:avLst/>
            </a:prstGeom>
            <a:noFill/>
          </p:spPr>
          <p:txBody>
            <a:bodyPr wrap="square" rtlCol="0">
              <a:spAutoFit/>
            </a:bodyPr>
            <a:lstStyle/>
            <a:p>
              <a:r>
                <a:rPr kumimoji="1" lang="en-US" altLang="ja-JP" sz="2800" u="sng">
                  <a:solidFill>
                    <a:srgbClr val="FF0000"/>
                  </a:solidFill>
                </a:rPr>
                <a:t>Superflavor symmetry(SFS)/</a:t>
              </a:r>
            </a:p>
            <a:p>
              <a:r>
                <a:rPr lang="en-US" altLang="ja-JP" sz="2800" u="sng">
                  <a:solidFill>
                    <a:srgbClr val="FF0000"/>
                  </a:solidFill>
                </a:rPr>
                <a:t>Heavy quark anti-diquark symmetry</a:t>
              </a:r>
              <a:endParaRPr kumimoji="1" lang="ja-JP" altLang="en-US" sz="2800" u="sng">
                <a:solidFill>
                  <a:srgbClr val="FF0000"/>
                </a:solidFill>
              </a:endParaRPr>
            </a:p>
          </p:txBody>
        </p:sp>
      </p:grpSp>
      <p:grpSp>
        <p:nvGrpSpPr>
          <p:cNvPr id="8" name="グループ化 7">
            <a:extLst>
              <a:ext uri="{FF2B5EF4-FFF2-40B4-BE49-F238E27FC236}">
                <a16:creationId xmlns:a16="http://schemas.microsoft.com/office/drawing/2014/main" id="{7EF7A6CE-E9E8-B947-59D6-369CADAC6EB3}"/>
              </a:ext>
            </a:extLst>
          </p:cNvPr>
          <p:cNvGrpSpPr/>
          <p:nvPr/>
        </p:nvGrpSpPr>
        <p:grpSpPr>
          <a:xfrm>
            <a:off x="6196530" y="3467101"/>
            <a:ext cx="5995470" cy="2766416"/>
            <a:chOff x="249688" y="3021848"/>
            <a:chExt cx="5995470" cy="2766416"/>
          </a:xfrm>
        </p:grpSpPr>
        <p:grpSp>
          <p:nvGrpSpPr>
            <p:cNvPr id="29" name="グループ化 28">
              <a:extLst>
                <a:ext uri="{FF2B5EF4-FFF2-40B4-BE49-F238E27FC236}">
                  <a16:creationId xmlns:a16="http://schemas.microsoft.com/office/drawing/2014/main" id="{277A4254-66B4-BEEF-0526-40F00D6105EE}"/>
                </a:ext>
              </a:extLst>
            </p:cNvPr>
            <p:cNvGrpSpPr/>
            <p:nvPr/>
          </p:nvGrpSpPr>
          <p:grpSpPr>
            <a:xfrm>
              <a:off x="371962" y="3468475"/>
              <a:ext cx="2344280" cy="2319789"/>
              <a:chOff x="2791601" y="3739925"/>
              <a:chExt cx="2344280" cy="2319789"/>
            </a:xfrm>
          </p:grpSpPr>
          <p:sp>
            <p:nvSpPr>
              <p:cNvPr id="5" name="フローチャート: 結合子 4">
                <a:extLst>
                  <a:ext uri="{FF2B5EF4-FFF2-40B4-BE49-F238E27FC236}">
                    <a16:creationId xmlns:a16="http://schemas.microsoft.com/office/drawing/2014/main" id="{28D320D1-8B35-DF64-8C39-2907A3C69F1C}"/>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DC2CB0B6-A60C-994B-8A49-68115A88FF6C}"/>
                  </a:ext>
                </a:extLst>
              </p:cNvPr>
              <p:cNvGrpSpPr/>
              <p:nvPr/>
            </p:nvGrpSpPr>
            <p:grpSpPr>
              <a:xfrm>
                <a:off x="3247602" y="4022151"/>
                <a:ext cx="1549454" cy="1585556"/>
                <a:chOff x="6783282" y="4022151"/>
                <a:chExt cx="1549454" cy="1585556"/>
              </a:xfrm>
            </p:grpSpPr>
            <p:grpSp>
              <p:nvGrpSpPr>
                <p:cNvPr id="7" name="グループ化 6">
                  <a:extLst>
                    <a:ext uri="{FF2B5EF4-FFF2-40B4-BE49-F238E27FC236}">
                      <a16:creationId xmlns:a16="http://schemas.microsoft.com/office/drawing/2014/main" id="{DB5B972D-F0A8-1473-230D-E6B14BB02989}"/>
                    </a:ext>
                  </a:extLst>
                </p:cNvPr>
                <p:cNvGrpSpPr/>
                <p:nvPr/>
              </p:nvGrpSpPr>
              <p:grpSpPr>
                <a:xfrm>
                  <a:off x="6783282" y="4899820"/>
                  <a:ext cx="1549454" cy="707887"/>
                  <a:chOff x="794834" y="3521821"/>
                  <a:chExt cx="1549454" cy="707887"/>
                </a:xfrm>
              </p:grpSpPr>
              <p:grpSp>
                <p:nvGrpSpPr>
                  <p:cNvPr id="9" name="グループ化 8">
                    <a:extLst>
                      <a:ext uri="{FF2B5EF4-FFF2-40B4-BE49-F238E27FC236}">
                        <a16:creationId xmlns:a16="http://schemas.microsoft.com/office/drawing/2014/main" id="{09D21F3A-9D90-A8A4-9C9A-758A7E1BDB06}"/>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B1264E88-A09D-A1D6-5C94-34642D7E5F69}"/>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16" name="テキスト ボックス 15">
                          <a:extLst>
                            <a:ext uri="{FF2B5EF4-FFF2-40B4-BE49-F238E27FC236}">
                              <a16:creationId xmlns:a16="http://schemas.microsoft.com/office/drawing/2014/main" id="{B1264E88-A09D-A1D6-5C94-34642D7E5F69}"/>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5"/>
                          <a:stretch>
                            <a:fillRect/>
                          </a:stretch>
                        </a:blipFill>
                      </p:spPr>
                      <p:txBody>
                        <a:bodyPr/>
                        <a:lstStyle/>
                        <a:p>
                          <a:r>
                            <a:rPr lang="ja-JP" altLang="en-US">
                              <a:noFill/>
                            </a:rPr>
                            <a:t> </a:t>
                          </a:r>
                        </a:p>
                      </p:txBody>
                    </p:sp>
                  </mc:Fallback>
                </mc:AlternateContent>
                <p:sp>
                  <p:nvSpPr>
                    <p:cNvPr id="17" name="円/楕円 16">
                      <a:extLst>
                        <a:ext uri="{FF2B5EF4-FFF2-40B4-BE49-F238E27FC236}">
                          <a16:creationId xmlns:a16="http://schemas.microsoft.com/office/drawing/2014/main" id="{6F082CAB-36F5-DBF8-7DA5-44088EF30FC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3A54EBD-6E47-45A4-E1E6-ADC4F41427E5}"/>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358BF2B1-A7A9-CF2F-DF2B-90F30109FCC0}"/>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358BF2B1-A7A9-CF2F-DF2B-90F30109FCC0}"/>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6"/>
                          <a:stretch>
                            <a:fillRect/>
                          </a:stretch>
                        </a:blipFill>
                      </p:spPr>
                      <p:txBody>
                        <a:bodyPr/>
                        <a:lstStyle/>
                        <a:p>
                          <a:r>
                            <a:rPr lang="ja-JP" altLang="en-US">
                              <a:noFill/>
                            </a:rPr>
                            <a:t> </a:t>
                          </a:r>
                        </a:p>
                      </p:txBody>
                    </p:sp>
                  </mc:Fallback>
                </mc:AlternateContent>
                <p:sp>
                  <p:nvSpPr>
                    <p:cNvPr id="15" name="円/楕円 14">
                      <a:extLst>
                        <a:ext uri="{FF2B5EF4-FFF2-40B4-BE49-F238E27FC236}">
                          <a16:creationId xmlns:a16="http://schemas.microsoft.com/office/drawing/2014/main" id="{666BD004-AA5E-128C-9E68-AE01D5147A25}"/>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 name="円/楕円 25">
                  <a:extLst>
                    <a:ext uri="{FF2B5EF4-FFF2-40B4-BE49-F238E27FC236}">
                      <a16:creationId xmlns:a16="http://schemas.microsoft.com/office/drawing/2014/main" id="{C7E81E78-4201-ACC6-FFA4-0CC8F59A0EED}"/>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98B0430-740F-E974-5C39-B43CCF40570F}"/>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298B0430-740F-E974-5C39-B43CCF40570F}"/>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7"/>
                      <a:stretch>
                        <a:fillRect/>
                      </a:stretch>
                    </a:blipFill>
                  </p:spPr>
                  <p:txBody>
                    <a:bodyPr/>
                    <a:lstStyle/>
                    <a:p>
                      <a:r>
                        <a:rPr lang="ja-JP" altLang="en-US">
                          <a:noFill/>
                        </a:rPr>
                        <a:t> </a:t>
                      </a:r>
                    </a:p>
                  </p:txBody>
                </p:sp>
              </mc:Fallback>
            </mc:AlternateContent>
          </p:grpSp>
        </p:grpSp>
        <p:grpSp>
          <p:nvGrpSpPr>
            <p:cNvPr id="54" name="グループ化 53">
              <a:extLst>
                <a:ext uri="{FF2B5EF4-FFF2-40B4-BE49-F238E27FC236}">
                  <a16:creationId xmlns:a16="http://schemas.microsoft.com/office/drawing/2014/main" id="{21E35E2F-F4B0-3951-84E6-F279E6148323}"/>
                </a:ext>
              </a:extLst>
            </p:cNvPr>
            <p:cNvGrpSpPr/>
            <p:nvPr/>
          </p:nvGrpSpPr>
          <p:grpSpPr>
            <a:xfrm>
              <a:off x="3429951" y="3468474"/>
              <a:ext cx="2344280" cy="2319789"/>
              <a:chOff x="6037721" y="3900979"/>
              <a:chExt cx="2344280" cy="2319789"/>
            </a:xfrm>
          </p:grpSpPr>
          <p:grpSp>
            <p:nvGrpSpPr>
              <p:cNvPr id="30" name="グループ化 29">
                <a:extLst>
                  <a:ext uri="{FF2B5EF4-FFF2-40B4-BE49-F238E27FC236}">
                    <a16:creationId xmlns:a16="http://schemas.microsoft.com/office/drawing/2014/main" id="{220CC059-2C41-4483-0431-634546AEC731}"/>
                  </a:ext>
                </a:extLst>
              </p:cNvPr>
              <p:cNvGrpSpPr/>
              <p:nvPr/>
            </p:nvGrpSpPr>
            <p:grpSpPr>
              <a:xfrm>
                <a:off x="6037721" y="3900979"/>
                <a:ext cx="2344280" cy="2319789"/>
                <a:chOff x="2791601" y="3739925"/>
                <a:chExt cx="2344280" cy="2319789"/>
              </a:xfrm>
            </p:grpSpPr>
            <p:sp>
              <p:nvSpPr>
                <p:cNvPr id="31" name="フローチャート: 結合子 30">
                  <a:extLst>
                    <a:ext uri="{FF2B5EF4-FFF2-40B4-BE49-F238E27FC236}">
                      <a16:creationId xmlns:a16="http://schemas.microsoft.com/office/drawing/2014/main" id="{A7EEE4AA-E15D-5235-06AB-E4E611F5072A}"/>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B4D085C0-1604-1DC2-6FDE-45CADEB94BAF}"/>
                    </a:ext>
                  </a:extLst>
                </p:cNvPr>
                <p:cNvGrpSpPr/>
                <p:nvPr/>
              </p:nvGrpSpPr>
              <p:grpSpPr>
                <a:xfrm>
                  <a:off x="3247602" y="4899820"/>
                  <a:ext cx="1549454" cy="707887"/>
                  <a:chOff x="794834" y="3521821"/>
                  <a:chExt cx="1549454" cy="707887"/>
                </a:xfrm>
              </p:grpSpPr>
              <p:grpSp>
                <p:nvGrpSpPr>
                  <p:cNvPr id="36" name="グループ化 35">
                    <a:extLst>
                      <a:ext uri="{FF2B5EF4-FFF2-40B4-BE49-F238E27FC236}">
                        <a16:creationId xmlns:a16="http://schemas.microsoft.com/office/drawing/2014/main" id="{AFEA7505-1C0B-BBAF-38D2-10CCB165B051}"/>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ED51239C-A370-F64F-B4BF-D506B2BFC2DB}"/>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40" name="テキスト ボックス 39">
                          <a:extLst>
                            <a:ext uri="{FF2B5EF4-FFF2-40B4-BE49-F238E27FC236}">
                              <a16:creationId xmlns:a16="http://schemas.microsoft.com/office/drawing/2014/main" id="{ED51239C-A370-F64F-B4BF-D506B2BFC2DB}"/>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8"/>
                          <a:stretch>
                            <a:fillRect/>
                          </a:stretch>
                        </a:blipFill>
                      </p:spPr>
                      <p:txBody>
                        <a:bodyPr/>
                        <a:lstStyle/>
                        <a:p>
                          <a:r>
                            <a:rPr lang="ja-JP" altLang="en-US">
                              <a:noFill/>
                            </a:rPr>
                            <a:t> </a:t>
                          </a:r>
                        </a:p>
                      </p:txBody>
                    </p:sp>
                  </mc:Fallback>
                </mc:AlternateContent>
                <p:sp>
                  <p:nvSpPr>
                    <p:cNvPr id="41" name="円/楕円 40">
                      <a:extLst>
                        <a:ext uri="{FF2B5EF4-FFF2-40B4-BE49-F238E27FC236}">
                          <a16:creationId xmlns:a16="http://schemas.microsoft.com/office/drawing/2014/main" id="{48D10A0F-EEB9-3F5B-2A7D-10C625CCE65E}"/>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715A265E-2A37-F760-1201-E79D8024759C}"/>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39BD11CE-85D4-AD9C-051B-D6C469814305}"/>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38" name="テキスト ボックス 37">
                          <a:extLst>
                            <a:ext uri="{FF2B5EF4-FFF2-40B4-BE49-F238E27FC236}">
                              <a16:creationId xmlns:a16="http://schemas.microsoft.com/office/drawing/2014/main" id="{39BD11CE-85D4-AD9C-051B-D6C469814305}"/>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9"/>
                          <a:stretch>
                            <a:fillRect/>
                          </a:stretch>
                        </a:blipFill>
                      </p:spPr>
                      <p:txBody>
                        <a:bodyPr/>
                        <a:lstStyle/>
                        <a:p>
                          <a:r>
                            <a:rPr lang="ja-JP" altLang="en-US">
                              <a:noFill/>
                            </a:rPr>
                            <a:t> </a:t>
                          </a:r>
                        </a:p>
                      </p:txBody>
                    </p:sp>
                  </mc:Fallback>
                </mc:AlternateContent>
                <p:sp>
                  <p:nvSpPr>
                    <p:cNvPr id="39" name="円/楕円 38">
                      <a:extLst>
                        <a:ext uri="{FF2B5EF4-FFF2-40B4-BE49-F238E27FC236}">
                          <a16:creationId xmlns:a16="http://schemas.microsoft.com/office/drawing/2014/main" id="{39373CDD-FE1E-B321-0D4B-EEA714D32784}"/>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F9449B09-7E0D-BDE3-48C9-B355BFFF44A7}"/>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42" name="テキスト ボックス 41">
                    <a:extLst>
                      <a:ext uri="{FF2B5EF4-FFF2-40B4-BE49-F238E27FC236}">
                        <a16:creationId xmlns:a16="http://schemas.microsoft.com/office/drawing/2014/main" id="{F9449B09-7E0D-BDE3-48C9-B355BFFF44A7}"/>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0"/>
                    <a:stretch>
                      <a:fillRect/>
                    </a:stretch>
                  </a:blipFill>
                </p:spPr>
                <p:txBody>
                  <a:bodyPr/>
                  <a:lstStyle/>
                  <a:p>
                    <a:r>
                      <a:rPr lang="ja-JP" altLang="en-US">
                        <a:noFill/>
                      </a:rPr>
                      <a:t> </a:t>
                    </a:r>
                  </a:p>
                </p:txBody>
              </p:sp>
            </mc:Fallback>
          </mc:AlternateContent>
          <p:sp>
            <p:nvSpPr>
              <p:cNvPr id="43" name="円/楕円 42">
                <a:extLst>
                  <a:ext uri="{FF2B5EF4-FFF2-40B4-BE49-F238E27FC236}">
                    <a16:creationId xmlns:a16="http://schemas.microsoft.com/office/drawing/2014/main" id="{61385C65-452A-BDDE-DD39-E3174F72CCC3}"/>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F0C9AC2-F456-9CAC-CE60-5ED221DDE478}"/>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44" name="テキスト ボックス 43">
                    <a:extLst>
                      <a:ext uri="{FF2B5EF4-FFF2-40B4-BE49-F238E27FC236}">
                        <a16:creationId xmlns:a16="http://schemas.microsoft.com/office/drawing/2014/main" id="{3F0C9AC2-F456-9CAC-CE60-5ED221DDE478}"/>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1"/>
                    <a:stretch>
                      <a:fillRect/>
                    </a:stretch>
                  </a:blipFill>
                </p:spPr>
                <p:txBody>
                  <a:bodyPr/>
                  <a:lstStyle/>
                  <a:p>
                    <a:r>
                      <a:rPr lang="ja-JP" altLang="en-US">
                        <a:noFill/>
                      </a:rPr>
                      <a:t> </a:t>
                    </a:r>
                  </a:p>
                </p:txBody>
              </p:sp>
            </mc:Fallback>
          </mc:AlternateContent>
          <p:sp>
            <p:nvSpPr>
              <p:cNvPr id="45" name="円/楕円 44">
                <a:extLst>
                  <a:ext uri="{FF2B5EF4-FFF2-40B4-BE49-F238E27FC236}">
                    <a16:creationId xmlns:a16="http://schemas.microsoft.com/office/drawing/2014/main" id="{17FC545F-9DF8-29FE-B7C0-8FC65031D54E}"/>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C6FC59B8-A78E-0C26-85ED-60C88743E463}"/>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1" name="曲線コネクタ 50">
              <a:extLst>
                <a:ext uri="{FF2B5EF4-FFF2-40B4-BE49-F238E27FC236}">
                  <a16:creationId xmlns:a16="http://schemas.microsoft.com/office/drawing/2014/main" id="{59B40F07-F166-27E6-C47F-20A3A82B02CC}"/>
                </a:ext>
              </a:extLst>
            </p:cNvPr>
            <p:cNvCxnSpPr>
              <a:cxnSpLocks/>
              <a:stCxn id="27" idx="0"/>
              <a:endCxn id="46" idx="1"/>
            </p:cNvCxnSpPr>
            <p:nvPr/>
          </p:nvCxnSpPr>
          <p:spPr>
            <a:xfrm rot="16200000" flipH="1">
              <a:off x="2660074"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4864BF9A-99C9-7798-0F44-BF32742CE5F6}"/>
                </a:ext>
              </a:extLst>
            </p:cNvPr>
            <p:cNvSpPr txBox="1"/>
            <p:nvPr/>
          </p:nvSpPr>
          <p:spPr>
            <a:xfrm>
              <a:off x="249688" y="3021848"/>
              <a:ext cx="5995470" cy="400110"/>
            </a:xfrm>
            <a:prstGeom prst="rect">
              <a:avLst/>
            </a:prstGeom>
            <a:noFill/>
          </p:spPr>
          <p:txBody>
            <a:bodyPr wrap="square" rtlCol="0">
              <a:spAutoFit/>
            </a:bodyPr>
            <a:lstStyle/>
            <a:p>
              <a:r>
                <a:rPr kumimoji="1" lang="en-US" altLang="ja-JP" sz="2000"/>
                <a:t>Singly heavy baryon </a:t>
              </a:r>
              <a:r>
                <a:rPr kumimoji="1" lang="ja-JP" altLang="en-US" sz="2000"/>
                <a:t>↔︎</a:t>
              </a:r>
              <a:r>
                <a:rPr kumimoji="1" lang="en-US" altLang="ja-JP" sz="2000"/>
                <a:t> </a:t>
              </a:r>
              <a:r>
                <a:rPr lang="en-US" altLang="ja-JP" sz="2000"/>
                <a:t>Doubly Heavy tetraquark</a:t>
              </a:r>
              <a:endParaRPr kumimoji="1" lang="ja-JP" altLang="en-US" sz="2000"/>
            </a:p>
          </p:txBody>
        </p:sp>
      </p:grpSp>
      <p:grpSp>
        <p:nvGrpSpPr>
          <p:cNvPr id="13" name="グループ化 12">
            <a:extLst>
              <a:ext uri="{FF2B5EF4-FFF2-40B4-BE49-F238E27FC236}">
                <a16:creationId xmlns:a16="http://schemas.microsoft.com/office/drawing/2014/main" id="{05A2134C-C996-C5C2-8C70-9ABF20516ECB}"/>
              </a:ext>
            </a:extLst>
          </p:cNvPr>
          <p:cNvGrpSpPr/>
          <p:nvPr/>
        </p:nvGrpSpPr>
        <p:grpSpPr>
          <a:xfrm>
            <a:off x="466415" y="3461717"/>
            <a:ext cx="6308390" cy="2771799"/>
            <a:chOff x="6425641" y="3016465"/>
            <a:chExt cx="6308390" cy="2771799"/>
          </a:xfrm>
        </p:grpSpPr>
        <p:grpSp>
          <p:nvGrpSpPr>
            <p:cNvPr id="20" name="グループ化 19">
              <a:extLst>
                <a:ext uri="{FF2B5EF4-FFF2-40B4-BE49-F238E27FC236}">
                  <a16:creationId xmlns:a16="http://schemas.microsoft.com/office/drawing/2014/main" id="{1AF34301-666D-B17D-CB34-E855A0438085}"/>
                </a:ext>
              </a:extLst>
            </p:cNvPr>
            <p:cNvGrpSpPr/>
            <p:nvPr/>
          </p:nvGrpSpPr>
          <p:grpSpPr>
            <a:xfrm>
              <a:off x="6425641" y="3468475"/>
              <a:ext cx="2344280" cy="2319789"/>
              <a:chOff x="2791601" y="3739925"/>
              <a:chExt cx="2344280" cy="2319789"/>
            </a:xfrm>
          </p:grpSpPr>
          <p:sp>
            <p:nvSpPr>
              <p:cNvPr id="21" name="フローチャート: 結合子 20">
                <a:extLst>
                  <a:ext uri="{FF2B5EF4-FFF2-40B4-BE49-F238E27FC236}">
                    <a16:creationId xmlns:a16="http://schemas.microsoft.com/office/drawing/2014/main" id="{2286C539-6DFC-6EBA-2D2A-AC796F62C1D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2879C0DB-0B96-CD74-9E5C-9B40E7240DFA}"/>
                  </a:ext>
                </a:extLst>
              </p:cNvPr>
              <p:cNvGrpSpPr/>
              <p:nvPr/>
            </p:nvGrpSpPr>
            <p:grpSpPr>
              <a:xfrm>
                <a:off x="3655245" y="4022151"/>
                <a:ext cx="604309" cy="1585554"/>
                <a:chOff x="7190925" y="4022151"/>
                <a:chExt cx="604309" cy="1585554"/>
              </a:xfrm>
            </p:grpSpPr>
            <p:grpSp>
              <p:nvGrpSpPr>
                <p:cNvPr id="34" name="グループ化 33">
                  <a:extLst>
                    <a:ext uri="{FF2B5EF4-FFF2-40B4-BE49-F238E27FC236}">
                      <a16:creationId xmlns:a16="http://schemas.microsoft.com/office/drawing/2014/main" id="{4BCB4856-DD24-293C-9E7D-C7E53F7320FA}"/>
                    </a:ext>
                  </a:extLst>
                </p:cNvPr>
                <p:cNvGrpSpPr/>
                <p:nvPr/>
              </p:nvGrpSpPr>
              <p:grpSpPr>
                <a:xfrm>
                  <a:off x="7190925" y="4899819"/>
                  <a:ext cx="604309" cy="707886"/>
                  <a:chOff x="3920641" y="5136495"/>
                  <a:chExt cx="604309" cy="707886"/>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A2E7E0D3-609E-9D01-1E37-FE4ED93773BA}"/>
                          </a:ext>
                        </a:extLst>
                      </p:cNvPr>
                      <p:cNvSpPr txBox="1"/>
                      <p:nvPr/>
                    </p:nvSpPr>
                    <p:spPr>
                      <a:xfrm>
                        <a:off x="3954906" y="513649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35" name="テキスト ボックス 34">
                        <a:extLst>
                          <a:ext uri="{FF2B5EF4-FFF2-40B4-BE49-F238E27FC236}">
                            <a16:creationId xmlns:a16="http://schemas.microsoft.com/office/drawing/2014/main" id="{A2E7E0D3-609E-9D01-1E37-FE4ED93773BA}"/>
                          </a:ext>
                        </a:extLst>
                      </p:cNvPr>
                      <p:cNvSpPr txBox="1">
                        <a:spLocks noRot="1" noChangeAspect="1" noMove="1" noResize="1" noEditPoints="1" noAdjustHandles="1" noChangeArrowheads="1" noChangeShapeType="1" noTextEdit="1"/>
                      </p:cNvSpPr>
                      <p:nvPr/>
                    </p:nvSpPr>
                    <p:spPr>
                      <a:xfrm>
                        <a:off x="3954906" y="5136495"/>
                        <a:ext cx="570044" cy="707886"/>
                      </a:xfrm>
                      <a:prstGeom prst="rect">
                        <a:avLst/>
                      </a:prstGeom>
                      <a:blipFill>
                        <a:blip r:embed="rId12"/>
                        <a:stretch>
                          <a:fillRect/>
                        </a:stretch>
                      </a:blipFill>
                    </p:spPr>
                    <p:txBody>
                      <a:bodyPr/>
                      <a:lstStyle/>
                      <a:p>
                        <a:r>
                          <a:rPr lang="ja-JP" altLang="en-US">
                            <a:noFill/>
                          </a:rPr>
                          <a:t> </a:t>
                        </a:r>
                      </a:p>
                    </p:txBody>
                  </p:sp>
                </mc:Fallback>
              </mc:AlternateContent>
              <p:sp>
                <p:nvSpPr>
                  <p:cNvPr id="47" name="円/楕円 46">
                    <a:extLst>
                      <a:ext uri="{FF2B5EF4-FFF2-40B4-BE49-F238E27FC236}">
                        <a16:creationId xmlns:a16="http://schemas.microsoft.com/office/drawing/2014/main" id="{2DA313DA-3F8F-2A74-4F20-05134057F967}"/>
                      </a:ext>
                    </a:extLst>
                  </p:cNvPr>
                  <p:cNvSpPr/>
                  <p:nvPr/>
                </p:nvSpPr>
                <p:spPr>
                  <a:xfrm>
                    <a:off x="3920641"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円/楕円 23">
                  <a:extLst>
                    <a:ext uri="{FF2B5EF4-FFF2-40B4-BE49-F238E27FC236}">
                      <a16:creationId xmlns:a16="http://schemas.microsoft.com/office/drawing/2014/main" id="{654F2D80-8E65-3BA8-AB55-7BDAF2B64104}"/>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2ADEA429-00CA-889C-AB34-E2F2794841DD}"/>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25" name="テキスト ボックス 24">
                      <a:extLst>
                        <a:ext uri="{FF2B5EF4-FFF2-40B4-BE49-F238E27FC236}">
                          <a16:creationId xmlns:a16="http://schemas.microsoft.com/office/drawing/2014/main" id="{2ADEA429-00CA-889C-AB34-E2F2794841DD}"/>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13"/>
                      <a:stretch>
                        <a:fillRect/>
                      </a:stretch>
                    </a:blipFill>
                  </p:spPr>
                  <p:txBody>
                    <a:bodyPr/>
                    <a:lstStyle/>
                    <a:p>
                      <a:r>
                        <a:rPr lang="ja-JP" altLang="en-US">
                          <a:noFill/>
                        </a:rPr>
                        <a:t> </a:t>
                      </a:r>
                    </a:p>
                  </p:txBody>
                </p:sp>
              </mc:Fallback>
            </mc:AlternateContent>
          </p:grpSp>
        </p:grpSp>
        <p:grpSp>
          <p:nvGrpSpPr>
            <p:cNvPr id="56" name="グループ化 55">
              <a:extLst>
                <a:ext uri="{FF2B5EF4-FFF2-40B4-BE49-F238E27FC236}">
                  <a16:creationId xmlns:a16="http://schemas.microsoft.com/office/drawing/2014/main" id="{FE9C66AF-E00A-D22B-51BE-E4209AE2CC7D}"/>
                </a:ext>
              </a:extLst>
            </p:cNvPr>
            <p:cNvGrpSpPr/>
            <p:nvPr/>
          </p:nvGrpSpPr>
          <p:grpSpPr>
            <a:xfrm>
              <a:off x="9483630" y="3468474"/>
              <a:ext cx="2344280" cy="2319789"/>
              <a:chOff x="6037721" y="3900979"/>
              <a:chExt cx="2344280" cy="2319789"/>
            </a:xfrm>
          </p:grpSpPr>
          <p:grpSp>
            <p:nvGrpSpPr>
              <p:cNvPr id="57" name="グループ化 56">
                <a:extLst>
                  <a:ext uri="{FF2B5EF4-FFF2-40B4-BE49-F238E27FC236}">
                    <a16:creationId xmlns:a16="http://schemas.microsoft.com/office/drawing/2014/main" id="{1FCD210E-018B-605C-8AAA-309012F4D94D}"/>
                  </a:ext>
                </a:extLst>
              </p:cNvPr>
              <p:cNvGrpSpPr/>
              <p:nvPr/>
            </p:nvGrpSpPr>
            <p:grpSpPr>
              <a:xfrm>
                <a:off x="6037721" y="3900979"/>
                <a:ext cx="2344280" cy="2319789"/>
                <a:chOff x="2791601" y="3739925"/>
                <a:chExt cx="2344280" cy="2319789"/>
              </a:xfrm>
            </p:grpSpPr>
            <p:sp>
              <p:nvSpPr>
                <p:cNvPr id="63" name="フローチャート: 結合子 62">
                  <a:extLst>
                    <a:ext uri="{FF2B5EF4-FFF2-40B4-BE49-F238E27FC236}">
                      <a16:creationId xmlns:a16="http://schemas.microsoft.com/office/drawing/2014/main" id="{484AD88C-FA82-6A9B-1513-B9629C5DFA3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0722F3D-00E9-F716-F362-F32D4A9EB026}"/>
                    </a:ext>
                  </a:extLst>
                </p:cNvPr>
                <p:cNvGrpSpPr/>
                <p:nvPr/>
              </p:nvGrpSpPr>
              <p:grpSpPr>
                <a:xfrm>
                  <a:off x="3630157" y="4891034"/>
                  <a:ext cx="604309" cy="707886"/>
                  <a:chOff x="3895553" y="5127710"/>
                  <a:chExt cx="604309" cy="707886"/>
                </a:xfrm>
              </p:grpSpPr>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922836F3-E6BD-5063-8C95-5D6335612D42}"/>
                          </a:ext>
                        </a:extLst>
                      </p:cNvPr>
                      <p:cNvSpPr txBox="1"/>
                      <p:nvPr/>
                    </p:nvSpPr>
                    <p:spPr>
                      <a:xfrm>
                        <a:off x="3929818" y="5127710"/>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67" name="テキスト ボックス 66">
                        <a:extLst>
                          <a:ext uri="{FF2B5EF4-FFF2-40B4-BE49-F238E27FC236}">
                            <a16:creationId xmlns:a16="http://schemas.microsoft.com/office/drawing/2014/main" id="{922836F3-E6BD-5063-8C95-5D6335612D42}"/>
                          </a:ext>
                        </a:extLst>
                      </p:cNvPr>
                      <p:cNvSpPr txBox="1">
                        <a:spLocks noRot="1" noChangeAspect="1" noMove="1" noResize="1" noEditPoints="1" noAdjustHandles="1" noChangeArrowheads="1" noChangeShapeType="1" noTextEdit="1"/>
                      </p:cNvSpPr>
                      <p:nvPr/>
                    </p:nvSpPr>
                    <p:spPr>
                      <a:xfrm>
                        <a:off x="3929818" y="5127710"/>
                        <a:ext cx="570044" cy="707886"/>
                      </a:xfrm>
                      <a:prstGeom prst="rect">
                        <a:avLst/>
                      </a:prstGeom>
                      <a:blipFill>
                        <a:blip r:embed="rId14"/>
                        <a:stretch>
                          <a:fillRect/>
                        </a:stretch>
                      </a:blipFill>
                    </p:spPr>
                    <p:txBody>
                      <a:bodyPr/>
                      <a:lstStyle/>
                      <a:p>
                        <a:r>
                          <a:rPr lang="ja-JP" altLang="en-US">
                            <a:noFill/>
                          </a:rPr>
                          <a:t> </a:t>
                        </a:r>
                      </a:p>
                    </p:txBody>
                  </p:sp>
                </mc:Fallback>
              </mc:AlternateContent>
              <p:sp>
                <p:nvSpPr>
                  <p:cNvPr id="68" name="円/楕円 67">
                    <a:extLst>
                      <a:ext uri="{FF2B5EF4-FFF2-40B4-BE49-F238E27FC236}">
                        <a16:creationId xmlns:a16="http://schemas.microsoft.com/office/drawing/2014/main" id="{D114587E-06D4-542D-47C9-568885BAD7FF}"/>
                      </a:ext>
                    </a:extLst>
                  </p:cNvPr>
                  <p:cNvSpPr/>
                  <p:nvPr/>
                </p:nvSpPr>
                <p:spPr>
                  <a:xfrm>
                    <a:off x="3895553" y="522074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178E94BC-2739-3B44-EBD6-C5C7F7C0550F}"/>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58" name="テキスト ボックス 57">
                    <a:extLst>
                      <a:ext uri="{FF2B5EF4-FFF2-40B4-BE49-F238E27FC236}">
                        <a16:creationId xmlns:a16="http://schemas.microsoft.com/office/drawing/2014/main" id="{178E94BC-2739-3B44-EBD6-C5C7F7C0550F}"/>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5"/>
                    <a:stretch>
                      <a:fillRect/>
                    </a:stretch>
                  </a:blipFill>
                </p:spPr>
                <p:txBody>
                  <a:bodyPr/>
                  <a:lstStyle/>
                  <a:p>
                    <a:r>
                      <a:rPr lang="ja-JP" altLang="en-US">
                        <a:noFill/>
                      </a:rPr>
                      <a:t> </a:t>
                    </a:r>
                  </a:p>
                </p:txBody>
              </p:sp>
            </mc:Fallback>
          </mc:AlternateContent>
          <p:sp>
            <p:nvSpPr>
              <p:cNvPr id="59" name="円/楕円 58">
                <a:extLst>
                  <a:ext uri="{FF2B5EF4-FFF2-40B4-BE49-F238E27FC236}">
                    <a16:creationId xmlns:a16="http://schemas.microsoft.com/office/drawing/2014/main" id="{77C7F9C4-C666-D5C4-9CB5-88E45040709D}"/>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A4A628EB-A40F-BE67-F170-377DA559ED31}"/>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60" name="テキスト ボックス 59">
                    <a:extLst>
                      <a:ext uri="{FF2B5EF4-FFF2-40B4-BE49-F238E27FC236}">
                        <a16:creationId xmlns:a16="http://schemas.microsoft.com/office/drawing/2014/main" id="{A4A628EB-A40F-BE67-F170-377DA559ED31}"/>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6"/>
                    <a:stretch>
                      <a:fillRect/>
                    </a:stretch>
                  </a:blipFill>
                </p:spPr>
                <p:txBody>
                  <a:bodyPr/>
                  <a:lstStyle/>
                  <a:p>
                    <a:r>
                      <a:rPr lang="ja-JP" altLang="en-US">
                        <a:noFill/>
                      </a:rPr>
                      <a:t> </a:t>
                    </a:r>
                  </a:p>
                </p:txBody>
              </p:sp>
            </mc:Fallback>
          </mc:AlternateContent>
          <p:sp>
            <p:nvSpPr>
              <p:cNvPr id="61" name="円/楕円 60">
                <a:extLst>
                  <a:ext uri="{FF2B5EF4-FFF2-40B4-BE49-F238E27FC236}">
                    <a16:creationId xmlns:a16="http://schemas.microsoft.com/office/drawing/2014/main" id="{B8C3FDB0-8975-456B-B829-000907177CED}"/>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a:extLst>
                  <a:ext uri="{FF2B5EF4-FFF2-40B4-BE49-F238E27FC236}">
                    <a16:creationId xmlns:a16="http://schemas.microsoft.com/office/drawing/2014/main" id="{D5DA2925-90FE-A305-4E13-2831DA707420}"/>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1" name="曲線コネクタ 70">
              <a:extLst>
                <a:ext uri="{FF2B5EF4-FFF2-40B4-BE49-F238E27FC236}">
                  <a16:creationId xmlns:a16="http://schemas.microsoft.com/office/drawing/2014/main" id="{386976F9-3513-AE2C-8571-6376F5A3CBB5}"/>
                </a:ext>
              </a:extLst>
            </p:cNvPr>
            <p:cNvCxnSpPr>
              <a:cxnSpLocks/>
              <a:stCxn id="25" idx="0"/>
              <a:endCxn id="62" idx="1"/>
            </p:cNvCxnSpPr>
            <p:nvPr/>
          </p:nvCxnSpPr>
          <p:spPr>
            <a:xfrm rot="16200000" flipH="1">
              <a:off x="8713753"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98AA8B80-FC7C-6190-4269-76CF1266DF79}"/>
                </a:ext>
              </a:extLst>
            </p:cNvPr>
            <p:cNvSpPr txBox="1"/>
            <p:nvPr/>
          </p:nvSpPr>
          <p:spPr>
            <a:xfrm>
              <a:off x="6860060" y="3016465"/>
              <a:ext cx="5873971" cy="400110"/>
            </a:xfrm>
            <a:prstGeom prst="rect">
              <a:avLst/>
            </a:prstGeom>
            <a:noFill/>
          </p:spPr>
          <p:txBody>
            <a:bodyPr wrap="square" rtlCol="0">
              <a:spAutoFit/>
            </a:bodyPr>
            <a:lstStyle/>
            <a:p>
              <a:r>
                <a:rPr lang="en-US" altLang="ja-JP" sz="2000"/>
                <a:t>Heavy meson</a:t>
              </a:r>
              <a:r>
                <a:rPr kumimoji="1" lang="en-US" altLang="ja-JP" sz="2000"/>
                <a:t> </a:t>
              </a:r>
              <a:r>
                <a:rPr kumimoji="1" lang="ja-JP" altLang="en-US" sz="2000"/>
                <a:t>↔︎</a:t>
              </a:r>
              <a:r>
                <a:rPr kumimoji="1" lang="en-US" altLang="ja-JP" sz="2000"/>
                <a:t> Doubly Heavy Baryon</a:t>
              </a:r>
              <a:endParaRPr kumimoji="1" lang="ja-JP" altLang="en-US" sz="2000"/>
            </a:p>
          </p:txBody>
        </p:sp>
      </p:grpSp>
      <p:sp>
        <p:nvSpPr>
          <p:cNvPr id="19" name="テキスト ボックス 18">
            <a:extLst>
              <a:ext uri="{FF2B5EF4-FFF2-40B4-BE49-F238E27FC236}">
                <a16:creationId xmlns:a16="http://schemas.microsoft.com/office/drawing/2014/main" id="{33DD4602-A922-5614-9FBC-6C56600BCF7C}"/>
              </a:ext>
            </a:extLst>
          </p:cNvPr>
          <p:cNvSpPr txBox="1"/>
          <p:nvPr/>
        </p:nvSpPr>
        <p:spPr>
          <a:xfrm>
            <a:off x="7662567" y="2791901"/>
            <a:ext cx="4340454" cy="646331"/>
          </a:xfrm>
          <a:prstGeom prst="rect">
            <a:avLst/>
          </a:prstGeom>
          <a:noFill/>
        </p:spPr>
        <p:txBody>
          <a:bodyPr wrap="square" rtlCol="0">
            <a:spAutoFit/>
          </a:bodyPr>
          <a:lstStyle/>
          <a:p>
            <a:r>
              <a:rPr lang="en-US" altLang="ja-JP" sz="1200" b="0" i="0">
                <a:effectLst/>
              </a:rPr>
              <a:t>M. J. Savage and M. B. Wise, Phys. Lett. B 248, 177 (1990)</a:t>
            </a:r>
          </a:p>
          <a:p>
            <a:r>
              <a:rPr lang="en-US" altLang="ja-JP" sz="1200" b="0" i="0">
                <a:effectLst/>
              </a:rPr>
              <a:t>H. Georgi and M. B. Wise, Phys. Lett. B 243, 279 (1990).</a:t>
            </a:r>
          </a:p>
          <a:p>
            <a:r>
              <a:rPr lang="en-US" altLang="ja-JP" sz="1200" b="0" i="0">
                <a:effectLst/>
              </a:rPr>
              <a:t>S. Fleming and T. Mehen, Phys. Rev. D 73, 034502 (2006</a:t>
            </a:r>
            <a:endParaRPr kumimoji="1" lang="ja-JP" altLang="en-US" sz="1200"/>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00A3628A-12AD-0EA4-CBDB-8722B8A96BBE}"/>
                  </a:ext>
                </a:extLst>
              </p:cNvPr>
              <p:cNvSpPr txBox="1"/>
              <p:nvPr/>
            </p:nvSpPr>
            <p:spPr>
              <a:xfrm>
                <a:off x="2660122" y="2449054"/>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m:t>
                      </m:r>
                    </m:oMath>
                  </m:oMathPara>
                </a14:m>
                <a:endParaRPr kumimoji="1" lang="ja-JP" altLang="en-US"/>
              </a:p>
            </p:txBody>
          </p:sp>
        </mc:Choice>
        <mc:Fallback xmlns="">
          <p:sp>
            <p:nvSpPr>
              <p:cNvPr id="23" name="テキスト ボックス 22">
                <a:extLst>
                  <a:ext uri="{FF2B5EF4-FFF2-40B4-BE49-F238E27FC236}">
                    <a16:creationId xmlns:a16="http://schemas.microsoft.com/office/drawing/2014/main" id="{00A3628A-12AD-0EA4-CBDB-8722B8A96BBE}"/>
                  </a:ext>
                </a:extLst>
              </p:cNvPr>
              <p:cNvSpPr txBox="1">
                <a:spLocks noRot="1" noChangeAspect="1" noMove="1" noResize="1" noEditPoints="1" noAdjustHandles="1" noChangeArrowheads="1" noChangeShapeType="1" noTextEdit="1"/>
              </p:cNvSpPr>
              <p:nvPr/>
            </p:nvSpPr>
            <p:spPr>
              <a:xfrm>
                <a:off x="2660122" y="2449054"/>
                <a:ext cx="1997631" cy="646331"/>
              </a:xfrm>
              <a:prstGeom prst="rect">
                <a:avLst/>
              </a:prstGeom>
              <a:blipFill>
                <a:blip r:embed="rId17"/>
                <a:stretch>
                  <a:fillRect l="-610" b="-28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B0A0588F-B363-EAD8-C5B3-376375A9C304}"/>
                  </a:ext>
                </a:extLst>
              </p:cNvPr>
              <p:cNvSpPr txBox="1"/>
              <p:nvPr/>
            </p:nvSpPr>
            <p:spPr>
              <a:xfrm>
                <a:off x="566532" y="6255745"/>
                <a:ext cx="19689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𝐷</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etc</m:t>
                      </m:r>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49" name="テキスト ボックス 48">
                <a:extLst>
                  <a:ext uri="{FF2B5EF4-FFF2-40B4-BE49-F238E27FC236}">
                    <a16:creationId xmlns:a16="http://schemas.microsoft.com/office/drawing/2014/main" id="{B0A0588F-B363-EAD8-C5B3-376375A9C304}"/>
                  </a:ext>
                </a:extLst>
              </p:cNvPr>
              <p:cNvSpPr txBox="1">
                <a:spLocks noRot="1" noChangeAspect="1" noMove="1" noResize="1" noEditPoints="1" noAdjustHandles="1" noChangeArrowheads="1" noChangeShapeType="1" noTextEdit="1"/>
              </p:cNvSpPr>
              <p:nvPr/>
            </p:nvSpPr>
            <p:spPr>
              <a:xfrm>
                <a:off x="566532" y="6255745"/>
                <a:ext cx="1968964" cy="461665"/>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566C2C29-9407-97B1-BE4B-8B8F11742C52}"/>
                  </a:ext>
                </a:extLst>
              </p:cNvPr>
              <p:cNvSpPr txBox="1"/>
              <p:nvPr/>
            </p:nvSpPr>
            <p:spPr>
              <a:xfrm>
                <a:off x="3854745" y="6267079"/>
                <a:ext cx="19689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l-GR" altLang="ja-JP" sz="2400" b="0" i="0" smtClean="0">
                              <a:latin typeface="Cambria Math" panose="02040503050406030204" pitchFamily="18" charset="0"/>
                              <a:ea typeface="Cambria Math" panose="02040503050406030204" pitchFamily="18" charset="0"/>
                            </a:rPr>
                            <m:t>Ξ</m:t>
                          </m:r>
                        </m:e>
                        <m:sub>
                          <m:r>
                            <m:rPr>
                              <m:sty m:val="p"/>
                            </m:rPr>
                            <a:rPr kumimoji="1" lang="en-US" altLang="ja-JP" sz="2400" b="0" i="0" smtClean="0">
                              <a:latin typeface="Cambria Math" panose="02040503050406030204" pitchFamily="18" charset="0"/>
                            </a:rPr>
                            <m:t>cc</m:t>
                          </m:r>
                        </m:sub>
                      </m:sSub>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m:rPr>
                              <m:sty m:val="p"/>
                            </m:rPr>
                            <a:rPr kumimoji="1" lang="el-GR" altLang="ja-JP" sz="2400" b="0" i="0" smtClean="0">
                              <a:latin typeface="Cambria Math" panose="02040503050406030204" pitchFamily="18" charset="0"/>
                              <a:ea typeface="Cambria Math" panose="02040503050406030204" pitchFamily="18" charset="0"/>
                            </a:rPr>
                            <m:t>Ω</m:t>
                          </m:r>
                        </m:e>
                        <m:sub>
                          <m:r>
                            <m:rPr>
                              <m:sty m:val="p"/>
                            </m:rPr>
                            <a:rPr kumimoji="1" lang="en-US" altLang="ja-JP" sz="2400" b="0" i="0" smtClean="0">
                              <a:latin typeface="Cambria Math" panose="02040503050406030204" pitchFamily="18" charset="0"/>
                            </a:rPr>
                            <m:t>cc</m:t>
                          </m:r>
                        </m:sub>
                      </m:sSub>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etc</m:t>
                      </m:r>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50" name="テキスト ボックス 49">
                <a:extLst>
                  <a:ext uri="{FF2B5EF4-FFF2-40B4-BE49-F238E27FC236}">
                    <a16:creationId xmlns:a16="http://schemas.microsoft.com/office/drawing/2014/main" id="{566C2C29-9407-97B1-BE4B-8B8F11742C52}"/>
                  </a:ext>
                </a:extLst>
              </p:cNvPr>
              <p:cNvSpPr txBox="1">
                <a:spLocks noRot="1" noChangeAspect="1" noMove="1" noResize="1" noEditPoints="1" noAdjustHandles="1" noChangeArrowheads="1" noChangeShapeType="1" noTextEdit="1"/>
              </p:cNvSpPr>
              <p:nvPr/>
            </p:nvSpPr>
            <p:spPr>
              <a:xfrm>
                <a:off x="3854745" y="6267079"/>
                <a:ext cx="1968964" cy="461665"/>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84184848-FBCD-E8D5-4AE7-FE8CA5058003}"/>
                  </a:ext>
                </a:extLst>
              </p:cNvPr>
              <p:cNvSpPr txBox="1"/>
              <p:nvPr/>
            </p:nvSpPr>
            <p:spPr>
              <a:xfrm>
                <a:off x="6625074" y="6255745"/>
                <a:ext cx="19689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i="0">
                              <a:latin typeface="Cambria Math" panose="02040503050406030204" pitchFamily="18" charset="0"/>
                              <a:ea typeface="Cambria Math" panose="02040503050406030204" pitchFamily="18" charset="0"/>
                            </a:rPr>
                            <m:t>Λ</m:t>
                          </m:r>
                        </m:e>
                        <m:sub>
                          <m:r>
                            <m:rPr>
                              <m:sty m:val="p"/>
                            </m:rPr>
                            <a:rPr kumimoji="1" lang="en-US" altLang="ja-JP" sz="2400" b="0" i="0" smtClean="0">
                              <a:latin typeface="Cambria Math" panose="02040503050406030204" pitchFamily="18" charset="0"/>
                            </a:rPr>
                            <m:t>c</m:t>
                          </m:r>
                        </m:sub>
                      </m:sSub>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m:rPr>
                              <m:sty m:val="p"/>
                            </m:rPr>
                            <a:rPr lang="el-GR" altLang="ja-JP" sz="2400" i="0">
                              <a:latin typeface="Cambria Math" panose="02040503050406030204" pitchFamily="18" charset="0"/>
                              <a:ea typeface="Cambria Math" panose="02040503050406030204" pitchFamily="18" charset="0"/>
                            </a:rPr>
                            <m:t>Ξ</m:t>
                          </m:r>
                        </m:e>
                        <m:sub>
                          <m:r>
                            <m:rPr>
                              <m:sty m:val="p"/>
                            </m:rPr>
                            <a:rPr kumimoji="1" lang="en-US" altLang="ja-JP" sz="2400" b="0" i="0" smtClean="0">
                              <a:latin typeface="Cambria Math" panose="02040503050406030204" pitchFamily="18" charset="0"/>
                            </a:rPr>
                            <m:t>c</m:t>
                          </m:r>
                        </m:sub>
                      </m:sSub>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etc</m:t>
                      </m:r>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52" name="テキスト ボックス 51">
                <a:extLst>
                  <a:ext uri="{FF2B5EF4-FFF2-40B4-BE49-F238E27FC236}">
                    <a16:creationId xmlns:a16="http://schemas.microsoft.com/office/drawing/2014/main" id="{84184848-FBCD-E8D5-4AE7-FE8CA5058003}"/>
                  </a:ext>
                </a:extLst>
              </p:cNvPr>
              <p:cNvSpPr txBox="1">
                <a:spLocks noRot="1" noChangeAspect="1" noMove="1" noResize="1" noEditPoints="1" noAdjustHandles="1" noChangeArrowheads="1" noChangeShapeType="1" noTextEdit="1"/>
              </p:cNvSpPr>
              <p:nvPr/>
            </p:nvSpPr>
            <p:spPr>
              <a:xfrm>
                <a:off x="6625074" y="6255745"/>
                <a:ext cx="1968964" cy="461665"/>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6B5E23CE-2052-81A2-818D-35BAE6E9E8DD}"/>
                  </a:ext>
                </a:extLst>
              </p:cNvPr>
              <p:cNvSpPr txBox="1"/>
              <p:nvPr/>
            </p:nvSpPr>
            <p:spPr>
              <a:xfrm>
                <a:off x="9564451" y="6264865"/>
                <a:ext cx="19689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𝑐𝑐𝑠</m:t>
                          </m:r>
                        </m:sub>
                      </m:sSub>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etc</m:t>
                      </m:r>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53" name="テキスト ボックス 52">
                <a:extLst>
                  <a:ext uri="{FF2B5EF4-FFF2-40B4-BE49-F238E27FC236}">
                    <a16:creationId xmlns:a16="http://schemas.microsoft.com/office/drawing/2014/main" id="{6B5E23CE-2052-81A2-818D-35BAE6E9E8DD}"/>
                  </a:ext>
                </a:extLst>
              </p:cNvPr>
              <p:cNvSpPr txBox="1">
                <a:spLocks noRot="1" noChangeAspect="1" noMove="1" noResize="1" noEditPoints="1" noAdjustHandles="1" noChangeArrowheads="1" noChangeShapeType="1" noTextEdit="1"/>
              </p:cNvSpPr>
              <p:nvPr/>
            </p:nvSpPr>
            <p:spPr>
              <a:xfrm>
                <a:off x="9564451" y="6264865"/>
                <a:ext cx="1968964" cy="461665"/>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33CBC31D-0529-8CD4-2723-F04A21DE7DE9}"/>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5</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32" name="テキスト ボックス 31">
                <a:extLst>
                  <a:ext uri="{FF2B5EF4-FFF2-40B4-BE49-F238E27FC236}">
                    <a16:creationId xmlns:a16="http://schemas.microsoft.com/office/drawing/2014/main" id="{33CBC31D-0529-8CD4-2723-F04A21DE7DE9}"/>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22"/>
                <a:stretch>
                  <a:fillRect l="-20732" t="-127027" b="-1918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23281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Prediction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r>
                      <a:rPr lang="en-US" altLang="ja-JP" sz="4400" b="0" i="1" smtClean="0">
                        <a:solidFill>
                          <a:schemeClr val="bg1"/>
                        </a:solidFill>
                        <a:latin typeface="Cambria Math" panose="02040503050406030204" pitchFamily="18" charset="0"/>
                      </a:rPr>
                      <m:t> </m:t>
                    </m:r>
                  </m:oMath>
                </a14:m>
                <a:r>
                  <a:rPr kumimoji="1" lang="en-US" altLang="ja-JP" sz="4400">
                    <a:solidFill>
                      <a:schemeClr val="bg1"/>
                    </a:solidFill>
                  </a:rPr>
                  <a:t>mass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4544B1B-D13A-D2BC-6C98-400B7620A340}"/>
                  </a:ext>
                </a:extLst>
              </p:cNvPr>
              <p:cNvSpPr txBox="1"/>
              <p:nvPr/>
            </p:nvSpPr>
            <p:spPr>
              <a:xfrm>
                <a:off x="5035238" y="1435093"/>
                <a:ext cx="5585869" cy="830997"/>
              </a:xfrm>
              <a:prstGeom prst="rect">
                <a:avLst/>
              </a:prstGeom>
              <a:noFill/>
            </p:spPr>
            <p:txBody>
              <a:bodyPr wrap="square" rtlCol="0">
                <a:spAutoFit/>
              </a:bodyPr>
              <a:lstStyle/>
              <a:p>
                <a:r>
                  <a:rPr lang="ja-JP" altLang="en-US" sz="2400"/>
                  <a:t>・</a:t>
                </a:r>
                <a:r>
                  <a:rPr lang="en-US" altLang="ja-JP" sz="2400"/>
                  <a:t>Mass of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oMath>
                </a14:m>
                <a:endParaRPr lang="en-US" altLang="ja-JP" sz="2400"/>
              </a:p>
              <a:p>
                <a:pPr algn="ctr"/>
                <a:r>
                  <a:rPr lang="en-US" altLang="ja-JP" sz="2400"/>
                  <a:t> </a:t>
                </a:r>
                <a14:m>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m:rPr>
                                <m:sty m:val="p"/>
                              </m:rPr>
                              <a:rPr lang="el-GR" altLang="ja-JP" sz="2400" b="0" i="0" dirty="0" smtClean="0">
                                <a:latin typeface="Cambria Math" panose="02040503050406030204" pitchFamily="18" charset="0"/>
                                <a:ea typeface="Cambria Math" panose="02040503050406030204" pitchFamily="18" charset="0"/>
                              </a:rPr>
                              <m:t>Ξ</m:t>
                            </m:r>
                          </m:e>
                          <m:sub>
                            <m:r>
                              <m:rPr>
                                <m:sty m:val="p"/>
                              </m:rPr>
                              <a:rPr lang="en-US" altLang="ja-JP" sz="2400" b="0" i="0" dirty="0" smtClean="0">
                                <a:latin typeface="Cambria Math" panose="02040503050406030204" pitchFamily="18" charset="0"/>
                              </a:rPr>
                              <m:t>c</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Λ</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oMath>
                </a14:m>
                <a:endParaRPr kumimoji="1" lang="ja-JP" altLang="en-US" sz="2400"/>
              </a:p>
            </p:txBody>
          </p:sp>
        </mc:Choice>
        <mc:Fallback xmlns="">
          <p:sp>
            <p:nvSpPr>
              <p:cNvPr id="3" name="テキスト ボックス 2">
                <a:extLst>
                  <a:ext uri="{FF2B5EF4-FFF2-40B4-BE49-F238E27FC236}">
                    <a16:creationId xmlns:a16="http://schemas.microsoft.com/office/drawing/2014/main" id="{D4544B1B-D13A-D2BC-6C98-400B7620A340}"/>
                  </a:ext>
                </a:extLst>
              </p:cNvPr>
              <p:cNvSpPr txBox="1">
                <a:spLocks noRot="1" noChangeAspect="1" noMove="1" noResize="1" noEditPoints="1" noAdjustHandles="1" noChangeArrowheads="1" noChangeShapeType="1" noTextEdit="1"/>
              </p:cNvSpPr>
              <p:nvPr/>
            </p:nvSpPr>
            <p:spPr>
              <a:xfrm>
                <a:off x="5035238" y="1435093"/>
                <a:ext cx="5585869" cy="830997"/>
              </a:xfrm>
              <a:prstGeom prst="rect">
                <a:avLst/>
              </a:prstGeom>
              <a:blipFill>
                <a:blip r:embed="rId4"/>
                <a:stretch>
                  <a:fillRect l="-1747" t="-58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extLst>
                  <p:ext uri="{D42A27DB-BD31-4B8C-83A1-F6EECF244321}">
                    <p14:modId xmlns:p14="http://schemas.microsoft.com/office/powerpoint/2010/main" val="1180995328"/>
                  </p:ext>
                </p:extLst>
              </p:nvPr>
            </p:nvGraphicFramePr>
            <p:xfrm>
              <a:off x="547744" y="2514398"/>
              <a:ext cx="3694546" cy="236597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en-US" altLang="ja-JP" sz="2400" b="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0</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2471</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𝛬</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extLst>
                  <p:ext uri="{D42A27DB-BD31-4B8C-83A1-F6EECF244321}">
                    <p14:modId xmlns:p14="http://schemas.microsoft.com/office/powerpoint/2010/main" val="1180995328"/>
                  </p:ext>
                </p:extLst>
              </p:nvPr>
            </p:nvGraphicFramePr>
            <p:xfrm>
              <a:off x="547744" y="2514398"/>
              <a:ext cx="3694546" cy="236597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08235" r="-100329" b="-274118"/>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82296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31111" r="-100329" b="-72593"/>
                          </a:stretch>
                        </a:blipFill>
                      </a:tcPr>
                    </a:tc>
                    <a:tc>
                      <a:txBody>
                        <a:bodyPr/>
                        <a:lstStyle/>
                        <a:p>
                          <a:pPr algn="ctr"/>
                          <a:r>
                            <a:rPr kumimoji="1" lang="en-US" altLang="ja-JP" sz="2400" b="0">
                              <a:solidFill>
                                <a:schemeClr val="tx1"/>
                              </a:solidFill>
                            </a:rPr>
                            <a:t>2468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2471</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367059" r="-100329"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01317C-EDE7-FA70-3E0A-96E84FD22F40}"/>
                  </a:ext>
                </a:extLst>
              </p:cNvPr>
              <p:cNvSpPr txBox="1"/>
              <p:nvPr/>
            </p:nvSpPr>
            <p:spPr>
              <a:xfrm>
                <a:off x="5503826" y="2203567"/>
                <a:ext cx="477802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i="1" dirty="0" smtClean="0">
                          <a:latin typeface="Cambria Math" panose="02040503050406030204" pitchFamily="18" charset="0"/>
                          <a:ea typeface="Cambria Math" panose="02040503050406030204" pitchFamily="18" charset="0"/>
                        </a:rPr>
                        <m:t>→</m:t>
                      </m:r>
                      <m:r>
                        <a:rPr lang="en-US" altLang="ja-JP" sz="3200" i="1" dirty="0" smtClean="0">
                          <a:solidFill>
                            <a:srgbClr val="FF0000"/>
                          </a:solidFill>
                          <a:latin typeface="Cambria Math" panose="02040503050406030204" pitchFamily="18" charset="0"/>
                        </a:rPr>
                        <m:t>𝑀</m:t>
                      </m:r>
                      <m:d>
                        <m:dPr>
                          <m:ctrlPr>
                            <a:rPr lang="en-US" altLang="ja-JP" sz="3200" i="1" dirty="0">
                              <a:solidFill>
                                <a:srgbClr val="FF0000"/>
                              </a:solidFill>
                              <a:latin typeface="Cambria Math" panose="02040503050406030204" pitchFamily="18" charset="0"/>
                            </a:rPr>
                          </m:ctrlPr>
                        </m:dPr>
                        <m:e>
                          <m:sSub>
                            <m:sSubPr>
                              <m:ctrlPr>
                                <a:rPr lang="en-US" altLang="ja-JP" sz="3200" i="1" dirty="0" smtClean="0">
                                  <a:solidFill>
                                    <a:srgbClr val="FF0000"/>
                                  </a:solidFill>
                                  <a:latin typeface="Cambria Math" panose="02040503050406030204" pitchFamily="18" charset="0"/>
                                </a:rPr>
                              </m:ctrlPr>
                            </m:sSubPr>
                            <m:e>
                              <m:r>
                                <a:rPr lang="en-US" altLang="ja-JP" sz="3200" b="0" i="1" dirty="0" smtClean="0">
                                  <a:solidFill>
                                    <a:srgbClr val="FF0000"/>
                                  </a:solidFill>
                                  <a:latin typeface="Cambria Math" panose="02040503050406030204" pitchFamily="18" charset="0"/>
                                </a:rPr>
                                <m:t>𝑇</m:t>
                              </m:r>
                            </m:e>
                            <m:sub>
                              <m:r>
                                <a:rPr lang="en-US" altLang="ja-JP" sz="3200" b="0" i="1" dirty="0" smtClean="0">
                                  <a:solidFill>
                                    <a:srgbClr val="FF0000"/>
                                  </a:solidFill>
                                  <a:latin typeface="Cambria Math" panose="02040503050406030204" pitchFamily="18" charset="0"/>
                                </a:rPr>
                                <m:t>𝑐𝑐𝑠</m:t>
                              </m:r>
                            </m:sub>
                          </m:sSub>
                        </m:e>
                      </m:d>
                      <m:r>
                        <a:rPr lang="en-US" altLang="ja-JP" sz="3200" b="0" i="1" dirty="0" smtClean="0">
                          <a:solidFill>
                            <a:srgbClr val="FF0000"/>
                          </a:solidFill>
                          <a:latin typeface="Cambria Math" panose="02040503050406030204" pitchFamily="18" charset="0"/>
                        </a:rPr>
                        <m:t>=</m:t>
                      </m:r>
                      <m:r>
                        <a:rPr kumimoji="1" lang="en-US" altLang="ja-JP" sz="3200" b="0" i="1" smtClean="0">
                          <a:solidFill>
                            <a:srgbClr val="FF0000"/>
                          </a:solidFill>
                          <a:latin typeface="Cambria Math" panose="02040503050406030204" pitchFamily="18" charset="0"/>
                          <a:ea typeface="Cambria Math" panose="02040503050406030204" pitchFamily="18" charset="0"/>
                        </a:rPr>
                        <m:t>4059(</m:t>
                      </m:r>
                      <m:r>
                        <m:rPr>
                          <m:sty m:val="p"/>
                        </m:rPr>
                        <a:rPr kumimoji="1" lang="en-US" altLang="ja-JP" sz="3200" b="0" i="0" smtClean="0">
                          <a:solidFill>
                            <a:srgbClr val="FF0000"/>
                          </a:solidFill>
                          <a:latin typeface="Cambria Math" panose="02040503050406030204" pitchFamily="18" charset="0"/>
                          <a:ea typeface="Cambria Math" panose="02040503050406030204" pitchFamily="18" charset="0"/>
                        </a:rPr>
                        <m:t>MeV</m:t>
                      </m:r>
                      <m:r>
                        <a:rPr kumimoji="1" lang="en-US" altLang="ja-JP" sz="3200" b="0" i="1" smtClean="0">
                          <a:solidFill>
                            <a:srgbClr val="FF0000"/>
                          </a:solidFill>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6" name="テキスト ボックス 5">
                <a:extLst>
                  <a:ext uri="{FF2B5EF4-FFF2-40B4-BE49-F238E27FC236}">
                    <a16:creationId xmlns:a16="http://schemas.microsoft.com/office/drawing/2014/main" id="{C101317C-EDE7-FA70-3E0A-96E84FD22F40}"/>
                  </a:ext>
                </a:extLst>
              </p:cNvPr>
              <p:cNvSpPr txBox="1">
                <a:spLocks noRot="1" noChangeAspect="1" noMove="1" noResize="1" noEditPoints="1" noAdjustHandles="1" noChangeArrowheads="1" noChangeShapeType="1" noTextEdit="1"/>
              </p:cNvSpPr>
              <p:nvPr/>
            </p:nvSpPr>
            <p:spPr>
              <a:xfrm>
                <a:off x="5503826" y="2203567"/>
                <a:ext cx="4778025" cy="584775"/>
              </a:xfrm>
              <a:prstGeom prst="rect">
                <a:avLst/>
              </a:prstGeom>
              <a:blipFill>
                <a:blip r:embed="rId6"/>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1B67C02A-5BA6-868A-1BC8-731E1BF0259C}"/>
              </a:ext>
            </a:extLst>
          </p:cNvPr>
          <p:cNvSpPr txBox="1"/>
          <p:nvPr/>
        </p:nvSpPr>
        <p:spPr>
          <a:xfrm>
            <a:off x="4837819" y="3361773"/>
            <a:ext cx="7297153" cy="707886"/>
          </a:xfrm>
          <a:prstGeom prst="rect">
            <a:avLst/>
          </a:prstGeom>
          <a:noFill/>
        </p:spPr>
        <p:txBody>
          <a:bodyPr wrap="square" rtlCol="0">
            <a:spAutoFit/>
          </a:bodyPr>
          <a:lstStyle/>
          <a:p>
            <a:r>
              <a:rPr kumimoji="1" lang="en-US" altLang="ja-JP" sz="2000"/>
              <a:t>This result is derived from SFS and experimental data only</a:t>
            </a:r>
          </a:p>
          <a:p>
            <a:r>
              <a:rPr lang="en-US" altLang="ja-JP" sz="2000"/>
              <a:t>with a simple calculation.</a:t>
            </a:r>
            <a:endParaRPr kumimoji="1" lang="en-US" altLang="ja-JP" sz="2000"/>
          </a:p>
        </p:txBody>
      </p:sp>
      <p:sp>
        <p:nvSpPr>
          <p:cNvPr id="5" name="テキスト ボックス 4">
            <a:extLst>
              <a:ext uri="{FF2B5EF4-FFF2-40B4-BE49-F238E27FC236}">
                <a16:creationId xmlns:a16="http://schemas.microsoft.com/office/drawing/2014/main" id="{FDBFB3B3-E50C-0651-D2AA-DB120D8660E6}"/>
              </a:ext>
            </a:extLst>
          </p:cNvPr>
          <p:cNvSpPr txBox="1"/>
          <p:nvPr/>
        </p:nvSpPr>
        <p:spPr>
          <a:xfrm>
            <a:off x="263769" y="5188368"/>
            <a:ext cx="4492869" cy="646331"/>
          </a:xfrm>
          <a:prstGeom prst="rect">
            <a:avLst/>
          </a:prstGeom>
          <a:noFill/>
        </p:spPr>
        <p:txBody>
          <a:bodyPr wrap="square" rtlCol="0">
            <a:spAutoFit/>
          </a:bodyPr>
          <a:lstStyle/>
          <a:p>
            <a:r>
              <a:rPr kumimoji="1" lang="en-US" altLang="ja-JP"/>
              <a:t>These are experimental data from [3,4] and PDG</a:t>
            </a:r>
            <a:endParaRPr kumimoji="1" lang="ja-JP" altLang="en-US"/>
          </a:p>
        </p:txBody>
      </p:sp>
      <p:sp>
        <p:nvSpPr>
          <p:cNvPr id="11" name="テキスト ボックス 10">
            <a:extLst>
              <a:ext uri="{FF2B5EF4-FFF2-40B4-BE49-F238E27FC236}">
                <a16:creationId xmlns:a16="http://schemas.microsoft.com/office/drawing/2014/main" id="{0574B8D3-E4B0-4924-DD5F-5E80F62C198B}"/>
              </a:ext>
            </a:extLst>
          </p:cNvPr>
          <p:cNvSpPr txBox="1"/>
          <p:nvPr/>
        </p:nvSpPr>
        <p:spPr>
          <a:xfrm>
            <a:off x="7890465" y="3018002"/>
            <a:ext cx="4084320" cy="369332"/>
          </a:xfrm>
          <a:prstGeom prst="rect">
            <a:avLst/>
          </a:prstGeom>
          <a:noFill/>
        </p:spPr>
        <p:txBody>
          <a:bodyPr wrap="square" rtlCol="0">
            <a:spAutoFit/>
          </a:bodyPr>
          <a:lstStyle/>
          <a:p>
            <a:r>
              <a:rPr lang="en-US" altLang="ja-JP"/>
              <a:t>M.T. et al, in preparation</a:t>
            </a:r>
            <a:endParaRPr kumimoji="1" lang="ja-JP" altLang="en-US"/>
          </a:p>
        </p:txBody>
      </p:sp>
      <p:sp>
        <p:nvSpPr>
          <p:cNvPr id="7" name="テキスト ボックス 6">
            <a:extLst>
              <a:ext uri="{FF2B5EF4-FFF2-40B4-BE49-F238E27FC236}">
                <a16:creationId xmlns:a16="http://schemas.microsoft.com/office/drawing/2014/main" id="{5720AE18-3FBD-D4B4-F01B-5DE909225AE1}"/>
              </a:ext>
            </a:extLst>
          </p:cNvPr>
          <p:cNvSpPr txBox="1"/>
          <p:nvPr/>
        </p:nvSpPr>
        <p:spPr>
          <a:xfrm>
            <a:off x="6096000" y="2673807"/>
            <a:ext cx="4589799" cy="369332"/>
          </a:xfrm>
          <a:prstGeom prst="rect">
            <a:avLst/>
          </a:prstGeom>
          <a:noFill/>
        </p:spPr>
        <p:txBody>
          <a:bodyPr wrap="square" rtlCol="0">
            <a:spAutoFit/>
          </a:bodyPr>
          <a:lstStyle/>
          <a:p>
            <a:r>
              <a:rPr kumimoji="1" lang="en-US" altLang="ja-JP"/>
              <a:t>※This value is isospin averaged.</a:t>
            </a: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1823ECC-15CD-C01B-57D2-7C9BBA3B944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10</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B1823ECC-15CD-C01B-57D2-7C9BBA3B944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7"/>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490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Decay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4544B1B-D13A-D2BC-6C98-400B7620A340}"/>
                  </a:ext>
                </a:extLst>
              </p:cNvPr>
              <p:cNvSpPr txBox="1"/>
              <p:nvPr/>
            </p:nvSpPr>
            <p:spPr>
              <a:xfrm>
                <a:off x="5035238" y="1435093"/>
                <a:ext cx="5585869" cy="830997"/>
              </a:xfrm>
              <a:prstGeom prst="rect">
                <a:avLst/>
              </a:prstGeom>
              <a:noFill/>
            </p:spPr>
            <p:txBody>
              <a:bodyPr wrap="square" rtlCol="0">
                <a:spAutoFit/>
              </a:bodyPr>
              <a:lstStyle/>
              <a:p>
                <a:r>
                  <a:rPr lang="ja-JP" altLang="en-US" sz="2400"/>
                  <a:t>・</a:t>
                </a:r>
                <a:r>
                  <a:rPr lang="en-US" altLang="ja-JP" sz="2400"/>
                  <a:t>Mass of</a:t>
                </a:r>
                <a:r>
                  <a:rPr lang="en-US" altLang="ja-JP" sz="2400" b="0"/>
                  <a:t>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oMath>
                </a14:m>
                <a:endParaRPr lang="en-US" altLang="ja-JP" sz="2400"/>
              </a:p>
              <a:p>
                <a:pPr algn="ctr"/>
                <a:r>
                  <a:rPr lang="en-US" altLang="ja-JP" sz="2400"/>
                  <a:t> </a:t>
                </a:r>
                <a14:m>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𝑐𝑐𝑠</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l-GR" altLang="ja-JP" sz="2400" i="0" dirty="0">
                                <a:latin typeface="Cambria Math" panose="02040503050406030204" pitchFamily="18" charset="0"/>
                                <a:ea typeface="Cambria Math" panose="02040503050406030204" pitchFamily="18" charset="0"/>
                              </a:rPr>
                              <m:t>Ξ</m:t>
                            </m:r>
                          </m:e>
                          <m:sub>
                            <m:r>
                              <m:rPr>
                                <m:sty m:val="p"/>
                              </m:rPr>
                              <a:rPr lang="en-US" altLang="ja-JP" sz="2400" i="0" dirty="0">
                                <a:latin typeface="Cambria Math" panose="02040503050406030204" pitchFamily="18" charset="0"/>
                              </a:rPr>
                              <m:t>c</m:t>
                            </m:r>
                          </m:sub>
                        </m:sSub>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Λ</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oMath>
                </a14:m>
                <a:endParaRPr kumimoji="1" lang="ja-JP" altLang="en-US" sz="2400"/>
              </a:p>
            </p:txBody>
          </p:sp>
        </mc:Choice>
        <mc:Fallback xmlns="">
          <p:sp>
            <p:nvSpPr>
              <p:cNvPr id="3" name="テキスト ボックス 2">
                <a:extLst>
                  <a:ext uri="{FF2B5EF4-FFF2-40B4-BE49-F238E27FC236}">
                    <a16:creationId xmlns:a16="http://schemas.microsoft.com/office/drawing/2014/main" id="{D4544B1B-D13A-D2BC-6C98-400B7620A340}"/>
                  </a:ext>
                </a:extLst>
              </p:cNvPr>
              <p:cNvSpPr txBox="1">
                <a:spLocks noRot="1" noChangeAspect="1" noMove="1" noResize="1" noEditPoints="1" noAdjustHandles="1" noChangeArrowheads="1" noChangeShapeType="1" noTextEdit="1"/>
              </p:cNvSpPr>
              <p:nvPr/>
            </p:nvSpPr>
            <p:spPr>
              <a:xfrm>
                <a:off x="5035238" y="1435093"/>
                <a:ext cx="5585869" cy="830997"/>
              </a:xfrm>
              <a:prstGeom prst="rect">
                <a:avLst/>
              </a:prstGeom>
              <a:blipFill>
                <a:blip r:embed="rId4"/>
                <a:stretch>
                  <a:fillRect l="-1747" t="-58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01317C-EDE7-FA70-3E0A-96E84FD22F40}"/>
                  </a:ext>
                </a:extLst>
              </p:cNvPr>
              <p:cNvSpPr txBox="1"/>
              <p:nvPr/>
            </p:nvSpPr>
            <p:spPr>
              <a:xfrm>
                <a:off x="5503826" y="2203567"/>
                <a:ext cx="477802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i="1" dirty="0" smtClean="0">
                          <a:latin typeface="Cambria Math" panose="02040503050406030204" pitchFamily="18" charset="0"/>
                          <a:ea typeface="Cambria Math" panose="02040503050406030204" pitchFamily="18" charset="0"/>
                        </a:rPr>
                        <m:t>→</m:t>
                      </m:r>
                      <m:r>
                        <a:rPr lang="en-US" altLang="ja-JP" sz="3200" i="1" dirty="0" smtClean="0">
                          <a:solidFill>
                            <a:srgbClr val="FF0000"/>
                          </a:solidFill>
                          <a:latin typeface="Cambria Math" panose="02040503050406030204" pitchFamily="18" charset="0"/>
                        </a:rPr>
                        <m:t>𝑀</m:t>
                      </m:r>
                      <m:d>
                        <m:dPr>
                          <m:ctrlPr>
                            <a:rPr lang="en-US" altLang="ja-JP" sz="3200" i="1" dirty="0">
                              <a:solidFill>
                                <a:srgbClr val="FF0000"/>
                              </a:solidFill>
                              <a:latin typeface="Cambria Math" panose="02040503050406030204" pitchFamily="18" charset="0"/>
                            </a:rPr>
                          </m:ctrlPr>
                        </m:dPr>
                        <m:e>
                          <m:sSub>
                            <m:sSubPr>
                              <m:ctrlPr>
                                <a:rPr lang="en-US" altLang="ja-JP" sz="3200" i="1" dirty="0" smtClean="0">
                                  <a:solidFill>
                                    <a:srgbClr val="FF0000"/>
                                  </a:solidFill>
                                  <a:latin typeface="Cambria Math" panose="02040503050406030204" pitchFamily="18" charset="0"/>
                                </a:rPr>
                              </m:ctrlPr>
                            </m:sSubPr>
                            <m:e>
                              <m:r>
                                <a:rPr lang="en-US" altLang="ja-JP" sz="3200" i="1" dirty="0">
                                  <a:solidFill>
                                    <a:srgbClr val="FF0000"/>
                                  </a:solidFill>
                                  <a:latin typeface="Cambria Math" panose="02040503050406030204" pitchFamily="18" charset="0"/>
                                </a:rPr>
                                <m:t>𝑇</m:t>
                              </m:r>
                            </m:e>
                            <m:sub>
                              <m:r>
                                <a:rPr lang="en-US" altLang="ja-JP" sz="3200" i="1" dirty="0">
                                  <a:solidFill>
                                    <a:srgbClr val="FF0000"/>
                                  </a:solidFill>
                                  <a:latin typeface="Cambria Math" panose="02040503050406030204" pitchFamily="18" charset="0"/>
                                </a:rPr>
                                <m:t>𝑐𝑐𝑠</m:t>
                              </m:r>
                            </m:sub>
                          </m:sSub>
                        </m:e>
                      </m:d>
                      <m:r>
                        <a:rPr lang="en-US" altLang="ja-JP" sz="3200" b="0" i="1" dirty="0" smtClean="0">
                          <a:solidFill>
                            <a:srgbClr val="FF0000"/>
                          </a:solidFill>
                          <a:latin typeface="Cambria Math" panose="02040503050406030204" pitchFamily="18" charset="0"/>
                        </a:rPr>
                        <m:t>=</m:t>
                      </m:r>
                      <m:r>
                        <a:rPr kumimoji="1" lang="en-US" altLang="ja-JP" sz="3200" b="0" i="1" smtClean="0">
                          <a:solidFill>
                            <a:srgbClr val="FF0000"/>
                          </a:solidFill>
                          <a:latin typeface="Cambria Math" panose="02040503050406030204" pitchFamily="18" charset="0"/>
                          <a:ea typeface="Cambria Math" panose="02040503050406030204" pitchFamily="18" charset="0"/>
                        </a:rPr>
                        <m:t>4059(</m:t>
                      </m:r>
                      <m:r>
                        <m:rPr>
                          <m:sty m:val="p"/>
                        </m:rPr>
                        <a:rPr kumimoji="1" lang="en-US" altLang="ja-JP" sz="3200" b="0" i="0" smtClean="0">
                          <a:solidFill>
                            <a:srgbClr val="FF0000"/>
                          </a:solidFill>
                          <a:latin typeface="Cambria Math" panose="02040503050406030204" pitchFamily="18" charset="0"/>
                          <a:ea typeface="Cambria Math" panose="02040503050406030204" pitchFamily="18" charset="0"/>
                        </a:rPr>
                        <m:t>MeV</m:t>
                      </m:r>
                      <m:r>
                        <a:rPr kumimoji="1" lang="en-US" altLang="ja-JP" sz="3200" b="0" i="1" smtClean="0">
                          <a:solidFill>
                            <a:srgbClr val="FF0000"/>
                          </a:solidFill>
                          <a:latin typeface="Cambria Math" panose="02040503050406030204" pitchFamily="18" charset="0"/>
                          <a:ea typeface="Cambria Math" panose="02040503050406030204" pitchFamily="18" charset="0"/>
                        </a:rPr>
                        <m:t>)</m:t>
                      </m:r>
                    </m:oMath>
                  </m:oMathPara>
                </a14:m>
                <a:endParaRPr kumimoji="1" lang="ja-JP" altLang="en-US" sz="3200"/>
              </a:p>
            </p:txBody>
          </p:sp>
        </mc:Choice>
        <mc:Fallback xmlns="">
          <p:sp>
            <p:nvSpPr>
              <p:cNvPr id="6" name="テキスト ボックス 5">
                <a:extLst>
                  <a:ext uri="{FF2B5EF4-FFF2-40B4-BE49-F238E27FC236}">
                    <a16:creationId xmlns:a16="http://schemas.microsoft.com/office/drawing/2014/main" id="{C101317C-EDE7-FA70-3E0A-96E84FD22F40}"/>
                  </a:ext>
                </a:extLst>
              </p:cNvPr>
              <p:cNvSpPr txBox="1">
                <a:spLocks noRot="1" noChangeAspect="1" noMove="1" noResize="1" noEditPoints="1" noAdjustHandles="1" noChangeArrowheads="1" noChangeShapeType="1" noTextEdit="1"/>
              </p:cNvSpPr>
              <p:nvPr/>
            </p:nvSpPr>
            <p:spPr>
              <a:xfrm>
                <a:off x="5503826" y="2203567"/>
                <a:ext cx="4778025"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 4">
                <a:extLst>
                  <a:ext uri="{FF2B5EF4-FFF2-40B4-BE49-F238E27FC236}">
                    <a16:creationId xmlns:a16="http://schemas.microsoft.com/office/drawing/2014/main" id="{C1C81D45-1AF2-29AE-2D8D-7BD65513BAA3}"/>
                  </a:ext>
                </a:extLst>
              </p:cNvPr>
              <p:cNvGraphicFramePr>
                <a:graphicFrameLocks noGrp="1"/>
              </p:cNvGraphicFramePr>
              <p:nvPr>
                <p:extLst>
                  <p:ext uri="{D42A27DB-BD31-4B8C-83A1-F6EECF244321}">
                    <p14:modId xmlns:p14="http://schemas.microsoft.com/office/powerpoint/2010/main" val="2122230365"/>
                  </p:ext>
                </p:extLst>
              </p:nvPr>
            </p:nvGraphicFramePr>
            <p:xfrm>
              <a:off x="403412" y="2656225"/>
              <a:ext cx="3923393" cy="2468880"/>
            </p:xfrm>
            <a:graphic>
              <a:graphicData uri="http://schemas.openxmlformats.org/drawingml/2006/table">
                <a:tbl>
                  <a:tblPr firstRow="1" bandRow="1">
                    <a:tableStyleId>{5C22544A-7EE6-4342-B048-85BDC9FD1C3A}</a:tableStyleId>
                  </a:tblPr>
                  <a:tblGrid>
                    <a:gridCol w="995082">
                      <a:extLst>
                        <a:ext uri="{9D8B030D-6E8A-4147-A177-3AD203B41FA5}">
                          <a16:colId xmlns:a16="http://schemas.microsoft.com/office/drawing/2014/main" val="1666584879"/>
                        </a:ext>
                      </a:extLst>
                    </a:gridCol>
                    <a:gridCol w="1198778">
                      <a:extLst>
                        <a:ext uri="{9D8B030D-6E8A-4147-A177-3AD203B41FA5}">
                          <a16:colId xmlns:a16="http://schemas.microsoft.com/office/drawing/2014/main" val="119531772"/>
                        </a:ext>
                      </a:extLst>
                    </a:gridCol>
                    <a:gridCol w="1729533">
                      <a:extLst>
                        <a:ext uri="{9D8B030D-6E8A-4147-A177-3AD203B41FA5}">
                          <a16:colId xmlns:a16="http://schemas.microsoft.com/office/drawing/2014/main" val="2930744339"/>
                        </a:ext>
                      </a:extLst>
                    </a:gridCol>
                  </a:tblGrid>
                  <a:tr h="509618">
                    <a:tc>
                      <a:txBody>
                        <a:bodyPr/>
                        <a:lstStyle/>
                        <a:p>
                          <a:r>
                            <a:rPr kumimoji="1" lang="en-US" altLang="ja-JP" sz="2400" b="0">
                              <a:solidFill>
                                <a:schemeClr val="tx1"/>
                              </a:solidFill>
                            </a:rPr>
                            <a:t>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en-US" altLang="ja-JP" sz="2400" b="0">
                              <a:solidFill>
                                <a:schemeClr val="tx1"/>
                              </a:solidFill>
                            </a:rPr>
                            <a:t>Final</a:t>
                          </a:r>
                          <a:endParaRPr kumimoji="1" lang="ja-JP" altLang="en-US" sz="2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Threshold</a:t>
                          </a:r>
                        </a:p>
                        <a:p>
                          <a:pPr algn="ct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oMath>
                            </m:oMathPara>
                          </a14:m>
                          <a:endParaRPr kumimoji="1" lang="ja-JP" altLang="en-US" sz="2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∗0</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rPr>
                                      <m:t>+</m:t>
                                    </m:r>
                                  </m:sup>
                                </m:sSubSup>
                              </m:oMath>
                            </m:oMathPara>
                          </a14:m>
                          <a:endParaRPr kumimoji="1" lang="en-US" altLang="ja-JP" sz="2400" b="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0</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rPr>
                                      <m:t>∗+</m:t>
                                    </m:r>
                                  </m:sup>
                                </m:sSubSup>
                              </m:oMath>
                            </m:oMathPara>
                          </a14:m>
                          <a:endParaRPr kumimoji="1" lang="en-US" altLang="ja-JP"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3977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oMath>
                            </m:oMathPara>
                          </a14:m>
                          <a:endParaRPr kumimoji="1" lang="ja-JP" altLang="en-US" sz="2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rPr>
                                      <m:t>+</m:t>
                                    </m:r>
                                  </m:sup>
                                </m:sSubSup>
                              </m:oMath>
                            </m:oMathPara>
                          </a14:m>
                          <a:endParaRPr kumimoji="1" lang="en-US" altLang="ja-JP" sz="24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3979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3982</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bl>
              </a:graphicData>
            </a:graphic>
          </p:graphicFrame>
        </mc:Choice>
        <mc:Fallback xmlns="">
          <p:graphicFrame>
            <p:nvGraphicFramePr>
              <p:cNvPr id="7" name="表 4">
                <a:extLst>
                  <a:ext uri="{FF2B5EF4-FFF2-40B4-BE49-F238E27FC236}">
                    <a16:creationId xmlns:a16="http://schemas.microsoft.com/office/drawing/2014/main" id="{C1C81D45-1AF2-29AE-2D8D-7BD65513BAA3}"/>
                  </a:ext>
                </a:extLst>
              </p:cNvPr>
              <p:cNvGraphicFramePr>
                <a:graphicFrameLocks noGrp="1"/>
              </p:cNvGraphicFramePr>
              <p:nvPr>
                <p:extLst>
                  <p:ext uri="{D42A27DB-BD31-4B8C-83A1-F6EECF244321}">
                    <p14:modId xmlns:p14="http://schemas.microsoft.com/office/powerpoint/2010/main" val="2122230365"/>
                  </p:ext>
                </p:extLst>
              </p:nvPr>
            </p:nvGraphicFramePr>
            <p:xfrm>
              <a:off x="403412" y="2656225"/>
              <a:ext cx="3923393" cy="2468880"/>
            </p:xfrm>
            <a:graphic>
              <a:graphicData uri="http://schemas.openxmlformats.org/drawingml/2006/table">
                <a:tbl>
                  <a:tblPr firstRow="1" bandRow="1">
                    <a:tableStyleId>{5C22544A-7EE6-4342-B048-85BDC9FD1C3A}</a:tableStyleId>
                  </a:tblPr>
                  <a:tblGrid>
                    <a:gridCol w="995082">
                      <a:extLst>
                        <a:ext uri="{9D8B030D-6E8A-4147-A177-3AD203B41FA5}">
                          <a16:colId xmlns:a16="http://schemas.microsoft.com/office/drawing/2014/main" val="1666584879"/>
                        </a:ext>
                      </a:extLst>
                    </a:gridCol>
                    <a:gridCol w="1198778">
                      <a:extLst>
                        <a:ext uri="{9D8B030D-6E8A-4147-A177-3AD203B41FA5}">
                          <a16:colId xmlns:a16="http://schemas.microsoft.com/office/drawing/2014/main" val="119531772"/>
                        </a:ext>
                      </a:extLst>
                    </a:gridCol>
                    <a:gridCol w="1729533">
                      <a:extLst>
                        <a:ext uri="{9D8B030D-6E8A-4147-A177-3AD203B41FA5}">
                          <a16:colId xmlns:a16="http://schemas.microsoft.com/office/drawing/2014/main" val="2930744339"/>
                        </a:ext>
                      </a:extLst>
                    </a:gridCol>
                  </a:tblGrid>
                  <a:tr h="822960">
                    <a:tc>
                      <a:txBody>
                        <a:bodyPr/>
                        <a:lstStyle/>
                        <a:p>
                          <a:r>
                            <a:rPr kumimoji="1" lang="en-US" altLang="ja-JP" sz="2400" b="0">
                              <a:solidFill>
                                <a:schemeClr val="tx1"/>
                              </a:solidFill>
                            </a:rPr>
                            <a:t>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en-US" altLang="ja-JP" sz="2400" b="0">
                              <a:solidFill>
                                <a:schemeClr val="tx1"/>
                              </a:solidFill>
                            </a:rPr>
                            <a:t>Final</a:t>
                          </a:r>
                          <a:endParaRPr kumimoji="1" lang="ja-JP" altLang="en-US" sz="2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Threshold</a:t>
                          </a:r>
                        </a:p>
                        <a:p>
                          <a:pPr algn="ct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822960">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13" t="-104412" r="-296319" b="-11617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3249" t="-104412" r="-145178" b="-116176"/>
                          </a:stretch>
                        </a:blipFill>
                      </a:tcPr>
                    </a:tc>
                    <a:tc>
                      <a:txBody>
                        <a:bodyPr/>
                        <a:lstStyle/>
                        <a:p>
                          <a:pPr algn="ctr"/>
                          <a:r>
                            <a:rPr kumimoji="1" lang="en-US" altLang="ja-JP" sz="2400" b="0">
                              <a:solidFill>
                                <a:schemeClr val="tx1"/>
                              </a:solidFill>
                            </a:rPr>
                            <a:t>3975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3977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822960">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13" t="-205926" r="-296319" b="-1703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3249" t="-205926" r="-145178" b="-17037"/>
                          </a:stretch>
                        </a:blipFill>
                      </a:tcPr>
                    </a:tc>
                    <a:tc>
                      <a:txBody>
                        <a:bodyPr/>
                        <a:lstStyle/>
                        <a:p>
                          <a:pPr algn="ctr"/>
                          <a:r>
                            <a:rPr kumimoji="1" lang="en-US" altLang="ja-JP" sz="2400" b="0">
                              <a:solidFill>
                                <a:schemeClr val="tx1"/>
                              </a:solidFill>
                            </a:rPr>
                            <a:t>3979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a:solidFill>
                                <a:schemeClr val="tx1"/>
                              </a:solidFill>
                            </a:rPr>
                            <a:t>3982</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bl>
              </a:graphicData>
            </a:graphic>
          </p:graphicFrame>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5BBA316-66B1-05A3-E3C2-F0ECA4E550B1}"/>
                  </a:ext>
                </a:extLst>
              </p:cNvPr>
              <p:cNvSpPr txBox="1"/>
              <p:nvPr/>
            </p:nvSpPr>
            <p:spPr>
              <a:xfrm>
                <a:off x="5223014" y="3429000"/>
                <a:ext cx="7438422" cy="461665"/>
              </a:xfrm>
              <a:prstGeom prst="rect">
                <a:avLst/>
              </a:prstGeom>
              <a:noFill/>
            </p:spPr>
            <p:txBody>
              <a:bodyPr wrap="square" rtlCol="0">
                <a:spAutoFit/>
              </a:bodyPr>
              <a:lstStyle/>
              <a:p>
                <a14:m>
                  <m:oMath xmlns:m="http://schemas.openxmlformats.org/officeDocument/2006/math">
                    <m:r>
                      <a:rPr lang="en-US" altLang="ja-JP" sz="2400" i="1" dirty="0" smtClean="0">
                        <a:solidFill>
                          <a:schemeClr val="tx1"/>
                        </a:solidFill>
                        <a:latin typeface="Cambria Math" panose="02040503050406030204" pitchFamily="18" charset="0"/>
                      </a:rPr>
                      <m:t>𝑀</m:t>
                    </m:r>
                    <m:d>
                      <m:dPr>
                        <m:ctrlPr>
                          <a:rPr lang="en-US" altLang="ja-JP" sz="2400" i="1" dirty="0">
                            <a:solidFill>
                              <a:schemeClr val="tx1"/>
                            </a:solidFill>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𝑐𝑐𝑠</m:t>
                            </m:r>
                          </m:sub>
                        </m:sSub>
                      </m:e>
                    </m:d>
                  </m:oMath>
                </a14:m>
                <a:r>
                  <a:rPr kumimoji="1" lang="en-US" altLang="ja-JP" sz="2400">
                    <a:solidFill>
                      <a:schemeClr val="tx1"/>
                    </a:solidFill>
                  </a:rPr>
                  <a:t> </a:t>
                </a:r>
                <a:r>
                  <a:rPr kumimoji="1" lang="en-US" altLang="ja-JP" sz="2400"/>
                  <a:t>is </a:t>
                </a:r>
                <a:r>
                  <a:rPr lang="en-US" altLang="ja-JP" sz="2400"/>
                  <a:t>above the</a:t>
                </a:r>
                <a:r>
                  <a:rPr kumimoji="1" lang="en-US" altLang="ja-JP" sz="2400"/>
                  <a:t> thresholds of </a:t>
                </a:r>
                <a14:m>
                  <m:oMath xmlns:m="http://schemas.openxmlformats.org/officeDocument/2006/math">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𝐷</m:t>
                        </m:r>
                      </m:e>
                      <m:sup>
                        <m:r>
                          <a:rPr lang="en-US" altLang="ja-JP" sz="2400" b="0" i="1" dirty="0" smtClean="0">
                            <a:latin typeface="Cambria Math" panose="02040503050406030204" pitchFamily="18" charset="0"/>
                          </a:rPr>
                          <m:t>∗</m:t>
                        </m:r>
                      </m:sup>
                    </m:sSup>
                    <m:sSub>
                      <m:sSubPr>
                        <m:ctrlPr>
                          <a:rPr lang="en-US" altLang="ja-JP" sz="240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𝐷</m:t>
                        </m:r>
                      </m:e>
                      <m:sub>
                        <m:r>
                          <a:rPr lang="en-US" altLang="ja-JP" sz="2400" b="0" i="1" dirty="0" smtClean="0">
                            <a:latin typeface="Cambria Math" panose="02040503050406030204" pitchFamily="18" charset="0"/>
                            <a:ea typeface="Cambria Math" panose="02040503050406030204" pitchFamily="18" charset="0"/>
                          </a:rPr>
                          <m:t>𝑠</m:t>
                        </m:r>
                      </m:sub>
                    </m:sSub>
                  </m:oMath>
                </a14:m>
                <a:r>
                  <a:rPr kumimoji="1" lang="en-US" altLang="ja-JP" sz="2400"/>
                  <a:t> and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𝐷</m:t>
                    </m:r>
                    <m:sSubSup>
                      <m:sSubSupPr>
                        <m:ctrlPr>
                          <a:rPr lang="en-US" altLang="ja-JP" sz="2400" b="0" i="1" dirty="0" smtClean="0">
                            <a:latin typeface="Cambria Math" panose="02040503050406030204" pitchFamily="18" charset="0"/>
                            <a:ea typeface="Cambria Math" panose="02040503050406030204" pitchFamily="18" charset="0"/>
                          </a:rPr>
                        </m:ctrlPr>
                      </m:sSubSupPr>
                      <m:e>
                        <m:r>
                          <a:rPr lang="en-US" altLang="ja-JP" sz="2400" b="0" i="1" dirty="0" smtClean="0">
                            <a:latin typeface="Cambria Math" panose="02040503050406030204" pitchFamily="18" charset="0"/>
                            <a:ea typeface="Cambria Math" panose="02040503050406030204" pitchFamily="18" charset="0"/>
                          </a:rPr>
                          <m:t>𝐷</m:t>
                        </m:r>
                      </m:e>
                      <m:sub>
                        <m:r>
                          <a:rPr lang="en-US" altLang="ja-JP" sz="2400" b="0" i="1" dirty="0" smtClean="0">
                            <a:latin typeface="Cambria Math" panose="02040503050406030204" pitchFamily="18" charset="0"/>
                            <a:ea typeface="Cambria Math" panose="02040503050406030204" pitchFamily="18" charset="0"/>
                          </a:rPr>
                          <m:t>𝑠</m:t>
                        </m:r>
                      </m:sub>
                      <m:sup>
                        <m:r>
                          <a:rPr lang="en-US" altLang="ja-JP" sz="2400" b="0" i="1" dirty="0" smtClean="0">
                            <a:latin typeface="Cambria Math" panose="02040503050406030204" pitchFamily="18" charset="0"/>
                            <a:ea typeface="Cambria Math" panose="02040503050406030204" pitchFamily="18" charset="0"/>
                          </a:rPr>
                          <m:t>∗</m:t>
                        </m:r>
                      </m:sup>
                    </m:sSubSup>
                  </m:oMath>
                </a14:m>
                <a:endParaRPr kumimoji="1" lang="ja-JP" altLang="en-US" sz="2400" i="1"/>
              </a:p>
            </p:txBody>
          </p:sp>
        </mc:Choice>
        <mc:Fallback xmlns="">
          <p:sp>
            <p:nvSpPr>
              <p:cNvPr id="5" name="テキスト ボックス 4">
                <a:extLst>
                  <a:ext uri="{FF2B5EF4-FFF2-40B4-BE49-F238E27FC236}">
                    <a16:creationId xmlns:a16="http://schemas.microsoft.com/office/drawing/2014/main" id="{A5BBA316-66B1-05A3-E3C2-F0ECA4E550B1}"/>
                  </a:ext>
                </a:extLst>
              </p:cNvPr>
              <p:cNvSpPr txBox="1">
                <a:spLocks noRot="1" noChangeAspect="1" noMove="1" noResize="1" noEditPoints="1" noAdjustHandles="1" noChangeArrowheads="1" noChangeShapeType="1" noTextEdit="1"/>
              </p:cNvSpPr>
              <p:nvPr/>
            </p:nvSpPr>
            <p:spPr>
              <a:xfrm>
                <a:off x="5223014" y="3429000"/>
                <a:ext cx="7438422" cy="461665"/>
              </a:xfrm>
              <a:prstGeom prst="rect">
                <a:avLst/>
              </a:prstGeom>
              <a:blipFill>
                <a:blip r:embed="rId7"/>
                <a:stretch>
                  <a:fillRect l="-246" t="-10667" b="-29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5223014" y="4392410"/>
                <a:ext cx="5041823" cy="461665"/>
              </a:xfrm>
              <a:prstGeom prst="rect">
                <a:avLst/>
              </a:prstGeom>
              <a:noFill/>
            </p:spPr>
            <p:txBody>
              <a:bodyPr wrap="square" rtlCol="0">
                <a:spAutoFit/>
              </a:bodyPr>
              <a:lstStyle/>
              <a:p>
                <a:r>
                  <a:rPr kumimoji="1" lang="en-US" altLang="ja-JP" sz="2400"/>
                  <a:t>We assume decay of</a:t>
                </a:r>
                <a:r>
                  <a:rPr lang="en-US" altLang="ja-JP" sz="2400" b="0"/>
                  <a:t>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Sub>
                  </m:oMath>
                </a14:m>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5223014" y="4392410"/>
                <a:ext cx="5041823" cy="461665"/>
              </a:xfrm>
              <a:prstGeom prst="rect">
                <a:avLst/>
              </a:prstGeom>
              <a:blipFill>
                <a:blip r:embed="rId8"/>
                <a:stretch>
                  <a:fillRect l="-1935" t="-10667" b="-30667"/>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7F744DFE-AF96-117F-B188-3E8DB5AE530E}"/>
              </a:ext>
            </a:extLst>
          </p:cNvPr>
          <p:cNvGrpSpPr/>
          <p:nvPr/>
        </p:nvGrpSpPr>
        <p:grpSpPr>
          <a:xfrm>
            <a:off x="5120090" y="5010678"/>
            <a:ext cx="2577448" cy="1909750"/>
            <a:chOff x="1171748" y="2903162"/>
            <a:chExt cx="2577448" cy="1909750"/>
          </a:xfrm>
        </p:grpSpPr>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C1B69D4-1351-446C-03AF-8EFA35C9159B}"/>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𝑇</m:t>
                            </m:r>
                          </m:e>
                          <m:sub>
                            <m:r>
                              <a:rPr lang="en-US" altLang="ja-JP" i="1" dirty="0">
                                <a:latin typeface="Cambria Math" panose="02040503050406030204" pitchFamily="18" charset="0"/>
                              </a:rPr>
                              <m:t>𝑐𝑐𝑠</m:t>
                            </m:r>
                          </m:sub>
                        </m:sSub>
                      </m:oMath>
                    </m:oMathPara>
                  </a14:m>
                  <a:endParaRPr lang="ja-JP" altLang="en-US"/>
                </a:p>
              </p:txBody>
            </p:sp>
          </mc:Choice>
          <mc:Fallback xmlns="">
            <p:sp>
              <p:nvSpPr>
                <p:cNvPr id="34" name="テキスト ボックス 33">
                  <a:extLst>
                    <a:ext uri="{FF2B5EF4-FFF2-40B4-BE49-F238E27FC236}">
                      <a16:creationId xmlns:a16="http://schemas.microsoft.com/office/drawing/2014/main" id="{1C1B69D4-1351-446C-03AF-8EFA35C9159B}"/>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9"/>
                  <a:stretch>
                    <a:fillRect/>
                  </a:stretch>
                </a:blipFill>
              </p:spPr>
              <p:txBody>
                <a:bodyPr/>
                <a:lstStyle/>
                <a:p>
                  <a:r>
                    <a:rPr lang="ja-JP" altLang="en-US">
                      <a:noFill/>
                    </a:rPr>
                    <a:t> </a:t>
                  </a:r>
                </a:p>
              </p:txBody>
            </p:sp>
          </mc:Fallback>
        </mc:AlternateContent>
        <p:grpSp>
          <p:nvGrpSpPr>
            <p:cNvPr id="35" name="グループ化 34">
              <a:extLst>
                <a:ext uri="{FF2B5EF4-FFF2-40B4-BE49-F238E27FC236}">
                  <a16:creationId xmlns:a16="http://schemas.microsoft.com/office/drawing/2014/main" id="{06488A90-ECAB-6A62-30D9-0B0A321FBDBD}"/>
                </a:ext>
              </a:extLst>
            </p:cNvPr>
            <p:cNvGrpSpPr/>
            <p:nvPr/>
          </p:nvGrpSpPr>
          <p:grpSpPr>
            <a:xfrm>
              <a:off x="1607127" y="2903162"/>
              <a:ext cx="2142069" cy="1909750"/>
              <a:chOff x="1607127" y="2903162"/>
              <a:chExt cx="2142069" cy="1909750"/>
            </a:xfrm>
          </p:grpSpPr>
          <p:grpSp>
            <p:nvGrpSpPr>
              <p:cNvPr id="36" name="グループ化 35">
                <a:extLst>
                  <a:ext uri="{FF2B5EF4-FFF2-40B4-BE49-F238E27FC236}">
                    <a16:creationId xmlns:a16="http://schemas.microsoft.com/office/drawing/2014/main" id="{9660AC48-B1B6-A415-1692-4836A489C025}"/>
                  </a:ext>
                </a:extLst>
              </p:cNvPr>
              <p:cNvGrpSpPr/>
              <p:nvPr/>
            </p:nvGrpSpPr>
            <p:grpSpPr>
              <a:xfrm>
                <a:off x="1607127" y="3159512"/>
                <a:ext cx="1803797" cy="1423639"/>
                <a:chOff x="1607127" y="3159512"/>
                <a:chExt cx="1803797" cy="1423639"/>
              </a:xfrm>
            </p:grpSpPr>
            <p:cxnSp>
              <p:nvCxnSpPr>
                <p:cNvPr id="40" name="直線コネクタ 39">
                  <a:extLst>
                    <a:ext uri="{FF2B5EF4-FFF2-40B4-BE49-F238E27FC236}">
                      <a16:creationId xmlns:a16="http://schemas.microsoft.com/office/drawing/2014/main" id="{DB264B43-D51A-E024-C23D-8FA7CD3DAD0C}"/>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279136-1680-787F-9CC5-81CB15AD9599}"/>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2F67193-4027-B6D9-A37B-B3E4993474B1}"/>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6ED21BD-34BD-91F5-3926-06DBC313301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A0934538-9A11-3FB5-6943-5481AD69746F}"/>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Sub>
                        </m:oMath>
                      </m:oMathPara>
                    </a14:m>
                    <a:endParaRPr lang="ja-JP" altLang="en-US"/>
                  </a:p>
                </p:txBody>
              </p:sp>
            </mc:Choice>
            <mc:Fallback xmlns="">
              <p:sp>
                <p:nvSpPr>
                  <p:cNvPr id="37" name="テキスト ボックス 36">
                    <a:extLst>
                      <a:ext uri="{FF2B5EF4-FFF2-40B4-BE49-F238E27FC236}">
                        <a16:creationId xmlns:a16="http://schemas.microsoft.com/office/drawing/2014/main" id="{A0934538-9A11-3FB5-6943-5481AD69746F}"/>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63BDD16-004D-369E-2AA9-85C9F50E1B88}"/>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D63BDD16-004D-369E-2AA9-85C9F50E1B88}"/>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4BCC799-5CE3-266A-5A78-DFC5401D232A}"/>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39" name="テキスト ボックス 38">
                    <a:extLst>
                      <a:ext uri="{FF2B5EF4-FFF2-40B4-BE49-F238E27FC236}">
                        <a16:creationId xmlns:a16="http://schemas.microsoft.com/office/drawing/2014/main" id="{D4BCC799-5CE3-266A-5A78-DFC5401D232A}"/>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2"/>
                    <a:stretch>
                      <a:fillRect b="-6667"/>
                    </a:stretch>
                  </a:blipFill>
                </p:spPr>
                <p:txBody>
                  <a:bodyPr/>
                  <a:lstStyle/>
                  <a:p>
                    <a:r>
                      <a:rPr lang="ja-JP" altLang="en-US">
                        <a:noFill/>
                      </a:rPr>
                      <a:t> </a:t>
                    </a:r>
                  </a:p>
                </p:txBody>
              </p:sp>
            </mc:Fallback>
          </mc:AlternateContent>
        </p:grpSp>
      </p:grpSp>
      <p:grpSp>
        <p:nvGrpSpPr>
          <p:cNvPr id="44" name="グループ化 43">
            <a:extLst>
              <a:ext uri="{FF2B5EF4-FFF2-40B4-BE49-F238E27FC236}">
                <a16:creationId xmlns:a16="http://schemas.microsoft.com/office/drawing/2014/main" id="{FC5A3DFD-6517-5141-0441-DD760582AF7D}"/>
              </a:ext>
            </a:extLst>
          </p:cNvPr>
          <p:cNvGrpSpPr/>
          <p:nvPr/>
        </p:nvGrpSpPr>
        <p:grpSpPr>
          <a:xfrm>
            <a:off x="8141098" y="5010389"/>
            <a:ext cx="2577448" cy="1861631"/>
            <a:chOff x="1171748" y="2951281"/>
            <a:chExt cx="2577448" cy="1861631"/>
          </a:xfrm>
        </p:grpSpPr>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418DADEB-C812-3CDF-A277-CEAA0AF73B97}"/>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𝑇</m:t>
                            </m:r>
                          </m:e>
                          <m:sub>
                            <m:r>
                              <a:rPr lang="en-US" altLang="ja-JP" sz="1800" b="0" i="1" dirty="0" smtClean="0">
                                <a:latin typeface="Cambria Math" panose="02040503050406030204" pitchFamily="18" charset="0"/>
                              </a:rPr>
                              <m:t>𝑐𝑐𝑠</m:t>
                            </m:r>
                          </m:sub>
                        </m:sSub>
                      </m:oMath>
                    </m:oMathPara>
                  </a14:m>
                  <a:endParaRPr lang="ja-JP" altLang="en-US"/>
                </a:p>
              </p:txBody>
            </p:sp>
          </mc:Choice>
          <mc:Fallback xmlns="">
            <p:sp>
              <p:nvSpPr>
                <p:cNvPr id="45" name="テキスト ボックス 44">
                  <a:extLst>
                    <a:ext uri="{FF2B5EF4-FFF2-40B4-BE49-F238E27FC236}">
                      <a16:creationId xmlns:a16="http://schemas.microsoft.com/office/drawing/2014/main" id="{418DADEB-C812-3CDF-A277-CEAA0AF73B97}"/>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3"/>
                  <a:stretch>
                    <a:fillRect/>
                  </a:stretch>
                </a:blipFill>
              </p:spPr>
              <p:txBody>
                <a:bodyPr/>
                <a:lstStyle/>
                <a:p>
                  <a:r>
                    <a:rPr lang="ja-JP" altLang="en-US">
                      <a:noFill/>
                    </a:rPr>
                    <a:t> </a:t>
                  </a:r>
                </a:p>
              </p:txBody>
            </p:sp>
          </mc:Fallback>
        </mc:AlternateContent>
        <p:grpSp>
          <p:nvGrpSpPr>
            <p:cNvPr id="46" name="グループ化 45">
              <a:extLst>
                <a:ext uri="{FF2B5EF4-FFF2-40B4-BE49-F238E27FC236}">
                  <a16:creationId xmlns:a16="http://schemas.microsoft.com/office/drawing/2014/main" id="{F858241D-00BC-A83F-A84A-E5517EEC29CA}"/>
                </a:ext>
              </a:extLst>
            </p:cNvPr>
            <p:cNvGrpSpPr/>
            <p:nvPr/>
          </p:nvGrpSpPr>
          <p:grpSpPr>
            <a:xfrm>
              <a:off x="1607127" y="2951281"/>
              <a:ext cx="2142069" cy="1861631"/>
              <a:chOff x="1607127" y="2951281"/>
              <a:chExt cx="2142069" cy="1861631"/>
            </a:xfrm>
          </p:grpSpPr>
          <p:grpSp>
            <p:nvGrpSpPr>
              <p:cNvPr id="47" name="グループ化 46">
                <a:extLst>
                  <a:ext uri="{FF2B5EF4-FFF2-40B4-BE49-F238E27FC236}">
                    <a16:creationId xmlns:a16="http://schemas.microsoft.com/office/drawing/2014/main" id="{71A3170C-273D-CF1E-9814-643392B980CA}"/>
                  </a:ext>
                </a:extLst>
              </p:cNvPr>
              <p:cNvGrpSpPr/>
              <p:nvPr/>
            </p:nvGrpSpPr>
            <p:grpSpPr>
              <a:xfrm>
                <a:off x="1607127" y="3159512"/>
                <a:ext cx="1803797" cy="1423639"/>
                <a:chOff x="1607127" y="3159512"/>
                <a:chExt cx="1803797" cy="1423639"/>
              </a:xfrm>
            </p:grpSpPr>
            <p:cxnSp>
              <p:nvCxnSpPr>
                <p:cNvPr id="51" name="直線コネクタ 50">
                  <a:extLst>
                    <a:ext uri="{FF2B5EF4-FFF2-40B4-BE49-F238E27FC236}">
                      <a16:creationId xmlns:a16="http://schemas.microsoft.com/office/drawing/2014/main" id="{10DA05C0-B2DA-8E42-FBCB-6280A7A80E36}"/>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7064690-3DCF-FFCA-E850-386CDCB22A1F}"/>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970B749-D3B3-2EF2-20CC-BDC37277D07A}"/>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C8EE849-A39B-E94B-12C3-4F48EED39F04}"/>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AD34CEFF-6DDC-06AE-3022-C92AB45D7B96}"/>
                      </a:ext>
                    </a:extLst>
                  </p:cNvPr>
                  <p:cNvSpPr txBox="1"/>
                  <p:nvPr/>
                </p:nvSpPr>
                <p:spPr>
                  <a:xfrm>
                    <a:off x="2550439" y="2951281"/>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48" name="テキスト ボックス 47">
                    <a:extLst>
                      <a:ext uri="{FF2B5EF4-FFF2-40B4-BE49-F238E27FC236}">
                        <a16:creationId xmlns:a16="http://schemas.microsoft.com/office/drawing/2014/main" id="{AD34CEFF-6DDC-06AE-3022-C92AB45D7B96}"/>
                      </a:ext>
                    </a:extLst>
                  </p:cNvPr>
                  <p:cNvSpPr txBox="1">
                    <a:spLocks noRot="1" noChangeAspect="1" noMove="1" noResize="1" noEditPoints="1" noAdjustHandles="1" noChangeArrowheads="1" noChangeShapeType="1" noTextEdit="1"/>
                  </p:cNvSpPr>
                  <p:nvPr/>
                </p:nvSpPr>
                <p:spPr>
                  <a:xfrm>
                    <a:off x="2550439" y="2951281"/>
                    <a:ext cx="1154151" cy="369332"/>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1ED2C97E-9C5C-CA72-878F-6FDAB8CF9936}"/>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49" name="テキスト ボックス 48">
                    <a:extLst>
                      <a:ext uri="{FF2B5EF4-FFF2-40B4-BE49-F238E27FC236}">
                        <a16:creationId xmlns:a16="http://schemas.microsoft.com/office/drawing/2014/main" id="{1ED2C97E-9C5C-CA72-878F-6FDAB8CF9936}"/>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C9702F5F-B40B-B19F-B332-7979386656A1}"/>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50" name="テキスト ボックス 49">
                    <a:extLst>
                      <a:ext uri="{FF2B5EF4-FFF2-40B4-BE49-F238E27FC236}">
                        <a16:creationId xmlns:a16="http://schemas.microsoft.com/office/drawing/2014/main" id="{C9702F5F-B40B-B19F-B332-7979386656A1}"/>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6"/>
                    <a:stretch>
                      <a:fillRect b="-6667"/>
                    </a:stretch>
                  </a:blipFill>
                </p:spPr>
                <p:txBody>
                  <a:bodyPr/>
                  <a:lstStyle/>
                  <a:p>
                    <a:r>
                      <a:rPr lang="ja-JP" altLang="en-US">
                        <a:noFill/>
                      </a:rPr>
                      <a:t> </a:t>
                    </a:r>
                  </a:p>
                </p:txBody>
              </p:sp>
            </mc:Fallback>
          </mc:AlternateContent>
        </p:grpSp>
      </p:grpSp>
      <p:sp>
        <p:nvSpPr>
          <p:cNvPr id="55" name="下矢印 54">
            <a:extLst>
              <a:ext uri="{FF2B5EF4-FFF2-40B4-BE49-F238E27FC236}">
                <a16:creationId xmlns:a16="http://schemas.microsoft.com/office/drawing/2014/main" id="{2AE680B1-0C3C-9A4A-38B5-EA5F87B5C28B}"/>
              </a:ext>
            </a:extLst>
          </p:cNvPr>
          <p:cNvSpPr/>
          <p:nvPr/>
        </p:nvSpPr>
        <p:spPr>
          <a:xfrm>
            <a:off x="7157802" y="3933882"/>
            <a:ext cx="201464" cy="45852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8F63F15-CDF4-D5E3-3DD3-72F6428B7FA5}"/>
              </a:ext>
            </a:extLst>
          </p:cNvPr>
          <p:cNvSpPr txBox="1"/>
          <p:nvPr/>
        </p:nvSpPr>
        <p:spPr>
          <a:xfrm>
            <a:off x="5223014" y="2929019"/>
            <a:ext cx="4607328" cy="461665"/>
          </a:xfrm>
          <a:prstGeom prst="rect">
            <a:avLst/>
          </a:prstGeom>
          <a:noFill/>
        </p:spPr>
        <p:txBody>
          <a:bodyPr wrap="square" rtlCol="0">
            <a:spAutoFit/>
          </a:bodyPr>
          <a:lstStyle/>
          <a:p>
            <a:r>
              <a:rPr kumimoji="1" lang="en-US" altLang="ja-JP" sz="2400"/>
              <a:t>And we analyze decay width</a:t>
            </a:r>
            <a:endParaRPr kumimoji="1" lang="ja-JP" altLang="en-US" sz="2400"/>
          </a:p>
        </p:txBody>
      </p:sp>
      <p:sp>
        <p:nvSpPr>
          <p:cNvPr id="8" name="テキスト ボックス 7">
            <a:extLst>
              <a:ext uri="{FF2B5EF4-FFF2-40B4-BE49-F238E27FC236}">
                <a16:creationId xmlns:a16="http://schemas.microsoft.com/office/drawing/2014/main" id="{05225934-9159-9C6C-ECAF-FB6148ED458A}"/>
              </a:ext>
            </a:extLst>
          </p:cNvPr>
          <p:cNvSpPr txBox="1"/>
          <p:nvPr/>
        </p:nvSpPr>
        <p:spPr>
          <a:xfrm>
            <a:off x="218226" y="5267028"/>
            <a:ext cx="4492869" cy="369332"/>
          </a:xfrm>
          <a:prstGeom prst="rect">
            <a:avLst/>
          </a:prstGeom>
          <a:noFill/>
        </p:spPr>
        <p:txBody>
          <a:bodyPr wrap="square" rtlCol="0">
            <a:spAutoFit/>
          </a:bodyPr>
          <a:lstStyle/>
          <a:p>
            <a:r>
              <a:rPr kumimoji="1" lang="en-US" altLang="ja-JP"/>
              <a:t>These are experimental data from PDG</a:t>
            </a:r>
            <a:endParaRPr kumimoji="1" lang="ja-JP" altLang="en-US"/>
          </a:p>
        </p:txBody>
      </p:sp>
      <p:sp>
        <p:nvSpPr>
          <p:cNvPr id="11" name="テキスト ボックス 10">
            <a:extLst>
              <a:ext uri="{FF2B5EF4-FFF2-40B4-BE49-F238E27FC236}">
                <a16:creationId xmlns:a16="http://schemas.microsoft.com/office/drawing/2014/main" id="{06DDAF18-0C9C-83E2-298D-4D1F5A0CD595}"/>
              </a:ext>
            </a:extLst>
          </p:cNvPr>
          <p:cNvSpPr txBox="1"/>
          <p:nvPr/>
        </p:nvSpPr>
        <p:spPr>
          <a:xfrm>
            <a:off x="6096000" y="2673807"/>
            <a:ext cx="4589799" cy="369332"/>
          </a:xfrm>
          <a:prstGeom prst="rect">
            <a:avLst/>
          </a:prstGeom>
          <a:noFill/>
        </p:spPr>
        <p:txBody>
          <a:bodyPr wrap="square" rtlCol="0">
            <a:spAutoFit/>
          </a:bodyPr>
          <a:lstStyle/>
          <a:p>
            <a:r>
              <a:rPr kumimoji="1" lang="en-US" altLang="ja-JP"/>
              <a:t>※This value is isospin averaged.</a:t>
            </a: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DE76C58-E3D2-CF5E-A7DA-AA7799E55724}"/>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11</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CDE76C58-E3D2-CF5E-A7DA-AA7799E55724}"/>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7"/>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9768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How to calculate decay width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oMath>
                </a14:m>
                <a:r>
                  <a:rPr kumimoji="1" lang="en-US" altLang="ja-JP" sz="4400">
                    <a:solidFill>
                      <a:schemeClr val="bg1"/>
                    </a:solidFill>
                  </a:rPr>
                  <a:t>?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332445" y="1670960"/>
                <a:ext cx="5041823" cy="461665"/>
              </a:xfrm>
              <a:prstGeom prst="rect">
                <a:avLst/>
              </a:prstGeom>
              <a:noFill/>
            </p:spPr>
            <p:txBody>
              <a:bodyPr wrap="square" rtlCol="0">
                <a:spAutoFit/>
              </a:bodyPr>
              <a:lstStyle/>
              <a:p>
                <a:r>
                  <a:rPr kumimoji="1" lang="ja-JP" altLang="en-US" sz="2400"/>
                  <a:t>・</a:t>
                </a:r>
                <a:r>
                  <a:rPr kumimoji="1" lang="en-US" altLang="ja-JP" sz="2400"/>
                  <a:t>We assume decay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kumimoji="1" lang="en-US" altLang="ja-JP" sz="2400"/>
                  <a:t> </a:t>
                </a:r>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332445" y="1670960"/>
                <a:ext cx="5041823" cy="461665"/>
              </a:xfrm>
              <a:prstGeom prst="rect">
                <a:avLst/>
              </a:prstGeom>
              <a:blipFill>
                <a:blip r:embed="rId4"/>
                <a:stretch>
                  <a:fillRect l="-1935" t="-10526" b="-28947"/>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7F744DFE-AF96-117F-B188-3E8DB5AE530E}"/>
              </a:ext>
            </a:extLst>
          </p:cNvPr>
          <p:cNvGrpSpPr/>
          <p:nvPr/>
        </p:nvGrpSpPr>
        <p:grpSpPr>
          <a:xfrm>
            <a:off x="932387" y="2360565"/>
            <a:ext cx="2577448" cy="1909750"/>
            <a:chOff x="1171748" y="2903162"/>
            <a:chExt cx="2577448" cy="1909750"/>
          </a:xfrm>
        </p:grpSpPr>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C1B69D4-1351-446C-03AF-8EFA35C9159B}"/>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34" name="テキスト ボックス 33">
                  <a:extLst>
                    <a:ext uri="{FF2B5EF4-FFF2-40B4-BE49-F238E27FC236}">
                      <a16:creationId xmlns:a16="http://schemas.microsoft.com/office/drawing/2014/main" id="{1C1B69D4-1351-446C-03AF-8EFA35C9159B}"/>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5"/>
                  <a:stretch>
                    <a:fillRect/>
                  </a:stretch>
                </a:blipFill>
              </p:spPr>
              <p:txBody>
                <a:bodyPr/>
                <a:lstStyle/>
                <a:p>
                  <a:r>
                    <a:rPr lang="ja-JP" altLang="en-US">
                      <a:noFill/>
                    </a:rPr>
                    <a:t> </a:t>
                  </a:r>
                </a:p>
              </p:txBody>
            </p:sp>
          </mc:Fallback>
        </mc:AlternateContent>
        <p:grpSp>
          <p:nvGrpSpPr>
            <p:cNvPr id="35" name="グループ化 34">
              <a:extLst>
                <a:ext uri="{FF2B5EF4-FFF2-40B4-BE49-F238E27FC236}">
                  <a16:creationId xmlns:a16="http://schemas.microsoft.com/office/drawing/2014/main" id="{06488A90-ECAB-6A62-30D9-0B0A321FBDBD}"/>
                </a:ext>
              </a:extLst>
            </p:cNvPr>
            <p:cNvGrpSpPr/>
            <p:nvPr/>
          </p:nvGrpSpPr>
          <p:grpSpPr>
            <a:xfrm>
              <a:off x="1607127" y="2903162"/>
              <a:ext cx="2142069" cy="1909750"/>
              <a:chOff x="1607127" y="2903162"/>
              <a:chExt cx="2142069" cy="1909750"/>
            </a:xfrm>
          </p:grpSpPr>
          <p:grpSp>
            <p:nvGrpSpPr>
              <p:cNvPr id="36" name="グループ化 35">
                <a:extLst>
                  <a:ext uri="{FF2B5EF4-FFF2-40B4-BE49-F238E27FC236}">
                    <a16:creationId xmlns:a16="http://schemas.microsoft.com/office/drawing/2014/main" id="{9660AC48-B1B6-A415-1692-4836A489C025}"/>
                  </a:ext>
                </a:extLst>
              </p:cNvPr>
              <p:cNvGrpSpPr/>
              <p:nvPr/>
            </p:nvGrpSpPr>
            <p:grpSpPr>
              <a:xfrm>
                <a:off x="1607127" y="3159512"/>
                <a:ext cx="1803797" cy="1423639"/>
                <a:chOff x="1607127" y="3159512"/>
                <a:chExt cx="1803797" cy="1423639"/>
              </a:xfrm>
            </p:grpSpPr>
            <p:cxnSp>
              <p:nvCxnSpPr>
                <p:cNvPr id="40" name="直線コネクタ 39">
                  <a:extLst>
                    <a:ext uri="{FF2B5EF4-FFF2-40B4-BE49-F238E27FC236}">
                      <a16:creationId xmlns:a16="http://schemas.microsoft.com/office/drawing/2014/main" id="{DB264B43-D51A-E024-C23D-8FA7CD3DAD0C}"/>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279136-1680-787F-9CC5-81CB15AD9599}"/>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2F67193-4027-B6D9-A37B-B3E4993474B1}"/>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6ED21BD-34BD-91F5-3926-06DBC313301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A0934538-9A11-3FB5-6943-5481AD69746F}"/>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Sub>
                        </m:oMath>
                      </m:oMathPara>
                    </a14:m>
                    <a:endParaRPr lang="ja-JP" altLang="en-US"/>
                  </a:p>
                </p:txBody>
              </p:sp>
            </mc:Choice>
            <mc:Fallback xmlns="">
              <p:sp>
                <p:nvSpPr>
                  <p:cNvPr id="37" name="テキスト ボックス 36">
                    <a:extLst>
                      <a:ext uri="{FF2B5EF4-FFF2-40B4-BE49-F238E27FC236}">
                        <a16:creationId xmlns:a16="http://schemas.microsoft.com/office/drawing/2014/main" id="{A0934538-9A11-3FB5-6943-5481AD69746F}"/>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63BDD16-004D-369E-2AA9-85C9F50E1B88}"/>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D63BDD16-004D-369E-2AA9-85C9F50E1B88}"/>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4BCC799-5CE3-266A-5A78-DFC5401D232A}"/>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39" name="テキスト ボックス 38">
                    <a:extLst>
                      <a:ext uri="{FF2B5EF4-FFF2-40B4-BE49-F238E27FC236}">
                        <a16:creationId xmlns:a16="http://schemas.microsoft.com/office/drawing/2014/main" id="{D4BCC799-5CE3-266A-5A78-DFC5401D232A}"/>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8"/>
                    <a:stretch>
                      <a:fillRect b="-655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0CD4922-4487-37E4-97BE-062CBF74EE8F}"/>
                  </a:ext>
                </a:extLst>
              </p:cNvPr>
              <p:cNvSpPr txBox="1"/>
              <p:nvPr/>
            </p:nvSpPr>
            <p:spPr>
              <a:xfrm>
                <a:off x="4777446" y="2002544"/>
                <a:ext cx="8356331" cy="863378"/>
              </a:xfrm>
              <a:prstGeom prst="rect">
                <a:avLst/>
              </a:prstGeom>
              <a:noFill/>
            </p:spPr>
            <p:txBody>
              <a:bodyPr wrap="square" rtlCol="0">
                <a:spAutoFit/>
              </a:bodyPr>
              <a:lstStyle/>
              <a:p>
                <a:r>
                  <a:rPr lang="ja-JP" altLang="en-US" sz="2400"/>
                  <a:t>・</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m:t>
                        </m:r>
                      </m:sub>
                      <m:sup>
                        <m:r>
                          <a:rPr lang="en-US" altLang="ja-JP" sz="2400" b="0" i="1" smtClean="0">
                            <a:latin typeface="Cambria Math" panose="02040503050406030204" pitchFamily="18" charset="0"/>
                          </a:rPr>
                          <m:t>+</m:t>
                        </m:r>
                      </m:sup>
                    </m:sSubSup>
                  </m:oMath>
                </a14:m>
                <a:r>
                  <a:rPr lang="en-US" altLang="ja-JP" sz="2400"/>
                  <a:t> is isoscalar, so flavor anti-symmetry</a:t>
                </a:r>
              </a:p>
              <a:p>
                <a:r>
                  <a:rPr lang="ja-JP" altLang="en-US" sz="2400"/>
                  <a:t>　→</a:t>
                </a:r>
                <a:r>
                  <a:rPr lang="en-US" altLang="ja-JP" sz="2400"/>
                  <a:t>flavor </a:t>
                </a:r>
                <a:r>
                  <a:rPr kumimoji="1" lang="en-US" altLang="ja-JP" sz="2400">
                    <a:solidFill>
                      <a:schemeClr val="tx1"/>
                    </a:solidFill>
                  </a:rPr>
                  <a:t>rep. of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Sub>
                  </m:oMath>
                </a14:m>
                <a:r>
                  <a:rPr lang="en-US" altLang="ja-JP" sz="2400"/>
                  <a:t> and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Sub>
                  </m:oMath>
                </a14:m>
                <a:r>
                  <a:rPr lang="en-US" altLang="ja-JP" sz="2400"/>
                  <a:t> is </a:t>
                </a:r>
                <a14:m>
                  <m:oMath xmlns:m="http://schemas.openxmlformats.org/officeDocument/2006/math">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3</m:t>
                        </m:r>
                      </m:e>
                    </m:acc>
                  </m:oMath>
                </a14:m>
                <a:endParaRPr kumimoji="1" lang="ja-JP" altLang="en-US" sz="2400">
                  <a:solidFill>
                    <a:schemeClr val="tx1"/>
                  </a:solidFill>
                </a:endParaRPr>
              </a:p>
            </p:txBody>
          </p:sp>
        </mc:Choice>
        <mc:Fallback xmlns="">
          <p:sp>
            <p:nvSpPr>
              <p:cNvPr id="12" name="テキスト ボックス 11">
                <a:extLst>
                  <a:ext uri="{FF2B5EF4-FFF2-40B4-BE49-F238E27FC236}">
                    <a16:creationId xmlns:a16="http://schemas.microsoft.com/office/drawing/2014/main" id="{D0CD4922-4487-37E4-97BE-062CBF74EE8F}"/>
                  </a:ext>
                </a:extLst>
              </p:cNvPr>
              <p:cNvSpPr txBox="1">
                <a:spLocks noRot="1" noChangeAspect="1" noMove="1" noResize="1" noEditPoints="1" noAdjustHandles="1" noChangeArrowheads="1" noChangeShapeType="1" noTextEdit="1"/>
              </p:cNvSpPr>
              <p:nvPr/>
            </p:nvSpPr>
            <p:spPr>
              <a:xfrm>
                <a:off x="4777446" y="2002544"/>
                <a:ext cx="8356331" cy="863378"/>
              </a:xfrm>
              <a:prstGeom prst="rect">
                <a:avLst/>
              </a:prstGeom>
              <a:blipFill>
                <a:blip r:embed="rId9"/>
                <a:stretch>
                  <a:fillRect l="-1168" t="-5674" b="-127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2A2DA31-D434-3E44-489D-012DB2C54175}"/>
                  </a:ext>
                </a:extLst>
              </p:cNvPr>
              <p:cNvSpPr txBox="1"/>
              <p:nvPr/>
            </p:nvSpPr>
            <p:spPr>
              <a:xfrm>
                <a:off x="4777446" y="2990673"/>
                <a:ext cx="6005264" cy="461665"/>
              </a:xfrm>
              <a:prstGeom prst="rect">
                <a:avLst/>
              </a:prstGeom>
              <a:noFill/>
            </p:spPr>
            <p:txBody>
              <a:bodyPr wrap="square" rtlCol="0">
                <a:spAutoFit/>
              </a:bodyPr>
              <a:lstStyle/>
              <a:p>
                <a:r>
                  <a:rPr kumimoji="1" lang="ja-JP" altLang="en-US" sz="2400"/>
                  <a:t>・</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SU</m:t>
                        </m:r>
                        <m:r>
                          <a:rPr kumimoji="1" lang="en-US" altLang="ja-JP" sz="2400" b="0" i="0" smtClean="0">
                            <a:latin typeface="Cambria Math" panose="02040503050406030204" pitchFamily="18" charset="0"/>
                          </a:rPr>
                          <m:t>(3)</m:t>
                        </m:r>
                      </m:e>
                      <m:sub>
                        <m:r>
                          <m:rPr>
                            <m:sty m:val="p"/>
                          </m:rPr>
                          <a:rPr kumimoji="1" lang="en-US" altLang="ja-JP" sz="2400" b="0" i="0" smtClean="0">
                            <a:latin typeface="Cambria Math" panose="02040503050406030204" pitchFamily="18" charset="0"/>
                          </a:rPr>
                          <m:t>f</m:t>
                        </m:r>
                      </m:sub>
                    </m:sSub>
                  </m:oMath>
                </a14:m>
                <a:r>
                  <a:rPr kumimoji="1" lang="en-US" altLang="ja-JP" sz="2400"/>
                  <a:t> transformation</a:t>
                </a:r>
                <a:endParaRPr kumimoji="1" lang="ja-JP" altLang="en-US"/>
              </a:p>
            </p:txBody>
          </p:sp>
        </mc:Choice>
        <mc:Fallback xmlns="">
          <p:sp>
            <p:nvSpPr>
              <p:cNvPr id="13" name="テキスト ボックス 12">
                <a:extLst>
                  <a:ext uri="{FF2B5EF4-FFF2-40B4-BE49-F238E27FC236}">
                    <a16:creationId xmlns:a16="http://schemas.microsoft.com/office/drawing/2014/main" id="{C2A2DA31-D434-3E44-489D-012DB2C54175}"/>
                  </a:ext>
                </a:extLst>
              </p:cNvPr>
              <p:cNvSpPr txBox="1">
                <a:spLocks noRot="1" noChangeAspect="1" noMove="1" noResize="1" noEditPoints="1" noAdjustHandles="1" noChangeArrowheads="1" noChangeShapeType="1" noTextEdit="1"/>
              </p:cNvSpPr>
              <p:nvPr/>
            </p:nvSpPr>
            <p:spPr>
              <a:xfrm>
                <a:off x="4777446" y="2990673"/>
                <a:ext cx="6005264" cy="461665"/>
              </a:xfrm>
              <a:prstGeom prst="rect">
                <a:avLst/>
              </a:prstGeom>
              <a:blipFill>
                <a:blip r:embed="rId10"/>
                <a:stretch>
                  <a:fillRect l="-1624"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C5223BD-3908-B866-6FF8-DEB5410013BA}"/>
                  </a:ext>
                </a:extLst>
              </p:cNvPr>
              <p:cNvSpPr txBox="1"/>
              <p:nvPr/>
            </p:nvSpPr>
            <p:spPr>
              <a:xfrm>
                <a:off x="4920880" y="3408055"/>
                <a:ext cx="7166910" cy="645241"/>
              </a:xfrm>
              <a:prstGeom prst="rect">
                <a:avLst/>
              </a:prstGeom>
              <a:noFill/>
            </p:spPr>
            <p:txBody>
              <a:bodyPr wrap="square" rtlCol="0">
                <a:spAutoFit/>
              </a:bodyPr>
              <a:lstStyle/>
              <a:p>
                <a14:m>
                  <m:oMath xmlns:m="http://schemas.openxmlformats.org/officeDocument/2006/math">
                    <m:sSubSup>
                      <m:sSubSupPr>
                        <m:ctrlPr>
                          <a:rPr kumimoji="1" lang="en-US" altLang="ja-JP" sz="2400" i="1" smtClean="0">
                            <a:latin typeface="Cambria Math" panose="02040503050406030204" pitchFamily="18" charset="0"/>
                          </a:rPr>
                        </m:ctrlPr>
                      </m:sSubSup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𝑇</m:t>
                            </m:r>
                          </m:e>
                        </m:acc>
                      </m:e>
                      <m:sub>
                        <m:r>
                          <a:rPr kumimoji="1" lang="en-US" altLang="ja-JP" sz="2400" b="0" i="1" smtClean="0">
                            <a:latin typeface="Cambria Math" panose="02040503050406030204" pitchFamily="18" charset="0"/>
                          </a:rPr>
                          <m:t>𝑖</m:t>
                        </m:r>
                      </m:sub>
                      <m:sup>
                        <m:r>
                          <a:rPr kumimoji="1" lang="en-US" altLang="ja-JP" sz="240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𝑇</m:t>
                            </m:r>
                          </m:e>
                        </m:acc>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𝑗</m:t>
                            </m:r>
                          </m:sup>
                        </m:sSup>
                      </m:e>
                      <m:sub>
                        <m:r>
                          <a:rPr lang="en-US" altLang="ja-JP" sz="2400" b="0" i="1" smtClean="0">
                            <a:latin typeface="Cambria Math" panose="02040503050406030204" pitchFamily="18" charset="0"/>
                            <a:ea typeface="Cambria Math" panose="02040503050406030204" pitchFamily="18" charset="0"/>
                          </a:rPr>
                          <m:t>𝑖</m:t>
                        </m:r>
                      </m:sub>
                    </m:sSub>
                  </m:oMath>
                </a14:m>
                <a:r>
                  <a:rPr kumimoji="1" lang="en-US" altLang="ja-JP" sz="2400"/>
                  <a:t> ,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Sub>
                    <m:r>
                      <a:rPr kumimoji="1" lang="en-US" altLang="ja-JP" sz="240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Sub>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r>
                  <a:rPr kumimoji="1" lang="en-US" altLang="ja-JP" sz="2400"/>
                  <a:t> ,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endParaRPr kumimoji="1" lang="ja-JP" altLang="en-US"/>
              </a:p>
            </p:txBody>
          </p:sp>
        </mc:Choice>
        <mc:Fallback xmlns="">
          <p:sp>
            <p:nvSpPr>
              <p:cNvPr id="14" name="テキスト ボックス 13">
                <a:extLst>
                  <a:ext uri="{FF2B5EF4-FFF2-40B4-BE49-F238E27FC236}">
                    <a16:creationId xmlns:a16="http://schemas.microsoft.com/office/drawing/2014/main" id="{9C5223BD-3908-B866-6FF8-DEB5410013BA}"/>
                  </a:ext>
                </a:extLst>
              </p:cNvPr>
              <p:cNvSpPr txBox="1">
                <a:spLocks noRot="1" noChangeAspect="1" noMove="1" noResize="1" noEditPoints="1" noAdjustHandles="1" noChangeArrowheads="1" noChangeShapeType="1" noTextEdit="1"/>
              </p:cNvSpPr>
              <p:nvPr/>
            </p:nvSpPr>
            <p:spPr>
              <a:xfrm>
                <a:off x="4920880" y="3408055"/>
                <a:ext cx="7166910" cy="645241"/>
              </a:xfrm>
              <a:prstGeom prst="rect">
                <a:avLst/>
              </a:prstGeom>
              <a:blipFill>
                <a:blip r:embed="rId11"/>
                <a:stretch>
                  <a:fillRect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6C6503D-9567-1CA8-E967-BC638E408A5A}"/>
                  </a:ext>
                </a:extLst>
              </p:cNvPr>
              <p:cNvSpPr txBox="1"/>
              <p:nvPr/>
            </p:nvSpPr>
            <p:spPr>
              <a:xfrm>
                <a:off x="4771201" y="4459529"/>
                <a:ext cx="7294566" cy="461665"/>
              </a:xfrm>
              <a:prstGeom prst="rect">
                <a:avLst/>
              </a:prstGeom>
              <a:noFill/>
            </p:spPr>
            <p:txBody>
              <a:bodyPr wrap="square" rtlCol="0">
                <a:spAutoFit/>
              </a:bodyPr>
              <a:lstStyle/>
              <a:p>
                <a:r>
                  <a:rPr kumimoji="1" lang="ja-JP" altLang="en-US" sz="2400"/>
                  <a:t>・</a:t>
                </a:r>
                <a:r>
                  <a:rPr kumimoji="1" lang="en-US" altLang="ja-JP" sz="2400"/>
                  <a:t>Lagrangian exhibiting </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SU</m:t>
                        </m:r>
                        <m:r>
                          <a:rPr kumimoji="1" lang="en-US" altLang="ja-JP" sz="2400" b="0" i="0" smtClean="0">
                            <a:latin typeface="Cambria Math" panose="02040503050406030204" pitchFamily="18" charset="0"/>
                          </a:rPr>
                          <m:t>(3)</m:t>
                        </m:r>
                      </m:e>
                      <m:sub>
                        <m:r>
                          <m:rPr>
                            <m:sty m:val="p"/>
                          </m:rPr>
                          <a:rPr kumimoji="1" lang="en-US" altLang="ja-JP" sz="2400" b="0" i="0" smtClean="0">
                            <a:latin typeface="Cambria Math" panose="02040503050406030204" pitchFamily="18" charset="0"/>
                          </a:rPr>
                          <m:t>f</m:t>
                        </m:r>
                      </m:sub>
                    </m:sSub>
                  </m:oMath>
                </a14:m>
                <a:r>
                  <a:rPr kumimoji="1" lang="en-US" altLang="ja-JP" sz="2400"/>
                  <a:t> symmetry</a:t>
                </a:r>
                <a:endParaRPr kumimoji="1" lang="ja-JP" altLang="en-US" sz="2400"/>
              </a:p>
            </p:txBody>
          </p:sp>
        </mc:Choice>
        <mc:Fallback xmlns="">
          <p:sp>
            <p:nvSpPr>
              <p:cNvPr id="15" name="テキスト ボックス 14">
                <a:extLst>
                  <a:ext uri="{FF2B5EF4-FFF2-40B4-BE49-F238E27FC236}">
                    <a16:creationId xmlns:a16="http://schemas.microsoft.com/office/drawing/2014/main" id="{46C6503D-9567-1CA8-E967-BC638E408A5A}"/>
                  </a:ext>
                </a:extLst>
              </p:cNvPr>
              <p:cNvSpPr txBox="1">
                <a:spLocks noRot="1" noChangeAspect="1" noMove="1" noResize="1" noEditPoints="1" noAdjustHandles="1" noChangeArrowheads="1" noChangeShapeType="1" noTextEdit="1"/>
              </p:cNvSpPr>
              <p:nvPr/>
            </p:nvSpPr>
            <p:spPr>
              <a:xfrm>
                <a:off x="4771201" y="4459529"/>
                <a:ext cx="7294566" cy="461665"/>
              </a:xfrm>
              <a:prstGeom prst="rect">
                <a:avLst/>
              </a:prstGeom>
              <a:blipFill>
                <a:blip r:embed="rId12"/>
                <a:stretch>
                  <a:fillRect l="-1338"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B19BAF0-4C2F-13B5-06AA-191C7D075FB1}"/>
                  </a:ext>
                </a:extLst>
              </p:cNvPr>
              <p:cNvSpPr txBox="1"/>
              <p:nvPr/>
            </p:nvSpPr>
            <p:spPr>
              <a:xfrm>
                <a:off x="5155275" y="4972369"/>
                <a:ext cx="3965510" cy="5248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𝑇𝐷𝐷</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𝜀</m:t>
                          </m:r>
                        </m:e>
                        <m:sup>
                          <m:r>
                            <a:rPr kumimoji="1" lang="en-US" altLang="ja-JP" sz="2400" b="0" i="1" smtClean="0">
                              <a:latin typeface="Cambria Math" panose="02040503050406030204" pitchFamily="18" charset="0"/>
                              <a:ea typeface="Cambria Math" panose="02040503050406030204" pitchFamily="18" charset="0"/>
                            </a:rPr>
                            <m:t>𝑖𝑗𝑘</m:t>
                          </m:r>
                        </m:sup>
                      </m:sSup>
                      <m:sSubSup>
                        <m:sSubSupPr>
                          <m:ctrlPr>
                            <a:rPr lang="en-US" altLang="ja-JP" sz="2400" i="1">
                              <a:latin typeface="Cambria Math" panose="02040503050406030204" pitchFamily="18" charset="0"/>
                            </a:rPr>
                          </m:ctrlPr>
                        </m:sSub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𝑇</m:t>
                              </m:r>
                            </m:e>
                          </m:acc>
                        </m:e>
                        <m:sub>
                          <m:r>
                            <a:rPr lang="en-US" altLang="ja-JP" sz="2400" i="1">
                              <a:latin typeface="Cambria Math" panose="02040503050406030204" pitchFamily="18" charset="0"/>
                            </a:rPr>
                            <m:t>𝑖</m:t>
                          </m:r>
                        </m:sub>
                        <m:sup>
                          <m:r>
                            <a:rPr lang="en-US" altLang="ja-JP" sz="2400" i="1">
                              <a:latin typeface="Cambria Math" panose="02040503050406030204" pitchFamily="18" charset="0"/>
                              <a:ea typeface="Cambria Math" panose="02040503050406030204" pitchFamily="18" charset="0"/>
                            </a:rPr>
                            <m:t>𝜇</m:t>
                          </m:r>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i="1" smtClean="0">
                              <a:latin typeface="Cambria Math" panose="02040503050406030204" pitchFamily="18" charset="0"/>
                              <a:ea typeface="Cambria Math" panose="02040503050406030204" pitchFamily="18" charset="0"/>
                            </a:rPr>
                            <m:t>𝜇</m:t>
                          </m:r>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𝑗</m:t>
                          </m:r>
                        </m:sub>
                        <m:sup>
                          <m:r>
                            <a:rPr lang="en-US" altLang="ja-JP" sz="2400" i="1">
                              <a:latin typeface="Cambria Math" panose="02040503050406030204" pitchFamily="18" charset="0"/>
                            </a:rPr>
                            <m:t>∗</m:t>
                          </m:r>
                        </m:sup>
                      </m:sSub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𝑘</m:t>
                          </m:r>
                        </m:sub>
                      </m:sSub>
                    </m:oMath>
                  </m:oMathPara>
                </a14:m>
                <a:endParaRPr kumimoji="1" lang="ja-JP" altLang="en-US" sz="2400"/>
              </a:p>
            </p:txBody>
          </p:sp>
        </mc:Choice>
        <mc:Fallback xmlns="">
          <p:sp>
            <p:nvSpPr>
              <p:cNvPr id="16" name="テキスト ボックス 15">
                <a:extLst>
                  <a:ext uri="{FF2B5EF4-FFF2-40B4-BE49-F238E27FC236}">
                    <a16:creationId xmlns:a16="http://schemas.microsoft.com/office/drawing/2014/main" id="{7B19BAF0-4C2F-13B5-06AA-191C7D075FB1}"/>
                  </a:ext>
                </a:extLst>
              </p:cNvPr>
              <p:cNvSpPr txBox="1">
                <a:spLocks noRot="1" noChangeAspect="1" noMove="1" noResize="1" noEditPoints="1" noAdjustHandles="1" noChangeArrowheads="1" noChangeShapeType="1" noTextEdit="1"/>
              </p:cNvSpPr>
              <p:nvPr/>
            </p:nvSpPr>
            <p:spPr>
              <a:xfrm>
                <a:off x="5155275" y="4972369"/>
                <a:ext cx="3965510" cy="524824"/>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ECDDB18-F420-7263-48AF-4AC6469A6C03}"/>
                  </a:ext>
                </a:extLst>
              </p:cNvPr>
              <p:cNvSpPr txBox="1"/>
              <p:nvPr/>
            </p:nvSpPr>
            <p:spPr>
              <a:xfrm>
                <a:off x="8598456" y="5033274"/>
                <a:ext cx="3775921" cy="461665"/>
              </a:xfrm>
              <a:prstGeom prst="rect">
                <a:avLst/>
              </a:prstGeom>
              <a:noFill/>
            </p:spPr>
            <p:txBody>
              <a:bodyPr wrap="square" rtlCol="0">
                <a:spAutoFit/>
              </a:bodyPr>
              <a:lstStyle/>
              <a:p>
                <a:r>
                  <a:rPr kumimoji="1" lang="ja-JP" altLang="en-US" sz="2400"/>
                  <a:t>←</a:t>
                </a:r>
                <a:r>
                  <a:rPr kumimoji="1" lang="en-US" altLang="ja-JP" sz="2400">
                    <a:solidFill>
                      <a:srgbClr val="FF0000"/>
                    </a:solidFill>
                  </a:rPr>
                  <a:t>One parameter,</a:t>
                </a:r>
                <a:r>
                  <a:rPr lang="ja-JP" altLang="en-US" sz="2400">
                    <a:solidFill>
                      <a:srgbClr val="FF0000"/>
                    </a:solidFill>
                  </a:rPr>
                  <a:t> </a:t>
                </a:r>
                <a14:m>
                  <m:oMath xmlns:m="http://schemas.openxmlformats.org/officeDocument/2006/math">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𝑔</m:t>
                        </m:r>
                      </m:e>
                      <m:sub>
                        <m:r>
                          <a:rPr kumimoji="1" lang="en-US" altLang="ja-JP" sz="2400" b="0" i="1" smtClean="0">
                            <a:solidFill>
                              <a:srgbClr val="FF0000"/>
                            </a:solidFill>
                            <a:latin typeface="Cambria Math" panose="02040503050406030204" pitchFamily="18" charset="0"/>
                            <a:ea typeface="Cambria Math" panose="02040503050406030204" pitchFamily="18" charset="0"/>
                          </a:rPr>
                          <m:t>𝑇𝐷𝐷</m:t>
                        </m:r>
                      </m:sub>
                    </m:sSub>
                  </m:oMath>
                </a14:m>
                <a:endParaRPr kumimoji="1" lang="ja-JP" altLang="en-US" sz="2400"/>
              </a:p>
            </p:txBody>
          </p:sp>
        </mc:Choice>
        <mc:Fallback xmlns="">
          <p:sp>
            <p:nvSpPr>
              <p:cNvPr id="5" name="テキスト ボックス 4">
                <a:extLst>
                  <a:ext uri="{FF2B5EF4-FFF2-40B4-BE49-F238E27FC236}">
                    <a16:creationId xmlns:a16="http://schemas.microsoft.com/office/drawing/2014/main" id="{CECDDB18-F420-7263-48AF-4AC6469A6C03}"/>
                  </a:ext>
                </a:extLst>
              </p:cNvPr>
              <p:cNvSpPr txBox="1">
                <a:spLocks noRot="1" noChangeAspect="1" noMove="1" noResize="1" noEditPoints="1" noAdjustHandles="1" noChangeArrowheads="1" noChangeShapeType="1" noTextEdit="1"/>
              </p:cNvSpPr>
              <p:nvPr/>
            </p:nvSpPr>
            <p:spPr>
              <a:xfrm>
                <a:off x="8598456" y="5033274"/>
                <a:ext cx="3775921" cy="461665"/>
              </a:xfrm>
              <a:prstGeom prst="rect">
                <a:avLst/>
              </a:prstGeom>
              <a:blipFill>
                <a:blip r:embed="rId14"/>
                <a:stretch>
                  <a:fillRect l="-2585" t="-10667" b="-30667"/>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167AD813-288D-1D33-A79B-F96E8959404B}"/>
              </a:ext>
            </a:extLst>
          </p:cNvPr>
          <p:cNvGrpSpPr/>
          <p:nvPr/>
        </p:nvGrpSpPr>
        <p:grpSpPr>
          <a:xfrm>
            <a:off x="977750" y="4690072"/>
            <a:ext cx="2577448" cy="1909750"/>
            <a:chOff x="1171748" y="2903162"/>
            <a:chExt cx="2577448" cy="1909750"/>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D82CFF6-3407-093D-6170-8871A5A4B922}"/>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7" name="テキスト ボックス 6">
                  <a:extLst>
                    <a:ext uri="{FF2B5EF4-FFF2-40B4-BE49-F238E27FC236}">
                      <a16:creationId xmlns:a16="http://schemas.microsoft.com/office/drawing/2014/main" id="{7D82CFF6-3407-093D-6170-8871A5A4B922}"/>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5"/>
                  <a:stretch>
                    <a:fillRect/>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1AF0A5BB-6101-0982-3806-694DE791E696}"/>
                </a:ext>
              </a:extLst>
            </p:cNvPr>
            <p:cNvGrpSpPr/>
            <p:nvPr/>
          </p:nvGrpSpPr>
          <p:grpSpPr>
            <a:xfrm>
              <a:off x="1607127" y="2903162"/>
              <a:ext cx="2142069" cy="1909750"/>
              <a:chOff x="1607127" y="2903162"/>
              <a:chExt cx="2142069" cy="1909750"/>
            </a:xfrm>
          </p:grpSpPr>
          <p:grpSp>
            <p:nvGrpSpPr>
              <p:cNvPr id="9" name="グループ化 8">
                <a:extLst>
                  <a:ext uri="{FF2B5EF4-FFF2-40B4-BE49-F238E27FC236}">
                    <a16:creationId xmlns:a16="http://schemas.microsoft.com/office/drawing/2014/main" id="{10A333F2-701B-B1B7-DE02-631CBCA0BD62}"/>
                  </a:ext>
                </a:extLst>
              </p:cNvPr>
              <p:cNvGrpSpPr/>
              <p:nvPr/>
            </p:nvGrpSpPr>
            <p:grpSpPr>
              <a:xfrm>
                <a:off x="1607127" y="3159512"/>
                <a:ext cx="1803797" cy="1423639"/>
                <a:chOff x="1607127" y="3159512"/>
                <a:chExt cx="1803797" cy="1423639"/>
              </a:xfrm>
            </p:grpSpPr>
            <p:cxnSp>
              <p:nvCxnSpPr>
                <p:cNvPr id="19" name="直線コネクタ 18">
                  <a:extLst>
                    <a:ext uri="{FF2B5EF4-FFF2-40B4-BE49-F238E27FC236}">
                      <a16:creationId xmlns:a16="http://schemas.microsoft.com/office/drawing/2014/main" id="{86D6D1C8-D285-6234-3B4C-AD6A29FB3846}"/>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4B37A8C-82BF-F702-5AB4-8FF5F653B69A}"/>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C8438AA-DC78-4362-0604-EA9283A63448}"/>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A0684F6-FAB3-7164-5D21-7BDECEFB1C7F}"/>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A28960F-0728-F004-EBEF-B839CCEA0451}"/>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11" name="テキスト ボックス 10">
                    <a:extLst>
                      <a:ext uri="{FF2B5EF4-FFF2-40B4-BE49-F238E27FC236}">
                        <a16:creationId xmlns:a16="http://schemas.microsoft.com/office/drawing/2014/main" id="{0A28960F-0728-F004-EBEF-B839CCEA0451}"/>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DE3FEF6-D41B-ADFF-BAC7-321502597445}"/>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17" name="テキスト ボックス 16">
                    <a:extLst>
                      <a:ext uri="{FF2B5EF4-FFF2-40B4-BE49-F238E27FC236}">
                        <a16:creationId xmlns:a16="http://schemas.microsoft.com/office/drawing/2014/main" id="{EDE3FEF6-D41B-ADFF-BAC7-321502597445}"/>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0D86298A-EF22-07A9-A106-CBA6E6BB3662}"/>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18" name="テキスト ボックス 17">
                    <a:extLst>
                      <a:ext uri="{FF2B5EF4-FFF2-40B4-BE49-F238E27FC236}">
                        <a16:creationId xmlns:a16="http://schemas.microsoft.com/office/drawing/2014/main" id="{0D86298A-EF22-07A9-A106-CBA6E6BB3662}"/>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8"/>
                    <a:stretch>
                      <a:fillRect b="-655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2661777-A624-EA84-9DF5-76CF40C20DD0}"/>
                  </a:ext>
                </a:extLst>
              </p:cNvPr>
              <p:cNvSpPr txBox="1"/>
              <p:nvPr/>
            </p:nvSpPr>
            <p:spPr>
              <a:xfrm>
                <a:off x="502118" y="862616"/>
                <a:ext cx="11182496" cy="461665"/>
              </a:xfrm>
              <a:prstGeom prst="rect">
                <a:avLst/>
              </a:prstGeom>
              <a:noFill/>
            </p:spPr>
            <p:txBody>
              <a:bodyPr wrap="square" rtlCol="0">
                <a:spAutoFit/>
              </a:bodyPr>
              <a:lstStyle/>
              <a:p>
                <a:pPr algn="ctr"/>
                <a:r>
                  <a:rPr kumimoji="1" lang="en-US" altLang="ja-JP" sz="2400" u="sng">
                    <a:solidFill>
                      <a:srgbClr val="FF0000"/>
                    </a:solidFill>
                  </a:rPr>
                  <a:t>Effective lagrangian approach with </a:t>
                </a:r>
                <a14:m>
                  <m:oMath xmlns:m="http://schemas.openxmlformats.org/officeDocument/2006/math">
                    <m:sSub>
                      <m:sSubPr>
                        <m:ctrlPr>
                          <a:rPr kumimoji="1" lang="en-US" altLang="ja-JP" sz="2400" i="1" u="sng" smtClean="0">
                            <a:solidFill>
                              <a:srgbClr val="FF0000"/>
                            </a:solidFill>
                            <a:latin typeface="Cambria Math" panose="02040503050406030204" pitchFamily="18" charset="0"/>
                          </a:rPr>
                        </m:ctrlPr>
                      </m:sSubPr>
                      <m:e>
                        <m:r>
                          <m:rPr>
                            <m:sty m:val="p"/>
                          </m:rPr>
                          <a:rPr kumimoji="1" lang="en-US" altLang="ja-JP" sz="2400" b="0" i="0" u="sng" smtClean="0">
                            <a:solidFill>
                              <a:srgbClr val="FF0000"/>
                            </a:solidFill>
                            <a:latin typeface="Cambria Math" panose="02040503050406030204" pitchFamily="18" charset="0"/>
                          </a:rPr>
                          <m:t>SU</m:t>
                        </m:r>
                        <m:r>
                          <a:rPr kumimoji="1" lang="en-US" altLang="ja-JP" sz="2400" b="0" i="0" u="sng" smtClean="0">
                            <a:solidFill>
                              <a:srgbClr val="FF0000"/>
                            </a:solidFill>
                            <a:latin typeface="Cambria Math" panose="02040503050406030204" pitchFamily="18" charset="0"/>
                          </a:rPr>
                          <m:t>(3)</m:t>
                        </m:r>
                      </m:e>
                      <m:sub>
                        <m:r>
                          <m:rPr>
                            <m:sty m:val="p"/>
                          </m:rPr>
                          <a:rPr kumimoji="1" lang="en-US" altLang="ja-JP" sz="2400" b="0" i="0" u="sng" smtClean="0">
                            <a:solidFill>
                              <a:srgbClr val="FF0000"/>
                            </a:solidFill>
                            <a:latin typeface="Cambria Math" panose="02040503050406030204" pitchFamily="18" charset="0"/>
                          </a:rPr>
                          <m:t>f</m:t>
                        </m:r>
                      </m:sub>
                    </m:sSub>
                  </m:oMath>
                </a14:m>
                <a:r>
                  <a:rPr kumimoji="1" lang="en-US" altLang="ja-JP" sz="2400" u="sng">
                    <a:solidFill>
                      <a:srgbClr val="FF0000"/>
                    </a:solidFill>
                  </a:rPr>
                  <a:t> symmetry independent from SFS</a:t>
                </a:r>
                <a:endParaRPr kumimoji="1" lang="ja-JP" altLang="en-US" sz="2400" u="sng">
                  <a:solidFill>
                    <a:srgbClr val="FF0000"/>
                  </a:solidFill>
                </a:endParaRPr>
              </a:p>
            </p:txBody>
          </p:sp>
        </mc:Choice>
        <mc:Fallback xmlns="">
          <p:sp>
            <p:nvSpPr>
              <p:cNvPr id="23" name="テキスト ボックス 22">
                <a:extLst>
                  <a:ext uri="{FF2B5EF4-FFF2-40B4-BE49-F238E27FC236}">
                    <a16:creationId xmlns:a16="http://schemas.microsoft.com/office/drawing/2014/main" id="{B2661777-A624-EA84-9DF5-76CF40C20DD0}"/>
                  </a:ext>
                </a:extLst>
              </p:cNvPr>
              <p:cNvSpPr txBox="1">
                <a:spLocks noRot="1" noChangeAspect="1" noMove="1" noResize="1" noEditPoints="1" noAdjustHandles="1" noChangeArrowheads="1" noChangeShapeType="1" noTextEdit="1"/>
              </p:cNvSpPr>
              <p:nvPr/>
            </p:nvSpPr>
            <p:spPr>
              <a:xfrm>
                <a:off x="502118" y="862616"/>
                <a:ext cx="11182496" cy="461665"/>
              </a:xfrm>
              <a:prstGeom prst="rect">
                <a:avLst/>
              </a:prstGeom>
              <a:blipFill>
                <a:blip r:embed="rId19"/>
                <a:stretch>
                  <a:fillRect t="-10667" b="-30667"/>
                </a:stretch>
              </a:blipFill>
            </p:spPr>
            <p:txBody>
              <a:bodyPr/>
              <a:lstStyle/>
              <a:p>
                <a:r>
                  <a:rPr lang="ja-JP" altLang="en-US">
                    <a:noFill/>
                  </a:rPr>
                  <a:t> </a:t>
                </a:r>
              </a:p>
            </p:txBody>
          </p:sp>
        </mc:Fallback>
      </mc:AlternateContent>
      <p:sp>
        <p:nvSpPr>
          <p:cNvPr id="4" name="角丸四角形 3">
            <a:extLst>
              <a:ext uri="{FF2B5EF4-FFF2-40B4-BE49-F238E27FC236}">
                <a16:creationId xmlns:a16="http://schemas.microsoft.com/office/drawing/2014/main" id="{109E2413-CDE8-A7A3-D3E7-DD41EEFF655B}"/>
              </a:ext>
            </a:extLst>
          </p:cNvPr>
          <p:cNvSpPr/>
          <p:nvPr/>
        </p:nvSpPr>
        <p:spPr>
          <a:xfrm>
            <a:off x="332444" y="1567009"/>
            <a:ext cx="4249829" cy="5054741"/>
          </a:xfrm>
          <a:prstGeom prst="roundRect">
            <a:avLst>
              <a:gd name="adj" fmla="val 3370"/>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0B3782A5-BA65-89CA-A2C7-151ECE113AE0}"/>
                  </a:ext>
                </a:extLst>
              </p:cNvPr>
              <p:cNvSpPr txBox="1"/>
              <p:nvPr/>
            </p:nvSpPr>
            <p:spPr>
              <a:xfrm>
                <a:off x="4736216" y="5830380"/>
                <a:ext cx="7586852" cy="400110"/>
              </a:xfrm>
              <a:prstGeom prst="rect">
                <a:avLst/>
              </a:prstGeom>
              <a:noFill/>
            </p:spPr>
            <p:txBody>
              <a:bodyPr wrap="square" rtlCol="0">
                <a:spAutoFit/>
              </a:bodyPr>
              <a:lstStyle/>
              <a:p>
                <a:r>
                  <a:rPr lang="en-US" altLang="ja-JP" sz="2000">
                    <a:ea typeface="Cambria Math" panose="02040503050406030204" pitchFamily="18" charset="0"/>
                  </a:rPr>
                  <a:t>※</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𝑇</m:t>
                        </m:r>
                      </m:e>
                      <m:sub>
                        <m:r>
                          <a:rPr lang="en-US" altLang="ja-JP" sz="2000" b="0" i="1" smtClean="0">
                            <a:latin typeface="Cambria Math" panose="02040503050406030204" pitchFamily="18" charset="0"/>
                            <a:ea typeface="Cambria Math" panose="02040503050406030204" pitchFamily="18" charset="0"/>
                          </a:rPr>
                          <m:t>𝑐𝑐</m:t>
                        </m:r>
                      </m:sub>
                    </m:sSub>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𝐷</m:t>
                        </m:r>
                      </m:e>
                      <m:sup>
                        <m:r>
                          <a:rPr lang="en-US" altLang="ja-JP" sz="2000" b="0" i="1" smtClean="0">
                            <a:latin typeface="Cambria Math" panose="02040503050406030204" pitchFamily="18" charset="0"/>
                            <a:ea typeface="Cambria Math" panose="02040503050406030204" pitchFamily="18" charset="0"/>
                          </a:rPr>
                          <m:t>∗</m:t>
                        </m:r>
                      </m:sup>
                    </m:sSup>
                    <m:r>
                      <a:rPr lang="en-US" altLang="ja-JP" sz="2000" b="0" i="1" smtClean="0">
                        <a:latin typeface="Cambria Math" panose="02040503050406030204" pitchFamily="18" charset="0"/>
                        <a:ea typeface="Cambria Math" panose="02040503050406030204" pitchFamily="18" charset="0"/>
                      </a:rPr>
                      <m:t>𝐷</m:t>
                    </m:r>
                  </m:oMath>
                </a14:m>
                <a:r>
                  <a:rPr lang="en-US" altLang="ja-JP" sz="2000"/>
                  <a:t>  and </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𝑇</m:t>
                        </m:r>
                      </m:e>
                      <m:sub>
                        <m:r>
                          <a:rPr lang="en-US" altLang="ja-JP" sz="2000" b="0" i="1" smtClean="0">
                            <a:latin typeface="Cambria Math" panose="02040503050406030204" pitchFamily="18" charset="0"/>
                            <a:ea typeface="Cambria Math" panose="02040503050406030204" pitchFamily="18" charset="0"/>
                          </a:rPr>
                          <m:t>𝑐𝑐𝑠</m:t>
                        </m:r>
                      </m:sub>
                    </m:sSub>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𝐷</m:t>
                        </m:r>
                      </m:e>
                      <m:sup>
                        <m:r>
                          <a:rPr lang="en-US" altLang="ja-JP" sz="2000" b="0" i="1" smtClean="0">
                            <a:latin typeface="Cambria Math" panose="02040503050406030204" pitchFamily="18" charset="0"/>
                            <a:ea typeface="Cambria Math" panose="02040503050406030204" pitchFamily="18" charset="0"/>
                          </a:rPr>
                          <m:t>∗</m:t>
                        </m:r>
                      </m:sup>
                    </m:sSup>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𝐷</m:t>
                        </m:r>
                      </m:e>
                      <m:sub>
                        <m:r>
                          <a:rPr lang="en-US" altLang="ja-JP" sz="2000" b="0" i="1" smtClean="0">
                            <a:latin typeface="Cambria Math" panose="02040503050406030204" pitchFamily="18" charset="0"/>
                            <a:ea typeface="Cambria Math" panose="02040503050406030204" pitchFamily="18" charset="0"/>
                          </a:rPr>
                          <m:t>𝑠</m:t>
                        </m:r>
                      </m:sub>
                    </m:sSub>
                  </m:oMath>
                </a14:m>
                <a:r>
                  <a:rPr lang="en-US" altLang="ja-JP" sz="2000"/>
                  <a:t> share the coupling constant </a:t>
                </a:r>
                <a14:m>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b="0" i="1" smtClean="0">
                            <a:solidFill>
                              <a:schemeClr val="tx1"/>
                            </a:solidFill>
                            <a:latin typeface="Cambria Math" panose="02040503050406030204" pitchFamily="18" charset="0"/>
                            <a:ea typeface="Cambria Math" panose="02040503050406030204" pitchFamily="18" charset="0"/>
                          </a:rPr>
                          <m:t>𝑔</m:t>
                        </m:r>
                      </m:e>
                      <m:sub>
                        <m:r>
                          <a:rPr kumimoji="1" lang="en-US" altLang="ja-JP" sz="2000" b="0" i="1" smtClean="0">
                            <a:solidFill>
                              <a:schemeClr val="tx1"/>
                            </a:solidFill>
                            <a:latin typeface="Cambria Math" panose="02040503050406030204" pitchFamily="18" charset="0"/>
                            <a:ea typeface="Cambria Math" panose="02040503050406030204" pitchFamily="18" charset="0"/>
                          </a:rPr>
                          <m:t>𝑇𝐷𝐷</m:t>
                        </m:r>
                      </m:sub>
                    </m:sSub>
                  </m:oMath>
                </a14:m>
                <a:endParaRPr kumimoji="1" lang="ja-JP" altLang="en-US" sz="2000"/>
              </a:p>
            </p:txBody>
          </p:sp>
        </mc:Choice>
        <mc:Fallback xmlns="">
          <p:sp>
            <p:nvSpPr>
              <p:cNvPr id="24" name="テキスト ボックス 23">
                <a:extLst>
                  <a:ext uri="{FF2B5EF4-FFF2-40B4-BE49-F238E27FC236}">
                    <a16:creationId xmlns:a16="http://schemas.microsoft.com/office/drawing/2014/main" id="{0B3782A5-BA65-89CA-A2C7-151ECE113AE0}"/>
                  </a:ext>
                </a:extLst>
              </p:cNvPr>
              <p:cNvSpPr txBox="1">
                <a:spLocks noRot="1" noChangeAspect="1" noMove="1" noResize="1" noEditPoints="1" noAdjustHandles="1" noChangeArrowheads="1" noChangeShapeType="1" noTextEdit="1"/>
              </p:cNvSpPr>
              <p:nvPr/>
            </p:nvSpPr>
            <p:spPr>
              <a:xfrm>
                <a:off x="4736216" y="5830380"/>
                <a:ext cx="7586852" cy="400110"/>
              </a:xfrm>
              <a:prstGeom prst="rect">
                <a:avLst/>
              </a:prstGeom>
              <a:blipFill>
                <a:blip r:embed="rId20"/>
                <a:stretch>
                  <a:fillRect l="-884" t="-6061" b="-2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1B4A3ED-C4E1-D8F0-1753-88F56DB5811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12</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91B4A3ED-C4E1-D8F0-1753-88F56DB5811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21"/>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23533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Determination of </a:t>
                </a:r>
                <a14:m>
                  <m:oMath xmlns:m="http://schemas.openxmlformats.org/officeDocument/2006/math">
                    <m:sSub>
                      <m:sSubPr>
                        <m:ctrlPr>
                          <a:rPr kumimoji="1" lang="en-US" altLang="ja-JP" sz="4400" b="0" i="1" smtClean="0">
                            <a:solidFill>
                              <a:schemeClr val="bg1"/>
                            </a:solidFill>
                            <a:latin typeface="Cambria Math" panose="02040503050406030204" pitchFamily="18" charset="0"/>
                            <a:ea typeface="Cambria Math" panose="02040503050406030204" pitchFamily="18" charset="0"/>
                          </a:rPr>
                        </m:ctrlPr>
                      </m:sSubPr>
                      <m:e>
                        <m:r>
                          <a:rPr kumimoji="1" lang="en-US" altLang="ja-JP" sz="4400" b="0" i="1" smtClean="0">
                            <a:solidFill>
                              <a:schemeClr val="bg1"/>
                            </a:solidFill>
                            <a:latin typeface="Cambria Math" panose="02040503050406030204" pitchFamily="18" charset="0"/>
                            <a:ea typeface="Cambria Math" panose="02040503050406030204" pitchFamily="18" charset="0"/>
                          </a:rPr>
                          <m:t>𝑔</m:t>
                        </m:r>
                      </m:e>
                      <m:sub>
                        <m:r>
                          <a:rPr kumimoji="1" lang="en-US" altLang="ja-JP" sz="4400" b="0" i="1" smtClean="0">
                            <a:solidFill>
                              <a:schemeClr val="bg1"/>
                            </a:solidFill>
                            <a:latin typeface="Cambria Math" panose="02040503050406030204" pitchFamily="18" charset="0"/>
                            <a:ea typeface="Cambria Math" panose="02040503050406030204" pitchFamily="18" charset="0"/>
                          </a:rPr>
                          <m:t>𝑇𝐷𝐷</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638797" y="1022395"/>
                <a:ext cx="5041823" cy="461665"/>
              </a:xfrm>
              <a:prstGeom prst="rect">
                <a:avLst/>
              </a:prstGeom>
              <a:noFill/>
            </p:spPr>
            <p:txBody>
              <a:bodyPr wrap="square" rtlCol="0">
                <a:spAutoFit/>
              </a:bodyPr>
              <a:lstStyle/>
              <a:p>
                <a:r>
                  <a:rPr lang="en-US" altLang="ja-JP" sz="2400"/>
                  <a:t>D</a:t>
                </a:r>
                <a:r>
                  <a:rPr kumimoji="1" lang="en-US" altLang="ja-JP" sz="2400"/>
                  <a:t>ecay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m:t>
                        </m:r>
                      </m:sub>
                      <m:sup>
                        <m:r>
                          <a:rPr lang="en-US" altLang="ja-JP" sz="2400" b="0" i="1" smtClean="0">
                            <a:latin typeface="Cambria Math" panose="02040503050406030204" pitchFamily="18" charset="0"/>
                          </a:rPr>
                          <m:t>+</m:t>
                        </m:r>
                      </m:sup>
                    </m:sSubSup>
                  </m:oMath>
                </a14:m>
                <a:r>
                  <a:rPr kumimoji="1" lang="en-US" altLang="ja-JP" sz="2400"/>
                  <a:t> </a:t>
                </a:r>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638797" y="1022395"/>
                <a:ext cx="5041823" cy="461665"/>
              </a:xfrm>
              <a:prstGeom prst="rect">
                <a:avLst/>
              </a:prstGeom>
              <a:blipFill>
                <a:blip r:embed="rId4"/>
                <a:stretch>
                  <a:fillRect l="-1935"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0CD4922-4487-37E4-97BE-062CBF74EE8F}"/>
                  </a:ext>
                </a:extLst>
              </p:cNvPr>
              <p:cNvSpPr txBox="1"/>
              <p:nvPr/>
            </p:nvSpPr>
            <p:spPr>
              <a:xfrm>
                <a:off x="638796" y="3647395"/>
                <a:ext cx="7633111" cy="461665"/>
              </a:xfrm>
              <a:prstGeom prst="rect">
                <a:avLst/>
              </a:prstGeom>
              <a:noFill/>
            </p:spPr>
            <p:txBody>
              <a:bodyPr wrap="square" rtlCol="0">
                <a:spAutoFit/>
              </a:bodyPr>
              <a:lstStyle/>
              <a:p>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𝑔</m:t>
                        </m:r>
                      </m:e>
                      <m:sub>
                        <m:r>
                          <a:rPr lang="en-US" altLang="ja-JP" sz="2400" b="0" i="1" smtClean="0">
                            <a:latin typeface="Cambria Math" panose="02040503050406030204" pitchFamily="18" charset="0"/>
                          </a:rPr>
                          <m:t>𝐷𝐷</m:t>
                        </m:r>
                        <m:r>
                          <a:rPr lang="en-US" altLang="ja-JP" sz="2400" b="0" i="1" smtClean="0">
                            <a:latin typeface="Cambria Math" panose="02040503050406030204" pitchFamily="18" charset="0"/>
                            <a:ea typeface="Cambria Math" panose="02040503050406030204" pitchFamily="18" charset="0"/>
                          </a:rPr>
                          <m:t>𝜋</m:t>
                        </m:r>
                      </m:sub>
                    </m:sSub>
                  </m:oMath>
                </a14:m>
                <a:r>
                  <a:rPr kumimoji="1" lang="en-US" altLang="ja-JP" sz="2400">
                    <a:solidFill>
                      <a:schemeClr val="tx1"/>
                    </a:solidFill>
                  </a:rPr>
                  <a:t> is determined from </a:t>
                </a:r>
                <a14:m>
                  <m:oMath xmlns:m="http://schemas.openxmlformats.org/officeDocument/2006/math">
                    <m:sSup>
                      <m:sSupPr>
                        <m:ctrlPr>
                          <a:rPr kumimoji="1" lang="en-US" altLang="ja-JP" sz="240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panose="02040503050406030204" pitchFamily="18" charset="0"/>
                          </a:rPr>
                          <m:t>𝐷</m:t>
                        </m:r>
                      </m:e>
                      <m:sup>
                        <m:r>
                          <a:rPr kumimoji="1" lang="en-US" altLang="ja-JP" sz="2400" b="0" i="1" smtClean="0">
                            <a:solidFill>
                              <a:schemeClr val="tx1"/>
                            </a:solidFill>
                            <a:latin typeface="Cambria Math" panose="02040503050406030204" pitchFamily="18" charset="0"/>
                          </a:rPr>
                          <m:t>∗</m:t>
                        </m:r>
                      </m:sup>
                    </m:sSup>
                    <m:r>
                      <a:rPr kumimoji="1" lang="en-US" altLang="ja-JP" sz="2400" i="1" smtClean="0">
                        <a:solidFill>
                          <a:schemeClr val="tx1"/>
                        </a:solidFill>
                        <a:latin typeface="Cambria Math" panose="02040503050406030204" pitchFamily="18" charset="0"/>
                        <a:ea typeface="Cambria Math" panose="02040503050406030204" pitchFamily="18" charset="0"/>
                      </a:rPr>
                      <m:t>→</m:t>
                    </m:r>
                    <m:r>
                      <a:rPr kumimoji="1" lang="en-US" altLang="ja-JP" sz="2400" b="0" i="1" smtClean="0">
                        <a:solidFill>
                          <a:schemeClr val="tx1"/>
                        </a:solidFill>
                        <a:latin typeface="Cambria Math" panose="02040503050406030204" pitchFamily="18" charset="0"/>
                        <a:ea typeface="Cambria Math" panose="02040503050406030204" pitchFamily="18" charset="0"/>
                      </a:rPr>
                      <m:t>𝐷</m:t>
                    </m:r>
                    <m:r>
                      <a:rPr kumimoji="1" lang="en-US" altLang="ja-JP" sz="2400" b="0" i="1" smtClean="0">
                        <a:solidFill>
                          <a:schemeClr val="tx1"/>
                        </a:solidFill>
                        <a:latin typeface="Cambria Math" panose="02040503050406030204" pitchFamily="18" charset="0"/>
                        <a:ea typeface="Cambria Math" panose="02040503050406030204" pitchFamily="18" charset="0"/>
                      </a:rPr>
                      <m:t>𝜋</m:t>
                    </m:r>
                  </m:oMath>
                </a14:m>
                <a:endParaRPr kumimoji="1" lang="ja-JP" altLang="en-US" sz="2400">
                  <a:solidFill>
                    <a:schemeClr val="tx1"/>
                  </a:solidFill>
                </a:endParaRPr>
              </a:p>
            </p:txBody>
          </p:sp>
        </mc:Choice>
        <mc:Fallback xmlns="">
          <p:sp>
            <p:nvSpPr>
              <p:cNvPr id="12" name="テキスト ボックス 11">
                <a:extLst>
                  <a:ext uri="{FF2B5EF4-FFF2-40B4-BE49-F238E27FC236}">
                    <a16:creationId xmlns:a16="http://schemas.microsoft.com/office/drawing/2014/main" id="{D0CD4922-4487-37E4-97BE-062CBF74EE8F}"/>
                  </a:ext>
                </a:extLst>
              </p:cNvPr>
              <p:cNvSpPr txBox="1">
                <a:spLocks noRot="1" noChangeAspect="1" noMove="1" noResize="1" noEditPoints="1" noAdjustHandles="1" noChangeArrowheads="1" noChangeShapeType="1" noTextEdit="1"/>
              </p:cNvSpPr>
              <p:nvPr/>
            </p:nvSpPr>
            <p:spPr>
              <a:xfrm>
                <a:off x="638796" y="3647395"/>
                <a:ext cx="7633111" cy="461665"/>
              </a:xfrm>
              <a:prstGeom prst="rect">
                <a:avLst/>
              </a:prstGeom>
              <a:blipFill>
                <a:blip r:embed="rId5"/>
                <a:stretch>
                  <a:fillRect l="-240"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2A2DA31-D434-3E44-489D-012DB2C54175}"/>
                  </a:ext>
                </a:extLst>
              </p:cNvPr>
              <p:cNvSpPr txBox="1"/>
              <p:nvPr/>
            </p:nvSpPr>
            <p:spPr>
              <a:xfrm>
                <a:off x="638796" y="4233617"/>
                <a:ext cx="7704584" cy="461665"/>
              </a:xfrm>
              <a:prstGeom prst="rect">
                <a:avLst/>
              </a:prstGeom>
              <a:noFill/>
            </p:spPr>
            <p:txBody>
              <a:bodyPr wrap="square" rtlCol="0">
                <a:spAutoFit/>
              </a:bodyPr>
              <a:lstStyle/>
              <a:p>
                <a:r>
                  <a:rPr kumimoji="1" lang="en-US" altLang="ja-JP" sz="2400"/>
                  <a:t>Then, we obtain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𝑇𝐷𝐷</m:t>
                        </m:r>
                      </m:sub>
                    </m:sSub>
                  </m:oMath>
                </a14:m>
                <a:r>
                  <a:rPr kumimoji="1" lang="en-US" altLang="ja-JP" sz="2400"/>
                  <a:t> from decay width of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m:t>
                        </m:r>
                      </m:sup>
                    </m:sSubSup>
                  </m:oMath>
                </a14:m>
                <a:r>
                  <a:rPr kumimoji="1" lang="ja-JP" altLang="en-US" sz="2400"/>
                  <a:t> </a:t>
                </a:r>
                <a:r>
                  <a:rPr kumimoji="1" lang="en-US" altLang="ja-JP" sz="2400"/>
                  <a:t>as</a:t>
                </a:r>
                <a:endParaRPr kumimoji="1" lang="ja-JP" altLang="en-US" sz="2400"/>
              </a:p>
            </p:txBody>
          </p:sp>
        </mc:Choice>
        <mc:Fallback xmlns="">
          <p:sp>
            <p:nvSpPr>
              <p:cNvPr id="13" name="テキスト ボックス 12">
                <a:extLst>
                  <a:ext uri="{FF2B5EF4-FFF2-40B4-BE49-F238E27FC236}">
                    <a16:creationId xmlns:a16="http://schemas.microsoft.com/office/drawing/2014/main" id="{C2A2DA31-D434-3E44-489D-012DB2C54175}"/>
                  </a:ext>
                </a:extLst>
              </p:cNvPr>
              <p:cNvSpPr txBox="1">
                <a:spLocks noRot="1" noChangeAspect="1" noMove="1" noResize="1" noEditPoints="1" noAdjustHandles="1" noChangeArrowheads="1" noChangeShapeType="1" noTextEdit="1"/>
              </p:cNvSpPr>
              <p:nvPr/>
            </p:nvSpPr>
            <p:spPr>
              <a:xfrm>
                <a:off x="638796" y="4233617"/>
                <a:ext cx="7704584" cy="461665"/>
              </a:xfrm>
              <a:prstGeom prst="rect">
                <a:avLst/>
              </a:prstGeom>
              <a:blipFill>
                <a:blip r:embed="rId6"/>
                <a:stretch>
                  <a:fillRect l="-1266" t="-10526" b="-28947"/>
                </a:stretch>
              </a:blipFill>
            </p:spPr>
            <p:txBody>
              <a:bodyPr/>
              <a:lstStyle/>
              <a:p>
                <a:r>
                  <a:rPr lang="ja-JP" altLang="en-US">
                    <a:noFill/>
                  </a:rPr>
                  <a:t> </a:t>
                </a:r>
              </a:p>
            </p:txBody>
          </p:sp>
        </mc:Fallback>
      </mc:AlternateContent>
      <p:grpSp>
        <p:nvGrpSpPr>
          <p:cNvPr id="82" name="グループ化 81">
            <a:extLst>
              <a:ext uri="{FF2B5EF4-FFF2-40B4-BE49-F238E27FC236}">
                <a16:creationId xmlns:a16="http://schemas.microsoft.com/office/drawing/2014/main" id="{FAF531EA-4B0B-0C40-341C-140F108DCDDB}"/>
              </a:ext>
            </a:extLst>
          </p:cNvPr>
          <p:cNvGrpSpPr/>
          <p:nvPr/>
        </p:nvGrpSpPr>
        <p:grpSpPr>
          <a:xfrm>
            <a:off x="2212647" y="1714229"/>
            <a:ext cx="2244999" cy="1632551"/>
            <a:chOff x="2265821" y="1604651"/>
            <a:chExt cx="2244999" cy="1632551"/>
          </a:xfrm>
        </p:grpSpPr>
        <p:grpSp>
          <p:nvGrpSpPr>
            <p:cNvPr id="3" name="グループ化 2">
              <a:extLst>
                <a:ext uri="{FF2B5EF4-FFF2-40B4-BE49-F238E27FC236}">
                  <a16:creationId xmlns:a16="http://schemas.microsoft.com/office/drawing/2014/main" id="{9627E284-04C9-82D9-C727-A5F3EDCB3A0B}"/>
                </a:ext>
              </a:extLst>
            </p:cNvPr>
            <p:cNvGrpSpPr/>
            <p:nvPr/>
          </p:nvGrpSpPr>
          <p:grpSpPr>
            <a:xfrm>
              <a:off x="2265821" y="1604651"/>
              <a:ext cx="2244999" cy="1632551"/>
              <a:chOff x="4366212" y="4702229"/>
              <a:chExt cx="2244999" cy="1632551"/>
            </a:xfrm>
          </p:grpSpPr>
          <p:grpSp>
            <p:nvGrpSpPr>
              <p:cNvPr id="4" name="グループ化 3">
                <a:extLst>
                  <a:ext uri="{FF2B5EF4-FFF2-40B4-BE49-F238E27FC236}">
                    <a16:creationId xmlns:a16="http://schemas.microsoft.com/office/drawing/2014/main" id="{E9A3BF42-BB3E-DF5F-0FD7-80824380F425}"/>
                  </a:ext>
                </a:extLst>
              </p:cNvPr>
              <p:cNvGrpSpPr/>
              <p:nvPr/>
            </p:nvGrpSpPr>
            <p:grpSpPr>
              <a:xfrm>
                <a:off x="4366212" y="4702229"/>
                <a:ext cx="2244999" cy="1632551"/>
                <a:chOff x="4360106" y="4822788"/>
                <a:chExt cx="2244999" cy="1632551"/>
              </a:xfrm>
            </p:grpSpPr>
            <p:grpSp>
              <p:nvGrpSpPr>
                <p:cNvPr id="6" name="グループ化 5">
                  <a:extLst>
                    <a:ext uri="{FF2B5EF4-FFF2-40B4-BE49-F238E27FC236}">
                      <a16:creationId xmlns:a16="http://schemas.microsoft.com/office/drawing/2014/main" id="{CC5AAF73-EBF4-C081-4A1F-162DA90D6F19}"/>
                    </a:ext>
                  </a:extLst>
                </p:cNvPr>
                <p:cNvGrpSpPr/>
                <p:nvPr/>
              </p:nvGrpSpPr>
              <p:grpSpPr>
                <a:xfrm>
                  <a:off x="4360106" y="4822788"/>
                  <a:ext cx="2244999" cy="1632551"/>
                  <a:chOff x="5422060" y="3907852"/>
                  <a:chExt cx="2244999" cy="1632551"/>
                </a:xfrm>
              </p:grpSpPr>
              <p:grpSp>
                <p:nvGrpSpPr>
                  <p:cNvPr id="8" name="グループ化 7">
                    <a:extLst>
                      <a:ext uri="{FF2B5EF4-FFF2-40B4-BE49-F238E27FC236}">
                        <a16:creationId xmlns:a16="http://schemas.microsoft.com/office/drawing/2014/main" id="{80018E96-63E6-4769-130D-BE7449366FCD}"/>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0ABE574F-E079-F261-26AE-71B4D5EAEB98}"/>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18" name="テキスト ボックス 17">
                          <a:extLst>
                            <a:ext uri="{FF2B5EF4-FFF2-40B4-BE49-F238E27FC236}">
                              <a16:creationId xmlns:a16="http://schemas.microsoft.com/office/drawing/2014/main" id="{0ABE574F-E079-F261-26AE-71B4D5EAEB98}"/>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7"/>
                          <a:stretch>
                            <a:fillRect/>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C5B3B3F9-DD61-5729-4E5D-83EAB87F3D61}"/>
                        </a:ext>
                      </a:extLst>
                    </p:cNvPr>
                    <p:cNvGrpSpPr/>
                    <p:nvPr/>
                  </p:nvGrpSpPr>
                  <p:grpSpPr>
                    <a:xfrm>
                      <a:off x="1866380" y="3181693"/>
                      <a:ext cx="1881704" cy="933484"/>
                      <a:chOff x="1866380" y="3181693"/>
                      <a:chExt cx="1881704" cy="933484"/>
                    </a:xfrm>
                  </p:grpSpPr>
                  <p:grpSp>
                    <p:nvGrpSpPr>
                      <p:cNvPr id="20" name="グループ化 19">
                        <a:extLst>
                          <a:ext uri="{FF2B5EF4-FFF2-40B4-BE49-F238E27FC236}">
                            <a16:creationId xmlns:a16="http://schemas.microsoft.com/office/drawing/2014/main" id="{8AE4D8CB-6C88-2E45-B30F-84A696609B25}"/>
                          </a:ext>
                        </a:extLst>
                      </p:cNvPr>
                      <p:cNvGrpSpPr/>
                      <p:nvPr/>
                    </p:nvGrpSpPr>
                    <p:grpSpPr>
                      <a:xfrm>
                        <a:off x="1866380" y="3409390"/>
                        <a:ext cx="1446155" cy="440105"/>
                        <a:chOff x="1866380" y="3409390"/>
                        <a:chExt cx="1446155" cy="440105"/>
                      </a:xfrm>
                    </p:grpSpPr>
                    <p:cxnSp>
                      <p:nvCxnSpPr>
                        <p:cNvPr id="23" name="直線コネクタ 22">
                          <a:extLst>
                            <a:ext uri="{FF2B5EF4-FFF2-40B4-BE49-F238E27FC236}">
                              <a16:creationId xmlns:a16="http://schemas.microsoft.com/office/drawing/2014/main" id="{B6FB2FAC-E486-F8EE-B4D0-86A2C604547D}"/>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87EEDCE-DBC2-FD68-F884-60B2766ED1B6}"/>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07F2898-F3F7-C526-0BCE-A11448B3A81E}"/>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1" name="テキスト ボックス 20">
                            <a:extLst>
                              <a:ext uri="{FF2B5EF4-FFF2-40B4-BE49-F238E27FC236}">
                                <a16:creationId xmlns:a16="http://schemas.microsoft.com/office/drawing/2014/main" id="{407F2898-F3F7-C526-0BCE-A11448B3A81E}"/>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4C55678A-040D-4C16-62AF-61735560CF6C}"/>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2" name="テキスト ボックス 21">
                            <a:extLst>
                              <a:ext uri="{FF2B5EF4-FFF2-40B4-BE49-F238E27FC236}">
                                <a16:creationId xmlns:a16="http://schemas.microsoft.com/office/drawing/2014/main" id="{4C55678A-040D-4C16-62AF-61735560CF6C}"/>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9"/>
                            <a:stretch>
                              <a:fillRect/>
                            </a:stretch>
                          </a:blipFill>
                        </p:spPr>
                        <p:txBody>
                          <a:bodyPr/>
                          <a:lstStyle/>
                          <a:p>
                            <a:r>
                              <a:rPr lang="ja-JP" altLang="en-US">
                                <a:noFill/>
                              </a:rPr>
                              <a:t> </a:t>
                            </a:r>
                          </a:p>
                        </p:txBody>
                      </p:sp>
                    </mc:Fallback>
                  </mc:AlternateContent>
                </p:grpSp>
              </p:grpSp>
              <p:cxnSp>
                <p:nvCxnSpPr>
                  <p:cNvPr id="9" name="直線コネクタ 8">
                    <a:extLst>
                      <a:ext uri="{FF2B5EF4-FFF2-40B4-BE49-F238E27FC236}">
                        <a16:creationId xmlns:a16="http://schemas.microsoft.com/office/drawing/2014/main" id="{5576D522-34E9-CA85-8323-3717F0212403}"/>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64F1793-1343-1D81-9BBC-A0A2958BAD40}"/>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FFB1F520-065E-E9E8-E00F-AB234982676B}"/>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en-US" altLang="ja-JP" i="1" smtClean="0">
                                      <a:latin typeface="Cambria Math" panose="02040503050406030204" pitchFamily="18" charset="0"/>
                                      <a:ea typeface="Cambria Math" panose="02040503050406030204" pitchFamily="18" charset="0"/>
                                    </a:rPr>
                                    <m:t>𝜋</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17" name="テキスト ボックス 16">
                        <a:extLst>
                          <a:ext uri="{FF2B5EF4-FFF2-40B4-BE49-F238E27FC236}">
                            <a16:creationId xmlns:a16="http://schemas.microsoft.com/office/drawing/2014/main" id="{FFB1F520-065E-E9E8-E00F-AB234982676B}"/>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10"/>
                        <a:stretch>
                          <a:fillRect/>
                        </a:stretch>
                      </a:blipFill>
                    </p:spPr>
                    <p:txBody>
                      <a:bodyPr/>
                      <a:lstStyle/>
                      <a:p>
                        <a:r>
                          <a:rPr lang="ja-JP" altLang="en-US">
                            <a:noFill/>
                          </a:rPr>
                          <a:t> </a:t>
                        </a:r>
                      </a:p>
                    </p:txBody>
                  </p:sp>
                </mc:Fallback>
              </mc:AlternateContent>
            </p:grpSp>
            <p:cxnSp>
              <p:nvCxnSpPr>
                <p:cNvPr id="7" name="直線コネクタ 6">
                  <a:extLst>
                    <a:ext uri="{FF2B5EF4-FFF2-40B4-BE49-F238E27FC236}">
                      <a16:creationId xmlns:a16="http://schemas.microsoft.com/office/drawing/2014/main" id="{C881C979-2E99-B428-FA62-1F2522C26E89}"/>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a:extLst>
                  <a:ext uri="{FF2B5EF4-FFF2-40B4-BE49-F238E27FC236}">
                    <a16:creationId xmlns:a16="http://schemas.microsoft.com/office/drawing/2014/main" id="{17386490-5428-0399-2566-8763E407EEEB}"/>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0" name="テキスト ボックス 79">
                  <a:extLst>
                    <a:ext uri="{FF2B5EF4-FFF2-40B4-BE49-F238E27FC236}">
                      <a16:creationId xmlns:a16="http://schemas.microsoft.com/office/drawing/2014/main" id="{E3A053B0-4C3B-A359-F5FC-1D8C9AAA9B0F}"/>
                    </a:ext>
                  </a:extLst>
                </p:cNvPr>
                <p:cNvSpPr txBox="1"/>
                <p:nvPr/>
              </p:nvSpPr>
              <p:spPr>
                <a:xfrm>
                  <a:off x="2819693" y="1850771"/>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𝑔</m:t>
                            </m:r>
                          </m:e>
                          <m:sub>
                            <m:r>
                              <a:rPr lang="en-US" altLang="ja-JP" b="0" i="1" dirty="0" smtClean="0">
                                <a:solidFill>
                                  <a:srgbClr val="FF0000"/>
                                </a:solidFill>
                                <a:latin typeface="Cambria Math" panose="02040503050406030204" pitchFamily="18" charset="0"/>
                              </a:rPr>
                              <m:t>𝑇𝐷𝐷</m:t>
                            </m:r>
                          </m:sub>
                        </m:sSub>
                      </m:oMath>
                    </m:oMathPara>
                  </a14:m>
                  <a:endParaRPr lang="ja-JP" altLang="en-US"/>
                </a:p>
              </p:txBody>
            </p:sp>
          </mc:Choice>
          <mc:Fallback xmlns="">
            <p:sp>
              <p:nvSpPr>
                <p:cNvPr id="80" name="テキスト ボックス 79">
                  <a:extLst>
                    <a:ext uri="{FF2B5EF4-FFF2-40B4-BE49-F238E27FC236}">
                      <a16:creationId xmlns:a16="http://schemas.microsoft.com/office/drawing/2014/main" id="{E3A053B0-4C3B-A359-F5FC-1D8C9AAA9B0F}"/>
                    </a:ext>
                  </a:extLst>
                </p:cNvPr>
                <p:cNvSpPr txBox="1">
                  <a:spLocks noRot="1" noChangeAspect="1" noMove="1" noResize="1" noEditPoints="1" noAdjustHandles="1" noChangeArrowheads="1" noChangeShapeType="1" noTextEdit="1"/>
                </p:cNvSpPr>
                <p:nvPr/>
              </p:nvSpPr>
              <p:spPr>
                <a:xfrm>
                  <a:off x="2819693" y="1850771"/>
                  <a:ext cx="1035712" cy="369332"/>
                </a:xfrm>
                <a:prstGeom prst="rect">
                  <a:avLst/>
                </a:prstGeom>
                <a:blipFill>
                  <a:blip r:embed="rId11"/>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356F8980-2FA5-3EAA-E39F-578A2908B42F}"/>
                    </a:ext>
                  </a:extLst>
                </p:cNvPr>
                <p:cNvSpPr txBox="1"/>
                <p:nvPr/>
              </p:nvSpPr>
              <p:spPr>
                <a:xfrm>
                  <a:off x="2886468" y="255908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𝑔</m:t>
                            </m:r>
                          </m:e>
                          <m:sub>
                            <m:r>
                              <a:rPr lang="en-US" altLang="ja-JP" b="0" i="1" dirty="0" smtClean="0">
                                <a:latin typeface="Cambria Math" panose="02040503050406030204" pitchFamily="18" charset="0"/>
                              </a:rPr>
                              <m:t>𝐷𝐷</m:t>
                            </m:r>
                            <m:r>
                              <a:rPr lang="en-US" altLang="ja-JP" b="0" i="1" dirty="0" smtClean="0">
                                <a:latin typeface="Cambria Math" panose="02040503050406030204" pitchFamily="18" charset="0"/>
                                <a:ea typeface="Cambria Math" panose="02040503050406030204" pitchFamily="18" charset="0"/>
                              </a:rPr>
                              <m:t>𝜋</m:t>
                            </m:r>
                          </m:sub>
                        </m:sSub>
                      </m:oMath>
                    </m:oMathPara>
                  </a14:m>
                  <a:endParaRPr lang="ja-JP" altLang="en-US"/>
                </a:p>
              </p:txBody>
            </p:sp>
          </mc:Choice>
          <mc:Fallback xmlns="">
            <p:sp>
              <p:nvSpPr>
                <p:cNvPr id="81" name="テキスト ボックス 80">
                  <a:extLst>
                    <a:ext uri="{FF2B5EF4-FFF2-40B4-BE49-F238E27FC236}">
                      <a16:creationId xmlns:a16="http://schemas.microsoft.com/office/drawing/2014/main" id="{356F8980-2FA5-3EAA-E39F-578A2908B42F}"/>
                    </a:ext>
                  </a:extLst>
                </p:cNvPr>
                <p:cNvSpPr txBox="1">
                  <a:spLocks noRot="1" noChangeAspect="1" noMove="1" noResize="1" noEditPoints="1" noAdjustHandles="1" noChangeArrowheads="1" noChangeShapeType="1" noTextEdit="1"/>
                </p:cNvSpPr>
                <p:nvPr/>
              </p:nvSpPr>
              <p:spPr>
                <a:xfrm>
                  <a:off x="2886468" y="2559082"/>
                  <a:ext cx="1035712" cy="369332"/>
                </a:xfrm>
                <a:prstGeom prst="rect">
                  <a:avLst/>
                </a:prstGeom>
                <a:blipFill>
                  <a:blip r:embed="rId12"/>
                  <a:stretch>
                    <a:fillRect b="-6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88" name="テキスト ボックス 87">
                <a:extLst>
                  <a:ext uri="{FF2B5EF4-FFF2-40B4-BE49-F238E27FC236}">
                    <a16:creationId xmlns:a16="http://schemas.microsoft.com/office/drawing/2014/main" id="{0DEF1E13-8E7A-8BE3-36A5-F123A60FA64F}"/>
                  </a:ext>
                </a:extLst>
              </p:cNvPr>
              <p:cNvSpPr txBox="1"/>
              <p:nvPr/>
            </p:nvSpPr>
            <p:spPr>
              <a:xfrm>
                <a:off x="3781717" y="4799610"/>
                <a:ext cx="5454345" cy="461665"/>
              </a:xfrm>
              <a:prstGeom prst="rect">
                <a:avLst/>
              </a:prstGeom>
              <a:noFill/>
            </p:spPr>
            <p:txBody>
              <a:bodyPr wrap="square">
                <a:spAutoFit/>
              </a:bodyPr>
              <a:lstStyle/>
              <a:p>
                <a14:m>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𝑔</m:t>
                        </m:r>
                      </m:e>
                      <m:sub>
                        <m:r>
                          <a:rPr kumimoji="1" lang="en-US" altLang="ja-JP" sz="2400" b="0" i="1" smtClean="0">
                            <a:solidFill>
                              <a:srgbClr val="FF0000"/>
                            </a:solidFill>
                            <a:latin typeface="Cambria Math" panose="02040503050406030204" pitchFamily="18" charset="0"/>
                          </a:rPr>
                          <m:t>𝑇𝐷𝐷</m:t>
                        </m:r>
                      </m:sub>
                    </m:sSub>
                    <m:r>
                      <a:rPr kumimoji="1" lang="en-US" altLang="ja-JP" sz="2400" b="0" i="1" smtClean="0">
                        <a:solidFill>
                          <a:srgbClr val="FF0000"/>
                        </a:solidFill>
                        <a:latin typeface="Cambria Math" panose="02040503050406030204" pitchFamily="18" charset="0"/>
                      </a:rPr>
                      <m:t>=0.68 </m:t>
                    </m:r>
                    <m:r>
                      <a:rPr kumimoji="1" lang="en-US" altLang="ja-JP" sz="2400" b="0" i="1" smtClean="0">
                        <a:solidFill>
                          <a:srgbClr val="FF0000"/>
                        </a:solidFill>
                        <a:latin typeface="Cambria Math" panose="02040503050406030204" pitchFamily="18" charset="0"/>
                        <a:ea typeface="Cambria Math" panose="02040503050406030204" pitchFamily="18" charset="0"/>
                      </a:rPr>
                      <m:t>× </m:t>
                    </m:r>
                    <m:sSup>
                      <m:sSup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pPr>
                      <m:e>
                        <m:r>
                          <a:rPr kumimoji="1" lang="en-US" altLang="ja-JP" sz="2400" b="0" i="1" smtClean="0">
                            <a:solidFill>
                              <a:srgbClr val="FF0000"/>
                            </a:solidFill>
                            <a:latin typeface="Cambria Math" panose="02040503050406030204" pitchFamily="18" charset="0"/>
                            <a:ea typeface="Cambria Math" panose="02040503050406030204" pitchFamily="18" charset="0"/>
                          </a:rPr>
                          <m:t>10</m:t>
                        </m:r>
                      </m:e>
                      <m:sup>
                        <m:r>
                          <a:rPr kumimoji="1" lang="en-US" altLang="ja-JP" sz="2400" b="0" i="1" smtClean="0">
                            <a:solidFill>
                              <a:srgbClr val="FF0000"/>
                            </a:solidFill>
                            <a:latin typeface="Cambria Math" panose="02040503050406030204" pitchFamily="18" charset="0"/>
                            <a:ea typeface="Cambria Math" panose="02040503050406030204" pitchFamily="18" charset="0"/>
                          </a:rPr>
                          <m:t>3</m:t>
                        </m:r>
                      </m:sup>
                    </m:sSup>
                  </m:oMath>
                </a14:m>
                <a:r>
                  <a:rPr lang="en-US" altLang="ja-JP" sz="2400">
                    <a:solidFill>
                      <a:srgbClr val="FF0000"/>
                    </a:solidFill>
                  </a:rPr>
                  <a:t> (MeV)</a:t>
                </a:r>
                <a:endParaRPr lang="ja-JP" altLang="en-US"/>
              </a:p>
            </p:txBody>
          </p:sp>
        </mc:Choice>
        <mc:Fallback xmlns="">
          <p:sp>
            <p:nvSpPr>
              <p:cNvPr id="88" name="テキスト ボックス 87">
                <a:extLst>
                  <a:ext uri="{FF2B5EF4-FFF2-40B4-BE49-F238E27FC236}">
                    <a16:creationId xmlns:a16="http://schemas.microsoft.com/office/drawing/2014/main" id="{0DEF1E13-8E7A-8BE3-36A5-F123A60FA64F}"/>
                  </a:ext>
                </a:extLst>
              </p:cNvPr>
              <p:cNvSpPr txBox="1">
                <a:spLocks noRot="1" noChangeAspect="1" noMove="1" noResize="1" noEditPoints="1" noAdjustHandles="1" noChangeArrowheads="1" noChangeShapeType="1" noTextEdit="1"/>
              </p:cNvSpPr>
              <p:nvPr/>
            </p:nvSpPr>
            <p:spPr>
              <a:xfrm>
                <a:off x="3781717" y="4799610"/>
                <a:ext cx="5454345" cy="461665"/>
              </a:xfrm>
              <a:prstGeom prst="rect">
                <a:avLst/>
              </a:prstGeom>
              <a:blipFill>
                <a:blip r:embed="rId13"/>
                <a:stretch>
                  <a:fillRect l="-335"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テキスト ボックス 88">
                <a:extLst>
                  <a:ext uri="{FF2B5EF4-FFF2-40B4-BE49-F238E27FC236}">
                    <a16:creationId xmlns:a16="http://schemas.microsoft.com/office/drawing/2014/main" id="{9E7A23A1-3DA5-6397-0203-AD3A1DE26AE5}"/>
                  </a:ext>
                </a:extLst>
              </p:cNvPr>
              <p:cNvSpPr txBox="1"/>
              <p:nvPr/>
            </p:nvSpPr>
            <p:spPr>
              <a:xfrm>
                <a:off x="633283" y="5300394"/>
                <a:ext cx="11015834" cy="1128386"/>
              </a:xfrm>
              <a:prstGeom prst="rect">
                <a:avLst/>
              </a:prstGeom>
              <a:noFill/>
            </p:spPr>
            <p:txBody>
              <a:bodyPr wrap="square" rtlCol="0">
                <a:spAutoFit/>
              </a:bodyPr>
              <a:lstStyle/>
              <a:p>
                <a:r>
                  <a:rPr lang="en-US" altLang="ja-JP" sz="2400"/>
                  <a:t>Dimensionless coupling constant normalized by hadron mass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𝑀</m:t>
                    </m:r>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10</m:t>
                        </m:r>
                      </m:e>
                      <m:sup>
                        <m:r>
                          <a:rPr lang="en-US" altLang="ja-JP" sz="2400" i="1">
                            <a:latin typeface="Cambria Math" panose="02040503050406030204" pitchFamily="18" charset="0"/>
                            <a:ea typeface="Cambria Math" panose="02040503050406030204" pitchFamily="18" charset="0"/>
                          </a:rPr>
                          <m:t>3</m:t>
                        </m:r>
                      </m:sup>
                    </m:sSup>
                  </m:oMath>
                </a14:m>
                <a:r>
                  <a:rPr kumimoji="1" lang="en-US" altLang="ja-JP" sz="2400"/>
                  <a:t>(MeV)</a:t>
                </a:r>
              </a:p>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𝑔</m:t>
                              </m:r>
                            </m:e>
                          </m:acc>
                        </m:e>
                        <m:sub>
                          <m:r>
                            <a:rPr kumimoji="1" lang="en-US" altLang="ja-JP" sz="2400" b="0" i="1" smtClean="0">
                              <a:latin typeface="Cambria Math" panose="02040503050406030204" pitchFamily="18" charset="0"/>
                            </a:rPr>
                            <m:t>𝑇𝐷𝐷</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𝑔</m:t>
                              </m:r>
                            </m:e>
                            <m:sub>
                              <m:r>
                                <a:rPr lang="en-US" altLang="ja-JP" sz="2400" i="1">
                                  <a:solidFill>
                                    <a:srgbClr val="FF0000"/>
                                  </a:solidFill>
                                  <a:latin typeface="Cambria Math" panose="02040503050406030204" pitchFamily="18" charset="0"/>
                                </a:rPr>
                                <m:t>𝑇𝐷𝐷</m:t>
                              </m:r>
                            </m:sub>
                          </m:sSub>
                        </m:num>
                        <m:den>
                          <m:r>
                            <a:rPr kumimoji="1" lang="en-US" altLang="ja-JP" sz="2400" b="0" i="1" smtClean="0">
                              <a:latin typeface="Cambria Math" panose="02040503050406030204" pitchFamily="18" charset="0"/>
                            </a:rPr>
                            <m:t>𝑀</m:t>
                          </m:r>
                        </m:den>
                      </m:f>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 1</m:t>
                      </m:r>
                    </m:oMath>
                  </m:oMathPara>
                </a14:m>
                <a:endParaRPr kumimoji="1" lang="ja-JP" altLang="en-US" sz="2400"/>
              </a:p>
            </p:txBody>
          </p:sp>
        </mc:Choice>
        <mc:Fallback xmlns="">
          <p:sp>
            <p:nvSpPr>
              <p:cNvPr id="89" name="テキスト ボックス 88">
                <a:extLst>
                  <a:ext uri="{FF2B5EF4-FFF2-40B4-BE49-F238E27FC236}">
                    <a16:creationId xmlns:a16="http://schemas.microsoft.com/office/drawing/2014/main" id="{9E7A23A1-3DA5-6397-0203-AD3A1DE26AE5}"/>
                  </a:ext>
                </a:extLst>
              </p:cNvPr>
              <p:cNvSpPr txBox="1">
                <a:spLocks noRot="1" noChangeAspect="1" noMove="1" noResize="1" noEditPoints="1" noAdjustHandles="1" noChangeArrowheads="1" noChangeShapeType="1" noTextEdit="1"/>
              </p:cNvSpPr>
              <p:nvPr/>
            </p:nvSpPr>
            <p:spPr>
              <a:xfrm>
                <a:off x="633283" y="5300394"/>
                <a:ext cx="11015834" cy="1128386"/>
              </a:xfrm>
              <a:prstGeom prst="rect">
                <a:avLst/>
              </a:prstGeom>
              <a:blipFill>
                <a:blip r:embed="rId14"/>
                <a:stretch>
                  <a:fillRect l="-885" t="-3763"/>
                </a:stretch>
              </a:blipFill>
            </p:spPr>
            <p:txBody>
              <a:bodyPr/>
              <a:lstStyle/>
              <a:p>
                <a:r>
                  <a:rPr lang="ja-JP" altLang="en-US">
                    <a:noFill/>
                  </a:rPr>
                  <a:t> </a:t>
                </a:r>
              </a:p>
            </p:txBody>
          </p:sp>
        </mc:Fallback>
      </mc:AlternateContent>
      <p:grpSp>
        <p:nvGrpSpPr>
          <p:cNvPr id="14" name="グループ化 13">
            <a:extLst>
              <a:ext uri="{FF2B5EF4-FFF2-40B4-BE49-F238E27FC236}">
                <a16:creationId xmlns:a16="http://schemas.microsoft.com/office/drawing/2014/main" id="{2CFF6D18-99B4-59C9-6F50-35126C6F031F}"/>
              </a:ext>
            </a:extLst>
          </p:cNvPr>
          <p:cNvGrpSpPr/>
          <p:nvPr/>
        </p:nvGrpSpPr>
        <p:grpSpPr>
          <a:xfrm>
            <a:off x="4624564" y="1712398"/>
            <a:ext cx="2244999" cy="1632551"/>
            <a:chOff x="2265821" y="1604651"/>
            <a:chExt cx="2244999" cy="1632551"/>
          </a:xfrm>
        </p:grpSpPr>
        <p:grpSp>
          <p:nvGrpSpPr>
            <p:cNvPr id="15" name="グループ化 14">
              <a:extLst>
                <a:ext uri="{FF2B5EF4-FFF2-40B4-BE49-F238E27FC236}">
                  <a16:creationId xmlns:a16="http://schemas.microsoft.com/office/drawing/2014/main" id="{236CA416-6FFA-6D4B-FAAE-B353DD3D8012}"/>
                </a:ext>
              </a:extLst>
            </p:cNvPr>
            <p:cNvGrpSpPr/>
            <p:nvPr/>
          </p:nvGrpSpPr>
          <p:grpSpPr>
            <a:xfrm>
              <a:off x="2265821" y="1604651"/>
              <a:ext cx="2244999" cy="1632551"/>
              <a:chOff x="4366212" y="4702229"/>
              <a:chExt cx="2244999" cy="1632551"/>
            </a:xfrm>
          </p:grpSpPr>
          <p:grpSp>
            <p:nvGrpSpPr>
              <p:cNvPr id="34" name="グループ化 33">
                <a:extLst>
                  <a:ext uri="{FF2B5EF4-FFF2-40B4-BE49-F238E27FC236}">
                    <a16:creationId xmlns:a16="http://schemas.microsoft.com/office/drawing/2014/main" id="{BE99B328-A70F-0D97-72A4-C2707775D479}"/>
                  </a:ext>
                </a:extLst>
              </p:cNvPr>
              <p:cNvGrpSpPr/>
              <p:nvPr/>
            </p:nvGrpSpPr>
            <p:grpSpPr>
              <a:xfrm>
                <a:off x="4366212" y="4702229"/>
                <a:ext cx="2244999" cy="1632551"/>
                <a:chOff x="4360106" y="4822788"/>
                <a:chExt cx="2244999" cy="1632551"/>
              </a:xfrm>
            </p:grpSpPr>
            <p:grpSp>
              <p:nvGrpSpPr>
                <p:cNvPr id="36" name="グループ化 35">
                  <a:extLst>
                    <a:ext uri="{FF2B5EF4-FFF2-40B4-BE49-F238E27FC236}">
                      <a16:creationId xmlns:a16="http://schemas.microsoft.com/office/drawing/2014/main" id="{87E57B6E-AE4F-3E06-99B9-56FC2C6EE39F}"/>
                    </a:ext>
                  </a:extLst>
                </p:cNvPr>
                <p:cNvGrpSpPr/>
                <p:nvPr/>
              </p:nvGrpSpPr>
              <p:grpSpPr>
                <a:xfrm>
                  <a:off x="4360106" y="4822788"/>
                  <a:ext cx="2244999" cy="1632551"/>
                  <a:chOff x="5422060" y="3907852"/>
                  <a:chExt cx="2244999" cy="1632551"/>
                </a:xfrm>
              </p:grpSpPr>
              <p:grpSp>
                <p:nvGrpSpPr>
                  <p:cNvPr id="38" name="グループ化 37">
                    <a:extLst>
                      <a:ext uri="{FF2B5EF4-FFF2-40B4-BE49-F238E27FC236}">
                        <a16:creationId xmlns:a16="http://schemas.microsoft.com/office/drawing/2014/main" id="{4F596729-A3EA-E17D-B412-3A7C369CC915}"/>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0A986301-A2E7-CCA0-7B95-F38FCE90D3EC}"/>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42" name="テキスト ボックス 41">
                          <a:extLst>
                            <a:ext uri="{FF2B5EF4-FFF2-40B4-BE49-F238E27FC236}">
                              <a16:creationId xmlns:a16="http://schemas.microsoft.com/office/drawing/2014/main" id="{0A986301-A2E7-CCA0-7B95-F38FCE90D3EC}"/>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15"/>
                          <a:stretch>
                            <a:fillRect/>
                          </a:stretch>
                        </a:blipFill>
                      </p:spPr>
                      <p:txBody>
                        <a:bodyPr/>
                        <a:lstStyle/>
                        <a:p>
                          <a:r>
                            <a:rPr lang="ja-JP" altLang="en-US">
                              <a:noFill/>
                            </a:rPr>
                            <a:t> </a:t>
                          </a:r>
                        </a:p>
                      </p:txBody>
                    </p:sp>
                  </mc:Fallback>
                </mc:AlternateContent>
                <p:grpSp>
                  <p:nvGrpSpPr>
                    <p:cNvPr id="43" name="グループ化 42">
                      <a:extLst>
                        <a:ext uri="{FF2B5EF4-FFF2-40B4-BE49-F238E27FC236}">
                          <a16:creationId xmlns:a16="http://schemas.microsoft.com/office/drawing/2014/main" id="{4A9777E9-43EA-0946-35C4-9DA93F6FAC07}"/>
                        </a:ext>
                      </a:extLst>
                    </p:cNvPr>
                    <p:cNvGrpSpPr/>
                    <p:nvPr/>
                  </p:nvGrpSpPr>
                  <p:grpSpPr>
                    <a:xfrm>
                      <a:off x="1866380" y="3181693"/>
                      <a:ext cx="1881704" cy="933484"/>
                      <a:chOff x="1866380" y="3181693"/>
                      <a:chExt cx="1881704" cy="933484"/>
                    </a:xfrm>
                  </p:grpSpPr>
                  <p:grpSp>
                    <p:nvGrpSpPr>
                      <p:cNvPr id="44" name="グループ化 43">
                        <a:extLst>
                          <a:ext uri="{FF2B5EF4-FFF2-40B4-BE49-F238E27FC236}">
                            <a16:creationId xmlns:a16="http://schemas.microsoft.com/office/drawing/2014/main" id="{A7FA3779-0680-8331-6485-31429DE09676}"/>
                          </a:ext>
                        </a:extLst>
                      </p:cNvPr>
                      <p:cNvGrpSpPr/>
                      <p:nvPr/>
                    </p:nvGrpSpPr>
                    <p:grpSpPr>
                      <a:xfrm>
                        <a:off x="1866380" y="3409390"/>
                        <a:ext cx="1446155" cy="440105"/>
                        <a:chOff x="1866380" y="3409390"/>
                        <a:chExt cx="1446155" cy="440105"/>
                      </a:xfrm>
                    </p:grpSpPr>
                    <p:cxnSp>
                      <p:nvCxnSpPr>
                        <p:cNvPr id="47" name="直線コネクタ 46">
                          <a:extLst>
                            <a:ext uri="{FF2B5EF4-FFF2-40B4-BE49-F238E27FC236}">
                              <a16:creationId xmlns:a16="http://schemas.microsoft.com/office/drawing/2014/main" id="{CAAA1E09-C457-5659-C1F5-AFCCF2E0BDEF}"/>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0253AC3-9296-D16B-A7CB-D350F107A8A6}"/>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A1ABF425-E850-CDA8-EA3E-1B6BA49524DA}"/>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45" name="テキスト ボックス 44">
                            <a:extLst>
                              <a:ext uri="{FF2B5EF4-FFF2-40B4-BE49-F238E27FC236}">
                                <a16:creationId xmlns:a16="http://schemas.microsoft.com/office/drawing/2014/main" id="{A1ABF425-E850-CDA8-EA3E-1B6BA49524DA}"/>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52220DA9-5D1C-1401-76CF-35DDC2F4BBD9}"/>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46" name="テキスト ボックス 45">
                            <a:extLst>
                              <a:ext uri="{FF2B5EF4-FFF2-40B4-BE49-F238E27FC236}">
                                <a16:creationId xmlns:a16="http://schemas.microsoft.com/office/drawing/2014/main" id="{52220DA9-5D1C-1401-76CF-35DDC2F4BBD9}"/>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17"/>
                            <a:stretch>
                              <a:fillRect/>
                            </a:stretch>
                          </a:blipFill>
                        </p:spPr>
                        <p:txBody>
                          <a:bodyPr/>
                          <a:lstStyle/>
                          <a:p>
                            <a:r>
                              <a:rPr lang="ja-JP" altLang="en-US">
                                <a:noFill/>
                              </a:rPr>
                              <a:t> </a:t>
                            </a:r>
                          </a:p>
                        </p:txBody>
                      </p:sp>
                    </mc:Fallback>
                  </mc:AlternateContent>
                </p:grpSp>
              </p:grpSp>
              <p:cxnSp>
                <p:nvCxnSpPr>
                  <p:cNvPr id="39" name="直線コネクタ 38">
                    <a:extLst>
                      <a:ext uri="{FF2B5EF4-FFF2-40B4-BE49-F238E27FC236}">
                        <a16:creationId xmlns:a16="http://schemas.microsoft.com/office/drawing/2014/main" id="{4BEF3F10-0FDF-822E-F1E0-7994598CBBAD}"/>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ECB819A-5445-EAE6-C2B4-041E05D5E98D}"/>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B8EB7164-F5D1-58BF-D9F9-E1BC19E7BDD2}"/>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en-US" altLang="ja-JP" i="1" smtClean="0">
                                      <a:latin typeface="Cambria Math" panose="02040503050406030204" pitchFamily="18" charset="0"/>
                                      <a:ea typeface="Cambria Math" panose="02040503050406030204" pitchFamily="18" charset="0"/>
                                    </a:rPr>
                                    <m:t>𝜋</m:t>
                                  </m:r>
                                </m:e>
                                <m:sup>
                                  <m:r>
                                    <a:rPr lang="en-US" altLang="ja-JP" b="0" i="1" smtClean="0">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41" name="テキスト ボックス 40">
                        <a:extLst>
                          <a:ext uri="{FF2B5EF4-FFF2-40B4-BE49-F238E27FC236}">
                            <a16:creationId xmlns:a16="http://schemas.microsoft.com/office/drawing/2014/main" id="{B8EB7164-F5D1-58BF-D9F9-E1BC19E7BDD2}"/>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18"/>
                        <a:stretch>
                          <a:fillRect/>
                        </a:stretch>
                      </a:blipFill>
                    </p:spPr>
                    <p:txBody>
                      <a:bodyPr/>
                      <a:lstStyle/>
                      <a:p>
                        <a:r>
                          <a:rPr lang="ja-JP" altLang="en-US">
                            <a:noFill/>
                          </a:rPr>
                          <a:t> </a:t>
                        </a:r>
                      </a:p>
                    </p:txBody>
                  </p:sp>
                </mc:Fallback>
              </mc:AlternateContent>
            </p:grpSp>
            <p:cxnSp>
              <p:nvCxnSpPr>
                <p:cNvPr id="37" name="直線コネクタ 36">
                  <a:extLst>
                    <a:ext uri="{FF2B5EF4-FFF2-40B4-BE49-F238E27FC236}">
                      <a16:creationId xmlns:a16="http://schemas.microsoft.com/office/drawing/2014/main" id="{05D05850-B9E6-0ACC-1036-DDC1D873F878}"/>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a:extLst>
                  <a:ext uri="{FF2B5EF4-FFF2-40B4-BE49-F238E27FC236}">
                    <a16:creationId xmlns:a16="http://schemas.microsoft.com/office/drawing/2014/main" id="{61D6885D-F465-1256-F966-7CE552F2DC08}"/>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D470C2C-F39F-6966-73D0-A37984599BB7}"/>
                    </a:ext>
                  </a:extLst>
                </p:cNvPr>
                <p:cNvSpPr txBox="1"/>
                <p:nvPr/>
              </p:nvSpPr>
              <p:spPr>
                <a:xfrm>
                  <a:off x="2819693" y="1850771"/>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𝑔</m:t>
                            </m:r>
                          </m:e>
                          <m:sub>
                            <m:r>
                              <a:rPr lang="en-US" altLang="ja-JP" b="0" i="1" dirty="0" smtClean="0">
                                <a:solidFill>
                                  <a:srgbClr val="FF0000"/>
                                </a:solidFill>
                                <a:latin typeface="Cambria Math" panose="02040503050406030204" pitchFamily="18" charset="0"/>
                              </a:rPr>
                              <m:t>𝑇𝐷𝐷</m:t>
                            </m:r>
                          </m:sub>
                        </m:sSub>
                      </m:oMath>
                    </m:oMathPara>
                  </a14:m>
                  <a:endParaRPr lang="ja-JP" altLang="en-US"/>
                </a:p>
              </p:txBody>
            </p:sp>
          </mc:Choice>
          <mc:Fallback xmlns="">
            <p:sp>
              <p:nvSpPr>
                <p:cNvPr id="16" name="テキスト ボックス 15">
                  <a:extLst>
                    <a:ext uri="{FF2B5EF4-FFF2-40B4-BE49-F238E27FC236}">
                      <a16:creationId xmlns:a16="http://schemas.microsoft.com/office/drawing/2014/main" id="{ED470C2C-F39F-6966-73D0-A37984599BB7}"/>
                    </a:ext>
                  </a:extLst>
                </p:cNvPr>
                <p:cNvSpPr txBox="1">
                  <a:spLocks noRot="1" noChangeAspect="1" noMove="1" noResize="1" noEditPoints="1" noAdjustHandles="1" noChangeArrowheads="1" noChangeShapeType="1" noTextEdit="1"/>
                </p:cNvSpPr>
                <p:nvPr/>
              </p:nvSpPr>
              <p:spPr>
                <a:xfrm>
                  <a:off x="2819693" y="1850771"/>
                  <a:ext cx="1035712" cy="369332"/>
                </a:xfrm>
                <a:prstGeom prst="rect">
                  <a:avLst/>
                </a:prstGeom>
                <a:blipFill>
                  <a:blip r:embed="rId19"/>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84CE6AD-F607-C7BF-E42D-BE0B428D83C9}"/>
                    </a:ext>
                  </a:extLst>
                </p:cNvPr>
                <p:cNvSpPr txBox="1"/>
                <p:nvPr/>
              </p:nvSpPr>
              <p:spPr>
                <a:xfrm>
                  <a:off x="2886468" y="255908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𝑔</m:t>
                            </m:r>
                          </m:e>
                          <m:sub>
                            <m:r>
                              <a:rPr lang="en-US" altLang="ja-JP" b="0" i="1" dirty="0" smtClean="0">
                                <a:latin typeface="Cambria Math" panose="02040503050406030204" pitchFamily="18" charset="0"/>
                              </a:rPr>
                              <m:t>𝐷𝐷</m:t>
                            </m:r>
                            <m:r>
                              <a:rPr lang="en-US" altLang="ja-JP" b="0" i="1" dirty="0" smtClean="0">
                                <a:latin typeface="Cambria Math" panose="02040503050406030204" pitchFamily="18" charset="0"/>
                                <a:ea typeface="Cambria Math" panose="02040503050406030204" pitchFamily="18" charset="0"/>
                              </a:rPr>
                              <m:t>𝜋</m:t>
                            </m:r>
                          </m:sub>
                        </m:sSub>
                      </m:oMath>
                    </m:oMathPara>
                  </a14:m>
                  <a:endParaRPr lang="ja-JP" altLang="en-US"/>
                </a:p>
              </p:txBody>
            </p:sp>
          </mc:Choice>
          <mc:Fallback xmlns="">
            <p:sp>
              <p:nvSpPr>
                <p:cNvPr id="33" name="テキスト ボックス 32">
                  <a:extLst>
                    <a:ext uri="{FF2B5EF4-FFF2-40B4-BE49-F238E27FC236}">
                      <a16:creationId xmlns:a16="http://schemas.microsoft.com/office/drawing/2014/main" id="{D84CE6AD-F607-C7BF-E42D-BE0B428D83C9}"/>
                    </a:ext>
                  </a:extLst>
                </p:cNvPr>
                <p:cNvSpPr txBox="1">
                  <a:spLocks noRot="1" noChangeAspect="1" noMove="1" noResize="1" noEditPoints="1" noAdjustHandles="1" noChangeArrowheads="1" noChangeShapeType="1" noTextEdit="1"/>
                </p:cNvSpPr>
                <p:nvPr/>
              </p:nvSpPr>
              <p:spPr>
                <a:xfrm>
                  <a:off x="2886468" y="2559082"/>
                  <a:ext cx="1035712" cy="369332"/>
                </a:xfrm>
                <a:prstGeom prst="rect">
                  <a:avLst/>
                </a:prstGeom>
                <a:blipFill>
                  <a:blip r:embed="rId20"/>
                  <a:stretch>
                    <a:fillRect b="-6557"/>
                  </a:stretch>
                </a:blipFill>
              </p:spPr>
              <p:txBody>
                <a:bodyPr/>
                <a:lstStyle/>
                <a:p>
                  <a:r>
                    <a:rPr lang="ja-JP" altLang="en-US">
                      <a:noFill/>
                    </a:rPr>
                    <a:t> </a:t>
                  </a:r>
                </a:p>
              </p:txBody>
            </p:sp>
          </mc:Fallback>
        </mc:AlternateContent>
      </p:grpSp>
      <p:grpSp>
        <p:nvGrpSpPr>
          <p:cNvPr id="49" name="グループ化 48">
            <a:extLst>
              <a:ext uri="{FF2B5EF4-FFF2-40B4-BE49-F238E27FC236}">
                <a16:creationId xmlns:a16="http://schemas.microsoft.com/office/drawing/2014/main" id="{F5B8A9AE-B49E-E52B-301C-DBDDAD316E18}"/>
              </a:ext>
            </a:extLst>
          </p:cNvPr>
          <p:cNvGrpSpPr/>
          <p:nvPr/>
        </p:nvGrpSpPr>
        <p:grpSpPr>
          <a:xfrm>
            <a:off x="6991063" y="1710567"/>
            <a:ext cx="2244999" cy="1632551"/>
            <a:chOff x="2265821" y="1604651"/>
            <a:chExt cx="2244999" cy="1632551"/>
          </a:xfrm>
        </p:grpSpPr>
        <p:grpSp>
          <p:nvGrpSpPr>
            <p:cNvPr id="50" name="グループ化 49">
              <a:extLst>
                <a:ext uri="{FF2B5EF4-FFF2-40B4-BE49-F238E27FC236}">
                  <a16:creationId xmlns:a16="http://schemas.microsoft.com/office/drawing/2014/main" id="{3F36C69A-AC57-4785-9501-03C3A72558E9}"/>
                </a:ext>
              </a:extLst>
            </p:cNvPr>
            <p:cNvGrpSpPr/>
            <p:nvPr/>
          </p:nvGrpSpPr>
          <p:grpSpPr>
            <a:xfrm>
              <a:off x="2265821" y="1604651"/>
              <a:ext cx="2244999" cy="1632551"/>
              <a:chOff x="4366212" y="4702229"/>
              <a:chExt cx="2244999" cy="1632551"/>
            </a:xfrm>
          </p:grpSpPr>
          <p:grpSp>
            <p:nvGrpSpPr>
              <p:cNvPr id="53" name="グループ化 52">
                <a:extLst>
                  <a:ext uri="{FF2B5EF4-FFF2-40B4-BE49-F238E27FC236}">
                    <a16:creationId xmlns:a16="http://schemas.microsoft.com/office/drawing/2014/main" id="{00A312D3-DE3B-7B9E-AA44-010BF8098771}"/>
                  </a:ext>
                </a:extLst>
              </p:cNvPr>
              <p:cNvGrpSpPr/>
              <p:nvPr/>
            </p:nvGrpSpPr>
            <p:grpSpPr>
              <a:xfrm>
                <a:off x="4366212" y="4702229"/>
                <a:ext cx="2244999" cy="1632551"/>
                <a:chOff x="4360106" y="4822788"/>
                <a:chExt cx="2244999" cy="1632551"/>
              </a:xfrm>
            </p:grpSpPr>
            <p:grpSp>
              <p:nvGrpSpPr>
                <p:cNvPr id="87" name="グループ化 86">
                  <a:extLst>
                    <a:ext uri="{FF2B5EF4-FFF2-40B4-BE49-F238E27FC236}">
                      <a16:creationId xmlns:a16="http://schemas.microsoft.com/office/drawing/2014/main" id="{5E1F4471-962B-D000-8639-75F0649F59A6}"/>
                    </a:ext>
                  </a:extLst>
                </p:cNvPr>
                <p:cNvGrpSpPr/>
                <p:nvPr/>
              </p:nvGrpSpPr>
              <p:grpSpPr>
                <a:xfrm>
                  <a:off x="4360106" y="4822788"/>
                  <a:ext cx="2244999" cy="1632551"/>
                  <a:chOff x="5422060" y="3907852"/>
                  <a:chExt cx="2244999" cy="1632551"/>
                </a:xfrm>
              </p:grpSpPr>
              <p:grpSp>
                <p:nvGrpSpPr>
                  <p:cNvPr id="91" name="グループ化 90">
                    <a:extLst>
                      <a:ext uri="{FF2B5EF4-FFF2-40B4-BE49-F238E27FC236}">
                        <a16:creationId xmlns:a16="http://schemas.microsoft.com/office/drawing/2014/main" id="{B9FE9536-6C92-6E1D-A683-C113A5AB90D3}"/>
                      </a:ext>
                    </a:extLst>
                  </p:cNvPr>
                  <p:cNvGrpSpPr/>
                  <p:nvPr/>
                </p:nvGrpSpPr>
                <p:grpSpPr>
                  <a:xfrm>
                    <a:off x="5422060" y="3907852"/>
                    <a:ext cx="2244999" cy="933484"/>
                    <a:chOff x="1503085" y="3181693"/>
                    <a:chExt cx="2244999" cy="933484"/>
                  </a:xfrm>
                </p:grpSpPr>
                <mc:AlternateContent xmlns:mc="http://schemas.openxmlformats.org/markup-compatibility/2006" xmlns:a14="http://schemas.microsoft.com/office/drawing/2010/main">
                  <mc:Choice Requires="a14">
                    <p:sp>
                      <p:nvSpPr>
                        <p:cNvPr id="95" name="テキスト ボックス 94">
                          <a:extLst>
                            <a:ext uri="{FF2B5EF4-FFF2-40B4-BE49-F238E27FC236}">
                              <a16:creationId xmlns:a16="http://schemas.microsoft.com/office/drawing/2014/main" id="{94DA3FF8-75D4-38F4-EC9F-08AC97EEFFCA}"/>
                            </a:ext>
                          </a:extLst>
                        </p:cNvPr>
                        <p:cNvSpPr txBox="1"/>
                        <p:nvPr/>
                      </p:nvSpPr>
                      <p:spPr>
                        <a:xfrm>
                          <a:off x="1503085" y="348875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95" name="テキスト ボックス 94">
                          <a:extLst>
                            <a:ext uri="{FF2B5EF4-FFF2-40B4-BE49-F238E27FC236}">
                              <a16:creationId xmlns:a16="http://schemas.microsoft.com/office/drawing/2014/main" id="{94DA3FF8-75D4-38F4-EC9F-08AC97EEFFCA}"/>
                            </a:ext>
                          </a:extLst>
                        </p:cNvPr>
                        <p:cNvSpPr txBox="1">
                          <a:spLocks noRot="1" noChangeAspect="1" noMove="1" noResize="1" noEditPoints="1" noAdjustHandles="1" noChangeArrowheads="1" noChangeShapeType="1" noTextEdit="1"/>
                        </p:cNvSpPr>
                        <p:nvPr/>
                      </p:nvSpPr>
                      <p:spPr>
                        <a:xfrm>
                          <a:off x="1503085" y="3488752"/>
                          <a:ext cx="1035712" cy="369332"/>
                        </a:xfrm>
                        <a:prstGeom prst="rect">
                          <a:avLst/>
                        </a:prstGeom>
                        <a:blipFill>
                          <a:blip r:embed="rId21"/>
                          <a:stretch>
                            <a:fillRect/>
                          </a:stretch>
                        </a:blipFill>
                      </p:spPr>
                      <p:txBody>
                        <a:bodyPr/>
                        <a:lstStyle/>
                        <a:p>
                          <a:r>
                            <a:rPr lang="ja-JP" altLang="en-US">
                              <a:noFill/>
                            </a:rPr>
                            <a:t> </a:t>
                          </a:r>
                        </a:p>
                      </p:txBody>
                    </p:sp>
                  </mc:Fallback>
                </mc:AlternateContent>
                <p:grpSp>
                  <p:nvGrpSpPr>
                    <p:cNvPr id="96" name="グループ化 95">
                      <a:extLst>
                        <a:ext uri="{FF2B5EF4-FFF2-40B4-BE49-F238E27FC236}">
                          <a16:creationId xmlns:a16="http://schemas.microsoft.com/office/drawing/2014/main" id="{97B1CBF9-A8E3-486B-9EDC-02B1FA637980}"/>
                        </a:ext>
                      </a:extLst>
                    </p:cNvPr>
                    <p:cNvGrpSpPr/>
                    <p:nvPr/>
                  </p:nvGrpSpPr>
                  <p:grpSpPr>
                    <a:xfrm>
                      <a:off x="1866380" y="3181693"/>
                      <a:ext cx="1881704" cy="933484"/>
                      <a:chOff x="1866380" y="3181693"/>
                      <a:chExt cx="1881704" cy="933484"/>
                    </a:xfrm>
                  </p:grpSpPr>
                  <p:grpSp>
                    <p:nvGrpSpPr>
                      <p:cNvPr id="97" name="グループ化 96">
                        <a:extLst>
                          <a:ext uri="{FF2B5EF4-FFF2-40B4-BE49-F238E27FC236}">
                            <a16:creationId xmlns:a16="http://schemas.microsoft.com/office/drawing/2014/main" id="{B7F56CDE-55E6-C958-9B00-2482B609191B}"/>
                          </a:ext>
                        </a:extLst>
                      </p:cNvPr>
                      <p:cNvGrpSpPr/>
                      <p:nvPr/>
                    </p:nvGrpSpPr>
                    <p:grpSpPr>
                      <a:xfrm>
                        <a:off x="1866380" y="3409390"/>
                        <a:ext cx="1446155" cy="440105"/>
                        <a:chOff x="1866380" y="3409390"/>
                        <a:chExt cx="1446155" cy="440105"/>
                      </a:xfrm>
                    </p:grpSpPr>
                    <p:cxnSp>
                      <p:nvCxnSpPr>
                        <p:cNvPr id="100" name="直線コネクタ 99">
                          <a:extLst>
                            <a:ext uri="{FF2B5EF4-FFF2-40B4-BE49-F238E27FC236}">
                              <a16:creationId xmlns:a16="http://schemas.microsoft.com/office/drawing/2014/main" id="{A6E95E23-3787-B411-34E4-2ABB1AA6B568}"/>
                            </a:ext>
                          </a:extLst>
                        </p:cNvPr>
                        <p:cNvCxnSpPr>
                          <a:cxnSpLocks/>
                        </p:cNvCxnSpPr>
                        <p:nvPr/>
                      </p:nvCxnSpPr>
                      <p:spPr>
                        <a:xfrm>
                          <a:off x="1866380" y="3842327"/>
                          <a:ext cx="776459"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F7F6009-2370-5F04-01D7-8F17F1603301}"/>
                            </a:ext>
                          </a:extLst>
                        </p:cNvPr>
                        <p:cNvCxnSpPr>
                          <a:cxnSpLocks/>
                        </p:cNvCxnSpPr>
                        <p:nvPr/>
                      </p:nvCxnSpPr>
                      <p:spPr>
                        <a:xfrm flipV="1">
                          <a:off x="2632167" y="3409390"/>
                          <a:ext cx="680368" cy="44010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158A04EC-8769-1411-DC02-3EC7D9686548}"/>
                              </a:ext>
                            </a:extLst>
                          </p:cNvPr>
                          <p:cNvSpPr txBox="1"/>
                          <p:nvPr/>
                        </p:nvSpPr>
                        <p:spPr>
                          <a:xfrm>
                            <a:off x="2593933" y="3181693"/>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98" name="テキスト ボックス 97">
                            <a:extLst>
                              <a:ext uri="{FF2B5EF4-FFF2-40B4-BE49-F238E27FC236}">
                                <a16:creationId xmlns:a16="http://schemas.microsoft.com/office/drawing/2014/main" id="{158A04EC-8769-1411-DC02-3EC7D9686548}"/>
                              </a:ext>
                            </a:extLst>
                          </p:cNvPr>
                          <p:cNvSpPr txBox="1">
                            <a:spLocks noRot="1" noChangeAspect="1" noMove="1" noResize="1" noEditPoints="1" noAdjustHandles="1" noChangeArrowheads="1" noChangeShapeType="1" noTextEdit="1"/>
                          </p:cNvSpPr>
                          <p:nvPr/>
                        </p:nvSpPr>
                        <p:spPr>
                          <a:xfrm>
                            <a:off x="2593933" y="3181693"/>
                            <a:ext cx="1154151" cy="369332"/>
                          </a:xfrm>
                          <a:prstGeom prst="rect">
                            <a:avLst/>
                          </a:prstGeom>
                          <a:blipFill>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9" name="テキスト ボックス 98">
                            <a:extLst>
                              <a:ext uri="{FF2B5EF4-FFF2-40B4-BE49-F238E27FC236}">
                                <a16:creationId xmlns:a16="http://schemas.microsoft.com/office/drawing/2014/main" id="{9F5674DB-EED7-6BF7-EF90-21D30F486428}"/>
                              </a:ext>
                            </a:extLst>
                          </p:cNvPr>
                          <p:cNvSpPr txBox="1"/>
                          <p:nvPr/>
                        </p:nvSpPr>
                        <p:spPr>
                          <a:xfrm>
                            <a:off x="2864302" y="3745845"/>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99" name="テキスト ボックス 98">
                            <a:extLst>
                              <a:ext uri="{FF2B5EF4-FFF2-40B4-BE49-F238E27FC236}">
                                <a16:creationId xmlns:a16="http://schemas.microsoft.com/office/drawing/2014/main" id="{9F5674DB-EED7-6BF7-EF90-21D30F486428}"/>
                              </a:ext>
                            </a:extLst>
                          </p:cNvPr>
                          <p:cNvSpPr txBox="1">
                            <a:spLocks noRot="1" noChangeAspect="1" noMove="1" noResize="1" noEditPoints="1" noAdjustHandles="1" noChangeArrowheads="1" noChangeShapeType="1" noTextEdit="1"/>
                          </p:cNvSpPr>
                          <p:nvPr/>
                        </p:nvSpPr>
                        <p:spPr>
                          <a:xfrm>
                            <a:off x="2864302" y="3745845"/>
                            <a:ext cx="663565" cy="369332"/>
                          </a:xfrm>
                          <a:prstGeom prst="rect">
                            <a:avLst/>
                          </a:prstGeom>
                          <a:blipFill>
                            <a:blip r:embed="rId23"/>
                            <a:stretch>
                              <a:fillRect/>
                            </a:stretch>
                          </a:blipFill>
                        </p:spPr>
                        <p:txBody>
                          <a:bodyPr/>
                          <a:lstStyle/>
                          <a:p>
                            <a:r>
                              <a:rPr lang="ja-JP" altLang="en-US">
                                <a:noFill/>
                              </a:rPr>
                              <a:t> </a:t>
                            </a:r>
                          </a:p>
                        </p:txBody>
                      </p:sp>
                    </mc:Fallback>
                  </mc:AlternateContent>
                </p:grpSp>
              </p:grpSp>
              <p:cxnSp>
                <p:nvCxnSpPr>
                  <p:cNvPr id="92" name="直線コネクタ 91">
                    <a:extLst>
                      <a:ext uri="{FF2B5EF4-FFF2-40B4-BE49-F238E27FC236}">
                        <a16:creationId xmlns:a16="http://schemas.microsoft.com/office/drawing/2014/main" id="{7982E6B9-D217-BEE0-BD26-114161378A49}"/>
                      </a:ext>
                    </a:extLst>
                  </p:cNvPr>
                  <p:cNvCxnSpPr>
                    <a:cxnSpLocks/>
                  </p:cNvCxnSpPr>
                  <p:nvPr/>
                </p:nvCxnSpPr>
                <p:spPr>
                  <a:xfrm>
                    <a:off x="6543658" y="4577328"/>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6A84AEA-5264-7C4D-91E3-A202BAA69462}"/>
                      </a:ext>
                    </a:extLst>
                  </p:cNvPr>
                  <p:cNvCxnSpPr>
                    <a:cxnSpLocks/>
                  </p:cNvCxnSpPr>
                  <p:nvPr/>
                </p:nvCxnSpPr>
                <p:spPr>
                  <a:xfrm flipV="1">
                    <a:off x="6774377" y="4722297"/>
                    <a:ext cx="444605" cy="30551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C013881E-1728-DA15-3384-14B856F4BD5D}"/>
                          </a:ext>
                        </a:extLst>
                      </p:cNvPr>
                      <p:cNvSpPr txBox="1"/>
                      <p:nvPr/>
                    </p:nvSpPr>
                    <p:spPr>
                      <a:xfrm>
                        <a:off x="6561814" y="5171071"/>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en-US" altLang="ja-JP" i="1" smtClean="0">
                                      <a:latin typeface="Cambria Math" panose="02040503050406030204" pitchFamily="18" charset="0"/>
                                      <a:ea typeface="Cambria Math" panose="02040503050406030204" pitchFamily="18" charset="0"/>
                                    </a:rPr>
                                    <m:t>𝜋</m:t>
                                  </m:r>
                                </m:e>
                                <m:sup>
                                  <m:r>
                                    <a:rPr lang="en-US" altLang="ja-JP" b="0" i="1" smtClean="0">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94" name="テキスト ボックス 93">
                        <a:extLst>
                          <a:ext uri="{FF2B5EF4-FFF2-40B4-BE49-F238E27FC236}">
                            <a16:creationId xmlns:a16="http://schemas.microsoft.com/office/drawing/2014/main" id="{C013881E-1728-DA15-3384-14B856F4BD5D}"/>
                          </a:ext>
                        </a:extLst>
                      </p:cNvPr>
                      <p:cNvSpPr txBox="1">
                        <a:spLocks noRot="1" noChangeAspect="1" noMove="1" noResize="1" noEditPoints="1" noAdjustHandles="1" noChangeArrowheads="1" noChangeShapeType="1" noTextEdit="1"/>
                      </p:cNvSpPr>
                      <p:nvPr/>
                    </p:nvSpPr>
                    <p:spPr>
                      <a:xfrm>
                        <a:off x="6561814" y="5171071"/>
                        <a:ext cx="663565" cy="369332"/>
                      </a:xfrm>
                      <a:prstGeom prst="rect">
                        <a:avLst/>
                      </a:prstGeom>
                      <a:blipFill>
                        <a:blip r:embed="rId24"/>
                        <a:stretch>
                          <a:fillRect/>
                        </a:stretch>
                      </a:blipFill>
                    </p:spPr>
                    <p:txBody>
                      <a:bodyPr/>
                      <a:lstStyle/>
                      <a:p>
                        <a:r>
                          <a:rPr lang="ja-JP" altLang="en-US">
                            <a:noFill/>
                          </a:rPr>
                          <a:t> </a:t>
                        </a:r>
                      </a:p>
                    </p:txBody>
                  </p:sp>
                </mc:Fallback>
              </mc:AlternateContent>
            </p:grpSp>
            <p:cxnSp>
              <p:nvCxnSpPr>
                <p:cNvPr id="90" name="直線コネクタ 89">
                  <a:extLst>
                    <a:ext uri="{FF2B5EF4-FFF2-40B4-BE49-F238E27FC236}">
                      <a16:creationId xmlns:a16="http://schemas.microsoft.com/office/drawing/2014/main" id="{CDC701AF-DEF8-FF84-76D5-17169F912FC6}"/>
                    </a:ext>
                  </a:extLst>
                </p:cNvPr>
                <p:cNvCxnSpPr>
                  <a:cxnSpLocks/>
                </p:cNvCxnSpPr>
                <p:nvPr/>
              </p:nvCxnSpPr>
              <p:spPr>
                <a:xfrm>
                  <a:off x="5716233" y="5939372"/>
                  <a:ext cx="426538" cy="334832"/>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54" name="直線コネクタ 53">
                <a:extLst>
                  <a:ext uri="{FF2B5EF4-FFF2-40B4-BE49-F238E27FC236}">
                    <a16:creationId xmlns:a16="http://schemas.microsoft.com/office/drawing/2014/main" id="{28ABB040-63AE-4569-F683-5071B3525263}"/>
                  </a:ext>
                </a:extLst>
              </p:cNvPr>
              <p:cNvCxnSpPr>
                <a:cxnSpLocks/>
              </p:cNvCxnSpPr>
              <p:nvPr/>
            </p:nvCxnSpPr>
            <p:spPr>
              <a:xfrm>
                <a:off x="5521940" y="5341965"/>
                <a:ext cx="237116" cy="45497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CF51C8CC-626B-75D6-7E81-A050D3AB48F3}"/>
                    </a:ext>
                  </a:extLst>
                </p:cNvPr>
                <p:cNvSpPr txBox="1"/>
                <p:nvPr/>
              </p:nvSpPr>
              <p:spPr>
                <a:xfrm>
                  <a:off x="2819693" y="1850771"/>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𝑔</m:t>
                            </m:r>
                          </m:e>
                          <m:sub>
                            <m:r>
                              <a:rPr lang="en-US" altLang="ja-JP" b="0" i="1" dirty="0" smtClean="0">
                                <a:solidFill>
                                  <a:srgbClr val="FF0000"/>
                                </a:solidFill>
                                <a:latin typeface="Cambria Math" panose="02040503050406030204" pitchFamily="18" charset="0"/>
                              </a:rPr>
                              <m:t>𝑇𝐷𝐷</m:t>
                            </m:r>
                          </m:sub>
                        </m:sSub>
                      </m:oMath>
                    </m:oMathPara>
                  </a14:m>
                  <a:endParaRPr lang="ja-JP" altLang="en-US"/>
                </a:p>
              </p:txBody>
            </p:sp>
          </mc:Choice>
          <mc:Fallback xmlns="">
            <p:sp>
              <p:nvSpPr>
                <p:cNvPr id="51" name="テキスト ボックス 50">
                  <a:extLst>
                    <a:ext uri="{FF2B5EF4-FFF2-40B4-BE49-F238E27FC236}">
                      <a16:creationId xmlns:a16="http://schemas.microsoft.com/office/drawing/2014/main" id="{CF51C8CC-626B-75D6-7E81-A050D3AB48F3}"/>
                    </a:ext>
                  </a:extLst>
                </p:cNvPr>
                <p:cNvSpPr txBox="1">
                  <a:spLocks noRot="1" noChangeAspect="1" noMove="1" noResize="1" noEditPoints="1" noAdjustHandles="1" noChangeArrowheads="1" noChangeShapeType="1" noTextEdit="1"/>
                </p:cNvSpPr>
                <p:nvPr/>
              </p:nvSpPr>
              <p:spPr>
                <a:xfrm>
                  <a:off x="2819693" y="1850771"/>
                  <a:ext cx="1035712" cy="369332"/>
                </a:xfrm>
                <a:prstGeom prst="rect">
                  <a:avLst/>
                </a:prstGeom>
                <a:blipFill>
                  <a:blip r:embed="rId25"/>
                  <a:stretch>
                    <a:fillRect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0C0C2211-548A-8230-C228-26B39BD171FE}"/>
                    </a:ext>
                  </a:extLst>
                </p:cNvPr>
                <p:cNvSpPr txBox="1"/>
                <p:nvPr/>
              </p:nvSpPr>
              <p:spPr>
                <a:xfrm>
                  <a:off x="2886468" y="255908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𝑔</m:t>
                            </m:r>
                          </m:e>
                          <m:sub>
                            <m:r>
                              <a:rPr lang="en-US" altLang="ja-JP" b="0" i="1" dirty="0" smtClean="0">
                                <a:latin typeface="Cambria Math" panose="02040503050406030204" pitchFamily="18" charset="0"/>
                              </a:rPr>
                              <m:t>𝐷𝐷</m:t>
                            </m:r>
                            <m:r>
                              <a:rPr lang="en-US" altLang="ja-JP" b="0" i="1" dirty="0" smtClean="0">
                                <a:latin typeface="Cambria Math" panose="02040503050406030204" pitchFamily="18" charset="0"/>
                                <a:ea typeface="Cambria Math" panose="02040503050406030204" pitchFamily="18" charset="0"/>
                              </a:rPr>
                              <m:t>𝜋</m:t>
                            </m:r>
                          </m:sub>
                        </m:sSub>
                      </m:oMath>
                    </m:oMathPara>
                  </a14:m>
                  <a:endParaRPr lang="ja-JP" altLang="en-US"/>
                </a:p>
              </p:txBody>
            </p:sp>
          </mc:Choice>
          <mc:Fallback xmlns="">
            <p:sp>
              <p:nvSpPr>
                <p:cNvPr id="52" name="テキスト ボックス 51">
                  <a:extLst>
                    <a:ext uri="{FF2B5EF4-FFF2-40B4-BE49-F238E27FC236}">
                      <a16:creationId xmlns:a16="http://schemas.microsoft.com/office/drawing/2014/main" id="{0C0C2211-548A-8230-C228-26B39BD171FE}"/>
                    </a:ext>
                  </a:extLst>
                </p:cNvPr>
                <p:cNvSpPr txBox="1">
                  <a:spLocks noRot="1" noChangeAspect="1" noMove="1" noResize="1" noEditPoints="1" noAdjustHandles="1" noChangeArrowheads="1" noChangeShapeType="1" noTextEdit="1"/>
                </p:cNvSpPr>
                <p:nvPr/>
              </p:nvSpPr>
              <p:spPr>
                <a:xfrm>
                  <a:off x="2886468" y="2559082"/>
                  <a:ext cx="1035712" cy="369332"/>
                </a:xfrm>
                <a:prstGeom prst="rect">
                  <a:avLst/>
                </a:prstGeom>
                <a:blipFill>
                  <a:blip r:embed="rId26"/>
                  <a:stretch>
                    <a:fillRect b="-6557"/>
                  </a:stretch>
                </a:blipFill>
              </p:spPr>
              <p:txBody>
                <a:bodyPr/>
                <a:lstStyle/>
                <a:p>
                  <a:r>
                    <a:rPr lang="ja-JP" altLang="en-US">
                      <a:noFill/>
                    </a:rPr>
                    <a:t> </a:t>
                  </a:r>
                </a:p>
              </p:txBody>
            </p:sp>
          </mc:Fallback>
        </mc:AlternateContent>
      </p:grpSp>
      <p:sp>
        <p:nvSpPr>
          <p:cNvPr id="26" name="テキスト ボックス 25">
            <a:extLst>
              <a:ext uri="{FF2B5EF4-FFF2-40B4-BE49-F238E27FC236}">
                <a16:creationId xmlns:a16="http://schemas.microsoft.com/office/drawing/2014/main" id="{9B44E0C2-7C9D-18DC-AE73-C2F1389E7CF0}"/>
              </a:ext>
            </a:extLst>
          </p:cNvPr>
          <p:cNvSpPr txBox="1"/>
          <p:nvPr/>
        </p:nvSpPr>
        <p:spPr>
          <a:xfrm>
            <a:off x="7367266" y="5848729"/>
            <a:ext cx="3528937" cy="369332"/>
          </a:xfrm>
          <a:prstGeom prst="rect">
            <a:avLst/>
          </a:prstGeom>
          <a:noFill/>
        </p:spPr>
        <p:txBody>
          <a:bodyPr wrap="square" rtlCol="0">
            <a:spAutoFit/>
          </a:bodyPr>
          <a:lstStyle/>
          <a:p>
            <a:r>
              <a:rPr kumimoji="1" lang="en-US" altLang="ja-JP"/>
              <a:t>this value is natural.</a:t>
            </a: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CEA18373-C0C5-2AD8-3EB8-8C717A37BA9F}"/>
                  </a:ext>
                </a:extLst>
              </p:cNvPr>
              <p:cNvSpPr txBox="1"/>
              <p:nvPr/>
            </p:nvSpPr>
            <p:spPr>
              <a:xfrm>
                <a:off x="2860126" y="2429970"/>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27" name="テキスト ボックス 26">
                <a:extLst>
                  <a:ext uri="{FF2B5EF4-FFF2-40B4-BE49-F238E27FC236}">
                    <a16:creationId xmlns:a16="http://schemas.microsoft.com/office/drawing/2014/main" id="{CEA18373-C0C5-2AD8-3EB8-8C717A37BA9F}"/>
                  </a:ext>
                </a:extLst>
              </p:cNvPr>
              <p:cNvSpPr txBox="1">
                <a:spLocks noRot="1" noChangeAspect="1" noMove="1" noResize="1" noEditPoints="1" noAdjustHandles="1" noChangeArrowheads="1" noChangeShapeType="1" noTextEdit="1"/>
              </p:cNvSpPr>
              <p:nvPr/>
            </p:nvSpPr>
            <p:spPr>
              <a:xfrm>
                <a:off x="2860126" y="2429970"/>
                <a:ext cx="663565" cy="369332"/>
              </a:xfrm>
              <a:prstGeom prst="rect">
                <a:avLst/>
              </a:prstGeom>
              <a:blipFill>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E7A7BD0E-5E57-B7D1-CD36-5BCBBE3F417D}"/>
                  </a:ext>
                </a:extLst>
              </p:cNvPr>
              <p:cNvSpPr txBox="1"/>
              <p:nvPr/>
            </p:nvSpPr>
            <p:spPr>
              <a:xfrm>
                <a:off x="5270373" y="2392986"/>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28" name="テキスト ボックス 27">
                <a:extLst>
                  <a:ext uri="{FF2B5EF4-FFF2-40B4-BE49-F238E27FC236}">
                    <a16:creationId xmlns:a16="http://schemas.microsoft.com/office/drawing/2014/main" id="{E7A7BD0E-5E57-B7D1-CD36-5BCBBE3F417D}"/>
                  </a:ext>
                </a:extLst>
              </p:cNvPr>
              <p:cNvSpPr txBox="1">
                <a:spLocks noRot="1" noChangeAspect="1" noMove="1" noResize="1" noEditPoints="1" noAdjustHandles="1" noChangeArrowheads="1" noChangeShapeType="1" noTextEdit="1"/>
              </p:cNvSpPr>
              <p:nvPr/>
            </p:nvSpPr>
            <p:spPr>
              <a:xfrm>
                <a:off x="5270373" y="2392986"/>
                <a:ext cx="663565" cy="369332"/>
              </a:xfrm>
              <a:prstGeom prst="rect">
                <a:avLst/>
              </a:prstGeom>
              <a:blipFill>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4551B1B1-5A26-44BF-625B-5F10D73A13CE}"/>
                  </a:ext>
                </a:extLst>
              </p:cNvPr>
              <p:cNvSpPr txBox="1"/>
              <p:nvPr/>
            </p:nvSpPr>
            <p:spPr>
              <a:xfrm>
                <a:off x="7662750" y="2399316"/>
                <a:ext cx="6635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9" name="テキスト ボックス 28">
                <a:extLst>
                  <a:ext uri="{FF2B5EF4-FFF2-40B4-BE49-F238E27FC236}">
                    <a16:creationId xmlns:a16="http://schemas.microsoft.com/office/drawing/2014/main" id="{4551B1B1-5A26-44BF-625B-5F10D73A13CE}"/>
                  </a:ext>
                </a:extLst>
              </p:cNvPr>
              <p:cNvSpPr txBox="1">
                <a:spLocks noRot="1" noChangeAspect="1" noMove="1" noResize="1" noEditPoints="1" noAdjustHandles="1" noChangeArrowheads="1" noChangeShapeType="1" noTextEdit="1"/>
              </p:cNvSpPr>
              <p:nvPr/>
            </p:nvSpPr>
            <p:spPr>
              <a:xfrm>
                <a:off x="7662750" y="2399316"/>
                <a:ext cx="663565" cy="369332"/>
              </a:xfrm>
              <a:prstGeom prst="rect">
                <a:avLst/>
              </a:prstGeom>
              <a:blipFill>
                <a:blip r:embed="rId2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4C5056D-D466-3C83-B076-261530917D9A}"/>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13</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44C5056D-D466-3C83-B076-261530917D9A}"/>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0"/>
                <a:stretch>
                  <a:fillRect l="-12575" t="-126316" r="-53293" b="-18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1105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Analysis of </a:t>
                </a:r>
                <a14:m>
                  <m:oMath xmlns:m="http://schemas.openxmlformats.org/officeDocument/2006/math">
                    <m:sSub>
                      <m:sSubPr>
                        <m:ctrlPr>
                          <a:rPr lang="en-US" altLang="ja-JP" sz="4400" b="0" i="1" smtClean="0">
                            <a:solidFill>
                              <a:schemeClr val="bg1"/>
                            </a:solidFill>
                            <a:latin typeface="Cambria Math" panose="02040503050406030204" pitchFamily="18" charset="0"/>
                          </a:rPr>
                        </m:ctrlPr>
                      </m:sSub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736782" y="972246"/>
                <a:ext cx="5041823" cy="461665"/>
              </a:xfrm>
              <a:prstGeom prst="rect">
                <a:avLst/>
              </a:prstGeom>
              <a:noFill/>
            </p:spPr>
            <p:txBody>
              <a:bodyPr wrap="square" rtlCol="0">
                <a:spAutoFit/>
              </a:bodyPr>
              <a:lstStyle/>
              <a:p>
                <a:r>
                  <a:rPr lang="en-US" altLang="ja-JP" sz="2400"/>
                  <a:t>D</a:t>
                </a:r>
                <a:r>
                  <a:rPr kumimoji="1" lang="en-US" altLang="ja-JP" sz="2400"/>
                  <a:t>ecay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kumimoji="1" lang="en-US" altLang="ja-JP" sz="2400"/>
                  <a:t> </a:t>
                </a:r>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736782" y="972246"/>
                <a:ext cx="5041823" cy="461665"/>
              </a:xfrm>
              <a:prstGeom prst="rect">
                <a:avLst/>
              </a:prstGeom>
              <a:blipFill>
                <a:blip r:embed="rId4"/>
                <a:stretch>
                  <a:fillRect l="-1935" t="-10526" b="-28947"/>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7F744DFE-AF96-117F-B188-3E8DB5AE530E}"/>
              </a:ext>
            </a:extLst>
          </p:cNvPr>
          <p:cNvGrpSpPr/>
          <p:nvPr/>
        </p:nvGrpSpPr>
        <p:grpSpPr>
          <a:xfrm>
            <a:off x="2637069" y="1467640"/>
            <a:ext cx="2577448" cy="1909750"/>
            <a:chOff x="1171748" y="2903162"/>
            <a:chExt cx="2577448" cy="1909750"/>
          </a:xfrm>
        </p:grpSpPr>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C1B69D4-1351-446C-03AF-8EFA35C9159B}"/>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Sub>
                      </m:oMath>
                    </m:oMathPara>
                  </a14:m>
                  <a:endParaRPr lang="ja-JP" altLang="en-US"/>
                </a:p>
              </p:txBody>
            </p:sp>
          </mc:Choice>
          <mc:Fallback xmlns="">
            <p:sp>
              <p:nvSpPr>
                <p:cNvPr id="34" name="テキスト ボックス 33">
                  <a:extLst>
                    <a:ext uri="{FF2B5EF4-FFF2-40B4-BE49-F238E27FC236}">
                      <a16:creationId xmlns:a16="http://schemas.microsoft.com/office/drawing/2014/main" id="{1C1B69D4-1351-446C-03AF-8EFA35C9159B}"/>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5"/>
                  <a:stretch>
                    <a:fillRect/>
                  </a:stretch>
                </a:blipFill>
              </p:spPr>
              <p:txBody>
                <a:bodyPr/>
                <a:lstStyle/>
                <a:p>
                  <a:r>
                    <a:rPr lang="ja-JP" altLang="en-US">
                      <a:noFill/>
                    </a:rPr>
                    <a:t> </a:t>
                  </a:r>
                </a:p>
              </p:txBody>
            </p:sp>
          </mc:Fallback>
        </mc:AlternateContent>
        <p:grpSp>
          <p:nvGrpSpPr>
            <p:cNvPr id="35" name="グループ化 34">
              <a:extLst>
                <a:ext uri="{FF2B5EF4-FFF2-40B4-BE49-F238E27FC236}">
                  <a16:creationId xmlns:a16="http://schemas.microsoft.com/office/drawing/2014/main" id="{06488A90-ECAB-6A62-30D9-0B0A321FBDBD}"/>
                </a:ext>
              </a:extLst>
            </p:cNvPr>
            <p:cNvGrpSpPr/>
            <p:nvPr/>
          </p:nvGrpSpPr>
          <p:grpSpPr>
            <a:xfrm>
              <a:off x="1607127" y="2903162"/>
              <a:ext cx="2142069" cy="1909750"/>
              <a:chOff x="1607127" y="2903162"/>
              <a:chExt cx="2142069" cy="1909750"/>
            </a:xfrm>
          </p:grpSpPr>
          <p:grpSp>
            <p:nvGrpSpPr>
              <p:cNvPr id="36" name="グループ化 35">
                <a:extLst>
                  <a:ext uri="{FF2B5EF4-FFF2-40B4-BE49-F238E27FC236}">
                    <a16:creationId xmlns:a16="http://schemas.microsoft.com/office/drawing/2014/main" id="{9660AC48-B1B6-A415-1692-4836A489C025}"/>
                  </a:ext>
                </a:extLst>
              </p:cNvPr>
              <p:cNvGrpSpPr/>
              <p:nvPr/>
            </p:nvGrpSpPr>
            <p:grpSpPr>
              <a:xfrm>
                <a:off x="1607127" y="3159512"/>
                <a:ext cx="1803797" cy="1423639"/>
                <a:chOff x="1607127" y="3159512"/>
                <a:chExt cx="1803797" cy="1423639"/>
              </a:xfrm>
            </p:grpSpPr>
            <p:cxnSp>
              <p:nvCxnSpPr>
                <p:cNvPr id="40" name="直線コネクタ 39">
                  <a:extLst>
                    <a:ext uri="{FF2B5EF4-FFF2-40B4-BE49-F238E27FC236}">
                      <a16:creationId xmlns:a16="http://schemas.microsoft.com/office/drawing/2014/main" id="{DB264B43-D51A-E024-C23D-8FA7CD3DAD0C}"/>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279136-1680-787F-9CC5-81CB15AD9599}"/>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2F67193-4027-B6D9-A37B-B3E4993474B1}"/>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6ED21BD-34BD-91F5-3926-06DBC313301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A0934538-9A11-3FB5-6943-5481AD69746F}"/>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Sub>
                        </m:oMath>
                      </m:oMathPara>
                    </a14:m>
                    <a:endParaRPr lang="ja-JP" altLang="en-US"/>
                  </a:p>
                </p:txBody>
              </p:sp>
            </mc:Choice>
            <mc:Fallback xmlns="">
              <p:sp>
                <p:nvSpPr>
                  <p:cNvPr id="37" name="テキスト ボックス 36">
                    <a:extLst>
                      <a:ext uri="{FF2B5EF4-FFF2-40B4-BE49-F238E27FC236}">
                        <a16:creationId xmlns:a16="http://schemas.microsoft.com/office/drawing/2014/main" id="{A0934538-9A11-3FB5-6943-5481AD69746F}"/>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63BDD16-004D-369E-2AA9-85C9F50E1B88}"/>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D63BDD16-004D-369E-2AA9-85C9F50E1B88}"/>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4BCC799-5CE3-266A-5A78-DFC5401D232A}"/>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39" name="テキスト ボックス 38">
                    <a:extLst>
                      <a:ext uri="{FF2B5EF4-FFF2-40B4-BE49-F238E27FC236}">
                        <a16:creationId xmlns:a16="http://schemas.microsoft.com/office/drawing/2014/main" id="{D4BCC799-5CE3-266A-5A78-DFC5401D232A}"/>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8"/>
                    <a:stretch>
                      <a:fillRect b="-6667"/>
                    </a:stretch>
                  </a:blipFill>
                </p:spPr>
                <p:txBody>
                  <a:bodyPr/>
                  <a:lstStyle/>
                  <a:p>
                    <a:r>
                      <a:rPr lang="ja-JP" altLang="en-US">
                        <a:noFill/>
                      </a:rPr>
                      <a:t> </a:t>
                    </a:r>
                  </a:p>
                </p:txBody>
              </p:sp>
            </mc:Fallback>
          </mc:AlternateContent>
        </p:grpSp>
      </p:grpSp>
      <p:grpSp>
        <p:nvGrpSpPr>
          <p:cNvPr id="44" name="グループ化 43">
            <a:extLst>
              <a:ext uri="{FF2B5EF4-FFF2-40B4-BE49-F238E27FC236}">
                <a16:creationId xmlns:a16="http://schemas.microsoft.com/office/drawing/2014/main" id="{FC5A3DFD-6517-5141-0441-DD760582AF7D}"/>
              </a:ext>
            </a:extLst>
          </p:cNvPr>
          <p:cNvGrpSpPr/>
          <p:nvPr/>
        </p:nvGrpSpPr>
        <p:grpSpPr>
          <a:xfrm>
            <a:off x="5658077" y="1419232"/>
            <a:ext cx="2577448" cy="1909750"/>
            <a:chOff x="1171748" y="2903162"/>
            <a:chExt cx="2577448" cy="1909750"/>
          </a:xfrm>
        </p:grpSpPr>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418DADEB-C812-3CDF-A277-CEAA0AF73B97}"/>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Sub>
                      </m:oMath>
                    </m:oMathPara>
                  </a14:m>
                  <a:endParaRPr lang="ja-JP" altLang="en-US"/>
                </a:p>
              </p:txBody>
            </p:sp>
          </mc:Choice>
          <mc:Fallback xmlns="">
            <p:sp>
              <p:nvSpPr>
                <p:cNvPr id="45" name="テキスト ボックス 44">
                  <a:extLst>
                    <a:ext uri="{FF2B5EF4-FFF2-40B4-BE49-F238E27FC236}">
                      <a16:creationId xmlns:a16="http://schemas.microsoft.com/office/drawing/2014/main" id="{418DADEB-C812-3CDF-A277-CEAA0AF73B97}"/>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9"/>
                  <a:stretch>
                    <a:fillRect/>
                  </a:stretch>
                </a:blipFill>
              </p:spPr>
              <p:txBody>
                <a:bodyPr/>
                <a:lstStyle/>
                <a:p>
                  <a:r>
                    <a:rPr lang="ja-JP" altLang="en-US">
                      <a:noFill/>
                    </a:rPr>
                    <a:t> </a:t>
                  </a:r>
                </a:p>
              </p:txBody>
            </p:sp>
          </mc:Fallback>
        </mc:AlternateContent>
        <p:grpSp>
          <p:nvGrpSpPr>
            <p:cNvPr id="46" name="グループ化 45">
              <a:extLst>
                <a:ext uri="{FF2B5EF4-FFF2-40B4-BE49-F238E27FC236}">
                  <a16:creationId xmlns:a16="http://schemas.microsoft.com/office/drawing/2014/main" id="{F858241D-00BC-A83F-A84A-E5517EEC29CA}"/>
                </a:ext>
              </a:extLst>
            </p:cNvPr>
            <p:cNvGrpSpPr/>
            <p:nvPr/>
          </p:nvGrpSpPr>
          <p:grpSpPr>
            <a:xfrm>
              <a:off x="1607127" y="2903162"/>
              <a:ext cx="2142069" cy="1909750"/>
              <a:chOff x="1607127" y="2903162"/>
              <a:chExt cx="2142069" cy="1909750"/>
            </a:xfrm>
          </p:grpSpPr>
          <p:grpSp>
            <p:nvGrpSpPr>
              <p:cNvPr id="47" name="グループ化 46">
                <a:extLst>
                  <a:ext uri="{FF2B5EF4-FFF2-40B4-BE49-F238E27FC236}">
                    <a16:creationId xmlns:a16="http://schemas.microsoft.com/office/drawing/2014/main" id="{71A3170C-273D-CF1E-9814-643392B980CA}"/>
                  </a:ext>
                </a:extLst>
              </p:cNvPr>
              <p:cNvGrpSpPr/>
              <p:nvPr/>
            </p:nvGrpSpPr>
            <p:grpSpPr>
              <a:xfrm>
                <a:off x="1607127" y="3159512"/>
                <a:ext cx="1803797" cy="1423639"/>
                <a:chOff x="1607127" y="3159512"/>
                <a:chExt cx="1803797" cy="1423639"/>
              </a:xfrm>
            </p:grpSpPr>
            <p:cxnSp>
              <p:nvCxnSpPr>
                <p:cNvPr id="51" name="直線コネクタ 50">
                  <a:extLst>
                    <a:ext uri="{FF2B5EF4-FFF2-40B4-BE49-F238E27FC236}">
                      <a16:creationId xmlns:a16="http://schemas.microsoft.com/office/drawing/2014/main" id="{10DA05C0-B2DA-8E42-FBCB-6280A7A80E36}"/>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7064690-3DCF-FFCA-E850-386CDCB22A1F}"/>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970B749-D3B3-2EF2-20CC-BDC37277D07A}"/>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C8EE849-A39B-E94B-12C3-4F48EED39F04}"/>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AD34CEFF-6DDC-06AE-3022-C92AB45D7B96}"/>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𝐷</m:t>
                          </m:r>
                        </m:oMath>
                      </m:oMathPara>
                    </a14:m>
                    <a:endParaRPr lang="ja-JP" altLang="en-US"/>
                  </a:p>
                </p:txBody>
              </p:sp>
            </mc:Choice>
            <mc:Fallback xmlns="">
              <p:sp>
                <p:nvSpPr>
                  <p:cNvPr id="48" name="テキスト ボックス 47">
                    <a:extLst>
                      <a:ext uri="{FF2B5EF4-FFF2-40B4-BE49-F238E27FC236}">
                        <a16:creationId xmlns:a16="http://schemas.microsoft.com/office/drawing/2014/main" id="{AD34CEFF-6DDC-06AE-3022-C92AB45D7B96}"/>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1ED2C97E-9C5C-CA72-878F-6FDAB8CF9936}"/>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49" name="テキスト ボックス 48">
                    <a:extLst>
                      <a:ext uri="{FF2B5EF4-FFF2-40B4-BE49-F238E27FC236}">
                        <a16:creationId xmlns:a16="http://schemas.microsoft.com/office/drawing/2014/main" id="{1ED2C97E-9C5C-CA72-878F-6FDAB8CF9936}"/>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C9702F5F-B40B-B19F-B332-7979386656A1}"/>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50" name="テキスト ボックス 49">
                    <a:extLst>
                      <a:ext uri="{FF2B5EF4-FFF2-40B4-BE49-F238E27FC236}">
                        <a16:creationId xmlns:a16="http://schemas.microsoft.com/office/drawing/2014/main" id="{C9702F5F-B40B-B19F-B332-7979386656A1}"/>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2"/>
                    <a:stretch>
                      <a:fillRect b="-666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C34DE18-4C74-C49F-15F6-0FDD7DB89FD7}"/>
                  </a:ext>
                </a:extLst>
              </p:cNvPr>
              <p:cNvSpPr txBox="1"/>
              <p:nvPr/>
            </p:nvSpPr>
            <p:spPr>
              <a:xfrm>
                <a:off x="736782" y="3635717"/>
                <a:ext cx="5541264" cy="461665"/>
              </a:xfrm>
              <a:prstGeom prst="rect">
                <a:avLst/>
              </a:prstGeom>
              <a:noFill/>
            </p:spPr>
            <p:txBody>
              <a:bodyPr wrap="square" rtlCol="0">
                <a:spAutoFit/>
              </a:bodyPr>
              <a:lstStyle/>
              <a:p>
                <a:r>
                  <a:rPr kumimoji="1" lang="en-US" altLang="ja-JP" sz="2400"/>
                  <a:t>We obtain decay width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kumimoji="1" lang="en-US" altLang="ja-JP" sz="2400"/>
                  <a:t> </a:t>
                </a:r>
                <a:endParaRPr kumimoji="1" lang="ja-JP" altLang="en-US" sz="2400"/>
              </a:p>
            </p:txBody>
          </p:sp>
        </mc:Choice>
        <mc:Fallback xmlns="">
          <p:sp>
            <p:nvSpPr>
              <p:cNvPr id="6" name="テキスト ボックス 5">
                <a:extLst>
                  <a:ext uri="{FF2B5EF4-FFF2-40B4-BE49-F238E27FC236}">
                    <a16:creationId xmlns:a16="http://schemas.microsoft.com/office/drawing/2014/main" id="{BC34DE18-4C74-C49F-15F6-0FDD7DB89FD7}"/>
                  </a:ext>
                </a:extLst>
              </p:cNvPr>
              <p:cNvSpPr txBox="1">
                <a:spLocks noRot="1" noChangeAspect="1" noMove="1" noResize="1" noEditPoints="1" noAdjustHandles="1" noChangeArrowheads="1" noChangeShapeType="1" noTextEdit="1"/>
              </p:cNvSpPr>
              <p:nvPr/>
            </p:nvSpPr>
            <p:spPr>
              <a:xfrm>
                <a:off x="736782" y="3635717"/>
                <a:ext cx="5541264" cy="461665"/>
              </a:xfrm>
              <a:prstGeom prst="rect">
                <a:avLst/>
              </a:prstGeom>
              <a:blipFill>
                <a:blip r:embed="rId13"/>
                <a:stretch>
                  <a:fillRect l="-1760"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DDB9CA0-E98E-8348-3D5E-20D9B1B520D8}"/>
                  </a:ext>
                </a:extLst>
              </p:cNvPr>
              <p:cNvSpPr txBox="1"/>
              <p:nvPr/>
            </p:nvSpPr>
            <p:spPr>
              <a:xfrm>
                <a:off x="2637069" y="4024443"/>
                <a:ext cx="5705856" cy="1226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altLang="ja-JP" sz="3200" i="1" smtClean="0">
                          <a:solidFill>
                            <a:srgbClr val="FF0000"/>
                          </a:solidFill>
                          <a:latin typeface="Cambria Math" panose="02040503050406030204" pitchFamily="18" charset="0"/>
                          <a:ea typeface="Cambria Math" panose="02040503050406030204" pitchFamily="18" charset="0"/>
                        </a:rPr>
                        <m:t>Γ</m:t>
                      </m:r>
                      <m:d>
                        <m:dPr>
                          <m:ctrlPr>
                            <a:rPr lang="el-GR" altLang="ja-JP" sz="3200" i="1">
                              <a:solidFill>
                                <a:srgbClr val="FF0000"/>
                              </a:solidFill>
                              <a:latin typeface="Cambria Math" panose="02040503050406030204" pitchFamily="18" charset="0"/>
                              <a:ea typeface="Cambria Math" panose="02040503050406030204" pitchFamily="18" charset="0"/>
                            </a:rPr>
                          </m:ctrlPr>
                        </m:dPr>
                        <m:e>
                          <m:sSub>
                            <m:sSubPr>
                              <m:ctrlPr>
                                <a:rPr lang="el-GR" altLang="ja-JP" sz="3200" i="1">
                                  <a:solidFill>
                                    <a:srgbClr val="FF0000"/>
                                  </a:solidFill>
                                  <a:latin typeface="Cambria Math" panose="02040503050406030204" pitchFamily="18" charset="0"/>
                                  <a:ea typeface="Cambria Math" panose="02040503050406030204" pitchFamily="18" charset="0"/>
                                </a:rPr>
                              </m:ctrlPr>
                            </m:sSubPr>
                            <m:e>
                              <m:r>
                                <a:rPr lang="en-US" altLang="ja-JP" sz="3200" i="1">
                                  <a:solidFill>
                                    <a:srgbClr val="FF0000"/>
                                  </a:solidFill>
                                  <a:latin typeface="Cambria Math" panose="02040503050406030204" pitchFamily="18" charset="0"/>
                                  <a:ea typeface="Cambria Math" panose="02040503050406030204" pitchFamily="18" charset="0"/>
                                </a:rPr>
                                <m:t>𝑇</m:t>
                              </m:r>
                            </m:e>
                            <m:sub>
                              <m:r>
                                <a:rPr lang="en-US" altLang="ja-JP" sz="3200" i="1">
                                  <a:solidFill>
                                    <a:srgbClr val="FF0000"/>
                                  </a:solidFill>
                                  <a:latin typeface="Cambria Math" panose="02040503050406030204" pitchFamily="18" charset="0"/>
                                  <a:ea typeface="Cambria Math" panose="02040503050406030204" pitchFamily="18" charset="0"/>
                                </a:rPr>
                                <m:t>𝑐𝑐𝑠</m:t>
                              </m:r>
                            </m:sub>
                          </m:sSub>
                        </m:e>
                      </m:d>
                      <m:r>
                        <a:rPr lang="en-US" altLang="ja-JP" sz="3200" b="0" i="1" smtClean="0">
                          <a:solidFill>
                            <a:srgbClr val="FF0000"/>
                          </a:solidFill>
                          <a:latin typeface="Cambria Math" panose="02040503050406030204" pitchFamily="18" charset="0"/>
                          <a:ea typeface="Cambria Math" panose="02040503050406030204" pitchFamily="18" charset="0"/>
                        </a:rPr>
                        <m:t>=</m:t>
                      </m:r>
                      <m:sSubSup>
                        <m:sSubSupPr>
                          <m:ctrlPr>
                            <a:rPr lang="en-US" altLang="ja-JP" sz="3200" i="1" smtClean="0">
                              <a:solidFill>
                                <a:srgbClr val="FF0000"/>
                              </a:solidFill>
                              <a:latin typeface="Cambria Math" panose="02040503050406030204" pitchFamily="18" charset="0"/>
                              <a:ea typeface="Cambria Math" panose="02040503050406030204" pitchFamily="18" charset="0"/>
                            </a:rPr>
                          </m:ctrlPr>
                        </m:sSubSupPr>
                        <m:e>
                          <m:r>
                            <a:rPr lang="en-US" altLang="ja-JP" sz="3200" b="0" i="1" smtClean="0">
                              <a:solidFill>
                                <a:srgbClr val="FF0000"/>
                              </a:solidFill>
                              <a:latin typeface="Cambria Math" panose="02040503050406030204" pitchFamily="18" charset="0"/>
                              <a:ea typeface="Cambria Math" panose="02040503050406030204" pitchFamily="18" charset="0"/>
                            </a:rPr>
                            <m:t>𝑔</m:t>
                          </m:r>
                        </m:e>
                        <m:sub>
                          <m:r>
                            <a:rPr lang="en-US" altLang="ja-JP" sz="3200" b="0" i="1" smtClean="0">
                              <a:solidFill>
                                <a:srgbClr val="FF0000"/>
                              </a:solidFill>
                              <a:latin typeface="Cambria Math" panose="02040503050406030204" pitchFamily="18" charset="0"/>
                              <a:ea typeface="Cambria Math" panose="02040503050406030204" pitchFamily="18" charset="0"/>
                            </a:rPr>
                            <m:t>𝑇𝐷𝐷</m:t>
                          </m:r>
                        </m:sub>
                        <m:sup>
                          <m:r>
                            <a:rPr lang="en-US" altLang="ja-JP" sz="3200" b="0" i="1" smtClean="0">
                              <a:solidFill>
                                <a:srgbClr val="FF0000"/>
                              </a:solidFill>
                              <a:latin typeface="Cambria Math" panose="02040503050406030204" pitchFamily="18" charset="0"/>
                              <a:ea typeface="Cambria Math" panose="02040503050406030204" pitchFamily="18" charset="0"/>
                            </a:rPr>
                            <m:t>2</m:t>
                          </m:r>
                        </m:sup>
                      </m:sSubSup>
                      <m:f>
                        <m:fPr>
                          <m:ctrlPr>
                            <a:rPr lang="en-US" altLang="ja-JP" sz="3200" i="1" smtClean="0">
                              <a:solidFill>
                                <a:srgbClr val="FF0000"/>
                              </a:solidFill>
                              <a:latin typeface="Cambria Math" panose="02040503050406030204" pitchFamily="18" charset="0"/>
                              <a:ea typeface="Cambria Math" panose="02040503050406030204" pitchFamily="18" charset="0"/>
                            </a:rPr>
                          </m:ctrlPr>
                        </m:fPr>
                        <m:num>
                          <m:d>
                            <m:dPr>
                              <m:begChr m:val="|"/>
                              <m:endChr m:val="|"/>
                              <m:ctrlPr>
                                <a:rPr lang="en-US" altLang="ja-JP" sz="3200" i="1" smtClean="0">
                                  <a:solidFill>
                                    <a:srgbClr val="FF0000"/>
                                  </a:solidFill>
                                  <a:latin typeface="Cambria Math" panose="02040503050406030204" pitchFamily="18" charset="0"/>
                                  <a:ea typeface="Cambria Math" panose="02040503050406030204" pitchFamily="18" charset="0"/>
                                </a:rPr>
                              </m:ctrlPr>
                            </m:dPr>
                            <m:e>
                              <m:sSub>
                                <m:sSubPr>
                                  <m:ctrlPr>
                                    <a:rPr lang="en-US" altLang="ja-JP" sz="3200" i="1" smtClean="0">
                                      <a:solidFill>
                                        <a:srgbClr val="FF0000"/>
                                      </a:solidFill>
                                      <a:latin typeface="Cambria Math" panose="02040503050406030204" pitchFamily="18" charset="0"/>
                                      <a:ea typeface="Cambria Math" panose="02040503050406030204" pitchFamily="18" charset="0"/>
                                    </a:rPr>
                                  </m:ctrlPr>
                                </m:sSubPr>
                                <m:e>
                                  <m:r>
                                    <a:rPr lang="en-US" altLang="ja-JP" sz="3200" b="0" i="1" smtClean="0">
                                      <a:solidFill>
                                        <a:srgbClr val="FF0000"/>
                                      </a:solidFill>
                                      <a:latin typeface="Cambria Math" panose="02040503050406030204" pitchFamily="18" charset="0"/>
                                      <a:ea typeface="Cambria Math" panose="02040503050406030204" pitchFamily="18" charset="0"/>
                                    </a:rPr>
                                    <m:t>𝑃</m:t>
                                  </m:r>
                                </m:e>
                                <m:sub>
                                  <m:r>
                                    <a:rPr lang="en-US" altLang="ja-JP" sz="3200" b="0" i="1" smtClean="0">
                                      <a:solidFill>
                                        <a:srgbClr val="FF0000"/>
                                      </a:solidFill>
                                      <a:latin typeface="Cambria Math" panose="02040503050406030204" pitchFamily="18" charset="0"/>
                                      <a:ea typeface="Cambria Math" panose="02040503050406030204" pitchFamily="18" charset="0"/>
                                    </a:rPr>
                                    <m:t>1</m:t>
                                  </m:r>
                                </m:sub>
                              </m:sSub>
                            </m:e>
                          </m:d>
                          <m:r>
                            <a:rPr lang="en-US" altLang="ja-JP" sz="32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altLang="ja-JP" sz="3200" b="0" i="1" smtClean="0">
                                  <a:solidFill>
                                    <a:srgbClr val="FF0000"/>
                                  </a:solidFill>
                                  <a:latin typeface="Cambria Math" panose="02040503050406030204" pitchFamily="18" charset="0"/>
                                  <a:ea typeface="Cambria Math" panose="02040503050406030204" pitchFamily="18" charset="0"/>
                                </a:rPr>
                              </m:ctrlPr>
                            </m:dPr>
                            <m:e>
                              <m:sSub>
                                <m:sSubPr>
                                  <m:ctrlPr>
                                    <a:rPr lang="en-US" altLang="ja-JP" sz="3200" b="0" i="1" smtClean="0">
                                      <a:solidFill>
                                        <a:srgbClr val="FF0000"/>
                                      </a:solidFill>
                                      <a:latin typeface="Cambria Math" panose="02040503050406030204" pitchFamily="18" charset="0"/>
                                      <a:ea typeface="Cambria Math" panose="02040503050406030204" pitchFamily="18" charset="0"/>
                                    </a:rPr>
                                  </m:ctrlPr>
                                </m:sSubPr>
                                <m:e>
                                  <m:r>
                                    <a:rPr lang="en-US" altLang="ja-JP" sz="3200" b="0" i="1" smtClean="0">
                                      <a:solidFill>
                                        <a:srgbClr val="FF0000"/>
                                      </a:solidFill>
                                      <a:latin typeface="Cambria Math" panose="02040503050406030204" pitchFamily="18" charset="0"/>
                                      <a:ea typeface="Cambria Math" panose="02040503050406030204" pitchFamily="18" charset="0"/>
                                    </a:rPr>
                                    <m:t>𝑃</m:t>
                                  </m:r>
                                </m:e>
                                <m:sub>
                                  <m:r>
                                    <a:rPr lang="en-US" altLang="ja-JP" sz="3200" b="0" i="1" smtClean="0">
                                      <a:solidFill>
                                        <a:srgbClr val="FF0000"/>
                                      </a:solidFill>
                                      <a:latin typeface="Cambria Math" panose="02040503050406030204" pitchFamily="18" charset="0"/>
                                      <a:ea typeface="Cambria Math" panose="02040503050406030204" pitchFamily="18" charset="0"/>
                                    </a:rPr>
                                    <m:t>2</m:t>
                                  </m:r>
                                </m:sub>
                              </m:sSub>
                            </m:e>
                          </m:d>
                        </m:num>
                        <m:den>
                          <m:r>
                            <a:rPr lang="en-US" altLang="ja-JP" sz="3200" b="0" i="1" smtClean="0">
                              <a:solidFill>
                                <a:srgbClr val="FF0000"/>
                              </a:solidFill>
                              <a:latin typeface="Cambria Math" panose="02040503050406030204" pitchFamily="18" charset="0"/>
                              <a:ea typeface="Cambria Math" panose="02040503050406030204" pitchFamily="18" charset="0"/>
                            </a:rPr>
                            <m:t>6</m:t>
                          </m:r>
                          <m:r>
                            <a:rPr lang="ja-JP" altLang="en-US" sz="3200" b="0" i="1" smtClean="0">
                              <a:solidFill>
                                <a:srgbClr val="FF0000"/>
                              </a:solidFill>
                              <a:latin typeface="Cambria Math" panose="02040503050406030204" pitchFamily="18" charset="0"/>
                              <a:ea typeface="Cambria Math" panose="02040503050406030204" pitchFamily="18" charset="0"/>
                            </a:rPr>
                            <m:t>𝜋</m:t>
                          </m:r>
                          <m:sSubSup>
                            <m:sSubSupPr>
                              <m:ctrlPr>
                                <a:rPr lang="en-US" altLang="ja-JP" sz="3200" b="0" i="1" smtClean="0">
                                  <a:solidFill>
                                    <a:srgbClr val="FF0000"/>
                                  </a:solidFill>
                                  <a:latin typeface="Cambria Math" panose="02040503050406030204" pitchFamily="18" charset="0"/>
                                  <a:ea typeface="Cambria Math" panose="02040503050406030204" pitchFamily="18" charset="0"/>
                                </a:rPr>
                              </m:ctrlPr>
                            </m:sSubSupPr>
                            <m:e>
                              <m:r>
                                <a:rPr lang="en-US" altLang="ja-JP" sz="3200" b="0" i="1" smtClean="0">
                                  <a:solidFill>
                                    <a:srgbClr val="FF0000"/>
                                  </a:solidFill>
                                  <a:latin typeface="Cambria Math" panose="02040503050406030204" pitchFamily="18" charset="0"/>
                                  <a:ea typeface="Cambria Math" panose="02040503050406030204" pitchFamily="18" charset="0"/>
                                </a:rPr>
                                <m:t>𝑀</m:t>
                              </m:r>
                            </m:e>
                            <m:sub>
                              <m:sSub>
                                <m:sSubPr>
                                  <m:ctrlPr>
                                    <a:rPr lang="en-US" altLang="ja-JP" sz="3200" b="0" i="1" smtClean="0">
                                      <a:solidFill>
                                        <a:srgbClr val="FF0000"/>
                                      </a:solidFill>
                                      <a:latin typeface="Cambria Math" panose="02040503050406030204" pitchFamily="18" charset="0"/>
                                      <a:ea typeface="Cambria Math" panose="02040503050406030204" pitchFamily="18" charset="0"/>
                                    </a:rPr>
                                  </m:ctrlPr>
                                </m:sSubPr>
                                <m:e>
                                  <m:r>
                                    <a:rPr lang="en-US" altLang="ja-JP" sz="3200" b="0" i="1" smtClean="0">
                                      <a:solidFill>
                                        <a:srgbClr val="FF0000"/>
                                      </a:solidFill>
                                      <a:latin typeface="Cambria Math" panose="02040503050406030204" pitchFamily="18" charset="0"/>
                                      <a:ea typeface="Cambria Math" panose="02040503050406030204" pitchFamily="18" charset="0"/>
                                    </a:rPr>
                                    <m:t>𝑇</m:t>
                                  </m:r>
                                </m:e>
                                <m:sub>
                                  <m:r>
                                    <a:rPr lang="en-US" altLang="ja-JP" sz="3200" b="0" i="1" smtClean="0">
                                      <a:solidFill>
                                        <a:srgbClr val="FF0000"/>
                                      </a:solidFill>
                                      <a:latin typeface="Cambria Math" panose="02040503050406030204" pitchFamily="18" charset="0"/>
                                      <a:ea typeface="Cambria Math" panose="02040503050406030204" pitchFamily="18" charset="0"/>
                                    </a:rPr>
                                    <m:t>𝑐𝑐𝑠</m:t>
                                  </m:r>
                                </m:sub>
                              </m:sSub>
                            </m:sub>
                            <m:sup>
                              <m:r>
                                <a:rPr lang="en-US" altLang="ja-JP" sz="3200" b="0" i="1" smtClean="0">
                                  <a:solidFill>
                                    <a:srgbClr val="FF0000"/>
                                  </a:solidFill>
                                  <a:latin typeface="Cambria Math" panose="02040503050406030204" pitchFamily="18" charset="0"/>
                                  <a:ea typeface="Cambria Math" panose="02040503050406030204" pitchFamily="18" charset="0"/>
                                </a:rPr>
                                <m:t>2</m:t>
                              </m:r>
                            </m:sup>
                          </m:sSubSup>
                        </m:den>
                      </m:f>
                    </m:oMath>
                  </m:oMathPara>
                </a14:m>
                <a:endParaRPr kumimoji="1" lang="en-US" altLang="ja-JP" sz="3200" i="1">
                  <a:solidFill>
                    <a:srgbClr val="FF0000"/>
                  </a:solidFill>
                  <a:latin typeface="Cambria Math" panose="02040503050406030204" pitchFamily="18" charset="0"/>
                </a:endParaRPr>
              </a:p>
            </p:txBody>
          </p:sp>
        </mc:Choice>
        <mc:Fallback xmlns="">
          <p:sp>
            <p:nvSpPr>
              <p:cNvPr id="7" name="テキスト ボックス 6">
                <a:extLst>
                  <a:ext uri="{FF2B5EF4-FFF2-40B4-BE49-F238E27FC236}">
                    <a16:creationId xmlns:a16="http://schemas.microsoft.com/office/drawing/2014/main" id="{BDDB9CA0-E98E-8348-3D5E-20D9B1B520D8}"/>
                  </a:ext>
                </a:extLst>
              </p:cNvPr>
              <p:cNvSpPr txBox="1">
                <a:spLocks noRot="1" noChangeAspect="1" noMove="1" noResize="1" noEditPoints="1" noAdjustHandles="1" noChangeArrowheads="1" noChangeShapeType="1" noTextEdit="1"/>
              </p:cNvSpPr>
              <p:nvPr/>
            </p:nvSpPr>
            <p:spPr>
              <a:xfrm>
                <a:off x="2637069" y="4024443"/>
                <a:ext cx="5705856" cy="1226554"/>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982E987-0220-B31C-0A0F-2FB2BBC4522D}"/>
                  </a:ext>
                </a:extLst>
              </p:cNvPr>
              <p:cNvSpPr txBox="1"/>
              <p:nvPr/>
            </p:nvSpPr>
            <p:spPr>
              <a:xfrm>
                <a:off x="733223" y="6184705"/>
                <a:ext cx="7443216" cy="369332"/>
              </a:xfrm>
              <a:prstGeom prst="rect">
                <a:avLst/>
              </a:prstGeom>
              <a:noFill/>
            </p:spPr>
            <p:txBody>
              <a:bodyPr wrap="square" rtlCol="0">
                <a:spAutoFit/>
              </a:bodyPr>
              <a:lstStyle/>
              <a:p>
                <a:r>
                  <a:rPr kumimoji="1" lang="en-US" altLang="ja-JP"/>
                  <a:t>※This </a:t>
                </a:r>
                <a:r>
                  <a:rPr lang="en-US" altLang="ja-JP"/>
                  <a:t>result</a:t>
                </a:r>
                <a:r>
                  <a:rPr kumimoji="1" lang="en-US" altLang="ja-JP"/>
                  <a:t> is predicted by only </a:t>
                </a:r>
                <a14:m>
                  <m:oMath xmlns:m="http://schemas.openxmlformats.org/officeDocument/2006/math">
                    <m:sSub>
                      <m:sSubPr>
                        <m:ctrlPr>
                          <a:rPr kumimoji="1" lang="en-US" altLang="ja-JP" sz="1800" i="1" smtClean="0">
                            <a:latin typeface="Cambria Math" panose="02040503050406030204" pitchFamily="18" charset="0"/>
                          </a:rPr>
                        </m:ctrlPr>
                      </m:sSubPr>
                      <m:e>
                        <m:r>
                          <m:rPr>
                            <m:sty m:val="p"/>
                          </m:rPr>
                          <a:rPr kumimoji="1" lang="en-US" altLang="ja-JP" sz="1800" b="0" i="0" smtClean="0">
                            <a:latin typeface="Cambria Math" panose="02040503050406030204" pitchFamily="18" charset="0"/>
                          </a:rPr>
                          <m:t>SU</m:t>
                        </m:r>
                        <m:r>
                          <a:rPr kumimoji="1" lang="en-US" altLang="ja-JP" sz="1800" b="0" i="0" smtClean="0">
                            <a:latin typeface="Cambria Math" panose="02040503050406030204" pitchFamily="18" charset="0"/>
                          </a:rPr>
                          <m:t>(3)</m:t>
                        </m:r>
                      </m:e>
                      <m:sub>
                        <m:r>
                          <m:rPr>
                            <m:sty m:val="p"/>
                          </m:rPr>
                          <a:rPr kumimoji="1" lang="en-US" altLang="ja-JP" sz="1800" b="0" i="0" smtClean="0">
                            <a:latin typeface="Cambria Math" panose="02040503050406030204" pitchFamily="18" charset="0"/>
                          </a:rPr>
                          <m:t>f</m:t>
                        </m:r>
                      </m:sub>
                    </m:sSub>
                  </m:oMath>
                </a14:m>
                <a:r>
                  <a:rPr kumimoji="1" lang="en-US" altLang="ja-JP"/>
                  <a:t> symmetry. </a:t>
                </a:r>
                <a:endParaRPr kumimoji="1" lang="ja-JP" altLang="en-US"/>
              </a:p>
            </p:txBody>
          </p:sp>
        </mc:Choice>
        <mc:Fallback xmlns="">
          <p:sp>
            <p:nvSpPr>
              <p:cNvPr id="8" name="テキスト ボックス 7">
                <a:extLst>
                  <a:ext uri="{FF2B5EF4-FFF2-40B4-BE49-F238E27FC236}">
                    <a16:creationId xmlns:a16="http://schemas.microsoft.com/office/drawing/2014/main" id="{C982E987-0220-B31C-0A0F-2FB2BBC4522D}"/>
                  </a:ext>
                </a:extLst>
              </p:cNvPr>
              <p:cNvSpPr txBox="1">
                <a:spLocks noRot="1" noChangeAspect="1" noMove="1" noResize="1" noEditPoints="1" noAdjustHandles="1" noChangeArrowheads="1" noChangeShapeType="1" noTextEdit="1"/>
              </p:cNvSpPr>
              <p:nvPr/>
            </p:nvSpPr>
            <p:spPr>
              <a:xfrm>
                <a:off x="733223" y="6184705"/>
                <a:ext cx="7443216" cy="369332"/>
              </a:xfrm>
              <a:prstGeom prst="rect">
                <a:avLst/>
              </a:prstGeom>
              <a:blipFill>
                <a:blip r:embed="rId15"/>
                <a:stretch>
                  <a:fillRect l="-655" t="-8333"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E766B86A-C0A5-E183-D346-CA684FB5F848}"/>
                  </a:ext>
                </a:extLst>
              </p:cNvPr>
              <p:cNvSpPr txBox="1"/>
              <p:nvPr/>
            </p:nvSpPr>
            <p:spPr>
              <a:xfrm>
                <a:off x="6859534" y="5450901"/>
                <a:ext cx="3364302" cy="404213"/>
              </a:xfrm>
              <a:prstGeom prst="rect">
                <a:avLst/>
              </a:prstGeom>
              <a:noFill/>
            </p:spPr>
            <p:txBody>
              <a:bodyPr wrap="square" rtlCol="0">
                <a:spAutoFit/>
              </a:bodyPr>
              <a:lstStyle/>
              <a:p>
                <a:r>
                  <a:rPr kumimoji="1" lang="ja-JP" altLang="en-US"/>
                  <a:t>←</a:t>
                </a:r>
                <a:r>
                  <a:rPr kumimoji="1" lang="en-US" altLang="ja-JP"/>
                  <a:t>input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𝑀</m:t>
                        </m:r>
                      </m:e>
                      <m: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𝑐𝑐𝑠</m:t>
                            </m:r>
                          </m:sub>
                        </m:sSub>
                      </m:sub>
                    </m:sSub>
                    <m:r>
                      <a:rPr kumimoji="1" lang="en-US" altLang="ja-JP" b="0" i="1" smtClean="0">
                        <a:latin typeface="Cambria Math" panose="02040503050406030204" pitchFamily="18" charset="0"/>
                      </a:rPr>
                      <m:t>=4059</m:t>
                    </m:r>
                  </m:oMath>
                </a14:m>
                <a:r>
                  <a:rPr kumimoji="1" lang="ja-JP" altLang="en-US"/>
                  <a:t> </a:t>
                </a:r>
                <a:r>
                  <a:rPr kumimoji="1" lang="en-US" altLang="ja-JP"/>
                  <a:t>(</a:t>
                </a:r>
                <a:r>
                  <a:rPr lang="en-US" altLang="ja-JP"/>
                  <a:t>M</a:t>
                </a:r>
                <a:r>
                  <a:rPr kumimoji="1" lang="en-US" altLang="ja-JP"/>
                  <a:t>eV)</a:t>
                </a:r>
                <a:endParaRPr kumimoji="1" lang="ja-JP" altLang="en-US"/>
              </a:p>
            </p:txBody>
          </p:sp>
        </mc:Choice>
        <mc:Fallback xmlns="">
          <p:sp>
            <p:nvSpPr>
              <p:cNvPr id="3" name="テキスト ボックス 2">
                <a:extLst>
                  <a:ext uri="{FF2B5EF4-FFF2-40B4-BE49-F238E27FC236}">
                    <a16:creationId xmlns:a16="http://schemas.microsoft.com/office/drawing/2014/main" id="{E766B86A-C0A5-E183-D346-CA684FB5F848}"/>
                  </a:ext>
                </a:extLst>
              </p:cNvPr>
              <p:cNvSpPr txBox="1">
                <a:spLocks noRot="1" noChangeAspect="1" noMove="1" noResize="1" noEditPoints="1" noAdjustHandles="1" noChangeArrowheads="1" noChangeShapeType="1" noTextEdit="1"/>
              </p:cNvSpPr>
              <p:nvPr/>
            </p:nvSpPr>
            <p:spPr>
              <a:xfrm>
                <a:off x="6859534" y="5450901"/>
                <a:ext cx="3364302" cy="404213"/>
              </a:xfrm>
              <a:prstGeom prst="rect">
                <a:avLst/>
              </a:prstGeom>
              <a:blipFill>
                <a:blip r:embed="rId16"/>
                <a:stretch>
                  <a:fillRect l="-1449" t="-4545"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CCF705B-8228-2BA3-6866-732BB1B79DA8}"/>
                  </a:ext>
                </a:extLst>
              </p:cNvPr>
              <p:cNvSpPr txBox="1"/>
              <p:nvPr/>
            </p:nvSpPr>
            <p:spPr>
              <a:xfrm>
                <a:off x="2396717" y="5362273"/>
                <a:ext cx="6522720" cy="584775"/>
              </a:xfrm>
              <a:prstGeom prst="rect">
                <a:avLst/>
              </a:prstGeom>
              <a:noFill/>
            </p:spPr>
            <p:txBody>
              <a:bodyPr wrap="square">
                <a:spAutoFit/>
              </a:bodyPr>
              <a:lstStyle/>
              <a:p>
                <a:pPr algn="ctr"/>
                <a14:m>
                  <m:oMath xmlns:m="http://schemas.openxmlformats.org/officeDocument/2006/math">
                    <m:r>
                      <a:rPr lang="en-US" altLang="ja-JP" sz="3200" b="0" i="1" smtClean="0">
                        <a:solidFill>
                          <a:srgbClr val="FF0000"/>
                        </a:solidFill>
                        <a:latin typeface="Cambria Math" panose="02040503050406030204" pitchFamily="18" charset="0"/>
                        <a:ea typeface="Cambria Math" panose="02040503050406030204" pitchFamily="18" charset="0"/>
                      </a:rPr>
                      <m:t>=1.2</m:t>
                    </m:r>
                  </m:oMath>
                </a14:m>
                <a:r>
                  <a:rPr kumimoji="1" lang="en-US" altLang="ja-JP" sz="3200">
                    <a:solidFill>
                      <a:srgbClr val="FF0000"/>
                    </a:solidFill>
                  </a:rPr>
                  <a:t> (MeV)</a:t>
                </a:r>
              </a:p>
            </p:txBody>
          </p:sp>
        </mc:Choice>
        <mc:Fallback xmlns="">
          <p:sp>
            <p:nvSpPr>
              <p:cNvPr id="5" name="テキスト ボックス 4">
                <a:extLst>
                  <a:ext uri="{FF2B5EF4-FFF2-40B4-BE49-F238E27FC236}">
                    <a16:creationId xmlns:a16="http://schemas.microsoft.com/office/drawing/2014/main" id="{BCCF705B-8228-2BA3-6866-732BB1B79DA8}"/>
                  </a:ext>
                </a:extLst>
              </p:cNvPr>
              <p:cNvSpPr txBox="1">
                <a:spLocks noRot="1" noChangeAspect="1" noMove="1" noResize="1" noEditPoints="1" noAdjustHandles="1" noChangeArrowheads="1" noChangeShapeType="1" noTextEdit="1"/>
              </p:cNvSpPr>
              <p:nvPr/>
            </p:nvSpPr>
            <p:spPr>
              <a:xfrm>
                <a:off x="2396717" y="5362273"/>
                <a:ext cx="6522720" cy="584775"/>
              </a:xfrm>
              <a:prstGeom prst="rect">
                <a:avLst/>
              </a:prstGeom>
              <a:blipFill>
                <a:blip r:embed="rId17"/>
                <a:stretch>
                  <a:fillRect t="-12500" b="-34375"/>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988D2070-001A-67E3-7F9B-DB990C06D77E}"/>
              </a:ext>
            </a:extLst>
          </p:cNvPr>
          <p:cNvSpPr txBox="1"/>
          <p:nvPr/>
        </p:nvSpPr>
        <p:spPr>
          <a:xfrm>
            <a:off x="5267405" y="5908105"/>
            <a:ext cx="4084320" cy="369332"/>
          </a:xfrm>
          <a:prstGeom prst="rect">
            <a:avLst/>
          </a:prstGeom>
          <a:noFill/>
        </p:spPr>
        <p:txBody>
          <a:bodyPr wrap="square" rtlCol="0">
            <a:spAutoFit/>
          </a:bodyPr>
          <a:lstStyle/>
          <a:p>
            <a:r>
              <a:rPr lang="en-US" altLang="ja-JP"/>
              <a:t>M.T. et al, in preparation</a:t>
            </a: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1CF5A77-507C-AF20-6746-CBB1937FC378}"/>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14</m:t>
                          </m:r>
                        </m:num>
                        <m:den>
                          <m:r>
                            <a:rPr kumimoji="1" lang="en-US" altLang="ja-JP" sz="2400" b="0" i="1" smtClean="0">
                              <a:latin typeface="Cambria Math" panose="02040503050406030204" pitchFamily="18" charset="0"/>
                            </a:rPr>
                            <m:t>15</m:t>
                          </m:r>
                        </m:den>
                      </m:f>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01CF5A77-507C-AF20-6746-CBB1937FC378}"/>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18"/>
                <a:stretch>
                  <a:fillRect l="-12575" t="-126316" r="-53293" b="-189474"/>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6B553333-456D-E152-FC98-8D7F1F68229A}"/>
              </a:ext>
            </a:extLst>
          </p:cNvPr>
          <p:cNvSpPr txBox="1"/>
          <p:nvPr/>
        </p:nvSpPr>
        <p:spPr>
          <a:xfrm>
            <a:off x="8257584" y="2175972"/>
            <a:ext cx="2433875" cy="461665"/>
          </a:xfrm>
          <a:prstGeom prst="rect">
            <a:avLst/>
          </a:prstGeom>
          <a:noFill/>
        </p:spPr>
        <p:txBody>
          <a:bodyPr wrap="square" rtlCol="0">
            <a:spAutoFit/>
          </a:bodyPr>
          <a:lstStyle/>
          <a:p>
            <a:r>
              <a:rPr kumimoji="1" lang="en-US" altLang="ja-JP" sz="2400"/>
              <a:t>Decay 2</a:t>
            </a:r>
            <a:endParaRPr kumimoji="1" lang="ja-JP" altLang="en-US" sz="2400"/>
          </a:p>
        </p:txBody>
      </p:sp>
      <p:sp>
        <p:nvSpPr>
          <p:cNvPr id="12" name="テキスト ボックス 11">
            <a:extLst>
              <a:ext uri="{FF2B5EF4-FFF2-40B4-BE49-F238E27FC236}">
                <a16:creationId xmlns:a16="http://schemas.microsoft.com/office/drawing/2014/main" id="{50D94CF2-6FDB-05CA-68A6-42BA09CA788B}"/>
              </a:ext>
            </a:extLst>
          </p:cNvPr>
          <p:cNvSpPr txBox="1"/>
          <p:nvPr/>
        </p:nvSpPr>
        <p:spPr>
          <a:xfrm>
            <a:off x="1378214" y="2190631"/>
            <a:ext cx="2433875" cy="461665"/>
          </a:xfrm>
          <a:prstGeom prst="rect">
            <a:avLst/>
          </a:prstGeom>
          <a:noFill/>
        </p:spPr>
        <p:txBody>
          <a:bodyPr wrap="square" rtlCol="0">
            <a:spAutoFit/>
          </a:bodyPr>
          <a:lstStyle/>
          <a:p>
            <a:r>
              <a:rPr kumimoji="1" lang="en-US" altLang="ja-JP" sz="2400"/>
              <a:t>Decay 1</a:t>
            </a:r>
            <a:endParaRPr kumimoji="1" lang="ja-JP" altLang="en-US" sz="2400"/>
          </a:p>
        </p:txBody>
      </p:sp>
    </p:spTree>
    <p:extLst>
      <p:ext uri="{BB962C8B-B14F-4D97-AF65-F5344CB8AC3E}">
        <p14:creationId xmlns:p14="http://schemas.microsoft.com/office/powerpoint/2010/main" val="2768569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Superflavor symmetry</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D295487-3262-83FE-820D-7928A9A32CA3}"/>
                  </a:ext>
                </a:extLst>
              </p:cNvPr>
              <p:cNvSpPr txBox="1"/>
              <p:nvPr/>
            </p:nvSpPr>
            <p:spPr>
              <a:xfrm>
                <a:off x="6247789" y="6362548"/>
                <a:ext cx="5462130"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𝑄𝑄𝑠</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𝑄𝑄𝑞</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𝑠</m:t>
                          </m:r>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r>
                            <a:rPr lang="en-US" altLang="ja-JP" sz="2400" b="0" i="1" smtClean="0">
                              <a:latin typeface="Cambria Math" panose="02040503050406030204" pitchFamily="18" charset="0"/>
                            </a:rPr>
                            <m:t>𝑞</m:t>
                          </m:r>
                        </m:e>
                      </m:d>
                    </m:oMath>
                  </m:oMathPara>
                </a14:m>
                <a:endParaRPr kumimoji="1" lang="ja-JP" altLang="en-US" sz="2400"/>
              </a:p>
            </p:txBody>
          </p:sp>
        </mc:Choice>
        <mc:Fallback xmlns="">
          <p:sp>
            <p:nvSpPr>
              <p:cNvPr id="23" name="テキスト ボックス 22">
                <a:extLst>
                  <a:ext uri="{FF2B5EF4-FFF2-40B4-BE49-F238E27FC236}">
                    <a16:creationId xmlns:a16="http://schemas.microsoft.com/office/drawing/2014/main" id="{5D295487-3262-83FE-820D-7928A9A32CA3}"/>
                  </a:ext>
                </a:extLst>
              </p:cNvPr>
              <p:cNvSpPr txBox="1">
                <a:spLocks noRot="1" noChangeAspect="1" noMove="1" noResize="1" noEditPoints="1" noAdjustHandles="1" noChangeArrowheads="1" noChangeShapeType="1" noTextEdit="1"/>
              </p:cNvSpPr>
              <p:nvPr/>
            </p:nvSpPr>
            <p:spPr>
              <a:xfrm>
                <a:off x="6247789" y="6362548"/>
                <a:ext cx="5462130" cy="462434"/>
              </a:xfrm>
              <a:prstGeom prst="rect">
                <a:avLst/>
              </a:prstGeom>
              <a:blipFill>
                <a:blip r:embed="rId3"/>
                <a:stretch>
                  <a:fillRect b="-15789"/>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AE58F348-38F7-7994-5166-00013BFB8F28}"/>
              </a:ext>
            </a:extLst>
          </p:cNvPr>
          <p:cNvSpPr txBox="1"/>
          <p:nvPr/>
        </p:nvSpPr>
        <p:spPr>
          <a:xfrm>
            <a:off x="452357" y="1884993"/>
            <a:ext cx="4785360" cy="4524315"/>
          </a:xfrm>
          <a:prstGeom prst="rect">
            <a:avLst/>
          </a:prstGeom>
          <a:noFill/>
        </p:spPr>
        <p:txBody>
          <a:bodyPr wrap="square" rtlCol="0">
            <a:spAutoFit/>
          </a:bodyPr>
          <a:lstStyle/>
          <a:p>
            <a:r>
              <a:rPr kumimoji="1" lang="en-US" altLang="ja-JP"/>
              <a:t>SFS</a:t>
            </a:r>
            <a:r>
              <a:rPr kumimoji="1" lang="ja-JP" altLang="en-US"/>
              <a:t>から</a:t>
            </a:r>
            <a:r>
              <a:rPr kumimoji="1" lang="en-US" altLang="ja-JP"/>
              <a:t>heavy</a:t>
            </a:r>
            <a:r>
              <a:rPr kumimoji="1" lang="ja-JP" altLang="en-US"/>
              <a:t>部分の変換に対して不変。</a:t>
            </a:r>
            <a:endParaRPr kumimoji="1" lang="en-US" altLang="ja-JP"/>
          </a:p>
          <a:p>
            <a:r>
              <a:rPr lang="en-US" altLang="ja-JP"/>
              <a:t>heavy</a:t>
            </a:r>
            <a:r>
              <a:rPr lang="ja-JP" altLang="en-US"/>
              <a:t>部分は共通</a:t>
            </a:r>
            <a:endParaRPr kumimoji="1" lang="en-US" altLang="ja-JP"/>
          </a:p>
          <a:p>
            <a:r>
              <a:rPr lang="ja-JP" altLang="en-US"/>
              <a:t>ダイナミクスは</a:t>
            </a:r>
            <a:r>
              <a:rPr lang="en-US" altLang="ja-JP"/>
              <a:t>light cloud</a:t>
            </a:r>
            <a:r>
              <a:rPr lang="ja-JP" altLang="en-US"/>
              <a:t>だけで決まる。</a:t>
            </a:r>
            <a:endParaRPr lang="en-US" altLang="ja-JP"/>
          </a:p>
          <a:p>
            <a:r>
              <a:rPr lang="en-US" altLang="ja-JP"/>
              <a:t>flavor partner</a:t>
            </a:r>
            <a:r>
              <a:rPr lang="ja-JP" altLang="en-US"/>
              <a:t>間の質量差が等しくなる。</a:t>
            </a:r>
            <a:endParaRPr lang="en-US" altLang="ja-JP"/>
          </a:p>
          <a:p>
            <a:endParaRPr kumimoji="1" lang="en-US" altLang="ja-JP"/>
          </a:p>
          <a:p>
            <a:r>
              <a:rPr lang="ja-JP" altLang="en-US"/>
              <a:t>何か代数的な式を加えて説明するか？</a:t>
            </a:r>
            <a:endParaRPr lang="en-US" altLang="ja-JP"/>
          </a:p>
          <a:p>
            <a:endParaRPr lang="en-US" altLang="ja-JP"/>
          </a:p>
          <a:p>
            <a:r>
              <a:rPr lang="en-US" altLang="ja-JP"/>
              <a:t>(Heavy part)+(Light part)= hadron mass</a:t>
            </a:r>
          </a:p>
          <a:p>
            <a:endParaRPr lang="en-US" altLang="ja-JP"/>
          </a:p>
          <a:p>
            <a:r>
              <a:rPr kumimoji="1" lang="en-US" altLang="ja-JP"/>
              <a:t>heavy light interaction</a:t>
            </a:r>
            <a:r>
              <a:rPr kumimoji="1" lang="ja-JP" altLang="en-US"/>
              <a:t>は同じ。</a:t>
            </a:r>
            <a:r>
              <a:rPr kumimoji="1" lang="en-US" altLang="ja-JP"/>
              <a:t>light cloud</a:t>
            </a:r>
            <a:r>
              <a:rPr kumimoji="1" lang="ja-JP" altLang="en-US"/>
              <a:t>に入ってる。</a:t>
            </a:r>
            <a:endParaRPr kumimoji="1" lang="en-US" altLang="ja-JP"/>
          </a:p>
          <a:p>
            <a:r>
              <a:rPr kumimoji="1" lang="en-US" altLang="ja-JP"/>
              <a:t>M(HM q) = M_Q + E_[light] &amp;  M(DHB) = M_{QQ} + E_{</a:t>
            </a:r>
            <a:r>
              <a:rPr kumimoji="1" lang="en-US" altLang="ja-JP" err="1"/>
              <a:t>ligh</a:t>
            </a:r>
            <a:r>
              <a:rPr kumimoji="1" lang="en-US" altLang="ja-JP"/>
              <a:t>}</a:t>
            </a:r>
          </a:p>
          <a:p>
            <a:endParaRPr lang="en-US" altLang="ja-JP"/>
          </a:p>
          <a:p>
            <a:r>
              <a:rPr kumimoji="1" lang="en-US" altLang="ja-JP"/>
              <a:t>M(HM s) = M_Q + E_[light s] &amp;  M(DHB) = M_{QQ} + E_{light s}</a:t>
            </a:r>
          </a:p>
        </p:txBody>
      </p:sp>
      <p:sp>
        <p:nvSpPr>
          <p:cNvPr id="5" name="下矢印 4">
            <a:extLst>
              <a:ext uri="{FF2B5EF4-FFF2-40B4-BE49-F238E27FC236}">
                <a16:creationId xmlns:a16="http://schemas.microsoft.com/office/drawing/2014/main" id="{694A4513-C216-6418-0271-F2A08EEE9FEF}"/>
              </a:ext>
            </a:extLst>
          </p:cNvPr>
          <p:cNvSpPr/>
          <p:nvPr/>
        </p:nvSpPr>
        <p:spPr>
          <a:xfrm>
            <a:off x="8170071" y="5852160"/>
            <a:ext cx="344009" cy="3245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C24FEDE-2481-3BEA-1DB8-2586005C244A}"/>
              </a:ext>
            </a:extLst>
          </p:cNvPr>
          <p:cNvSpPr txBox="1"/>
          <p:nvPr/>
        </p:nvSpPr>
        <p:spPr>
          <a:xfrm>
            <a:off x="5520690" y="2560226"/>
            <a:ext cx="6446520" cy="1477328"/>
          </a:xfrm>
          <a:prstGeom prst="rect">
            <a:avLst/>
          </a:prstGeom>
          <a:noFill/>
        </p:spPr>
        <p:txBody>
          <a:bodyPr wrap="square" rtlCol="0">
            <a:spAutoFit/>
          </a:bodyPr>
          <a:lstStyle/>
          <a:p>
            <a:r>
              <a:rPr lang="en-US" altLang="ja-JP"/>
              <a:t>We convolute heavy-light interaction to light quark cloud.</a:t>
            </a:r>
          </a:p>
          <a:p>
            <a:endParaRPr lang="en-US" altLang="ja-JP"/>
          </a:p>
          <a:p>
            <a:r>
              <a:rPr lang="en-US" altLang="ja-JP"/>
              <a:t>Therefore,</a:t>
            </a:r>
          </a:p>
          <a:p>
            <a:r>
              <a:rPr lang="en-US" altLang="ja-JP"/>
              <a:t>Dynamics of these hadrons are determined by the property of their light quark cloud.</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E89563F7-E126-54B6-3021-139969210DF5}"/>
                  </a:ext>
                </a:extLst>
              </p:cNvPr>
              <p:cNvSpPr txBox="1"/>
              <p:nvPr/>
            </p:nvSpPr>
            <p:spPr>
              <a:xfrm>
                <a:off x="5776040" y="4223388"/>
                <a:ext cx="5132070"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h𝑎𝑑𝑟𝑜𝑛</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h𝑒𝑎𝑣𝑦</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𝑙𝑖𝑔h𝑡</m:t>
                          </m:r>
                        </m:sub>
                      </m:sSub>
                    </m:oMath>
                  </m:oMathPara>
                </a14:m>
                <a:endParaRPr kumimoji="1" lang="en-US" altLang="ja-JP"/>
              </a:p>
            </p:txBody>
          </p:sp>
        </mc:Choice>
        <mc:Fallback xmlns="">
          <p:sp>
            <p:nvSpPr>
              <p:cNvPr id="7" name="テキスト ボックス 6">
                <a:extLst>
                  <a:ext uri="{FF2B5EF4-FFF2-40B4-BE49-F238E27FC236}">
                    <a16:creationId xmlns:a16="http://schemas.microsoft.com/office/drawing/2014/main" id="{E89563F7-E126-54B6-3021-139969210DF5}"/>
                  </a:ext>
                </a:extLst>
              </p:cNvPr>
              <p:cNvSpPr txBox="1">
                <a:spLocks noRot="1" noChangeAspect="1" noMove="1" noResize="1" noEditPoints="1" noAdjustHandles="1" noChangeArrowheads="1" noChangeShapeType="1" noTextEdit="1"/>
              </p:cNvSpPr>
              <p:nvPr/>
            </p:nvSpPr>
            <p:spPr>
              <a:xfrm>
                <a:off x="5776040" y="4223388"/>
                <a:ext cx="5132070" cy="491738"/>
              </a:xfrm>
              <a:prstGeom prst="rect">
                <a:avLst/>
              </a:prstGeom>
              <a:blipFill>
                <a:blip r:embed="rId4"/>
                <a:stretch>
                  <a:fillRect b="-12500"/>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D008A946-5AB1-7360-7EFC-1DB865E9BEBE}"/>
              </a:ext>
            </a:extLst>
          </p:cNvPr>
          <p:cNvSpPr txBox="1"/>
          <p:nvPr/>
        </p:nvSpPr>
        <p:spPr>
          <a:xfrm>
            <a:off x="5237717" y="1564136"/>
            <a:ext cx="5977890" cy="830997"/>
          </a:xfrm>
          <a:prstGeom prst="rect">
            <a:avLst/>
          </a:prstGeom>
          <a:noFill/>
        </p:spPr>
        <p:txBody>
          <a:bodyPr wrap="square" rtlCol="0">
            <a:spAutoFit/>
          </a:bodyPr>
          <a:lstStyle/>
          <a:p>
            <a:r>
              <a:rPr kumimoji="1" lang="ja-JP" altLang="en-US" sz="2400"/>
              <a:t>・</a:t>
            </a:r>
            <a:r>
              <a:rPr kumimoji="1" lang="en-US" altLang="ja-JP" sz="2400" u="sng"/>
              <a:t>Flavor partner</a:t>
            </a:r>
            <a:endParaRPr lang="en-US" altLang="ja-JP" sz="2400" u="sng"/>
          </a:p>
          <a:p>
            <a:r>
              <a:rPr kumimoji="1" lang="en-US" altLang="ja-JP" sz="2400"/>
              <a:t> </a:t>
            </a:r>
            <a:r>
              <a:rPr kumimoji="1" lang="ja-JP" altLang="en-US" sz="2400"/>
              <a:t>　</a:t>
            </a:r>
            <a:r>
              <a:rPr kumimoji="1" lang="en-US" altLang="ja-JP" sz="2400"/>
              <a:t>Those who belongs to same flavor rep.</a:t>
            </a:r>
            <a:endParaRPr kumimoji="1" lang="ja-JP" altLang="en-US"/>
          </a:p>
        </p:txBody>
      </p:sp>
    </p:spTree>
    <p:extLst>
      <p:ext uri="{BB962C8B-B14F-4D97-AF65-F5344CB8AC3E}">
        <p14:creationId xmlns:p14="http://schemas.microsoft.com/office/powerpoint/2010/main" val="2764298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12393038" cy="769441"/>
          </a:xfrm>
          <a:prstGeom prst="rect">
            <a:avLst/>
          </a:prstGeom>
          <a:noFill/>
        </p:spPr>
        <p:txBody>
          <a:bodyPr wrap="square" rtlCol="0">
            <a:spAutoFit/>
          </a:bodyPr>
          <a:lstStyle/>
          <a:p>
            <a:r>
              <a:rPr kumimoji="1" lang="en-US" altLang="ja-JP" sz="4400">
                <a:solidFill>
                  <a:schemeClr val="bg1"/>
                </a:solidFill>
              </a:rPr>
              <a:t>The mass relation from </a:t>
            </a:r>
            <a:r>
              <a:rPr kumimoji="1" lang="en-US" altLang="ja-JP" sz="4400" err="1">
                <a:solidFill>
                  <a:schemeClr val="bg1"/>
                </a:solidFill>
              </a:rPr>
              <a:t>superflavor</a:t>
            </a:r>
            <a:r>
              <a:rPr kumimoji="1" lang="en-US" altLang="ja-JP" sz="4400">
                <a:solidFill>
                  <a:schemeClr val="bg1"/>
                </a:solidFill>
              </a:rPr>
              <a:t> symmetry</a:t>
            </a:r>
            <a:endParaRPr kumimoji="1" lang="ja-JP" altLang="en-US" sz="4400">
              <a:solidFill>
                <a:schemeClr val="bg1"/>
              </a:solidFill>
            </a:endParaRPr>
          </a:p>
        </p:txBody>
      </p:sp>
      <p:sp>
        <p:nvSpPr>
          <p:cNvPr id="5" name="下矢印 4">
            <a:extLst>
              <a:ext uri="{FF2B5EF4-FFF2-40B4-BE49-F238E27FC236}">
                <a16:creationId xmlns:a16="http://schemas.microsoft.com/office/drawing/2014/main" id="{694A4513-C216-6418-0271-F2A08EEE9FEF}"/>
              </a:ext>
            </a:extLst>
          </p:cNvPr>
          <p:cNvSpPr/>
          <p:nvPr/>
        </p:nvSpPr>
        <p:spPr>
          <a:xfrm>
            <a:off x="7690367" y="4525725"/>
            <a:ext cx="379569" cy="6535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E89563F7-E126-54B6-3021-139969210DF5}"/>
                  </a:ext>
                </a:extLst>
              </p:cNvPr>
              <p:cNvSpPr txBox="1"/>
              <p:nvPr/>
            </p:nvSpPr>
            <p:spPr>
              <a:xfrm>
                <a:off x="5124332" y="3413972"/>
                <a:ext cx="5132070" cy="558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𝑄𝑞</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𝑞</m:t>
                          </m:r>
                        </m:sub>
                      </m:sSub>
                    </m:oMath>
                  </m:oMathPara>
                </a14:m>
                <a:endParaRPr kumimoji="1" lang="en-US" altLang="ja-JP" sz="2800"/>
              </a:p>
            </p:txBody>
          </p:sp>
        </mc:Choice>
        <mc:Fallback xmlns="">
          <p:sp>
            <p:nvSpPr>
              <p:cNvPr id="7" name="テキスト ボックス 6">
                <a:extLst>
                  <a:ext uri="{FF2B5EF4-FFF2-40B4-BE49-F238E27FC236}">
                    <a16:creationId xmlns:a16="http://schemas.microsoft.com/office/drawing/2014/main" id="{E89563F7-E126-54B6-3021-139969210DF5}"/>
                  </a:ext>
                </a:extLst>
              </p:cNvPr>
              <p:cNvSpPr txBox="1">
                <a:spLocks noRot="1" noChangeAspect="1" noMove="1" noResize="1" noEditPoints="1" noAdjustHandles="1" noChangeArrowheads="1" noChangeShapeType="1" noTextEdit="1"/>
              </p:cNvSpPr>
              <p:nvPr/>
            </p:nvSpPr>
            <p:spPr>
              <a:xfrm>
                <a:off x="5124332" y="3413972"/>
                <a:ext cx="5132070" cy="558230"/>
              </a:xfrm>
              <a:prstGeom prst="rect">
                <a:avLst/>
              </a:prstGeom>
              <a:blipFill>
                <a:blip r:embed="rId3"/>
                <a:stretch>
                  <a:fillRect/>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B53178E6-3952-6D1D-BAD8-728BBC871250}"/>
              </a:ext>
            </a:extLst>
          </p:cNvPr>
          <p:cNvGrpSpPr/>
          <p:nvPr/>
        </p:nvGrpSpPr>
        <p:grpSpPr>
          <a:xfrm>
            <a:off x="512702" y="1364978"/>
            <a:ext cx="1577518" cy="1601548"/>
            <a:chOff x="1181744" y="1515620"/>
            <a:chExt cx="2344280" cy="2319789"/>
          </a:xfrm>
        </p:grpSpPr>
        <p:grpSp>
          <p:nvGrpSpPr>
            <p:cNvPr id="3" name="グループ化 2">
              <a:extLst>
                <a:ext uri="{FF2B5EF4-FFF2-40B4-BE49-F238E27FC236}">
                  <a16:creationId xmlns:a16="http://schemas.microsoft.com/office/drawing/2014/main" id="{5FBFB10A-2A26-291D-4614-A55A9F497D62}"/>
                </a:ext>
              </a:extLst>
            </p:cNvPr>
            <p:cNvGrpSpPr/>
            <p:nvPr/>
          </p:nvGrpSpPr>
          <p:grpSpPr>
            <a:xfrm>
              <a:off x="1181744" y="1515620"/>
              <a:ext cx="2344280" cy="2319789"/>
              <a:chOff x="2791601" y="3739925"/>
              <a:chExt cx="2344280" cy="2319789"/>
            </a:xfrm>
          </p:grpSpPr>
          <p:sp>
            <p:nvSpPr>
              <p:cNvPr id="9" name="フローチャート: 結合子 8">
                <a:extLst>
                  <a:ext uri="{FF2B5EF4-FFF2-40B4-BE49-F238E27FC236}">
                    <a16:creationId xmlns:a16="http://schemas.microsoft.com/office/drawing/2014/main" id="{E6EFA687-8EBE-66F5-502B-D45315571F9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361F8A4-36A0-48E5-8729-D5AE8AFA23AD}"/>
                  </a:ext>
                </a:extLst>
              </p:cNvPr>
              <p:cNvGrpSpPr/>
              <p:nvPr/>
            </p:nvGrpSpPr>
            <p:grpSpPr>
              <a:xfrm>
                <a:off x="3620731" y="4008181"/>
                <a:ext cx="638823" cy="1844108"/>
                <a:chOff x="7156411" y="4008181"/>
                <a:chExt cx="638823" cy="1844108"/>
              </a:xfrm>
            </p:grpSpPr>
            <p:grpSp>
              <p:nvGrpSpPr>
                <p:cNvPr id="12" name="グループ化 11">
                  <a:extLst>
                    <a:ext uri="{FF2B5EF4-FFF2-40B4-BE49-F238E27FC236}">
                      <a16:creationId xmlns:a16="http://schemas.microsoft.com/office/drawing/2014/main" id="{73FA7098-69C5-B563-015C-F620C67A82AF}"/>
                    </a:ext>
                  </a:extLst>
                </p:cNvPr>
                <p:cNvGrpSpPr/>
                <p:nvPr/>
              </p:nvGrpSpPr>
              <p:grpSpPr>
                <a:xfrm>
                  <a:off x="7190925" y="5094422"/>
                  <a:ext cx="604309" cy="757867"/>
                  <a:chOff x="3920641" y="5331098"/>
                  <a:chExt cx="604309" cy="757867"/>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D2A974E-10ED-7123-DB3A-663BB3AAE0CE}"/>
                          </a:ext>
                        </a:extLst>
                      </p:cNvPr>
                      <p:cNvSpPr txBox="1"/>
                      <p:nvPr/>
                    </p:nvSpPr>
                    <p:spPr>
                      <a:xfrm>
                        <a:off x="3920641" y="5331098"/>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15" name="テキスト ボックス 14">
                        <a:extLst>
                          <a:ext uri="{FF2B5EF4-FFF2-40B4-BE49-F238E27FC236}">
                            <a16:creationId xmlns:a16="http://schemas.microsoft.com/office/drawing/2014/main" id="{1D2A974E-10ED-7123-DB3A-663BB3AAE0CE}"/>
                          </a:ext>
                        </a:extLst>
                      </p:cNvPr>
                      <p:cNvSpPr txBox="1">
                        <a:spLocks noRot="1" noChangeAspect="1" noMove="1" noResize="1" noEditPoints="1" noAdjustHandles="1" noChangeArrowheads="1" noChangeShapeType="1" noTextEdit="1"/>
                      </p:cNvSpPr>
                      <p:nvPr/>
                    </p:nvSpPr>
                    <p:spPr>
                      <a:xfrm>
                        <a:off x="3920641" y="5331098"/>
                        <a:ext cx="570044" cy="757867"/>
                      </a:xfrm>
                      <a:prstGeom prst="rect">
                        <a:avLst/>
                      </a:prstGeom>
                      <a:blipFill>
                        <a:blip r:embed="rId4"/>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CBBD28DC-06EC-33EB-DCDC-6C42C9A5A706}"/>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a:extLst>
                    <a:ext uri="{FF2B5EF4-FFF2-40B4-BE49-F238E27FC236}">
                      <a16:creationId xmlns:a16="http://schemas.microsoft.com/office/drawing/2014/main" id="{D1A7641A-E0BE-D342-5787-F57C699CC8DE}"/>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2CA0C5-A5B1-093C-7A84-6E9A9C69BCDB}"/>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112CA0C5-A5B1-093C-7A84-6E9A9C69BCDB}"/>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5"/>
                      <a:stretch>
                        <a:fillRect/>
                      </a:stretch>
                    </a:blipFill>
                  </p:spPr>
                  <p:txBody>
                    <a:bodyPr/>
                    <a:lstStyle/>
                    <a:p>
                      <a:r>
                        <a:rPr lang="ja-JP" altLang="en-US">
                          <a:noFill/>
                        </a:rPr>
                        <a:t> </a:t>
                      </a:r>
                    </a:p>
                  </p:txBody>
                </p:sp>
              </mc:Fallback>
            </mc:AlternateContent>
          </p:grpSp>
        </p:grpSp>
        <p:cxnSp>
          <p:nvCxnSpPr>
            <p:cNvPr id="33" name="直線コネクタ 32">
              <a:extLst>
                <a:ext uri="{FF2B5EF4-FFF2-40B4-BE49-F238E27FC236}">
                  <a16:creationId xmlns:a16="http://schemas.microsoft.com/office/drawing/2014/main" id="{522B4B4E-3462-68DC-5D04-240A976E4872}"/>
                </a:ext>
              </a:extLst>
            </p:cNvPr>
            <p:cNvCxnSpPr>
              <a:cxnSpLocks/>
              <a:stCxn id="13" idx="4"/>
              <a:endCxn id="16" idx="0"/>
            </p:cNvCxnSpPr>
            <p:nvPr/>
          </p:nvCxnSpPr>
          <p:spPr>
            <a:xfrm>
              <a:off x="2347543" y="2454779"/>
              <a:ext cx="0" cy="53762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B3BF373A-1C9C-9427-A3CE-D3B4CC7FE28D}"/>
              </a:ext>
            </a:extLst>
          </p:cNvPr>
          <p:cNvGrpSpPr/>
          <p:nvPr/>
        </p:nvGrpSpPr>
        <p:grpSpPr>
          <a:xfrm>
            <a:off x="512702" y="3728451"/>
            <a:ext cx="1577518" cy="1601548"/>
            <a:chOff x="1175402" y="4169936"/>
            <a:chExt cx="2344280" cy="2319789"/>
          </a:xfrm>
        </p:grpSpPr>
        <p:grpSp>
          <p:nvGrpSpPr>
            <p:cNvPr id="17" name="グループ化 16">
              <a:extLst>
                <a:ext uri="{FF2B5EF4-FFF2-40B4-BE49-F238E27FC236}">
                  <a16:creationId xmlns:a16="http://schemas.microsoft.com/office/drawing/2014/main" id="{753D4714-240E-4302-E044-C1BFE8FC162B}"/>
                </a:ext>
              </a:extLst>
            </p:cNvPr>
            <p:cNvGrpSpPr/>
            <p:nvPr/>
          </p:nvGrpSpPr>
          <p:grpSpPr>
            <a:xfrm>
              <a:off x="1175402" y="4169936"/>
              <a:ext cx="2344280" cy="2319789"/>
              <a:chOff x="6037721" y="3900979"/>
              <a:chExt cx="2344280" cy="2319789"/>
            </a:xfrm>
          </p:grpSpPr>
          <p:grpSp>
            <p:nvGrpSpPr>
              <p:cNvPr id="18" name="グループ化 17">
                <a:extLst>
                  <a:ext uri="{FF2B5EF4-FFF2-40B4-BE49-F238E27FC236}">
                    <a16:creationId xmlns:a16="http://schemas.microsoft.com/office/drawing/2014/main" id="{015F777C-EA84-25A9-D637-9F65BC1B894E}"/>
                  </a:ext>
                </a:extLst>
              </p:cNvPr>
              <p:cNvGrpSpPr/>
              <p:nvPr/>
            </p:nvGrpSpPr>
            <p:grpSpPr>
              <a:xfrm>
                <a:off x="6037721" y="3900979"/>
                <a:ext cx="2344280" cy="2319789"/>
                <a:chOff x="2791601" y="3739925"/>
                <a:chExt cx="2344280" cy="2319789"/>
              </a:xfrm>
            </p:grpSpPr>
            <p:sp>
              <p:nvSpPr>
                <p:cNvPr id="25" name="フローチャート: 結合子 24">
                  <a:extLst>
                    <a:ext uri="{FF2B5EF4-FFF2-40B4-BE49-F238E27FC236}">
                      <a16:creationId xmlns:a16="http://schemas.microsoft.com/office/drawing/2014/main" id="{A922EE44-214B-055D-273D-DC71D798F14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54ABD946-FE6F-8F3B-068D-B8C09E80B55B}"/>
                    </a:ext>
                  </a:extLst>
                </p:cNvPr>
                <p:cNvGrpSpPr/>
                <p:nvPr/>
              </p:nvGrpSpPr>
              <p:grpSpPr>
                <a:xfrm>
                  <a:off x="3630157" y="5087144"/>
                  <a:ext cx="604309" cy="757867"/>
                  <a:chOff x="3895553" y="5323820"/>
                  <a:chExt cx="604309" cy="757867"/>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8EC3E58-26BA-F384-28C7-91F7891D63CA}"/>
                          </a:ext>
                        </a:extLst>
                      </p:cNvPr>
                      <p:cNvSpPr txBox="1"/>
                      <p:nvPr/>
                    </p:nvSpPr>
                    <p:spPr>
                      <a:xfrm>
                        <a:off x="3912684" y="5323820"/>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𝑞</m:t>
                              </m:r>
                            </m:oMath>
                          </m:oMathPara>
                        </a14:m>
                        <a:endParaRPr kumimoji="1" lang="ja-JP" altLang="en-US" sz="1400"/>
                      </a:p>
                    </p:txBody>
                  </p:sp>
                </mc:Choice>
                <mc:Fallback xmlns="">
                  <p:sp>
                    <p:nvSpPr>
                      <p:cNvPr id="27" name="テキスト ボックス 26">
                        <a:extLst>
                          <a:ext uri="{FF2B5EF4-FFF2-40B4-BE49-F238E27FC236}">
                            <a16:creationId xmlns:a16="http://schemas.microsoft.com/office/drawing/2014/main" id="{D8EC3E58-26BA-F384-28C7-91F7891D63CA}"/>
                          </a:ext>
                        </a:extLst>
                      </p:cNvPr>
                      <p:cNvSpPr txBox="1">
                        <a:spLocks noRot="1" noChangeAspect="1" noMove="1" noResize="1" noEditPoints="1" noAdjustHandles="1" noChangeArrowheads="1" noChangeShapeType="1" noTextEdit="1"/>
                      </p:cNvSpPr>
                      <p:nvPr/>
                    </p:nvSpPr>
                    <p:spPr>
                      <a:xfrm>
                        <a:off x="3912684" y="5323820"/>
                        <a:ext cx="570044" cy="757867"/>
                      </a:xfrm>
                      <a:prstGeom prst="rect">
                        <a:avLst/>
                      </a:prstGeom>
                      <a:blipFill>
                        <a:blip r:embed="rId6"/>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A0182781-41D2-0192-9207-BD1225A939E6}"/>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446C62C-8CA6-C125-7A58-879743F1F6E8}"/>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19" name="テキスト ボックス 18">
                    <a:extLst>
                      <a:ext uri="{FF2B5EF4-FFF2-40B4-BE49-F238E27FC236}">
                        <a16:creationId xmlns:a16="http://schemas.microsoft.com/office/drawing/2014/main" id="{C446C62C-8CA6-C125-7A58-879743F1F6E8}"/>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7"/>
                    <a:stretch>
                      <a:fillRect/>
                    </a:stretch>
                  </a:blipFill>
                </p:spPr>
                <p:txBody>
                  <a:bodyPr/>
                  <a:lstStyle/>
                  <a:p>
                    <a:r>
                      <a:rPr lang="ja-JP" altLang="en-US">
                        <a:noFill/>
                      </a:rPr>
                      <a:t> </a:t>
                    </a:r>
                  </a:p>
                </p:txBody>
              </p:sp>
            </mc:Fallback>
          </mc:AlternateContent>
          <p:sp>
            <p:nvSpPr>
              <p:cNvPr id="20" name="円/楕円 19">
                <a:extLst>
                  <a:ext uri="{FF2B5EF4-FFF2-40B4-BE49-F238E27FC236}">
                    <a16:creationId xmlns:a16="http://schemas.microsoft.com/office/drawing/2014/main" id="{A7FE9EC7-6EA5-FF31-409A-1092195A9FEC}"/>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A1058CA-179B-B4FC-815D-821D7AA7228E}"/>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21" name="テキスト ボックス 20">
                    <a:extLst>
                      <a:ext uri="{FF2B5EF4-FFF2-40B4-BE49-F238E27FC236}">
                        <a16:creationId xmlns:a16="http://schemas.microsoft.com/office/drawing/2014/main" id="{FA1058CA-179B-B4FC-815D-821D7AA7228E}"/>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8"/>
                    <a:stretch>
                      <a:fillRect/>
                    </a:stretch>
                  </a:blipFill>
                </p:spPr>
                <p:txBody>
                  <a:bodyPr/>
                  <a:lstStyle/>
                  <a:p>
                    <a:r>
                      <a:rPr lang="ja-JP" altLang="en-US">
                        <a:noFill/>
                      </a:rPr>
                      <a:t> </a:t>
                    </a:r>
                  </a:p>
                </p:txBody>
              </p:sp>
            </mc:Fallback>
          </mc:AlternateContent>
          <p:sp>
            <p:nvSpPr>
              <p:cNvPr id="22" name="円/楕円 21">
                <a:extLst>
                  <a:ext uri="{FF2B5EF4-FFF2-40B4-BE49-F238E27FC236}">
                    <a16:creationId xmlns:a16="http://schemas.microsoft.com/office/drawing/2014/main" id="{CA13DAE5-4B58-C09D-B0AA-3B35201D797B}"/>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C0C408F7-E838-E7F6-5A3D-216E3B1E64F1}"/>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B11DCC7F-1512-C5D5-F87A-9B0330B07D59}"/>
                </a:ext>
              </a:extLst>
            </p:cNvPr>
            <p:cNvCxnSpPr>
              <a:cxnSpLocks/>
              <a:endCxn id="28" idx="0"/>
            </p:cNvCxnSpPr>
            <p:nvPr/>
          </p:nvCxnSpPr>
          <p:spPr>
            <a:xfrm flipH="1">
              <a:off x="2316113" y="4900221"/>
              <a:ext cx="31429" cy="73764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062336C-46CE-735F-2A61-94E48BF3D2F0}"/>
                </a:ext>
              </a:extLst>
            </p:cNvPr>
            <p:cNvCxnSpPr>
              <a:cxnSpLocks/>
              <a:stCxn id="22" idx="6"/>
              <a:endCxn id="20"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F914A01D-B3EF-43C4-6521-56703C8E8523}"/>
                  </a:ext>
                </a:extLst>
              </p:cNvPr>
              <p:cNvSpPr txBox="1"/>
              <p:nvPr/>
            </p:nvSpPr>
            <p:spPr>
              <a:xfrm>
                <a:off x="5955124" y="3914765"/>
                <a:ext cx="3513078" cy="558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𝐷𝐻𝐵</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𝑀</m:t>
                          </m:r>
                        </m:e>
                        <m:sub>
                          <m:r>
                            <a:rPr kumimoji="1" lang="en-US" altLang="ja-JP" sz="2800" b="0" i="1" smtClean="0">
                              <a:latin typeface="Cambria Math" panose="02040503050406030204" pitchFamily="18" charset="0"/>
                            </a:rPr>
                            <m:t>𝑄𝑄</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𝐸</m:t>
                          </m:r>
                        </m:e>
                        <m:sub>
                          <m:r>
                            <a:rPr kumimoji="1" lang="en-US" altLang="ja-JP" sz="2800" b="0" i="1" smtClean="0">
                              <a:latin typeface="Cambria Math" panose="02040503050406030204" pitchFamily="18" charset="0"/>
                            </a:rPr>
                            <m:t>𝑙𝑖𝑔h𝑡</m:t>
                          </m:r>
                        </m:sub>
                      </m:sSub>
                    </m:oMath>
                  </m:oMathPara>
                </a14:m>
                <a:endParaRPr lang="ja-JP" altLang="en-US"/>
              </a:p>
            </p:txBody>
          </p:sp>
        </mc:Choice>
        <mc:Fallback xmlns="">
          <p:sp>
            <p:nvSpPr>
              <p:cNvPr id="47" name="テキスト ボックス 46">
                <a:extLst>
                  <a:ext uri="{FF2B5EF4-FFF2-40B4-BE49-F238E27FC236}">
                    <a16:creationId xmlns:a16="http://schemas.microsoft.com/office/drawing/2014/main" id="{F914A01D-B3EF-43C4-6521-56703C8E8523}"/>
                  </a:ext>
                </a:extLst>
              </p:cNvPr>
              <p:cNvSpPr txBox="1">
                <a:spLocks noRot="1" noChangeAspect="1" noMove="1" noResize="1" noEditPoints="1" noAdjustHandles="1" noChangeArrowheads="1" noChangeShapeType="1" noTextEdit="1"/>
              </p:cNvSpPr>
              <p:nvPr/>
            </p:nvSpPr>
            <p:spPr>
              <a:xfrm>
                <a:off x="5955124" y="3914765"/>
                <a:ext cx="3513078" cy="558230"/>
              </a:xfrm>
              <a:prstGeom prst="rect">
                <a:avLst/>
              </a:prstGeom>
              <a:blipFill>
                <a:blip r:embed="rId9"/>
                <a:stretch>
                  <a:fillRect/>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50AD4F25-A92D-07D5-1A24-A28B46F84826}"/>
              </a:ext>
            </a:extLst>
          </p:cNvPr>
          <p:cNvSpPr txBox="1"/>
          <p:nvPr/>
        </p:nvSpPr>
        <p:spPr>
          <a:xfrm>
            <a:off x="577702" y="5905465"/>
            <a:ext cx="11337957" cy="954107"/>
          </a:xfrm>
          <a:prstGeom prst="rect">
            <a:avLst/>
          </a:prstGeom>
          <a:noFill/>
        </p:spPr>
        <p:txBody>
          <a:bodyPr wrap="square" rtlCol="0">
            <a:spAutoFit/>
          </a:bodyPr>
          <a:lstStyle/>
          <a:p>
            <a:r>
              <a:rPr kumimoji="1" lang="en-US" altLang="ja-JP" sz="2800">
                <a:solidFill>
                  <a:srgbClr val="FF0000"/>
                </a:solidFill>
              </a:rPr>
              <a:t>Superflavor symmetry implies that mass differences between flavor partners are the same in the superflavor partners.</a:t>
            </a:r>
            <a:endParaRPr kumimoji="1" lang="ja-JP" altLang="en-US" sz="2800">
              <a:solidFill>
                <a:srgbClr val="FF0000"/>
              </a:solidFill>
            </a:endParaRPr>
          </a:p>
        </p:txBody>
      </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C6FC8F1-82D2-76FD-37ED-1CF207828314}"/>
                  </a:ext>
                </a:extLst>
              </p:cNvPr>
              <p:cNvSpPr txBox="1"/>
              <p:nvPr/>
            </p:nvSpPr>
            <p:spPr>
              <a:xfrm>
                <a:off x="4878333" y="5209049"/>
                <a:ext cx="6895956" cy="524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𝑀</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𝑄𝑄𝑠</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𝑀</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𝑄𝑄𝑞</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𝑀</m:t>
                      </m:r>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solidFill>
                            <a:srgbClr val="FF0000"/>
                          </a:solidFill>
                          <a:latin typeface="Cambria Math" panose="02040503050406030204" pitchFamily="18" charset="0"/>
                        </a:rPr>
                        <m:t>𝑠</m:t>
                      </m:r>
                      <m:r>
                        <a:rPr kumimoji="1" lang="en-US" altLang="ja-JP" sz="2800" b="0" i="1" smtClean="0">
                          <a:latin typeface="Cambria Math" panose="02040503050406030204" pitchFamily="18" charset="0"/>
                        </a:rPr>
                        <m:t>)−</m:t>
                      </m:r>
                      <m:r>
                        <a:rPr lang="en-US" altLang="ja-JP" sz="2800" i="1">
                          <a:latin typeface="Cambria Math" panose="02040503050406030204" pitchFamily="18" charset="0"/>
                        </a:rPr>
                        <m:t>𝑀</m:t>
                      </m:r>
                      <m:r>
                        <a:rPr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r>
                        <a:rPr kumimoji="1" lang="en-US" altLang="ja-JP" sz="2800" b="0" i="1" smtClean="0">
                          <a:latin typeface="Cambria Math" panose="02040503050406030204" pitchFamily="18" charset="0"/>
                        </a:rPr>
                        <m:t>𝑞</m:t>
                      </m:r>
                      <m:r>
                        <a:rPr kumimoji="1" lang="en-US" altLang="ja-JP" sz="2800" b="0" i="1" smtClean="0">
                          <a:latin typeface="Cambria Math" panose="02040503050406030204" pitchFamily="18" charset="0"/>
                        </a:rPr>
                        <m:t>)</m:t>
                      </m:r>
                    </m:oMath>
                  </m:oMathPara>
                </a14:m>
                <a:endParaRPr kumimoji="1" lang="ja-JP" altLang="en-US" sz="2800"/>
              </a:p>
            </p:txBody>
          </p:sp>
        </mc:Choice>
        <mc:Fallback xmlns="">
          <p:sp>
            <p:nvSpPr>
              <p:cNvPr id="51" name="テキスト ボックス 50">
                <a:extLst>
                  <a:ext uri="{FF2B5EF4-FFF2-40B4-BE49-F238E27FC236}">
                    <a16:creationId xmlns:a16="http://schemas.microsoft.com/office/drawing/2014/main" id="{1C6FC8F1-82D2-76FD-37ED-1CF207828314}"/>
                  </a:ext>
                </a:extLst>
              </p:cNvPr>
              <p:cNvSpPr txBox="1">
                <a:spLocks noRot="1" noChangeAspect="1" noMove="1" noResize="1" noEditPoints="1" noAdjustHandles="1" noChangeArrowheads="1" noChangeShapeType="1" noTextEdit="1"/>
              </p:cNvSpPr>
              <p:nvPr/>
            </p:nvSpPr>
            <p:spPr>
              <a:xfrm>
                <a:off x="4878333" y="5209049"/>
                <a:ext cx="6895956" cy="524118"/>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57803A-91C3-55BD-B216-6FE6B81FE4E7}"/>
                  </a:ext>
                </a:extLst>
              </p:cNvPr>
              <p:cNvSpPr txBox="1"/>
              <p:nvPr/>
            </p:nvSpPr>
            <p:spPr>
              <a:xfrm>
                <a:off x="2068654" y="2980510"/>
                <a:ext cx="199763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𝑏</m:t>
                      </m:r>
                    </m:oMath>
                  </m:oMathPara>
                </a14:m>
                <a:endParaRPr kumimoji="1" lang="en-US" altLang="ja-JP"/>
              </a:p>
              <a:p>
                <a:pPr/>
                <a14:m>
                  <m:oMathPara xmlns:m="http://schemas.openxmlformats.org/officeDocument/2006/math">
                    <m:oMathParaPr>
                      <m:jc m:val="left"/>
                    </m:oMathParaPr>
                    <m:oMath xmlns:m="http://schemas.openxmlformats.org/officeDocument/2006/math">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A157803A-91C3-55BD-B216-6FE6B81FE4E7}"/>
                  </a:ext>
                </a:extLst>
              </p:cNvPr>
              <p:cNvSpPr txBox="1">
                <a:spLocks noRot="1" noChangeAspect="1" noMove="1" noResize="1" noEditPoints="1" noAdjustHandles="1" noChangeArrowheads="1" noChangeShapeType="1" noTextEdit="1"/>
              </p:cNvSpPr>
              <p:nvPr/>
            </p:nvSpPr>
            <p:spPr>
              <a:xfrm>
                <a:off x="2068654" y="2980510"/>
                <a:ext cx="1997631" cy="646331"/>
              </a:xfrm>
              <a:prstGeom prst="rect">
                <a:avLst/>
              </a:prstGeom>
              <a:blipFill>
                <a:blip r:embed="rId11"/>
                <a:stretch>
                  <a:fillRect l="-610" b="-2830"/>
                </a:stretch>
              </a:blipFill>
            </p:spPr>
            <p:txBody>
              <a:bodyPr/>
              <a:lstStyle/>
              <a:p>
                <a:r>
                  <a:rPr lang="ja-JP" altLang="en-US">
                    <a:noFill/>
                  </a:rPr>
                  <a:t> </a:t>
                </a:r>
              </a:p>
            </p:txBody>
          </p:sp>
        </mc:Fallback>
      </mc:AlternateContent>
      <p:sp>
        <p:nvSpPr>
          <p:cNvPr id="23" name="円弧 22">
            <a:extLst>
              <a:ext uri="{FF2B5EF4-FFF2-40B4-BE49-F238E27FC236}">
                <a16:creationId xmlns:a16="http://schemas.microsoft.com/office/drawing/2014/main" id="{FBCDEA68-6AC9-6C1B-FD72-A6CE02E8571E}"/>
              </a:ext>
            </a:extLst>
          </p:cNvPr>
          <p:cNvSpPr/>
          <p:nvPr/>
        </p:nvSpPr>
        <p:spPr>
          <a:xfrm>
            <a:off x="9251918" y="3681276"/>
            <a:ext cx="316992" cy="621436"/>
          </a:xfrm>
          <a:prstGeom prst="arc">
            <a:avLst>
              <a:gd name="adj1" fmla="val 15763651"/>
              <a:gd name="adj2" fmla="val 5679226"/>
            </a:avLst>
          </a:prstGeom>
          <a:ln w="1905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D930195B-515D-43B3-7A36-B967D4CDAEA1}"/>
                  </a:ext>
                </a:extLst>
              </p:cNvPr>
              <p:cNvSpPr txBox="1"/>
              <p:nvPr/>
            </p:nvSpPr>
            <p:spPr>
              <a:xfrm>
                <a:off x="9529328" y="3621471"/>
                <a:ext cx="3197064" cy="668901"/>
              </a:xfrm>
              <a:prstGeom prst="rect">
                <a:avLst/>
              </a:prstGeom>
              <a:noFill/>
            </p:spPr>
            <p:txBody>
              <a:bodyPr wrap="square" rtlCol="0">
                <a:spAutoFit/>
              </a:bodyPr>
              <a:lstStyle/>
              <a:p>
                <a:r>
                  <a:rPr kumimoji="1" lang="en-US" altLang="ja-JP"/>
                  <a:t>same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𝑙𝑖𝑔h𝑡</m:t>
                        </m:r>
                      </m:sub>
                    </m:sSub>
                  </m:oMath>
                </a14:m>
                <a:endParaRPr kumimoji="1" lang="en-US" altLang="ja-JP"/>
              </a:p>
              <a:p>
                <a:r>
                  <a:rPr lang="en-US" altLang="ja-JP"/>
                  <a:t>from same light cloud</a:t>
                </a:r>
                <a:r>
                  <a:rPr kumimoji="1" lang="en-US" altLang="ja-JP"/>
                  <a:t> </a:t>
                </a:r>
                <a:endParaRPr kumimoji="1" lang="ja-JP" altLang="en-US"/>
              </a:p>
            </p:txBody>
          </p:sp>
        </mc:Choice>
        <mc:Fallback xmlns="">
          <p:sp>
            <p:nvSpPr>
              <p:cNvPr id="29" name="テキスト ボックス 28">
                <a:extLst>
                  <a:ext uri="{FF2B5EF4-FFF2-40B4-BE49-F238E27FC236}">
                    <a16:creationId xmlns:a16="http://schemas.microsoft.com/office/drawing/2014/main" id="{D930195B-515D-43B3-7A36-B967D4CDAEA1}"/>
                  </a:ext>
                </a:extLst>
              </p:cNvPr>
              <p:cNvSpPr txBox="1">
                <a:spLocks noRot="1" noChangeAspect="1" noMove="1" noResize="1" noEditPoints="1" noAdjustHandles="1" noChangeArrowheads="1" noChangeShapeType="1" noTextEdit="1"/>
              </p:cNvSpPr>
              <p:nvPr/>
            </p:nvSpPr>
            <p:spPr>
              <a:xfrm>
                <a:off x="9529328" y="3621471"/>
                <a:ext cx="3197064" cy="668901"/>
              </a:xfrm>
              <a:prstGeom prst="rect">
                <a:avLst/>
              </a:prstGeom>
              <a:blipFill>
                <a:blip r:embed="rId12"/>
                <a:stretch>
                  <a:fillRect l="-1524" t="-2727" b="-13636"/>
                </a:stretch>
              </a:blipFill>
            </p:spPr>
            <p:txBody>
              <a:bodyPr/>
              <a:lstStyle/>
              <a:p>
                <a:r>
                  <a:rPr lang="ja-JP" altLang="en-US">
                    <a:noFill/>
                  </a:rPr>
                  <a:t> </a:t>
                </a:r>
              </a:p>
            </p:txBody>
          </p:sp>
        </mc:Fallback>
      </mc:AlternateContent>
      <p:grpSp>
        <p:nvGrpSpPr>
          <p:cNvPr id="62" name="グループ化 61">
            <a:extLst>
              <a:ext uri="{FF2B5EF4-FFF2-40B4-BE49-F238E27FC236}">
                <a16:creationId xmlns:a16="http://schemas.microsoft.com/office/drawing/2014/main" id="{5EBC493A-A9BE-E96C-BF81-038B8E7CB5FF}"/>
              </a:ext>
            </a:extLst>
          </p:cNvPr>
          <p:cNvGrpSpPr/>
          <p:nvPr/>
        </p:nvGrpSpPr>
        <p:grpSpPr>
          <a:xfrm>
            <a:off x="2966645" y="1364978"/>
            <a:ext cx="1577518" cy="1601548"/>
            <a:chOff x="1181744" y="1515620"/>
            <a:chExt cx="2344280" cy="2319789"/>
          </a:xfrm>
        </p:grpSpPr>
        <p:grpSp>
          <p:nvGrpSpPr>
            <p:cNvPr id="63" name="グループ化 62">
              <a:extLst>
                <a:ext uri="{FF2B5EF4-FFF2-40B4-BE49-F238E27FC236}">
                  <a16:creationId xmlns:a16="http://schemas.microsoft.com/office/drawing/2014/main" id="{6FB20A65-D351-3D8E-E312-DBEB4FEA8B83}"/>
                </a:ext>
              </a:extLst>
            </p:cNvPr>
            <p:cNvGrpSpPr/>
            <p:nvPr/>
          </p:nvGrpSpPr>
          <p:grpSpPr>
            <a:xfrm>
              <a:off x="1181744" y="1515620"/>
              <a:ext cx="2344280" cy="2319789"/>
              <a:chOff x="2791601" y="3739925"/>
              <a:chExt cx="2344280" cy="2319789"/>
            </a:xfrm>
          </p:grpSpPr>
          <p:sp>
            <p:nvSpPr>
              <p:cNvPr id="65" name="フローチャート: 結合子 64">
                <a:extLst>
                  <a:ext uri="{FF2B5EF4-FFF2-40B4-BE49-F238E27FC236}">
                    <a16:creationId xmlns:a16="http://schemas.microsoft.com/office/drawing/2014/main" id="{FF8C9C30-F47B-C0B5-2FDE-A62E166C33CE}"/>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CAB06EA-07FD-8E20-8138-360D343333CD}"/>
                  </a:ext>
                </a:extLst>
              </p:cNvPr>
              <p:cNvGrpSpPr/>
              <p:nvPr/>
            </p:nvGrpSpPr>
            <p:grpSpPr>
              <a:xfrm>
                <a:off x="3620731" y="4008181"/>
                <a:ext cx="638823" cy="1880993"/>
                <a:chOff x="7156411" y="4008181"/>
                <a:chExt cx="638823" cy="1880993"/>
              </a:xfrm>
            </p:grpSpPr>
            <p:grpSp>
              <p:nvGrpSpPr>
                <p:cNvPr id="67" name="グループ化 66">
                  <a:extLst>
                    <a:ext uri="{FF2B5EF4-FFF2-40B4-BE49-F238E27FC236}">
                      <a16:creationId xmlns:a16="http://schemas.microsoft.com/office/drawing/2014/main" id="{75EF5A35-A60C-CD27-176E-508025A59AB6}"/>
                    </a:ext>
                  </a:extLst>
                </p:cNvPr>
                <p:cNvGrpSpPr/>
                <p:nvPr/>
              </p:nvGrpSpPr>
              <p:grpSpPr>
                <a:xfrm>
                  <a:off x="7190925" y="5131307"/>
                  <a:ext cx="604309" cy="757867"/>
                  <a:chOff x="3920641" y="5367983"/>
                  <a:chExt cx="604309" cy="757867"/>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C48F0DA-EEEF-EE16-B900-5E8DD7AE4DFB}"/>
                          </a:ext>
                        </a:extLst>
                      </p:cNvPr>
                      <p:cNvSpPr txBox="1"/>
                      <p:nvPr/>
                    </p:nvSpPr>
                    <p:spPr>
                      <a:xfrm>
                        <a:off x="3944113" y="536798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70" name="テキスト ボックス 69">
                        <a:extLst>
                          <a:ext uri="{FF2B5EF4-FFF2-40B4-BE49-F238E27FC236}">
                            <a16:creationId xmlns:a16="http://schemas.microsoft.com/office/drawing/2014/main" id="{7C48F0DA-EEEF-EE16-B900-5E8DD7AE4DFB}"/>
                          </a:ext>
                        </a:extLst>
                      </p:cNvPr>
                      <p:cNvSpPr txBox="1">
                        <a:spLocks noRot="1" noChangeAspect="1" noMove="1" noResize="1" noEditPoints="1" noAdjustHandles="1" noChangeArrowheads="1" noChangeShapeType="1" noTextEdit="1"/>
                      </p:cNvSpPr>
                      <p:nvPr/>
                    </p:nvSpPr>
                    <p:spPr>
                      <a:xfrm>
                        <a:off x="3944113" y="5367983"/>
                        <a:ext cx="570044" cy="757867"/>
                      </a:xfrm>
                      <a:prstGeom prst="rect">
                        <a:avLst/>
                      </a:prstGeom>
                      <a:blipFill>
                        <a:blip r:embed="rId13"/>
                        <a:stretch>
                          <a:fillRect/>
                        </a:stretch>
                      </a:blipFill>
                    </p:spPr>
                    <p:txBody>
                      <a:bodyPr/>
                      <a:lstStyle/>
                      <a:p>
                        <a:r>
                          <a:rPr lang="ja-JP" altLang="en-US">
                            <a:noFill/>
                          </a:rPr>
                          <a:t> </a:t>
                        </a:r>
                      </a:p>
                    </p:txBody>
                  </p:sp>
                </mc:Fallback>
              </mc:AlternateContent>
              <p:sp>
                <p:nvSpPr>
                  <p:cNvPr id="71" name="円/楕円 70">
                    <a:extLst>
                      <a:ext uri="{FF2B5EF4-FFF2-40B4-BE49-F238E27FC236}">
                        <a16:creationId xmlns:a16="http://schemas.microsoft.com/office/drawing/2014/main" id="{C226BB63-7DFF-74F3-C90F-7BBF9E2FAE6A}"/>
                      </a:ext>
                    </a:extLst>
                  </p:cNvPr>
                  <p:cNvSpPr/>
                  <p:nvPr/>
                </p:nvSpPr>
                <p:spPr>
                  <a:xfrm>
                    <a:off x="3920641" y="545338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円/楕円 67">
                  <a:extLst>
                    <a:ext uri="{FF2B5EF4-FFF2-40B4-BE49-F238E27FC236}">
                      <a16:creationId xmlns:a16="http://schemas.microsoft.com/office/drawing/2014/main" id="{8D805EA3-910D-DFF8-D5D8-8B0F7B5D190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CD8142EE-A44B-BF9D-604D-B511F0E635A1}"/>
                        </a:ext>
                      </a:extLst>
                    </p:cNvPr>
                    <p:cNvSpPr txBox="1"/>
                    <p:nvPr/>
                  </p:nvSpPr>
                  <p:spPr>
                    <a:xfrm>
                      <a:off x="7156411" y="4008181"/>
                      <a:ext cx="570044" cy="759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𝑄</m:t>
                                </m:r>
                              </m:e>
                            </m:acc>
                          </m:oMath>
                        </m:oMathPara>
                      </a14:m>
                      <a:endParaRPr kumimoji="1" lang="ja-JP" altLang="en-US" sz="2000"/>
                    </a:p>
                  </p:txBody>
                </p:sp>
              </mc:Choice>
              <mc:Fallback xmlns="">
                <p:sp>
                  <p:nvSpPr>
                    <p:cNvPr id="69" name="テキスト ボックス 68">
                      <a:extLst>
                        <a:ext uri="{FF2B5EF4-FFF2-40B4-BE49-F238E27FC236}">
                          <a16:creationId xmlns:a16="http://schemas.microsoft.com/office/drawing/2014/main" id="{CD8142EE-A44B-BF9D-604D-B511F0E635A1}"/>
                        </a:ext>
                      </a:extLst>
                    </p:cNvPr>
                    <p:cNvSpPr txBox="1">
                      <a:spLocks noRot="1" noChangeAspect="1" noMove="1" noResize="1" noEditPoints="1" noAdjustHandles="1" noChangeArrowheads="1" noChangeShapeType="1" noTextEdit="1"/>
                    </p:cNvSpPr>
                    <p:nvPr/>
                  </p:nvSpPr>
                  <p:spPr>
                    <a:xfrm>
                      <a:off x="7156411" y="4008181"/>
                      <a:ext cx="570044" cy="759167"/>
                    </a:xfrm>
                    <a:prstGeom prst="rect">
                      <a:avLst/>
                    </a:prstGeom>
                    <a:blipFill>
                      <a:blip r:embed="rId14"/>
                      <a:stretch>
                        <a:fillRect/>
                      </a:stretch>
                    </a:blipFill>
                  </p:spPr>
                  <p:txBody>
                    <a:bodyPr/>
                    <a:lstStyle/>
                    <a:p>
                      <a:r>
                        <a:rPr lang="ja-JP" altLang="en-US">
                          <a:noFill/>
                        </a:rPr>
                        <a:t> </a:t>
                      </a:r>
                    </a:p>
                  </p:txBody>
                </p:sp>
              </mc:Fallback>
            </mc:AlternateContent>
          </p:grpSp>
        </p:grpSp>
        <p:cxnSp>
          <p:nvCxnSpPr>
            <p:cNvPr id="64" name="直線コネクタ 63">
              <a:extLst>
                <a:ext uri="{FF2B5EF4-FFF2-40B4-BE49-F238E27FC236}">
                  <a16:creationId xmlns:a16="http://schemas.microsoft.com/office/drawing/2014/main" id="{5062E7FB-9BB0-C73F-444D-47DE51366F8A}"/>
                </a:ext>
              </a:extLst>
            </p:cNvPr>
            <p:cNvCxnSpPr>
              <a:cxnSpLocks/>
              <a:stCxn id="68" idx="4"/>
              <a:endCxn id="71" idx="0"/>
            </p:cNvCxnSpPr>
            <p:nvPr/>
          </p:nvCxnSpPr>
          <p:spPr>
            <a:xfrm>
              <a:off x="2347543" y="2454779"/>
              <a:ext cx="0" cy="53762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F81C1CC6-02AE-D807-C9B8-7E38068511B9}"/>
              </a:ext>
            </a:extLst>
          </p:cNvPr>
          <p:cNvGrpSpPr/>
          <p:nvPr/>
        </p:nvGrpSpPr>
        <p:grpSpPr>
          <a:xfrm>
            <a:off x="2966645" y="3728451"/>
            <a:ext cx="1577518" cy="1601548"/>
            <a:chOff x="1175402" y="4169936"/>
            <a:chExt cx="2344280" cy="2319789"/>
          </a:xfrm>
        </p:grpSpPr>
        <p:grpSp>
          <p:nvGrpSpPr>
            <p:cNvPr id="73" name="グループ化 72">
              <a:extLst>
                <a:ext uri="{FF2B5EF4-FFF2-40B4-BE49-F238E27FC236}">
                  <a16:creationId xmlns:a16="http://schemas.microsoft.com/office/drawing/2014/main" id="{F4C0AAEC-9B15-8A0B-91A0-077BD513B46E}"/>
                </a:ext>
              </a:extLst>
            </p:cNvPr>
            <p:cNvGrpSpPr/>
            <p:nvPr/>
          </p:nvGrpSpPr>
          <p:grpSpPr>
            <a:xfrm>
              <a:off x="1175402" y="4169936"/>
              <a:ext cx="2344280" cy="2319789"/>
              <a:chOff x="6037721" y="3900979"/>
              <a:chExt cx="2344280" cy="2319789"/>
            </a:xfrm>
          </p:grpSpPr>
          <p:grpSp>
            <p:nvGrpSpPr>
              <p:cNvPr id="76" name="グループ化 75">
                <a:extLst>
                  <a:ext uri="{FF2B5EF4-FFF2-40B4-BE49-F238E27FC236}">
                    <a16:creationId xmlns:a16="http://schemas.microsoft.com/office/drawing/2014/main" id="{2E1E1722-9F16-7667-F4EF-344B942587A0}"/>
                  </a:ext>
                </a:extLst>
              </p:cNvPr>
              <p:cNvGrpSpPr/>
              <p:nvPr/>
            </p:nvGrpSpPr>
            <p:grpSpPr>
              <a:xfrm>
                <a:off x="6037721" y="3900979"/>
                <a:ext cx="2344280" cy="2319789"/>
                <a:chOff x="2791601" y="3739925"/>
                <a:chExt cx="2344280" cy="2319789"/>
              </a:xfrm>
            </p:grpSpPr>
            <p:sp>
              <p:nvSpPr>
                <p:cNvPr id="82" name="フローチャート: 結合子 81">
                  <a:extLst>
                    <a:ext uri="{FF2B5EF4-FFF2-40B4-BE49-F238E27FC236}">
                      <a16:creationId xmlns:a16="http://schemas.microsoft.com/office/drawing/2014/main" id="{EF48E66F-5658-7F0D-A5C6-04FEACF9248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1CCD6B28-ABE8-092F-063E-CC34F8924501}"/>
                    </a:ext>
                  </a:extLst>
                </p:cNvPr>
                <p:cNvGrpSpPr/>
                <p:nvPr/>
              </p:nvGrpSpPr>
              <p:grpSpPr>
                <a:xfrm>
                  <a:off x="3630157" y="5126655"/>
                  <a:ext cx="609069" cy="757867"/>
                  <a:chOff x="3895553" y="5363331"/>
                  <a:chExt cx="609069" cy="757867"/>
                </a:xfrm>
              </p:grpSpPr>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A34D0AB8-FDEE-C928-86C6-4DF3F31E6F86}"/>
                          </a:ext>
                        </a:extLst>
                      </p:cNvPr>
                      <p:cNvSpPr txBox="1"/>
                      <p:nvPr/>
                    </p:nvSpPr>
                    <p:spPr>
                      <a:xfrm>
                        <a:off x="3934578" y="5363331"/>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𝑠</m:t>
                              </m:r>
                            </m:oMath>
                          </m:oMathPara>
                        </a14:m>
                        <a:endParaRPr kumimoji="1" lang="ja-JP" altLang="en-US" sz="1400">
                          <a:solidFill>
                            <a:srgbClr val="FF0000"/>
                          </a:solidFill>
                        </a:endParaRPr>
                      </a:p>
                    </p:txBody>
                  </p:sp>
                </mc:Choice>
                <mc:Fallback xmlns="">
                  <p:sp>
                    <p:nvSpPr>
                      <p:cNvPr id="84" name="テキスト ボックス 83">
                        <a:extLst>
                          <a:ext uri="{FF2B5EF4-FFF2-40B4-BE49-F238E27FC236}">
                            <a16:creationId xmlns:a16="http://schemas.microsoft.com/office/drawing/2014/main" id="{A34D0AB8-FDEE-C928-86C6-4DF3F31E6F86}"/>
                          </a:ext>
                        </a:extLst>
                      </p:cNvPr>
                      <p:cNvSpPr txBox="1">
                        <a:spLocks noRot="1" noChangeAspect="1" noMove="1" noResize="1" noEditPoints="1" noAdjustHandles="1" noChangeArrowheads="1" noChangeShapeType="1" noTextEdit="1"/>
                      </p:cNvSpPr>
                      <p:nvPr/>
                    </p:nvSpPr>
                    <p:spPr>
                      <a:xfrm>
                        <a:off x="3934578" y="5363331"/>
                        <a:ext cx="570044" cy="757867"/>
                      </a:xfrm>
                      <a:prstGeom prst="rect">
                        <a:avLst/>
                      </a:prstGeom>
                      <a:blipFill>
                        <a:blip r:embed="rId15"/>
                        <a:stretch>
                          <a:fillRect/>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4D9E7861-5E1A-838F-357E-9DE2A988F834}"/>
                      </a:ext>
                    </a:extLst>
                  </p:cNvPr>
                  <p:cNvSpPr/>
                  <p:nvPr/>
                </p:nvSpPr>
                <p:spPr>
                  <a:xfrm>
                    <a:off x="3895553" y="54445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4BB87E1D-A9B5-3DA2-154F-83C30C74ED29}"/>
                      </a:ext>
                    </a:extLst>
                  </p:cNvPr>
                  <p:cNvSpPr txBox="1"/>
                  <p:nvPr/>
                </p:nvSpPr>
                <p:spPr>
                  <a:xfrm>
                    <a:off x="7304725" y="4251069"/>
                    <a:ext cx="714702"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a:p>
                </p:txBody>
              </p:sp>
            </mc:Choice>
            <mc:Fallback xmlns="">
              <p:sp>
                <p:nvSpPr>
                  <p:cNvPr id="77" name="テキスト ボックス 76">
                    <a:extLst>
                      <a:ext uri="{FF2B5EF4-FFF2-40B4-BE49-F238E27FC236}">
                        <a16:creationId xmlns:a16="http://schemas.microsoft.com/office/drawing/2014/main" id="{4BB87E1D-A9B5-3DA2-154F-83C30C74ED29}"/>
                      </a:ext>
                    </a:extLst>
                  </p:cNvPr>
                  <p:cNvSpPr txBox="1">
                    <a:spLocks noRot="1" noChangeAspect="1" noMove="1" noResize="1" noEditPoints="1" noAdjustHandles="1" noChangeArrowheads="1" noChangeShapeType="1" noTextEdit="1"/>
                  </p:cNvSpPr>
                  <p:nvPr/>
                </p:nvSpPr>
                <p:spPr>
                  <a:xfrm>
                    <a:off x="7304725" y="4251069"/>
                    <a:ext cx="714702" cy="757867"/>
                  </a:xfrm>
                  <a:prstGeom prst="rect">
                    <a:avLst/>
                  </a:prstGeom>
                  <a:blipFill>
                    <a:blip r:embed="rId16"/>
                    <a:stretch>
                      <a:fillRect/>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9204E1AB-1181-A027-A339-C9574C557167}"/>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47F64BB9-B5E8-0ECE-41D8-4E28102993E1}"/>
                      </a:ext>
                    </a:extLst>
                  </p:cNvPr>
                  <p:cNvSpPr txBox="1"/>
                  <p:nvPr/>
                </p:nvSpPr>
                <p:spPr>
                  <a:xfrm>
                    <a:off x="6471571" y="4258233"/>
                    <a:ext cx="570044" cy="75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oMath>
                      </m:oMathPara>
                    </a14:m>
                    <a:endParaRPr kumimoji="1" lang="ja-JP" altLang="en-US" sz="1400"/>
                  </a:p>
                </p:txBody>
              </p:sp>
            </mc:Choice>
            <mc:Fallback xmlns="">
              <p:sp>
                <p:nvSpPr>
                  <p:cNvPr id="79" name="テキスト ボックス 78">
                    <a:extLst>
                      <a:ext uri="{FF2B5EF4-FFF2-40B4-BE49-F238E27FC236}">
                        <a16:creationId xmlns:a16="http://schemas.microsoft.com/office/drawing/2014/main" id="{47F64BB9-B5E8-0ECE-41D8-4E28102993E1}"/>
                      </a:ext>
                    </a:extLst>
                  </p:cNvPr>
                  <p:cNvSpPr txBox="1">
                    <a:spLocks noRot="1" noChangeAspect="1" noMove="1" noResize="1" noEditPoints="1" noAdjustHandles="1" noChangeArrowheads="1" noChangeShapeType="1" noTextEdit="1"/>
                  </p:cNvSpPr>
                  <p:nvPr/>
                </p:nvSpPr>
                <p:spPr>
                  <a:xfrm>
                    <a:off x="6471571" y="4258233"/>
                    <a:ext cx="570044" cy="757867"/>
                  </a:xfrm>
                  <a:prstGeom prst="rect">
                    <a:avLst/>
                  </a:prstGeom>
                  <a:blipFill>
                    <a:blip r:embed="rId17"/>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35D15588-021F-4B82-4EA6-A08C25F68B45}"/>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AB83E94E-3A28-4800-86A4-415A83ACC807}"/>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4" name="直線コネクタ 73">
              <a:extLst>
                <a:ext uri="{FF2B5EF4-FFF2-40B4-BE49-F238E27FC236}">
                  <a16:creationId xmlns:a16="http://schemas.microsoft.com/office/drawing/2014/main" id="{8E0C802D-F080-CE45-0836-1ED805310BDF}"/>
                </a:ext>
              </a:extLst>
            </p:cNvPr>
            <p:cNvCxnSpPr>
              <a:cxnSpLocks/>
              <a:endCxn id="85" idx="0"/>
            </p:cNvCxnSpPr>
            <p:nvPr/>
          </p:nvCxnSpPr>
          <p:spPr>
            <a:xfrm flipH="1">
              <a:off x="2316113" y="4900221"/>
              <a:ext cx="31429" cy="73764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82BEE92-B8BE-2BD0-B63A-2F507FCE3A90}"/>
                </a:ext>
              </a:extLst>
            </p:cNvPr>
            <p:cNvCxnSpPr>
              <a:cxnSpLocks/>
              <a:stCxn id="80" idx="6"/>
              <a:endCxn id="78" idx="2"/>
            </p:cNvCxnSpPr>
            <p:nvPr/>
          </p:nvCxnSpPr>
          <p:spPr>
            <a:xfrm flipV="1">
              <a:off x="2235712" y="4900221"/>
              <a:ext cx="254513" cy="87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6" name="左右矢印 85">
            <a:extLst>
              <a:ext uri="{FF2B5EF4-FFF2-40B4-BE49-F238E27FC236}">
                <a16:creationId xmlns:a16="http://schemas.microsoft.com/office/drawing/2014/main" id="{A79784B0-8BC8-54D9-ADF5-5DA0C0FC5B99}"/>
              </a:ext>
            </a:extLst>
          </p:cNvPr>
          <p:cNvSpPr/>
          <p:nvPr/>
        </p:nvSpPr>
        <p:spPr>
          <a:xfrm>
            <a:off x="2124165" y="2124658"/>
            <a:ext cx="792392"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左右矢印 86">
            <a:extLst>
              <a:ext uri="{FF2B5EF4-FFF2-40B4-BE49-F238E27FC236}">
                <a16:creationId xmlns:a16="http://schemas.microsoft.com/office/drawing/2014/main" id="{0D5A2AF6-A40F-A733-3DB2-8F5184E4D95E}"/>
              </a:ext>
            </a:extLst>
          </p:cNvPr>
          <p:cNvSpPr/>
          <p:nvPr/>
        </p:nvSpPr>
        <p:spPr>
          <a:xfrm>
            <a:off x="2118850" y="4522264"/>
            <a:ext cx="792392"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左右矢印 87">
            <a:extLst>
              <a:ext uri="{FF2B5EF4-FFF2-40B4-BE49-F238E27FC236}">
                <a16:creationId xmlns:a16="http://schemas.microsoft.com/office/drawing/2014/main" id="{1F8BDE15-12DF-7C7F-4770-87B53DBDA702}"/>
              </a:ext>
            </a:extLst>
          </p:cNvPr>
          <p:cNvSpPr/>
          <p:nvPr/>
        </p:nvSpPr>
        <p:spPr>
          <a:xfrm rot="5400000">
            <a:off x="953004" y="3236166"/>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左右矢印 88">
            <a:extLst>
              <a:ext uri="{FF2B5EF4-FFF2-40B4-BE49-F238E27FC236}">
                <a16:creationId xmlns:a16="http://schemas.microsoft.com/office/drawing/2014/main" id="{7B21B81E-B9CB-8670-1261-894D27925C48}"/>
              </a:ext>
            </a:extLst>
          </p:cNvPr>
          <p:cNvSpPr/>
          <p:nvPr/>
        </p:nvSpPr>
        <p:spPr>
          <a:xfrm rot="5400000">
            <a:off x="3361037" y="3268176"/>
            <a:ext cx="706979" cy="176323"/>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0DFD1CC-9CF6-4000-3F0D-A551B6B12873}"/>
              </a:ext>
            </a:extLst>
          </p:cNvPr>
          <p:cNvSpPr txBox="1"/>
          <p:nvPr/>
        </p:nvSpPr>
        <p:spPr>
          <a:xfrm>
            <a:off x="1943569" y="1482756"/>
            <a:ext cx="2761228"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1" name="テキスト ボックス 90">
            <a:extLst>
              <a:ext uri="{FF2B5EF4-FFF2-40B4-BE49-F238E27FC236}">
                <a16:creationId xmlns:a16="http://schemas.microsoft.com/office/drawing/2014/main" id="{09C5523D-1199-9A10-8C47-90CDB4731CC2}"/>
              </a:ext>
            </a:extLst>
          </p:cNvPr>
          <p:cNvSpPr txBox="1"/>
          <p:nvPr/>
        </p:nvSpPr>
        <p:spPr>
          <a:xfrm>
            <a:off x="1889951" y="4799242"/>
            <a:ext cx="1383547" cy="646331"/>
          </a:xfrm>
          <a:prstGeom prst="rect">
            <a:avLst/>
          </a:prstGeom>
          <a:noFill/>
        </p:spPr>
        <p:txBody>
          <a:bodyPr wrap="square" rtlCol="0">
            <a:spAutoFit/>
          </a:bodyPr>
          <a:lstStyle/>
          <a:p>
            <a:r>
              <a:rPr kumimoji="1" lang="en-US" altLang="ja-JP"/>
              <a:t>light flavor </a:t>
            </a:r>
          </a:p>
          <a:p>
            <a:r>
              <a:rPr kumimoji="1" lang="en-US" altLang="ja-JP"/>
              <a:t>partner</a:t>
            </a:r>
            <a:endParaRPr kumimoji="1" lang="ja-JP" altLang="en-US"/>
          </a:p>
        </p:txBody>
      </p:sp>
      <p:sp>
        <p:nvSpPr>
          <p:cNvPr id="92" name="テキスト ボックス 91">
            <a:extLst>
              <a:ext uri="{FF2B5EF4-FFF2-40B4-BE49-F238E27FC236}">
                <a16:creationId xmlns:a16="http://schemas.microsoft.com/office/drawing/2014/main" id="{FC7CFA7B-99F3-6597-53F0-3F60C146F46A}"/>
              </a:ext>
            </a:extLst>
          </p:cNvPr>
          <p:cNvSpPr txBox="1"/>
          <p:nvPr/>
        </p:nvSpPr>
        <p:spPr>
          <a:xfrm>
            <a:off x="3744829" y="3010205"/>
            <a:ext cx="1458841"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93" name="テキスト ボックス 92">
            <a:extLst>
              <a:ext uri="{FF2B5EF4-FFF2-40B4-BE49-F238E27FC236}">
                <a16:creationId xmlns:a16="http://schemas.microsoft.com/office/drawing/2014/main" id="{7EF1B9FC-F453-7F9B-56A0-BBD272825D65}"/>
              </a:ext>
            </a:extLst>
          </p:cNvPr>
          <p:cNvSpPr txBox="1"/>
          <p:nvPr/>
        </p:nvSpPr>
        <p:spPr>
          <a:xfrm>
            <a:off x="-48896" y="3075818"/>
            <a:ext cx="1577518" cy="646331"/>
          </a:xfrm>
          <a:prstGeom prst="rect">
            <a:avLst/>
          </a:prstGeom>
          <a:noFill/>
        </p:spPr>
        <p:txBody>
          <a:bodyPr wrap="square" rtlCol="0">
            <a:spAutoFit/>
          </a:bodyPr>
          <a:lstStyle/>
          <a:p>
            <a:r>
              <a:rPr kumimoji="1" lang="en-US" altLang="ja-JP"/>
              <a:t>superflavor </a:t>
            </a:r>
          </a:p>
          <a:p>
            <a:r>
              <a:rPr kumimoji="1" lang="en-US" altLang="ja-JP"/>
              <a:t>partner</a:t>
            </a:r>
            <a:endParaRPr kumimoji="1" lang="ja-JP" altLang="en-US"/>
          </a:p>
        </p:txBody>
      </p:sp>
      <p:sp>
        <p:nvSpPr>
          <p:cNvPr id="30" name="正方形/長方形 29">
            <a:extLst>
              <a:ext uri="{FF2B5EF4-FFF2-40B4-BE49-F238E27FC236}">
                <a16:creationId xmlns:a16="http://schemas.microsoft.com/office/drawing/2014/main" id="{B6C53478-64EF-D9F4-3C5F-0D67EDE855CD}"/>
              </a:ext>
            </a:extLst>
          </p:cNvPr>
          <p:cNvSpPr/>
          <p:nvPr/>
        </p:nvSpPr>
        <p:spPr>
          <a:xfrm>
            <a:off x="5322101" y="5209049"/>
            <a:ext cx="5991167" cy="55823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6700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Superflavor symmetry</a:t>
            </a:r>
            <a:endParaRPr kumimoji="1" lang="ja-JP" altLang="en-US" sz="4400">
              <a:solidFill>
                <a:schemeClr val="bg1"/>
              </a:solidFill>
            </a:endParaRPr>
          </a:p>
        </p:txBody>
      </p:sp>
      <p:sp>
        <p:nvSpPr>
          <p:cNvPr id="11" name="テキスト ボックス 10">
            <a:extLst>
              <a:ext uri="{FF2B5EF4-FFF2-40B4-BE49-F238E27FC236}">
                <a16:creationId xmlns:a16="http://schemas.microsoft.com/office/drawing/2014/main" id="{95757DA6-B4D4-8B40-D997-2E4D2CB6A437}"/>
              </a:ext>
            </a:extLst>
          </p:cNvPr>
          <p:cNvSpPr txBox="1"/>
          <p:nvPr/>
        </p:nvSpPr>
        <p:spPr>
          <a:xfrm>
            <a:off x="371962" y="1371367"/>
            <a:ext cx="11337957" cy="954107"/>
          </a:xfrm>
          <a:prstGeom prst="rect">
            <a:avLst/>
          </a:prstGeom>
          <a:noFill/>
        </p:spPr>
        <p:txBody>
          <a:bodyPr wrap="square" rtlCol="0">
            <a:spAutoFit/>
          </a:bodyPr>
          <a:lstStyle/>
          <a:p>
            <a:r>
              <a:rPr kumimoji="1" lang="en-US" altLang="ja-JP" sz="2800">
                <a:solidFill>
                  <a:srgbClr val="FF0000"/>
                </a:solidFill>
              </a:rPr>
              <a:t>Superflavor symmetry implies that mass differences between flavor partners are the same in the superflavor partners.</a:t>
            </a:r>
            <a:endParaRPr kumimoji="1" lang="ja-JP" altLang="en-US" sz="2800">
              <a:solidFill>
                <a:srgbClr val="FF0000"/>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D295487-3262-83FE-820D-7928A9A32CA3}"/>
                  </a:ext>
                </a:extLst>
              </p:cNvPr>
              <p:cNvSpPr txBox="1"/>
              <p:nvPr/>
            </p:nvSpPr>
            <p:spPr>
              <a:xfrm>
                <a:off x="6532838" y="6120247"/>
                <a:ext cx="5462130"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𝑀</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𝑄𝑄𝑠</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𝑄𝑄𝑞</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solidFill>
                            <a:srgbClr val="FF0000"/>
                          </a:solidFill>
                          <a:latin typeface="Cambria Math" panose="02040503050406030204" pitchFamily="18" charset="0"/>
                        </a:rPr>
                        <m:t>𝑠</m:t>
                      </m:r>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r>
                        <a:rPr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23" name="テキスト ボックス 22">
                <a:extLst>
                  <a:ext uri="{FF2B5EF4-FFF2-40B4-BE49-F238E27FC236}">
                    <a16:creationId xmlns:a16="http://schemas.microsoft.com/office/drawing/2014/main" id="{5D295487-3262-83FE-820D-7928A9A32CA3}"/>
                  </a:ext>
                </a:extLst>
              </p:cNvPr>
              <p:cNvSpPr txBox="1">
                <a:spLocks noRot="1" noChangeAspect="1" noMove="1" noResize="1" noEditPoints="1" noAdjustHandles="1" noChangeArrowheads="1" noChangeShapeType="1" noTextEdit="1"/>
              </p:cNvSpPr>
              <p:nvPr/>
            </p:nvSpPr>
            <p:spPr>
              <a:xfrm>
                <a:off x="6532838" y="6120247"/>
                <a:ext cx="5462130" cy="462434"/>
              </a:xfrm>
              <a:prstGeom prst="rect">
                <a:avLst/>
              </a:prstGeom>
              <a:blipFill>
                <a:blip r:embed="rId3"/>
                <a:stretch>
                  <a:fillRect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28E1036C-38C5-79F7-A227-38BA7628C5A5}"/>
                  </a:ext>
                </a:extLst>
              </p:cNvPr>
              <p:cNvSpPr txBox="1"/>
              <p:nvPr/>
            </p:nvSpPr>
            <p:spPr>
              <a:xfrm>
                <a:off x="-293981" y="6120247"/>
                <a:ext cx="6950994"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m:t>
                          </m:r>
                          <m:acc>
                            <m:accPr>
                              <m:chr m:val="̅"/>
                              <m:ctrlPr>
                                <a:rPr kumimoji="1" lang="en-US" altLang="ja-JP" sz="2400" b="0" i="1" smtClean="0">
                                  <a:solidFill>
                                    <a:srgbClr val="FF0000"/>
                                  </a:solidFill>
                                  <a:latin typeface="Cambria Math" panose="02040503050406030204" pitchFamily="18" charset="0"/>
                                </a:rPr>
                              </m:ctrlPr>
                            </m:accPr>
                            <m:e>
                              <m:r>
                                <a:rPr kumimoji="1" lang="en-US" altLang="ja-JP" sz="2400" b="0" i="1" smtClean="0">
                                  <a:solidFill>
                                    <a:srgbClr val="FF0000"/>
                                  </a:solidFill>
                                  <a:latin typeface="Cambria Math" panose="02040503050406030204" pitchFamily="18" charset="0"/>
                                </a:rPr>
                                <m:t>𝑠</m:t>
                              </m:r>
                            </m:e>
                          </m:acc>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𝑞</m:t>
                              </m:r>
                            </m:e>
                          </m:acc>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m:t>
                          </m:r>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acc>
                            <m:accPr>
                              <m:chr m:val="̅"/>
                              <m:ctrlPr>
                                <a:rPr lang="en-US" altLang="ja-JP" sz="2400" i="1" smtClean="0">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𝑠</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𝑞</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oMath>
                  </m:oMathPara>
                </a14:m>
                <a:endParaRPr kumimoji="1" lang="ja-JP" altLang="en-US" sz="2400"/>
              </a:p>
            </p:txBody>
          </p:sp>
        </mc:Choice>
        <mc:Fallback xmlns="">
          <p:sp>
            <p:nvSpPr>
              <p:cNvPr id="32" name="テキスト ボックス 31">
                <a:extLst>
                  <a:ext uri="{FF2B5EF4-FFF2-40B4-BE49-F238E27FC236}">
                    <a16:creationId xmlns:a16="http://schemas.microsoft.com/office/drawing/2014/main" id="{28E1036C-38C5-79F7-A227-38BA7628C5A5}"/>
                  </a:ext>
                </a:extLst>
              </p:cNvPr>
              <p:cNvSpPr txBox="1">
                <a:spLocks noRot="1" noChangeAspect="1" noMove="1" noResize="1" noEditPoints="1" noAdjustHandles="1" noChangeArrowheads="1" noChangeShapeType="1" noTextEdit="1"/>
              </p:cNvSpPr>
              <p:nvPr/>
            </p:nvSpPr>
            <p:spPr>
              <a:xfrm>
                <a:off x="-293981" y="6120247"/>
                <a:ext cx="6950994" cy="462434"/>
              </a:xfrm>
              <a:prstGeom prst="rect">
                <a:avLst/>
              </a:prstGeom>
              <a:blipFill>
                <a:blip r:embed="rId4"/>
                <a:stretch>
                  <a:fillRect b="-11842"/>
                </a:stretch>
              </a:blipFill>
            </p:spPr>
            <p:txBody>
              <a:bodyPr/>
              <a:lstStyle/>
              <a:p>
                <a:r>
                  <a:rPr lang="ja-JP" altLang="en-US">
                    <a:noFill/>
                  </a:rPr>
                  <a:t> </a:t>
                </a:r>
              </a:p>
            </p:txBody>
          </p:sp>
        </mc:Fallback>
      </mc:AlternateContent>
      <p:grpSp>
        <p:nvGrpSpPr>
          <p:cNvPr id="49" name="グループ化 48">
            <a:extLst>
              <a:ext uri="{FF2B5EF4-FFF2-40B4-BE49-F238E27FC236}">
                <a16:creationId xmlns:a16="http://schemas.microsoft.com/office/drawing/2014/main" id="{5B66A555-50C5-2E7D-7107-2CCD6B499CC6}"/>
              </a:ext>
            </a:extLst>
          </p:cNvPr>
          <p:cNvGrpSpPr/>
          <p:nvPr/>
        </p:nvGrpSpPr>
        <p:grpSpPr>
          <a:xfrm>
            <a:off x="371962" y="3468475"/>
            <a:ext cx="2344280" cy="2319789"/>
            <a:chOff x="2791601" y="3739925"/>
            <a:chExt cx="2344280" cy="2319789"/>
          </a:xfrm>
        </p:grpSpPr>
        <p:sp>
          <p:nvSpPr>
            <p:cNvPr id="50" name="フローチャート: 結合子 49">
              <a:extLst>
                <a:ext uri="{FF2B5EF4-FFF2-40B4-BE49-F238E27FC236}">
                  <a16:creationId xmlns:a16="http://schemas.microsoft.com/office/drawing/2014/main" id="{57543A04-81FB-790F-64ED-8B6851B63B9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79154BAE-2F0C-8962-ACED-2922D9E2B4C5}"/>
                </a:ext>
              </a:extLst>
            </p:cNvPr>
            <p:cNvGrpSpPr/>
            <p:nvPr/>
          </p:nvGrpSpPr>
          <p:grpSpPr>
            <a:xfrm>
              <a:off x="3247602" y="4022151"/>
              <a:ext cx="1549454" cy="1585556"/>
              <a:chOff x="6783282" y="4022151"/>
              <a:chExt cx="1549454" cy="1585556"/>
            </a:xfrm>
          </p:grpSpPr>
          <p:grpSp>
            <p:nvGrpSpPr>
              <p:cNvPr id="53" name="グループ化 52">
                <a:extLst>
                  <a:ext uri="{FF2B5EF4-FFF2-40B4-BE49-F238E27FC236}">
                    <a16:creationId xmlns:a16="http://schemas.microsoft.com/office/drawing/2014/main" id="{94C0F1C0-1180-67DE-EEFD-54E965C0F5AE}"/>
                  </a:ext>
                </a:extLst>
              </p:cNvPr>
              <p:cNvGrpSpPr/>
              <p:nvPr/>
            </p:nvGrpSpPr>
            <p:grpSpPr>
              <a:xfrm>
                <a:off x="6783282" y="4899820"/>
                <a:ext cx="1549454" cy="707887"/>
                <a:chOff x="794834" y="3521821"/>
                <a:chExt cx="1549454" cy="707887"/>
              </a:xfrm>
            </p:grpSpPr>
            <p:grpSp>
              <p:nvGrpSpPr>
                <p:cNvPr id="65" name="グループ化 64">
                  <a:extLst>
                    <a:ext uri="{FF2B5EF4-FFF2-40B4-BE49-F238E27FC236}">
                      <a16:creationId xmlns:a16="http://schemas.microsoft.com/office/drawing/2014/main" id="{EDDF4F71-7719-9699-05F7-70AA159BBC8A}"/>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42639FD5-C830-F21E-0E44-9C36DBBAB24F}"/>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75" name="テキスト ボックス 74">
                        <a:extLst>
                          <a:ext uri="{FF2B5EF4-FFF2-40B4-BE49-F238E27FC236}">
                            <a16:creationId xmlns:a16="http://schemas.microsoft.com/office/drawing/2014/main" id="{42639FD5-C830-F21E-0E44-9C36DBBAB24F}"/>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5"/>
                        <a:stretch>
                          <a:fillRect/>
                        </a:stretch>
                      </a:blipFill>
                    </p:spPr>
                    <p:txBody>
                      <a:bodyPr/>
                      <a:lstStyle/>
                      <a:p>
                        <a:r>
                          <a:rPr lang="ja-JP" altLang="en-US">
                            <a:noFill/>
                          </a:rPr>
                          <a:t> </a:t>
                        </a:r>
                      </a:p>
                    </p:txBody>
                  </p:sp>
                </mc:Fallback>
              </mc:AlternateContent>
              <p:sp>
                <p:nvSpPr>
                  <p:cNvPr id="76" name="円/楕円 75">
                    <a:extLst>
                      <a:ext uri="{FF2B5EF4-FFF2-40B4-BE49-F238E27FC236}">
                        <a16:creationId xmlns:a16="http://schemas.microsoft.com/office/drawing/2014/main" id="{317CD21A-F333-5146-8D3E-B5BEACF73E69}"/>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E8B417A8-E3CF-8C0D-CEAE-0F3A19C3BF69}"/>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CD7F9A53-1FCD-0C42-6E0D-8E6E734EC1F0}"/>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70" name="テキスト ボックス 69">
                        <a:extLst>
                          <a:ext uri="{FF2B5EF4-FFF2-40B4-BE49-F238E27FC236}">
                            <a16:creationId xmlns:a16="http://schemas.microsoft.com/office/drawing/2014/main" id="{CD7F9A53-1FCD-0C42-6E0D-8E6E734EC1F0}"/>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6"/>
                        <a:stretch>
                          <a:fillRect/>
                        </a:stretch>
                      </a:blipFill>
                    </p:spPr>
                    <p:txBody>
                      <a:bodyPr/>
                      <a:lstStyle/>
                      <a:p>
                        <a:r>
                          <a:rPr lang="ja-JP" altLang="en-US">
                            <a:noFill/>
                          </a:rPr>
                          <a:t> </a:t>
                        </a:r>
                      </a:p>
                    </p:txBody>
                  </p:sp>
                </mc:Fallback>
              </mc:AlternateContent>
              <p:sp>
                <p:nvSpPr>
                  <p:cNvPr id="74" name="円/楕円 73">
                    <a:extLst>
                      <a:ext uri="{FF2B5EF4-FFF2-40B4-BE49-F238E27FC236}">
                        <a16:creationId xmlns:a16="http://schemas.microsoft.com/office/drawing/2014/main" id="{D9007254-8768-C4D3-BF59-5B5B85626E5F}"/>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円/楕円 54">
                <a:extLst>
                  <a:ext uri="{FF2B5EF4-FFF2-40B4-BE49-F238E27FC236}">
                    <a16:creationId xmlns:a16="http://schemas.microsoft.com/office/drawing/2014/main" id="{CC3C8F03-7222-4E0B-B844-D69276332855}"/>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03CE5FB4-1383-702C-4CA5-C47F48BA2164}"/>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64" name="テキスト ボックス 63">
                    <a:extLst>
                      <a:ext uri="{FF2B5EF4-FFF2-40B4-BE49-F238E27FC236}">
                        <a16:creationId xmlns:a16="http://schemas.microsoft.com/office/drawing/2014/main" id="{03CE5FB4-1383-702C-4CA5-C47F48BA2164}"/>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7"/>
                    <a:stretch>
                      <a:fillRect/>
                    </a:stretch>
                  </a:blipFill>
                </p:spPr>
                <p:txBody>
                  <a:bodyPr/>
                  <a:lstStyle/>
                  <a:p>
                    <a:r>
                      <a:rPr lang="ja-JP" altLang="en-US">
                        <a:noFill/>
                      </a:rPr>
                      <a:t> </a:t>
                    </a:r>
                  </a:p>
                </p:txBody>
              </p:sp>
            </mc:Fallback>
          </mc:AlternateContent>
        </p:grpSp>
      </p:grpSp>
      <p:grpSp>
        <p:nvGrpSpPr>
          <p:cNvPr id="77" name="グループ化 76">
            <a:extLst>
              <a:ext uri="{FF2B5EF4-FFF2-40B4-BE49-F238E27FC236}">
                <a16:creationId xmlns:a16="http://schemas.microsoft.com/office/drawing/2014/main" id="{D2C1D27F-F8E6-A1AD-B16A-92FD70C8C487}"/>
              </a:ext>
            </a:extLst>
          </p:cNvPr>
          <p:cNvGrpSpPr/>
          <p:nvPr/>
        </p:nvGrpSpPr>
        <p:grpSpPr>
          <a:xfrm>
            <a:off x="3429951" y="3468474"/>
            <a:ext cx="2344280" cy="2319789"/>
            <a:chOff x="6037721" y="3900979"/>
            <a:chExt cx="2344280" cy="2319789"/>
          </a:xfrm>
        </p:grpSpPr>
        <p:grpSp>
          <p:nvGrpSpPr>
            <p:cNvPr id="78" name="グループ化 77">
              <a:extLst>
                <a:ext uri="{FF2B5EF4-FFF2-40B4-BE49-F238E27FC236}">
                  <a16:creationId xmlns:a16="http://schemas.microsoft.com/office/drawing/2014/main" id="{E043C039-B738-AA7D-FF11-A3B4E2EEBA6C}"/>
                </a:ext>
              </a:extLst>
            </p:cNvPr>
            <p:cNvGrpSpPr/>
            <p:nvPr/>
          </p:nvGrpSpPr>
          <p:grpSpPr>
            <a:xfrm>
              <a:off x="6037721" y="3900979"/>
              <a:ext cx="2344280" cy="2319789"/>
              <a:chOff x="2791601" y="3739925"/>
              <a:chExt cx="2344280" cy="2319789"/>
            </a:xfrm>
          </p:grpSpPr>
          <p:sp>
            <p:nvSpPr>
              <p:cNvPr id="84" name="フローチャート: 結合子 83">
                <a:extLst>
                  <a:ext uri="{FF2B5EF4-FFF2-40B4-BE49-F238E27FC236}">
                    <a16:creationId xmlns:a16="http://schemas.microsoft.com/office/drawing/2014/main" id="{3DFFCFF0-5B33-666F-C7FE-DC71A09A85AB}"/>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a:extLst>
                  <a:ext uri="{FF2B5EF4-FFF2-40B4-BE49-F238E27FC236}">
                    <a16:creationId xmlns:a16="http://schemas.microsoft.com/office/drawing/2014/main" id="{D1CA3EB9-A226-A6DA-65AA-A9911F309532}"/>
                  </a:ext>
                </a:extLst>
              </p:cNvPr>
              <p:cNvGrpSpPr/>
              <p:nvPr/>
            </p:nvGrpSpPr>
            <p:grpSpPr>
              <a:xfrm>
                <a:off x="3247602" y="4899820"/>
                <a:ext cx="1549454" cy="707887"/>
                <a:chOff x="794834" y="3521821"/>
                <a:chExt cx="1549454" cy="707887"/>
              </a:xfrm>
            </p:grpSpPr>
            <p:grpSp>
              <p:nvGrpSpPr>
                <p:cNvPr id="86" name="グループ化 85">
                  <a:extLst>
                    <a:ext uri="{FF2B5EF4-FFF2-40B4-BE49-F238E27FC236}">
                      <a16:creationId xmlns:a16="http://schemas.microsoft.com/office/drawing/2014/main" id="{15A813B0-8E10-F97C-F7A6-5B94D8EF087B}"/>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D94A00E1-D480-D783-1621-A638F49CF174}"/>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90" name="テキスト ボックス 89">
                        <a:extLst>
                          <a:ext uri="{FF2B5EF4-FFF2-40B4-BE49-F238E27FC236}">
                            <a16:creationId xmlns:a16="http://schemas.microsoft.com/office/drawing/2014/main" id="{D94A00E1-D480-D783-1621-A638F49CF174}"/>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8"/>
                        <a:stretch>
                          <a:fillRect/>
                        </a:stretch>
                      </a:blipFill>
                    </p:spPr>
                    <p:txBody>
                      <a:bodyPr/>
                      <a:lstStyle/>
                      <a:p>
                        <a:r>
                          <a:rPr lang="ja-JP" altLang="en-US">
                            <a:noFill/>
                          </a:rPr>
                          <a:t> </a:t>
                        </a:r>
                      </a:p>
                    </p:txBody>
                  </p:sp>
                </mc:Fallback>
              </mc:AlternateContent>
              <p:sp>
                <p:nvSpPr>
                  <p:cNvPr id="91" name="円/楕円 90">
                    <a:extLst>
                      <a:ext uri="{FF2B5EF4-FFF2-40B4-BE49-F238E27FC236}">
                        <a16:creationId xmlns:a16="http://schemas.microsoft.com/office/drawing/2014/main" id="{13247F4A-D5EF-E1AB-4895-159B066C586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636D6726-A20C-C3CF-8A48-4AD9CEA8CC39}"/>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88" name="テキスト ボックス 87">
                        <a:extLst>
                          <a:ext uri="{FF2B5EF4-FFF2-40B4-BE49-F238E27FC236}">
                            <a16:creationId xmlns:a16="http://schemas.microsoft.com/office/drawing/2014/main" id="{137EB6A7-040C-C70D-DB8B-9DD13ACFBA1A}"/>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88" name="テキスト ボックス 87">
                        <a:extLst>
                          <a:ext uri="{FF2B5EF4-FFF2-40B4-BE49-F238E27FC236}">
                            <a16:creationId xmlns:a16="http://schemas.microsoft.com/office/drawing/2014/main" id="{137EB6A7-040C-C70D-DB8B-9DD13ACFBA1A}"/>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9"/>
                        <a:stretch>
                          <a:fillRect/>
                        </a:stretch>
                      </a:blipFill>
                    </p:spPr>
                    <p:txBody>
                      <a:bodyPr/>
                      <a:lstStyle/>
                      <a:p>
                        <a:r>
                          <a:rPr lang="ja-JP" altLang="en-US">
                            <a:noFill/>
                          </a:rPr>
                          <a:t> </a:t>
                        </a:r>
                      </a:p>
                    </p:txBody>
                  </p:sp>
                </mc:Fallback>
              </mc:AlternateContent>
              <p:sp>
                <p:nvSpPr>
                  <p:cNvPr id="89" name="円/楕円 88">
                    <a:extLst>
                      <a:ext uri="{FF2B5EF4-FFF2-40B4-BE49-F238E27FC236}">
                        <a16:creationId xmlns:a16="http://schemas.microsoft.com/office/drawing/2014/main" id="{9EFDD4F8-392D-8399-A2C3-889050A0E9A1}"/>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E8E25BB3-E415-EA57-C01A-A627C970A9BC}"/>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79" name="テキスト ボックス 78">
                  <a:extLst>
                    <a:ext uri="{FF2B5EF4-FFF2-40B4-BE49-F238E27FC236}">
                      <a16:creationId xmlns:a16="http://schemas.microsoft.com/office/drawing/2014/main" id="{E8E25BB3-E415-EA57-C01A-A627C970A9BC}"/>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0"/>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2EBD7D5C-ECDA-393F-8074-255F7B21C49A}"/>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F9E07401-80C7-6B97-A01E-1BF9EDBFE7DA}"/>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81" name="テキスト ボックス 80">
                  <a:extLst>
                    <a:ext uri="{FF2B5EF4-FFF2-40B4-BE49-F238E27FC236}">
                      <a16:creationId xmlns:a16="http://schemas.microsoft.com/office/drawing/2014/main" id="{F9E07401-80C7-6B97-A01E-1BF9EDBFE7DA}"/>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1"/>
                  <a:stretch>
                    <a:fillRect/>
                  </a:stretch>
                </a:blipFill>
              </p:spPr>
              <p:txBody>
                <a:bodyPr/>
                <a:lstStyle/>
                <a:p>
                  <a:r>
                    <a:rPr lang="ja-JP" altLang="en-US">
                      <a:noFill/>
                    </a:rPr>
                    <a:t> </a:t>
                  </a:r>
                </a:p>
              </p:txBody>
            </p:sp>
          </mc:Fallback>
        </mc:AlternateContent>
        <p:sp>
          <p:nvSpPr>
            <p:cNvPr id="82" name="円/楕円 81">
              <a:extLst>
                <a:ext uri="{FF2B5EF4-FFF2-40B4-BE49-F238E27FC236}">
                  <a16:creationId xmlns:a16="http://schemas.microsoft.com/office/drawing/2014/main" id="{A237F2D7-DC3C-B3C3-6C88-045FFBA775E3}"/>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a:extLst>
                <a:ext uri="{FF2B5EF4-FFF2-40B4-BE49-F238E27FC236}">
                  <a16:creationId xmlns:a16="http://schemas.microsoft.com/office/drawing/2014/main" id="{B3F5E3A0-B773-927B-590D-74761FC2B430}"/>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2" name="曲線コネクタ 91">
            <a:extLst>
              <a:ext uri="{FF2B5EF4-FFF2-40B4-BE49-F238E27FC236}">
                <a16:creationId xmlns:a16="http://schemas.microsoft.com/office/drawing/2014/main" id="{2D1D25F5-8620-6D93-228C-A835783BDEC0}"/>
              </a:ext>
            </a:extLst>
          </p:cNvPr>
          <p:cNvCxnSpPr>
            <a:cxnSpLocks/>
            <a:stCxn id="64" idx="0"/>
            <a:endCxn id="83" idx="1"/>
          </p:cNvCxnSpPr>
          <p:nvPr/>
        </p:nvCxnSpPr>
        <p:spPr>
          <a:xfrm rot="16200000" flipH="1">
            <a:off x="2660074"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グループ化 92">
            <a:extLst>
              <a:ext uri="{FF2B5EF4-FFF2-40B4-BE49-F238E27FC236}">
                <a16:creationId xmlns:a16="http://schemas.microsoft.com/office/drawing/2014/main" id="{FD1FA99A-91C5-88BA-6BED-34608BB65059}"/>
              </a:ext>
            </a:extLst>
          </p:cNvPr>
          <p:cNvGrpSpPr/>
          <p:nvPr/>
        </p:nvGrpSpPr>
        <p:grpSpPr>
          <a:xfrm>
            <a:off x="6425641" y="3468475"/>
            <a:ext cx="2344280" cy="2319789"/>
            <a:chOff x="2791601" y="3739925"/>
            <a:chExt cx="2344280" cy="2319789"/>
          </a:xfrm>
        </p:grpSpPr>
        <p:sp>
          <p:nvSpPr>
            <p:cNvPr id="94" name="フローチャート: 結合子 93">
              <a:extLst>
                <a:ext uri="{FF2B5EF4-FFF2-40B4-BE49-F238E27FC236}">
                  <a16:creationId xmlns:a16="http://schemas.microsoft.com/office/drawing/2014/main" id="{769D6082-269C-CC50-C021-43FF3C4D8BB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322CE5E2-71B0-2F33-8A23-7E6F5CA2F0CD}"/>
                </a:ext>
              </a:extLst>
            </p:cNvPr>
            <p:cNvGrpSpPr/>
            <p:nvPr/>
          </p:nvGrpSpPr>
          <p:grpSpPr>
            <a:xfrm>
              <a:off x="3655245" y="4022151"/>
              <a:ext cx="604309" cy="1585554"/>
              <a:chOff x="7190925" y="4022151"/>
              <a:chExt cx="604309" cy="1585554"/>
            </a:xfrm>
          </p:grpSpPr>
          <p:grpSp>
            <p:nvGrpSpPr>
              <p:cNvPr id="96" name="グループ化 95">
                <a:extLst>
                  <a:ext uri="{FF2B5EF4-FFF2-40B4-BE49-F238E27FC236}">
                    <a16:creationId xmlns:a16="http://schemas.microsoft.com/office/drawing/2014/main" id="{96870664-F326-6C3D-7515-89FBAEDD03AD}"/>
                  </a:ext>
                </a:extLst>
              </p:cNvPr>
              <p:cNvGrpSpPr/>
              <p:nvPr/>
            </p:nvGrpSpPr>
            <p:grpSpPr>
              <a:xfrm>
                <a:off x="7190925" y="4899819"/>
                <a:ext cx="604309" cy="707886"/>
                <a:chOff x="3920641" y="5136495"/>
                <a:chExt cx="604309" cy="707886"/>
              </a:xfrm>
            </p:grpSpPr>
            <mc:AlternateContent xmlns:mc="http://schemas.openxmlformats.org/markup-compatibility/2006" xmlns:a14="http://schemas.microsoft.com/office/drawing/2010/main">
              <mc:Choice Requires="a14">
                <p:sp>
                  <p:nvSpPr>
                    <p:cNvPr id="99" name="テキスト ボックス 98">
                      <a:extLst>
                        <a:ext uri="{FF2B5EF4-FFF2-40B4-BE49-F238E27FC236}">
                          <a16:creationId xmlns:a16="http://schemas.microsoft.com/office/drawing/2014/main" id="{2B12CCFB-E9BB-C94F-B99B-6B109F36FBEB}"/>
                        </a:ext>
                      </a:extLst>
                    </p:cNvPr>
                    <p:cNvSpPr txBox="1"/>
                    <p:nvPr/>
                  </p:nvSpPr>
                  <p:spPr>
                    <a:xfrm>
                      <a:off x="3954906" y="513649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99" name="テキスト ボックス 98">
                      <a:extLst>
                        <a:ext uri="{FF2B5EF4-FFF2-40B4-BE49-F238E27FC236}">
                          <a16:creationId xmlns:a16="http://schemas.microsoft.com/office/drawing/2014/main" id="{2B12CCFB-E9BB-C94F-B99B-6B109F36FBEB}"/>
                        </a:ext>
                      </a:extLst>
                    </p:cNvPr>
                    <p:cNvSpPr txBox="1">
                      <a:spLocks noRot="1" noChangeAspect="1" noMove="1" noResize="1" noEditPoints="1" noAdjustHandles="1" noChangeArrowheads="1" noChangeShapeType="1" noTextEdit="1"/>
                    </p:cNvSpPr>
                    <p:nvPr/>
                  </p:nvSpPr>
                  <p:spPr>
                    <a:xfrm>
                      <a:off x="3954906" y="5136495"/>
                      <a:ext cx="570044" cy="707886"/>
                    </a:xfrm>
                    <a:prstGeom prst="rect">
                      <a:avLst/>
                    </a:prstGeom>
                    <a:blipFill>
                      <a:blip r:embed="rId12"/>
                      <a:stretch>
                        <a:fillRect/>
                      </a:stretch>
                    </a:blipFill>
                  </p:spPr>
                  <p:txBody>
                    <a:bodyPr/>
                    <a:lstStyle/>
                    <a:p>
                      <a:r>
                        <a:rPr lang="ja-JP" altLang="en-US">
                          <a:noFill/>
                        </a:rPr>
                        <a:t> </a:t>
                      </a:r>
                    </a:p>
                  </p:txBody>
                </p:sp>
              </mc:Fallback>
            </mc:AlternateContent>
            <p:sp>
              <p:nvSpPr>
                <p:cNvPr id="100" name="円/楕円 99">
                  <a:extLst>
                    <a:ext uri="{FF2B5EF4-FFF2-40B4-BE49-F238E27FC236}">
                      <a16:creationId xmlns:a16="http://schemas.microsoft.com/office/drawing/2014/main" id="{7B06D667-2D2B-4880-96A8-A5B431DCBFBD}"/>
                    </a:ext>
                  </a:extLst>
                </p:cNvPr>
                <p:cNvSpPr/>
                <p:nvPr/>
              </p:nvSpPr>
              <p:spPr>
                <a:xfrm>
                  <a:off x="3920641"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円/楕円 96">
                <a:extLst>
                  <a:ext uri="{FF2B5EF4-FFF2-40B4-BE49-F238E27FC236}">
                    <a16:creationId xmlns:a16="http://schemas.microsoft.com/office/drawing/2014/main" id="{5BA11B3B-ACE5-120D-D003-67CF99B0A10B}"/>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EF73E789-1FA1-3F59-FC94-B062357001EF}"/>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98" name="テキスト ボックス 97">
                    <a:extLst>
                      <a:ext uri="{FF2B5EF4-FFF2-40B4-BE49-F238E27FC236}">
                        <a16:creationId xmlns:a16="http://schemas.microsoft.com/office/drawing/2014/main" id="{EF73E789-1FA1-3F59-FC94-B062357001EF}"/>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13"/>
                    <a:stretch>
                      <a:fillRect/>
                    </a:stretch>
                  </a:blipFill>
                </p:spPr>
                <p:txBody>
                  <a:bodyPr/>
                  <a:lstStyle/>
                  <a:p>
                    <a:r>
                      <a:rPr lang="ja-JP" altLang="en-US">
                        <a:noFill/>
                      </a:rPr>
                      <a:t> </a:t>
                    </a:r>
                  </a:p>
                </p:txBody>
              </p:sp>
            </mc:Fallback>
          </mc:AlternateContent>
        </p:grpSp>
      </p:grpSp>
      <p:grpSp>
        <p:nvGrpSpPr>
          <p:cNvPr id="101" name="グループ化 100">
            <a:extLst>
              <a:ext uri="{FF2B5EF4-FFF2-40B4-BE49-F238E27FC236}">
                <a16:creationId xmlns:a16="http://schemas.microsoft.com/office/drawing/2014/main" id="{74CC8BD7-B0F9-E227-1394-3A0A7BEAFC8E}"/>
              </a:ext>
            </a:extLst>
          </p:cNvPr>
          <p:cNvGrpSpPr/>
          <p:nvPr/>
        </p:nvGrpSpPr>
        <p:grpSpPr>
          <a:xfrm>
            <a:off x="9483630" y="3468474"/>
            <a:ext cx="2344280" cy="2319789"/>
            <a:chOff x="6037721" y="3900979"/>
            <a:chExt cx="2344280" cy="2319789"/>
          </a:xfrm>
        </p:grpSpPr>
        <p:grpSp>
          <p:nvGrpSpPr>
            <p:cNvPr id="102" name="グループ化 101">
              <a:extLst>
                <a:ext uri="{FF2B5EF4-FFF2-40B4-BE49-F238E27FC236}">
                  <a16:creationId xmlns:a16="http://schemas.microsoft.com/office/drawing/2014/main" id="{25D319AD-5540-6BE2-0E19-8AA23F1B5DE6}"/>
                </a:ext>
              </a:extLst>
            </p:cNvPr>
            <p:cNvGrpSpPr/>
            <p:nvPr/>
          </p:nvGrpSpPr>
          <p:grpSpPr>
            <a:xfrm>
              <a:off x="6037721" y="3900979"/>
              <a:ext cx="2344280" cy="2319789"/>
              <a:chOff x="2791601" y="3739925"/>
              <a:chExt cx="2344280" cy="2319789"/>
            </a:xfrm>
          </p:grpSpPr>
          <p:sp>
            <p:nvSpPr>
              <p:cNvPr id="108" name="フローチャート: 結合子 107">
                <a:extLst>
                  <a:ext uri="{FF2B5EF4-FFF2-40B4-BE49-F238E27FC236}">
                    <a16:creationId xmlns:a16="http://schemas.microsoft.com/office/drawing/2014/main" id="{61454F2D-DC43-9B26-E71D-F06C49D26AC2}"/>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6A4B3439-75BD-DF5E-B3F4-049A10E3A0FE}"/>
                  </a:ext>
                </a:extLst>
              </p:cNvPr>
              <p:cNvGrpSpPr/>
              <p:nvPr/>
            </p:nvGrpSpPr>
            <p:grpSpPr>
              <a:xfrm>
                <a:off x="3630157" y="4891034"/>
                <a:ext cx="604309" cy="707886"/>
                <a:chOff x="3895553" y="5127710"/>
                <a:chExt cx="604309" cy="707886"/>
              </a:xfrm>
            </p:grpSpPr>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CAB05D56-EA88-7BEA-62B8-CD9911283428}"/>
                        </a:ext>
                      </a:extLst>
                    </p:cNvPr>
                    <p:cNvSpPr txBox="1"/>
                    <p:nvPr/>
                  </p:nvSpPr>
                  <p:spPr>
                    <a:xfrm>
                      <a:off x="3929818" y="5127710"/>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110" name="テキスト ボックス 109">
                      <a:extLst>
                        <a:ext uri="{FF2B5EF4-FFF2-40B4-BE49-F238E27FC236}">
                          <a16:creationId xmlns:a16="http://schemas.microsoft.com/office/drawing/2014/main" id="{CAB05D56-EA88-7BEA-62B8-CD9911283428}"/>
                        </a:ext>
                      </a:extLst>
                    </p:cNvPr>
                    <p:cNvSpPr txBox="1">
                      <a:spLocks noRot="1" noChangeAspect="1" noMove="1" noResize="1" noEditPoints="1" noAdjustHandles="1" noChangeArrowheads="1" noChangeShapeType="1" noTextEdit="1"/>
                    </p:cNvSpPr>
                    <p:nvPr/>
                  </p:nvSpPr>
                  <p:spPr>
                    <a:xfrm>
                      <a:off x="3929818" y="5127710"/>
                      <a:ext cx="570044" cy="707886"/>
                    </a:xfrm>
                    <a:prstGeom prst="rect">
                      <a:avLst/>
                    </a:prstGeom>
                    <a:blipFill>
                      <a:blip r:embed="rId14"/>
                      <a:stretch>
                        <a:fillRect/>
                      </a:stretch>
                    </a:blipFill>
                  </p:spPr>
                  <p:txBody>
                    <a:bodyPr/>
                    <a:lstStyle/>
                    <a:p>
                      <a:r>
                        <a:rPr lang="ja-JP" altLang="en-US">
                          <a:noFill/>
                        </a:rPr>
                        <a:t> </a:t>
                      </a:r>
                    </a:p>
                  </p:txBody>
                </p:sp>
              </mc:Fallback>
            </mc:AlternateContent>
            <p:sp>
              <p:nvSpPr>
                <p:cNvPr id="111" name="円/楕円 110">
                  <a:extLst>
                    <a:ext uri="{FF2B5EF4-FFF2-40B4-BE49-F238E27FC236}">
                      <a16:creationId xmlns:a16="http://schemas.microsoft.com/office/drawing/2014/main" id="{69099399-09A7-3260-70B2-15DCD1389AB4}"/>
                    </a:ext>
                  </a:extLst>
                </p:cNvPr>
                <p:cNvSpPr/>
                <p:nvPr/>
              </p:nvSpPr>
              <p:spPr>
                <a:xfrm>
                  <a:off x="3895553" y="522074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010B9E2C-6183-FD8F-12DD-92F88D5D857E}"/>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103" name="テキスト ボックス 102">
                  <a:extLst>
                    <a:ext uri="{FF2B5EF4-FFF2-40B4-BE49-F238E27FC236}">
                      <a16:creationId xmlns:a16="http://schemas.microsoft.com/office/drawing/2014/main" id="{010B9E2C-6183-FD8F-12DD-92F88D5D857E}"/>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5"/>
                  <a:stretch>
                    <a:fillRect/>
                  </a:stretch>
                </a:blipFill>
              </p:spPr>
              <p:txBody>
                <a:bodyPr/>
                <a:lstStyle/>
                <a:p>
                  <a:r>
                    <a:rPr lang="ja-JP" altLang="en-US">
                      <a:noFill/>
                    </a:rPr>
                    <a:t> </a:t>
                  </a:r>
                </a:p>
              </p:txBody>
            </p:sp>
          </mc:Fallback>
        </mc:AlternateContent>
        <p:sp>
          <p:nvSpPr>
            <p:cNvPr id="104" name="円/楕円 103">
              <a:extLst>
                <a:ext uri="{FF2B5EF4-FFF2-40B4-BE49-F238E27FC236}">
                  <a16:creationId xmlns:a16="http://schemas.microsoft.com/office/drawing/2014/main" id="{36429A33-EDBA-0539-4486-0B377F999003}"/>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D8FF3636-DCF4-C5EE-0BE8-7B0B0815B436}"/>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105" name="テキスト ボックス 104">
                  <a:extLst>
                    <a:ext uri="{FF2B5EF4-FFF2-40B4-BE49-F238E27FC236}">
                      <a16:creationId xmlns:a16="http://schemas.microsoft.com/office/drawing/2014/main" id="{D8FF3636-DCF4-C5EE-0BE8-7B0B0815B436}"/>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6"/>
                  <a:stretch>
                    <a:fillRect/>
                  </a:stretch>
                </a:blipFill>
              </p:spPr>
              <p:txBody>
                <a:bodyPr/>
                <a:lstStyle/>
                <a:p>
                  <a:r>
                    <a:rPr lang="ja-JP" altLang="en-US">
                      <a:noFill/>
                    </a:rPr>
                    <a:t> </a:t>
                  </a:r>
                </a:p>
              </p:txBody>
            </p:sp>
          </mc:Fallback>
        </mc:AlternateContent>
        <p:sp>
          <p:nvSpPr>
            <p:cNvPr id="106" name="円/楕円 105">
              <a:extLst>
                <a:ext uri="{FF2B5EF4-FFF2-40B4-BE49-F238E27FC236}">
                  <a16:creationId xmlns:a16="http://schemas.microsoft.com/office/drawing/2014/main" id="{3C903337-97AB-AC2A-0FCD-01F3DA85B024}"/>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a:extLst>
                <a:ext uri="{FF2B5EF4-FFF2-40B4-BE49-F238E27FC236}">
                  <a16:creationId xmlns:a16="http://schemas.microsoft.com/office/drawing/2014/main" id="{A34D3835-9130-2B21-6A51-2A7F2F427E8D}"/>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2" name="曲線コネクタ 111">
            <a:extLst>
              <a:ext uri="{FF2B5EF4-FFF2-40B4-BE49-F238E27FC236}">
                <a16:creationId xmlns:a16="http://schemas.microsoft.com/office/drawing/2014/main" id="{6F898A57-AEA6-41B2-D396-D1D157A954A1}"/>
              </a:ext>
            </a:extLst>
          </p:cNvPr>
          <p:cNvCxnSpPr>
            <a:cxnSpLocks/>
            <a:stCxn id="98" idx="0"/>
            <a:endCxn id="107" idx="1"/>
          </p:cNvCxnSpPr>
          <p:nvPr/>
        </p:nvCxnSpPr>
        <p:spPr>
          <a:xfrm rot="16200000" flipH="1">
            <a:off x="8713753"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734AFDE2-807F-B5FE-6715-D48B445E0B2E}"/>
              </a:ext>
            </a:extLst>
          </p:cNvPr>
          <p:cNvSpPr txBox="1"/>
          <p:nvPr/>
        </p:nvSpPr>
        <p:spPr>
          <a:xfrm>
            <a:off x="1779603" y="2787704"/>
            <a:ext cx="2822488" cy="523220"/>
          </a:xfrm>
          <a:prstGeom prst="rect">
            <a:avLst/>
          </a:prstGeom>
          <a:noFill/>
        </p:spPr>
        <p:txBody>
          <a:bodyPr wrap="square" rtlCol="0">
            <a:spAutoFit/>
          </a:bodyPr>
          <a:lstStyle/>
          <a:p>
            <a:r>
              <a:rPr kumimoji="1" lang="en-US" altLang="ja-JP" sz="2800"/>
              <a:t>SHB </a:t>
            </a:r>
            <a:r>
              <a:rPr kumimoji="1" lang="ja-JP" altLang="en-US" sz="2800"/>
              <a:t>↔︎</a:t>
            </a:r>
            <a:r>
              <a:rPr kumimoji="1" lang="en-US" altLang="ja-JP" sz="2800"/>
              <a:t> DHT</a:t>
            </a:r>
            <a:endParaRPr kumimoji="1" lang="ja-JP" altLang="en-US" sz="2800"/>
          </a:p>
        </p:txBody>
      </p:sp>
      <p:sp>
        <p:nvSpPr>
          <p:cNvPr id="114" name="テキスト ボックス 113">
            <a:extLst>
              <a:ext uri="{FF2B5EF4-FFF2-40B4-BE49-F238E27FC236}">
                <a16:creationId xmlns:a16="http://schemas.microsoft.com/office/drawing/2014/main" id="{C830C994-2739-A862-D9A1-54F3B17D9105}"/>
              </a:ext>
            </a:extLst>
          </p:cNvPr>
          <p:cNvSpPr txBox="1"/>
          <p:nvPr/>
        </p:nvSpPr>
        <p:spPr>
          <a:xfrm>
            <a:off x="7143707" y="2791934"/>
            <a:ext cx="4259055" cy="523220"/>
          </a:xfrm>
          <a:prstGeom prst="rect">
            <a:avLst/>
          </a:prstGeom>
          <a:noFill/>
        </p:spPr>
        <p:txBody>
          <a:bodyPr wrap="square" rtlCol="0">
            <a:spAutoFit/>
          </a:bodyPr>
          <a:lstStyle/>
          <a:p>
            <a:r>
              <a:rPr lang="en-US" altLang="ja-JP" sz="2800"/>
              <a:t>Heavy meson</a:t>
            </a:r>
            <a:r>
              <a:rPr kumimoji="1" lang="en-US" altLang="ja-JP" sz="2800"/>
              <a:t> </a:t>
            </a:r>
            <a:r>
              <a:rPr kumimoji="1" lang="ja-JP" altLang="en-US" sz="2800"/>
              <a:t>↔︎</a:t>
            </a:r>
            <a:r>
              <a:rPr kumimoji="1" lang="en-US" altLang="ja-JP" sz="2800"/>
              <a:t> DHB</a:t>
            </a:r>
            <a:endParaRPr kumimoji="1" lang="ja-JP" altLang="en-US" sz="2800"/>
          </a:p>
        </p:txBody>
      </p:sp>
      <p:sp>
        <p:nvSpPr>
          <p:cNvPr id="3" name="テキスト ボックス 2">
            <a:extLst>
              <a:ext uri="{FF2B5EF4-FFF2-40B4-BE49-F238E27FC236}">
                <a16:creationId xmlns:a16="http://schemas.microsoft.com/office/drawing/2014/main" id="{142299E1-552A-DD99-CB9D-573270271EE3}"/>
              </a:ext>
            </a:extLst>
          </p:cNvPr>
          <p:cNvSpPr txBox="1"/>
          <p:nvPr/>
        </p:nvSpPr>
        <p:spPr>
          <a:xfrm>
            <a:off x="2497248" y="1035829"/>
            <a:ext cx="5600271" cy="369332"/>
          </a:xfrm>
          <a:prstGeom prst="rect">
            <a:avLst/>
          </a:prstGeom>
          <a:noFill/>
        </p:spPr>
        <p:txBody>
          <a:bodyPr wrap="square" rtlCol="0">
            <a:spAutoFit/>
          </a:bodyPr>
          <a:lstStyle/>
          <a:p>
            <a:r>
              <a:rPr kumimoji="1" lang="en-US" altLang="ja-JP"/>
              <a:t>flavor partner</a:t>
            </a:r>
            <a:r>
              <a:rPr kumimoji="1" lang="ja-JP" altLang="en-US"/>
              <a:t>の定義　</a:t>
            </a:r>
            <a:r>
              <a:rPr kumimoji="1" lang="en-US" altLang="ja-JP"/>
              <a:t>SU(3)</a:t>
            </a:r>
            <a:r>
              <a:rPr kumimoji="1" lang="ja-JP" altLang="en-US"/>
              <a:t>の多重項内の質量差。</a:t>
            </a:r>
          </a:p>
        </p:txBody>
      </p:sp>
    </p:spTree>
    <p:extLst>
      <p:ext uri="{BB962C8B-B14F-4D97-AF65-F5344CB8AC3E}">
        <p14:creationId xmlns:p14="http://schemas.microsoft.com/office/powerpoint/2010/main" val="3547072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Assumption of this study</a:t>
            </a:r>
            <a:endParaRPr kumimoji="1" lang="ja-JP" altLang="en-US" sz="4400">
              <a:solidFill>
                <a:schemeClr val="bg1"/>
              </a:solidFill>
            </a:endParaRPr>
          </a:p>
        </p:txBody>
      </p:sp>
      <p:grpSp>
        <p:nvGrpSpPr>
          <p:cNvPr id="59" name="グループ化 58">
            <a:extLst>
              <a:ext uri="{FF2B5EF4-FFF2-40B4-BE49-F238E27FC236}">
                <a16:creationId xmlns:a16="http://schemas.microsoft.com/office/drawing/2014/main" id="{1B15BADF-B96A-1A00-40E4-3B17359653D9}"/>
              </a:ext>
            </a:extLst>
          </p:cNvPr>
          <p:cNvGrpSpPr/>
          <p:nvPr/>
        </p:nvGrpSpPr>
        <p:grpSpPr>
          <a:xfrm>
            <a:off x="722424" y="3429508"/>
            <a:ext cx="2629473" cy="2641896"/>
            <a:chOff x="824291" y="1897914"/>
            <a:chExt cx="2629473" cy="2641896"/>
          </a:xfrm>
        </p:grpSpPr>
        <p:sp>
          <p:nvSpPr>
            <p:cNvPr id="15" name="フローチャート: 結合子 14">
              <a:extLst>
                <a:ext uri="{FF2B5EF4-FFF2-40B4-BE49-F238E27FC236}">
                  <a16:creationId xmlns:a16="http://schemas.microsoft.com/office/drawing/2014/main" id="{BFD05F9E-CF9E-BBAE-4F1C-B44829AF1E72}"/>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0C55FCD-A8F3-BD80-0491-47E1F6C4CF9F}"/>
                </a:ext>
              </a:extLst>
            </p:cNvPr>
            <p:cNvGrpSpPr/>
            <p:nvPr/>
          </p:nvGrpSpPr>
          <p:grpSpPr>
            <a:xfrm>
              <a:off x="1134437" y="2626843"/>
              <a:ext cx="1209851" cy="1832470"/>
              <a:chOff x="1134437" y="2626843"/>
              <a:chExt cx="1209851" cy="1832470"/>
            </a:xfrm>
          </p:grpSpPr>
          <p:grpSp>
            <p:nvGrpSpPr>
              <p:cNvPr id="31" name="グループ化 30">
                <a:extLst>
                  <a:ext uri="{FF2B5EF4-FFF2-40B4-BE49-F238E27FC236}">
                    <a16:creationId xmlns:a16="http://schemas.microsoft.com/office/drawing/2014/main" id="{01DE9FC9-6ED1-9EF3-6EB2-4F048D5053C3}"/>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4006CA0-1730-5E4C-0818-96BFADF5C83A}"/>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84006CA0-1730-5E4C-0818-96BFADF5C83A}"/>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3"/>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6F0FBA46-C61F-EC5F-28BA-5FA6837B19D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a:extLst>
                  <a:ext uri="{FF2B5EF4-FFF2-40B4-BE49-F238E27FC236}">
                    <a16:creationId xmlns:a16="http://schemas.microsoft.com/office/drawing/2014/main" id="{57A82EB4-DA0C-3CF7-A2C9-790664D9ABB2}"/>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8516D693-AA10-1117-BA68-6B557816A337}"/>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D650D33-6967-1850-D1B2-0DEE691D8FB9}"/>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2D650D33-6967-1850-D1B2-0DEE691D8FB9}"/>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4"/>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9824CA82-6EE8-27E5-60D7-16CDC03B4C0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コネクタ 43">
                <a:extLst>
                  <a:ext uri="{FF2B5EF4-FFF2-40B4-BE49-F238E27FC236}">
                    <a16:creationId xmlns:a16="http://schemas.microsoft.com/office/drawing/2014/main" id="{8E61E379-637D-DBF5-714C-FA59B56E6519}"/>
                  </a:ext>
                </a:extLst>
              </p:cNvPr>
              <p:cNvCxnSpPr>
                <a:cxnSpLocks/>
                <a:endCxn id="3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376661B7-DB07-D589-4601-8D51F5D670C5}"/>
                </a:ext>
              </a:extLst>
            </p:cNvPr>
            <p:cNvGrpSpPr/>
            <p:nvPr/>
          </p:nvGrpSpPr>
          <p:grpSpPr>
            <a:xfrm>
              <a:off x="2083824" y="1988804"/>
              <a:ext cx="1209851" cy="1832470"/>
              <a:chOff x="1134437" y="2626843"/>
              <a:chExt cx="1209851" cy="1832470"/>
            </a:xfrm>
          </p:grpSpPr>
          <p:grpSp>
            <p:nvGrpSpPr>
              <p:cNvPr id="49" name="グループ化 48">
                <a:extLst>
                  <a:ext uri="{FF2B5EF4-FFF2-40B4-BE49-F238E27FC236}">
                    <a16:creationId xmlns:a16="http://schemas.microsoft.com/office/drawing/2014/main" id="{114BFB60-9AAD-653B-9E67-C368AA950122}"/>
                  </a:ext>
                </a:extLst>
              </p:cNvPr>
              <p:cNvGrpSpPr/>
              <p:nvPr/>
            </p:nvGrpSpPr>
            <p:grpSpPr>
              <a:xfrm>
                <a:off x="1629585" y="3521822"/>
                <a:ext cx="714703" cy="784446"/>
                <a:chOff x="3966521" y="3573517"/>
                <a:chExt cx="714703" cy="784446"/>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151F1B9-1367-2E43-2395-1AF1B932FC88}"/>
                        </a:ext>
                      </a:extLst>
                    </p:cNvPr>
                    <p:cNvSpPr txBox="1"/>
                    <p:nvPr/>
                  </p:nvSpPr>
                  <p:spPr>
                    <a:xfrm>
                      <a:off x="3966521" y="3573517"/>
                      <a:ext cx="714703" cy="784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𝑑</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6151F1B9-1367-2E43-2395-1AF1B932FC88}"/>
                        </a:ext>
                      </a:extLst>
                    </p:cNvPr>
                    <p:cNvSpPr txBox="1">
                      <a:spLocks noRot="1" noChangeAspect="1" noMove="1" noResize="1" noEditPoints="1" noAdjustHandles="1" noChangeArrowheads="1" noChangeShapeType="1" noTextEdit="1"/>
                    </p:cNvSpPr>
                    <p:nvPr/>
                  </p:nvSpPr>
                  <p:spPr>
                    <a:xfrm>
                      <a:off x="3966521" y="3573517"/>
                      <a:ext cx="714703" cy="784446"/>
                    </a:xfrm>
                    <a:prstGeom prst="rect">
                      <a:avLst/>
                    </a:prstGeom>
                    <a:blipFill>
                      <a:blip r:embed="rId5"/>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AA566C84-8DCB-66A7-9F9F-323C944B74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a:extLst>
                  <a:ext uri="{FF2B5EF4-FFF2-40B4-BE49-F238E27FC236}">
                    <a16:creationId xmlns:a16="http://schemas.microsoft.com/office/drawing/2014/main" id="{637CCB72-BB0E-3118-22ED-9ECB72704DB5}"/>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981C6C4E-98C3-BAFD-1FDC-73D296FB3E0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B74C12D-3395-42C1-86EF-01063B0CEDD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𝑢</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DB74C12D-3395-42C1-86EF-01063B0CEDD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145D1D1F-98CE-11A4-24A2-C3269F1EE08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2" name="直線コネクタ 51">
                <a:extLst>
                  <a:ext uri="{FF2B5EF4-FFF2-40B4-BE49-F238E27FC236}">
                    <a16:creationId xmlns:a16="http://schemas.microsoft.com/office/drawing/2014/main" id="{518635BD-3DCE-D8E8-9C8C-C08578085365}"/>
                  </a:ext>
                </a:extLst>
              </p:cNvPr>
              <p:cNvCxnSpPr>
                <a:cxnSpLocks/>
                <a:endCxn id="56"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509E1847-57CE-A14A-34DE-C4AEAD9B9DC9}"/>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F8EA1703-0C89-66F8-310F-D663552FDAB9}"/>
              </a:ext>
            </a:extLst>
          </p:cNvPr>
          <p:cNvGrpSpPr/>
          <p:nvPr/>
        </p:nvGrpSpPr>
        <p:grpSpPr>
          <a:xfrm>
            <a:off x="4292974" y="1580657"/>
            <a:ext cx="8286356" cy="3114479"/>
            <a:chOff x="4267151" y="1502376"/>
            <a:chExt cx="8286356" cy="2011003"/>
          </a:xfrm>
        </p:grpSpPr>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2E48D4C6-9423-AE93-4648-A1E553DF5A40}"/>
                    </a:ext>
                  </a:extLst>
                </p:cNvPr>
                <p:cNvSpPr txBox="1"/>
                <p:nvPr/>
              </p:nvSpPr>
              <p:spPr>
                <a:xfrm>
                  <a:off x="4267151" y="1502376"/>
                  <a:ext cx="8286356" cy="536570"/>
                </a:xfrm>
                <a:prstGeom prst="rect">
                  <a:avLst/>
                </a:prstGeom>
                <a:noFill/>
              </p:spPr>
              <p:txBody>
                <a:bodyPr wrap="square">
                  <a:spAutoFit/>
                </a:bodyPr>
                <a:lstStyle/>
                <a:p>
                  <a:r>
                    <a:rPr kumimoji="1" lang="ja-JP" altLang="en-US" sz="2400"/>
                    <a:t>・</a:t>
                  </a:r>
                  <a:r>
                    <a:rPr kumimoji="1" lang="en-US" altLang="ja-JP" sz="2400"/>
                    <a:t>Assumption</a:t>
                  </a:r>
                </a:p>
                <a:p>
                  <a:r>
                    <a:rPr kumimoji="1" lang="en-US" altLang="ja-JP"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oMath>
                  </a14:m>
                  <a:r>
                    <a:rPr lang="ja-JP" altLang="en-US" sz="2400"/>
                    <a:t>：</a:t>
                  </a:r>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 </a:t>
                  </a:r>
                  <a:r>
                    <a:rPr kumimoji="1" lang="en-US" altLang="ja-JP" sz="2400"/>
                    <a:t>diquark</a:t>
                  </a:r>
                  <a:r>
                    <a:rPr kumimoji="1" lang="ja-JP" altLang="en-US" sz="2400"/>
                    <a:t>＋</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oMath>
                  </a14:m>
                  <a:r>
                    <a:rPr kumimoji="1" lang="en-US" altLang="ja-JP" sz="2400"/>
                    <a:t> </a:t>
                  </a:r>
                  <a:r>
                    <a:rPr lang="en-US" altLang="ja-JP" sz="2400"/>
                    <a:t>light quark cloud</a:t>
                  </a:r>
                  <a:endParaRPr kumimoji="1" lang="en-US" altLang="ja-JP" sz="2400"/>
                </a:p>
              </p:txBody>
            </p:sp>
          </mc:Choice>
          <mc:Fallback xmlns="">
            <p:sp>
              <p:nvSpPr>
                <p:cNvPr id="61" name="テキスト ボックス 60">
                  <a:extLst>
                    <a:ext uri="{FF2B5EF4-FFF2-40B4-BE49-F238E27FC236}">
                      <a16:creationId xmlns:a16="http://schemas.microsoft.com/office/drawing/2014/main" id="{2E48D4C6-9423-AE93-4648-A1E553DF5A40}"/>
                    </a:ext>
                  </a:extLst>
                </p:cNvPr>
                <p:cNvSpPr txBox="1">
                  <a:spLocks noRot="1" noChangeAspect="1" noMove="1" noResize="1" noEditPoints="1" noAdjustHandles="1" noChangeArrowheads="1" noChangeShapeType="1" noTextEdit="1"/>
                </p:cNvSpPr>
                <p:nvPr/>
              </p:nvSpPr>
              <p:spPr>
                <a:xfrm>
                  <a:off x="4267151" y="1502376"/>
                  <a:ext cx="8286356" cy="536570"/>
                </a:xfrm>
                <a:prstGeom prst="rect">
                  <a:avLst/>
                </a:prstGeom>
                <a:blipFill>
                  <a:blip r:embed="rId7"/>
                  <a:stretch>
                    <a:fillRect l="-1103"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B7954EE-D0FB-CADD-DBC1-E837C571D4C2}"/>
                    </a:ext>
                  </a:extLst>
                </p:cNvPr>
                <p:cNvSpPr txBox="1"/>
                <p:nvPr/>
              </p:nvSpPr>
              <p:spPr>
                <a:xfrm>
                  <a:off x="4267151" y="2641436"/>
                  <a:ext cx="4932218" cy="298591"/>
                </a:xfrm>
                <a:prstGeom prst="rect">
                  <a:avLst/>
                </a:prstGeom>
                <a:noFill/>
              </p:spPr>
              <p:txBody>
                <a:bodyPr wrap="square" rtlCol="0">
                  <a:spAutoFit/>
                </a:bodyPr>
                <a:lstStyle/>
                <a:p>
                  <a:r>
                    <a:rPr kumimoji="1" lang="ja-JP" altLang="en-US" sz="2400"/>
                    <a:t>・</a:t>
                  </a:r>
                  <a:r>
                    <a:rPr kumimoji="1" lang="en-US" altLang="ja-JP" sz="2400"/>
                    <a:t>Color rep. of diquark</a:t>
                  </a:r>
                  <a:r>
                    <a:rPr kumimoji="1" lang="ja-JP" altLang="en-US" sz="2400"/>
                    <a:t>：</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en-US" altLang="ja-JP" sz="2400">
                      <a:solidFill>
                        <a:schemeClr val="tx1"/>
                      </a:solidFill>
                    </a:rPr>
                    <a:t> </a:t>
                  </a:r>
                  <a:r>
                    <a:rPr kumimoji="1" lang="en-US" altLang="ja-JP" sz="2400">
                      <a:solidFill>
                        <a:schemeClr val="bg1">
                          <a:lumMod val="75000"/>
                        </a:schemeClr>
                      </a:solidFill>
                    </a:rPr>
                    <a:t>and </a:t>
                  </a:r>
                  <a14:m>
                    <m:oMath xmlns:m="http://schemas.openxmlformats.org/officeDocument/2006/math">
                      <m:r>
                        <a:rPr kumimoji="1" lang="en-US" altLang="ja-JP" sz="2400" b="0" i="1" smtClean="0">
                          <a:solidFill>
                            <a:schemeClr val="bg1">
                              <a:lumMod val="75000"/>
                            </a:schemeClr>
                          </a:solidFill>
                          <a:latin typeface="Cambria Math" panose="02040503050406030204" pitchFamily="18" charset="0"/>
                        </a:rPr>
                        <m:t>6</m:t>
                      </m:r>
                    </m:oMath>
                  </a14:m>
                  <a:endParaRPr kumimoji="1" lang="ja-JP" altLang="en-US" sz="2400"/>
                </a:p>
              </p:txBody>
            </p:sp>
          </mc:Choice>
          <mc:Fallback xmlns="">
            <p:sp>
              <p:nvSpPr>
                <p:cNvPr id="62" name="テキスト ボックス 61">
                  <a:extLst>
                    <a:ext uri="{FF2B5EF4-FFF2-40B4-BE49-F238E27FC236}">
                      <a16:creationId xmlns:a16="http://schemas.microsoft.com/office/drawing/2014/main" id="{8B7954EE-D0FB-CADD-DBC1-E837C571D4C2}"/>
                    </a:ext>
                  </a:extLst>
                </p:cNvPr>
                <p:cNvSpPr txBox="1">
                  <a:spLocks noRot="1" noChangeAspect="1" noMove="1" noResize="1" noEditPoints="1" noAdjustHandles="1" noChangeArrowheads="1" noChangeShapeType="1" noTextEdit="1"/>
                </p:cNvSpPr>
                <p:nvPr/>
              </p:nvSpPr>
              <p:spPr>
                <a:xfrm>
                  <a:off x="4267151" y="2641436"/>
                  <a:ext cx="4932218" cy="298591"/>
                </a:xfrm>
                <a:prstGeom prst="rect">
                  <a:avLst/>
                </a:prstGeom>
                <a:blipFill>
                  <a:blip r:embed="rId8"/>
                  <a:stretch>
                    <a:fillRect l="-1854"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E4F433F1-3DD6-31B6-BD7A-6C71EF014764}"/>
                    </a:ext>
                  </a:extLst>
                </p:cNvPr>
                <p:cNvSpPr txBox="1"/>
                <p:nvPr/>
              </p:nvSpPr>
              <p:spPr>
                <a:xfrm>
                  <a:off x="5143331" y="2924965"/>
                  <a:ext cx="2020818"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=1+8</m:t>
                        </m:r>
                      </m:oMath>
                    </m:oMathPara>
                  </a14:m>
                  <a:endParaRPr lang="ja-JP" altLang="en-US" sz="2400"/>
                </a:p>
              </p:txBody>
            </p:sp>
          </mc:Choice>
          <mc:Fallback xmlns="">
            <p:sp>
              <p:nvSpPr>
                <p:cNvPr id="64" name="テキスト ボックス 63">
                  <a:extLst>
                    <a:ext uri="{FF2B5EF4-FFF2-40B4-BE49-F238E27FC236}">
                      <a16:creationId xmlns:a16="http://schemas.microsoft.com/office/drawing/2014/main" id="{E4F433F1-3DD6-31B6-BD7A-6C71EF014764}"/>
                    </a:ext>
                  </a:extLst>
                </p:cNvPr>
                <p:cNvSpPr txBox="1">
                  <a:spLocks noRot="1" noChangeAspect="1" noMove="1" noResize="1" noEditPoints="1" noAdjustHandles="1" noChangeArrowheads="1" noChangeShapeType="1" noTextEdit="1"/>
                </p:cNvSpPr>
                <p:nvPr/>
              </p:nvSpPr>
              <p:spPr>
                <a:xfrm>
                  <a:off x="5143331" y="2924965"/>
                  <a:ext cx="2020818" cy="298591"/>
                </a:xfrm>
                <a:prstGeom prst="rect">
                  <a:avLst/>
                </a:prstGeom>
                <a:blipFill>
                  <a:blip r:embed="rId9"/>
                  <a:stretch>
                    <a:fillRect l="-9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253B53BE-9536-13D1-1284-8D73CB74AD01}"/>
                    </a:ext>
                  </a:extLst>
                </p:cNvPr>
                <p:cNvSpPr txBox="1"/>
                <p:nvPr/>
              </p:nvSpPr>
              <p:spPr>
                <a:xfrm>
                  <a:off x="5143331" y="3214788"/>
                  <a:ext cx="2915139" cy="2985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ja-JP" sz="2400" i="1" smtClean="0">
                            <a:solidFill>
                              <a:schemeClr val="bg1">
                                <a:lumMod val="75000"/>
                              </a:schemeClr>
                            </a:solidFill>
                            <a:latin typeface="Cambria Math" panose="02040503050406030204" pitchFamily="18" charset="0"/>
                          </a:rPr>
                          <m:t>6</m:t>
                        </m:r>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m:t>
                        </m:r>
                        <m:acc>
                          <m:accPr>
                            <m:chr m:val="̅"/>
                            <m:ctrlP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ctrlPr>
                          </m:accPr>
                          <m:e>
                            <m:r>
                              <a:rPr kumimoji="1" lang="en-US" altLang="ja-JP" sz="2400" b="0" i="1" smtClean="0">
                                <a:solidFill>
                                  <a:schemeClr val="bg1">
                                    <a:lumMod val="75000"/>
                                  </a:schemeClr>
                                </a:solidFill>
                                <a:latin typeface="Cambria Math" panose="02040503050406030204" pitchFamily="18" charset="0"/>
                                <a:ea typeface="Cambria Math" panose="02040503050406030204" pitchFamily="18" charset="0"/>
                              </a:rPr>
                              <m:t>6</m:t>
                            </m:r>
                          </m:e>
                        </m:acc>
                        <m:r>
                          <a:rPr kumimoji="1" lang="en-US" altLang="ja-JP" sz="2400" b="0" i="1" smtClean="0">
                            <a:solidFill>
                              <a:schemeClr val="bg1">
                                <a:lumMod val="75000"/>
                              </a:schemeClr>
                            </a:solidFill>
                            <a:latin typeface="Cambria Math" panose="02040503050406030204" pitchFamily="18" charset="0"/>
                          </a:rPr>
                          <m:t>=1+8+27</m:t>
                        </m:r>
                      </m:oMath>
                    </m:oMathPara>
                  </a14:m>
                  <a:endParaRPr lang="ja-JP" altLang="en-US" sz="2400">
                    <a:solidFill>
                      <a:schemeClr val="bg1">
                        <a:lumMod val="75000"/>
                      </a:schemeClr>
                    </a:solidFill>
                  </a:endParaRPr>
                </a:p>
              </p:txBody>
            </p:sp>
          </mc:Choice>
          <mc:Fallback xmlns="">
            <p:sp>
              <p:nvSpPr>
                <p:cNvPr id="65" name="テキスト ボックス 64">
                  <a:extLst>
                    <a:ext uri="{FF2B5EF4-FFF2-40B4-BE49-F238E27FC236}">
                      <a16:creationId xmlns:a16="http://schemas.microsoft.com/office/drawing/2014/main" id="{253B53BE-9536-13D1-1284-8D73CB74AD01}"/>
                    </a:ext>
                  </a:extLst>
                </p:cNvPr>
                <p:cNvSpPr txBox="1">
                  <a:spLocks noRot="1" noChangeAspect="1" noMove="1" noResize="1" noEditPoints="1" noAdjustHandles="1" noChangeArrowheads="1" noChangeShapeType="1" noTextEdit="1"/>
                </p:cNvSpPr>
                <p:nvPr/>
              </p:nvSpPr>
              <p:spPr>
                <a:xfrm>
                  <a:off x="5143331" y="3214788"/>
                  <a:ext cx="2915139" cy="298591"/>
                </a:xfrm>
                <a:prstGeom prst="rect">
                  <a:avLst/>
                </a:prstGeom>
                <a:blipFill>
                  <a:blip r:embed="rId10"/>
                  <a:stretch>
                    <a:fillRect l="-628"/>
                  </a:stretch>
                </a:blipFill>
              </p:spPr>
              <p:txBody>
                <a:bodyPr/>
                <a:lstStyle/>
                <a:p>
                  <a:r>
                    <a:rPr lang="ja-JP" altLang="en-US">
                      <a:noFill/>
                    </a:rPr>
                    <a:t> </a:t>
                  </a:r>
                </a:p>
              </p:txBody>
            </p:sp>
          </mc:Fallback>
        </mc:AlternateContent>
      </p:grpSp>
      <p:sp>
        <p:nvSpPr>
          <p:cNvPr id="5" name="テキスト ボックス 4">
            <a:extLst>
              <a:ext uri="{FF2B5EF4-FFF2-40B4-BE49-F238E27FC236}">
                <a16:creationId xmlns:a16="http://schemas.microsoft.com/office/drawing/2014/main" id="{CAB8034C-D09A-9E53-6D3A-1CA9B1F034A6}"/>
              </a:ext>
            </a:extLst>
          </p:cNvPr>
          <p:cNvSpPr txBox="1"/>
          <p:nvPr/>
        </p:nvSpPr>
        <p:spPr>
          <a:xfrm>
            <a:off x="-50635" y="6550223"/>
            <a:ext cx="8424007" cy="307777"/>
          </a:xfrm>
          <a:prstGeom prst="rect">
            <a:avLst/>
          </a:prstGeom>
          <a:noFill/>
        </p:spPr>
        <p:txBody>
          <a:bodyPr wrap="square" rtlCol="0">
            <a:spAutoFit/>
          </a:bodyPr>
          <a:lstStyle/>
          <a:p>
            <a:r>
              <a:rPr kumimoji="1" lang="en-US" altLang="ja-JP" sz="1400"/>
              <a:t>[6]</a:t>
            </a:r>
            <a:r>
              <a:rPr lang="en-US" altLang="ja-JP" sz="1400" b="0" i="0">
                <a:effectLst/>
              </a:rPr>
              <a:t>H.‒X. Chen et al. Rept. Prog. Phys. 86, 026201 (2023), arXiv:2204.02649</a:t>
            </a:r>
            <a:endParaRPr kumimoji="1" lang="ja-JP" altLang="en-US" sz="140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F5B32D8-58FB-7081-DFCD-D4A404ABB4C2}"/>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,2021[3,4]</a:t>
                </a:r>
                <a:endParaRPr kumimoji="1" lang="ja-JP" altLang="en-US"/>
              </a:p>
            </p:txBody>
          </p:sp>
        </mc:Choice>
        <mc:Fallback xmlns="">
          <p:sp>
            <p:nvSpPr>
              <p:cNvPr id="7" name="テキスト ボックス 6">
                <a:extLst>
                  <a:ext uri="{FF2B5EF4-FFF2-40B4-BE49-F238E27FC236}">
                    <a16:creationId xmlns:a16="http://schemas.microsoft.com/office/drawing/2014/main" id="{2F5B32D8-58FB-7081-DFCD-D4A404ABB4C2}"/>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11"/>
                <a:stretch>
                  <a:fillRect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 20">
                <a:extLst>
                  <a:ext uri="{FF2B5EF4-FFF2-40B4-BE49-F238E27FC236}">
                    <a16:creationId xmlns:a16="http://schemas.microsoft.com/office/drawing/2014/main" id="{DC56CAD0-A995-2545-E7AB-FCBC98262B20}"/>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8" name="表 20">
                <a:extLst>
                  <a:ext uri="{FF2B5EF4-FFF2-40B4-BE49-F238E27FC236}">
                    <a16:creationId xmlns:a16="http://schemas.microsoft.com/office/drawing/2014/main" id="{DC56CAD0-A995-2545-E7AB-FCBC98262B20}"/>
                  </a:ext>
                </a:extLst>
              </p:cNvPr>
              <p:cNvGraphicFramePr>
                <a:graphicFrameLocks noGrp="1"/>
              </p:cNvGraphicFramePr>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en-US" altLang="ja-JP" b="0">
                              <a:solidFill>
                                <a:schemeClr val="tx1"/>
                              </a:solidFill>
                            </a:rPr>
                            <a:t>Mass(MeV)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en-US" altLang="ja-JP" b="0">
                              <a:solidFill>
                                <a:schemeClr val="tx1"/>
                              </a:solidFill>
                            </a:rPr>
                            <a:t>Width(keV)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48</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3" name="右中かっこ 2">
            <a:extLst>
              <a:ext uri="{FF2B5EF4-FFF2-40B4-BE49-F238E27FC236}">
                <a16:creationId xmlns:a16="http://schemas.microsoft.com/office/drawing/2014/main" id="{7CCC925D-9CD9-19F4-8C0F-87FE79E55B6D}"/>
              </a:ext>
            </a:extLst>
          </p:cNvPr>
          <p:cNvSpPr/>
          <p:nvPr/>
        </p:nvSpPr>
        <p:spPr>
          <a:xfrm>
            <a:off x="7725346" y="3793876"/>
            <a:ext cx="257907" cy="9048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871F325-4B02-9599-2FFE-76B6A9BD996C}"/>
                  </a:ext>
                </a:extLst>
              </p:cNvPr>
              <p:cNvSpPr txBox="1"/>
              <p:nvPr/>
            </p:nvSpPr>
            <p:spPr>
              <a:xfrm>
                <a:off x="7983253" y="4035248"/>
                <a:ext cx="3701724" cy="462434"/>
              </a:xfrm>
              <a:prstGeom prst="rect">
                <a:avLst/>
              </a:prstGeom>
              <a:noFill/>
            </p:spPr>
            <p:txBody>
              <a:bodyPr wrap="square" rtlCol="0">
                <a:spAutoFit/>
              </a:bodyPr>
              <a:lstStyle/>
              <a:p>
                <a:r>
                  <a:rPr kumimoji="1" lang="en-US" altLang="ja-JP" sz="2400"/>
                  <a:t>We assume it’s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t> </a:t>
                </a:r>
                <a:r>
                  <a:rPr kumimoji="1" lang="en-US" altLang="ja-JP" sz="2400"/>
                  <a:t>only</a:t>
                </a:r>
                <a:endParaRPr kumimoji="1" lang="ja-JP" altLang="en-US" sz="2400"/>
              </a:p>
            </p:txBody>
          </p:sp>
        </mc:Choice>
        <mc:Fallback xmlns="">
          <p:sp>
            <p:nvSpPr>
              <p:cNvPr id="4" name="テキスト ボックス 3">
                <a:extLst>
                  <a:ext uri="{FF2B5EF4-FFF2-40B4-BE49-F238E27FC236}">
                    <a16:creationId xmlns:a16="http://schemas.microsoft.com/office/drawing/2014/main" id="{D871F325-4B02-9599-2FFE-76B6A9BD996C}"/>
                  </a:ext>
                </a:extLst>
              </p:cNvPr>
              <p:cNvSpPr txBox="1">
                <a:spLocks noRot="1" noChangeAspect="1" noMove="1" noResize="1" noEditPoints="1" noAdjustHandles="1" noChangeArrowheads="1" noChangeShapeType="1" noTextEdit="1"/>
              </p:cNvSpPr>
              <p:nvPr/>
            </p:nvSpPr>
            <p:spPr>
              <a:xfrm>
                <a:off x="7983253" y="4035248"/>
                <a:ext cx="3701724" cy="462434"/>
              </a:xfrm>
              <a:prstGeom prst="rect">
                <a:avLst/>
              </a:prstGeom>
              <a:blipFill>
                <a:blip r:embed="rId13"/>
                <a:stretch>
                  <a:fillRect l="-2636" t="-9211" b="-30263"/>
                </a:stretch>
              </a:blipFill>
            </p:spPr>
            <p:txBody>
              <a:bodyPr/>
              <a:lstStyle/>
              <a:p>
                <a:r>
                  <a:rPr lang="ja-JP" altLang="en-US">
                    <a:noFill/>
                  </a:rPr>
                  <a:t> </a:t>
                </a:r>
              </a:p>
            </p:txBody>
          </p:sp>
        </mc:Fallback>
      </mc:AlternateContent>
      <p:sp>
        <p:nvSpPr>
          <p:cNvPr id="12" name="下矢印 7">
            <a:extLst>
              <a:ext uri="{FF2B5EF4-FFF2-40B4-BE49-F238E27FC236}">
                <a16:creationId xmlns:a16="http://schemas.microsoft.com/office/drawing/2014/main" id="{D7DFBD40-56CF-5C2B-43A5-BC6C4145EB62}"/>
              </a:ext>
            </a:extLst>
          </p:cNvPr>
          <p:cNvSpPr/>
          <p:nvPr/>
        </p:nvSpPr>
        <p:spPr>
          <a:xfrm>
            <a:off x="6723741" y="4821648"/>
            <a:ext cx="347408" cy="76811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B2CC2B8-66F7-E456-39D4-D59F81807CBD}"/>
              </a:ext>
            </a:extLst>
          </p:cNvPr>
          <p:cNvSpPr txBox="1"/>
          <p:nvPr/>
        </p:nvSpPr>
        <p:spPr>
          <a:xfrm>
            <a:off x="7001919" y="5019861"/>
            <a:ext cx="4324564" cy="369332"/>
          </a:xfrm>
          <a:prstGeom prst="rect">
            <a:avLst/>
          </a:prstGeom>
          <a:noFill/>
        </p:spPr>
        <p:txBody>
          <a:bodyPr wrap="square" rtlCol="0">
            <a:spAutoFit/>
          </a:bodyPr>
          <a:lstStyle/>
          <a:p>
            <a:r>
              <a:rPr kumimoji="1" lang="en-US" altLang="ja-JP"/>
              <a:t>Comparison with future experiment</a:t>
            </a:r>
            <a:endParaRPr kumimoji="1" lang="ja-JP" altLang="en-US"/>
          </a:p>
        </p:txBody>
      </p:sp>
      <p:sp>
        <p:nvSpPr>
          <p:cNvPr id="14" name="テキスト ボックス 13">
            <a:extLst>
              <a:ext uri="{FF2B5EF4-FFF2-40B4-BE49-F238E27FC236}">
                <a16:creationId xmlns:a16="http://schemas.microsoft.com/office/drawing/2014/main" id="{8EF7028F-9CC7-EBC6-D7CA-20713726328D}"/>
              </a:ext>
            </a:extLst>
          </p:cNvPr>
          <p:cNvSpPr txBox="1"/>
          <p:nvPr/>
        </p:nvSpPr>
        <p:spPr>
          <a:xfrm>
            <a:off x="4286577" y="5609011"/>
            <a:ext cx="7791447" cy="830997"/>
          </a:xfrm>
          <a:prstGeom prst="rect">
            <a:avLst/>
          </a:prstGeom>
          <a:noFill/>
        </p:spPr>
        <p:txBody>
          <a:bodyPr wrap="square">
            <a:spAutoFit/>
          </a:bodyPr>
          <a:lstStyle/>
          <a:p>
            <a:r>
              <a:rPr lang="en-US" altLang="ja-JP" sz="2400">
                <a:solidFill>
                  <a:srgbClr val="FF0000"/>
                </a:solidFill>
              </a:rPr>
              <a:t>We can study whether the color anti-triplet state of diquark is dominant in the DHTs or not.</a:t>
            </a:r>
            <a:endParaRPr lang="ja-JP" altLang="en-US" sz="2400">
              <a:solidFill>
                <a:srgbClr val="FF0000"/>
              </a:solidFill>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B6B38C4-F89C-15DC-5839-4EF04D2CB923}"/>
                  </a:ext>
                </a:extLst>
              </p:cNvPr>
              <p:cNvSpPr txBox="1"/>
              <p:nvPr/>
            </p:nvSpPr>
            <p:spPr>
              <a:xfrm>
                <a:off x="4292974" y="2644907"/>
                <a:ext cx="6101607" cy="461665"/>
              </a:xfrm>
              <a:prstGeom prst="rect">
                <a:avLst/>
              </a:prstGeom>
              <a:noFill/>
            </p:spPr>
            <p:txBody>
              <a:bodyPr wrap="square">
                <a:spAutoFit/>
              </a:bodyPr>
              <a:lstStyle/>
              <a:p>
                <a:r>
                  <a:rPr kumimoji="1" lang="ja-JP" altLang="en-US" sz="2400" b="0"/>
                  <a:t>・</a:t>
                </a:r>
                <a:r>
                  <a:rPr kumimoji="1" lang="en-US" altLang="ja-JP" sz="2400" b="0"/>
                  <a:t>No radial excitation between </a:t>
                </a:r>
                <a14:m>
                  <m:oMath xmlns:m="http://schemas.openxmlformats.org/officeDocument/2006/math">
                    <m:r>
                      <a:rPr kumimoji="1" lang="en-US" altLang="ja-JP" sz="2400" b="0" i="1" smtClean="0">
                        <a:latin typeface="Cambria Math" panose="02040503050406030204" pitchFamily="18" charset="0"/>
                      </a:rPr>
                      <m:t>𝑐</m:t>
                    </m:r>
                  </m:oMath>
                </a14:m>
                <a:r>
                  <a:rPr lang="ja-JP" altLang="en-US" sz="2400"/>
                  <a:t> </a:t>
                </a:r>
                <a:r>
                  <a:rPr lang="en-US" altLang="ja-JP" sz="2400"/>
                  <a:t>and </a:t>
                </a:r>
                <a14:m>
                  <m:oMath xmlns:m="http://schemas.openxmlformats.org/officeDocument/2006/math">
                    <m:r>
                      <a:rPr lang="en-US" altLang="ja-JP" sz="2400" i="1">
                        <a:latin typeface="Cambria Math" panose="02040503050406030204" pitchFamily="18" charset="0"/>
                      </a:rPr>
                      <m:t>𝑐</m:t>
                    </m:r>
                  </m:oMath>
                </a14:m>
                <a:r>
                  <a:rPr lang="en-US" altLang="ja-JP" sz="2400"/>
                  <a:t> </a:t>
                </a:r>
                <a:endParaRPr lang="ja-JP" altLang="en-US" sz="2400"/>
              </a:p>
            </p:txBody>
          </p:sp>
        </mc:Choice>
        <mc:Fallback xmlns="">
          <p:sp>
            <p:nvSpPr>
              <p:cNvPr id="18" name="テキスト ボックス 17">
                <a:extLst>
                  <a:ext uri="{FF2B5EF4-FFF2-40B4-BE49-F238E27FC236}">
                    <a16:creationId xmlns:a16="http://schemas.microsoft.com/office/drawing/2014/main" id="{EB6B38C4-F89C-15DC-5839-4EF04D2CB923}"/>
                  </a:ext>
                </a:extLst>
              </p:cNvPr>
              <p:cNvSpPr txBox="1">
                <a:spLocks noRot="1" noChangeAspect="1" noMove="1" noResize="1" noEditPoints="1" noAdjustHandles="1" noChangeArrowheads="1" noChangeShapeType="1" noTextEdit="1"/>
              </p:cNvSpPr>
              <p:nvPr/>
            </p:nvSpPr>
            <p:spPr>
              <a:xfrm>
                <a:off x="4292974" y="2644907"/>
                <a:ext cx="6101607" cy="461665"/>
              </a:xfrm>
              <a:prstGeom prst="rect">
                <a:avLst/>
              </a:prstGeom>
              <a:blipFill>
                <a:blip r:embed="rId14"/>
                <a:stretch>
                  <a:fillRect l="-1499" t="-10526" b="-28947"/>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F0DA9CB3-FBA7-788A-F79E-87D168F3E5B1}"/>
              </a:ext>
            </a:extLst>
          </p:cNvPr>
          <p:cNvSpPr txBox="1"/>
          <p:nvPr/>
        </p:nvSpPr>
        <p:spPr>
          <a:xfrm>
            <a:off x="9390760" y="4430711"/>
            <a:ext cx="2687264" cy="369332"/>
          </a:xfrm>
          <a:prstGeom prst="rect">
            <a:avLst/>
          </a:prstGeom>
          <a:noFill/>
        </p:spPr>
        <p:txBody>
          <a:bodyPr wrap="square" rtlCol="0">
            <a:spAutoFit/>
          </a:bodyPr>
          <a:lstStyle/>
          <a:p>
            <a:r>
              <a:rPr kumimoji="1" lang="en-US" altLang="ja-JP"/>
              <a:t>More stable[</a:t>
            </a:r>
            <a:r>
              <a:rPr lang="en-US" altLang="ja-JP"/>
              <a:t>6</a:t>
            </a:r>
            <a:r>
              <a:rPr kumimoji="1" lang="en-US" altLang="ja-JP"/>
              <a:t>]?</a:t>
            </a:r>
            <a:endParaRPr kumimoji="1" lang="ja-JP" altLang="en-US"/>
          </a:p>
        </p:txBody>
      </p:sp>
      <p:sp>
        <p:nvSpPr>
          <p:cNvPr id="9" name="テキスト ボックス 8">
            <a:extLst>
              <a:ext uri="{FF2B5EF4-FFF2-40B4-BE49-F238E27FC236}">
                <a16:creationId xmlns:a16="http://schemas.microsoft.com/office/drawing/2014/main" id="{0DA1E26C-45D0-2C01-4BAB-38F09413C824}"/>
              </a:ext>
            </a:extLst>
          </p:cNvPr>
          <p:cNvSpPr txBox="1"/>
          <p:nvPr/>
        </p:nvSpPr>
        <p:spPr>
          <a:xfrm>
            <a:off x="4161369" y="1096257"/>
            <a:ext cx="4636654" cy="461665"/>
          </a:xfrm>
          <a:prstGeom prst="rect">
            <a:avLst/>
          </a:prstGeom>
          <a:noFill/>
        </p:spPr>
        <p:txBody>
          <a:bodyPr wrap="square" rtlCol="0">
            <a:spAutoFit/>
          </a:bodyPr>
          <a:lstStyle/>
          <a:p>
            <a:r>
              <a:rPr lang="en-US" altLang="ja-JP" sz="2400"/>
              <a:t>In</a:t>
            </a:r>
            <a:r>
              <a:rPr lang="ja-JP" altLang="en-US" sz="2400"/>
              <a:t> </a:t>
            </a:r>
            <a:r>
              <a:rPr lang="en-US" altLang="ja-JP" sz="2400"/>
              <a:t>this</a:t>
            </a:r>
            <a:r>
              <a:rPr lang="ja-JP" altLang="en-US" sz="2400"/>
              <a:t> </a:t>
            </a:r>
            <a:r>
              <a:rPr lang="en-US" altLang="ja-JP" sz="2400"/>
              <a:t>study,</a:t>
            </a:r>
            <a:endParaRPr kumimoji="1" lang="ja-JP" altLang="en-US" sz="2400"/>
          </a:p>
        </p:txBody>
      </p:sp>
      <p:sp>
        <p:nvSpPr>
          <p:cNvPr id="16" name="テキスト ボックス 15">
            <a:extLst>
              <a:ext uri="{FF2B5EF4-FFF2-40B4-BE49-F238E27FC236}">
                <a16:creationId xmlns:a16="http://schemas.microsoft.com/office/drawing/2014/main" id="{8D8A6B72-5C6B-6E36-D9D9-C492DF23B6BF}"/>
              </a:ext>
            </a:extLst>
          </p:cNvPr>
          <p:cNvSpPr txBox="1"/>
          <p:nvPr/>
        </p:nvSpPr>
        <p:spPr>
          <a:xfrm>
            <a:off x="7490576" y="853980"/>
            <a:ext cx="4194401" cy="1200329"/>
          </a:xfrm>
          <a:prstGeom prst="rect">
            <a:avLst/>
          </a:prstGeom>
          <a:noFill/>
        </p:spPr>
        <p:txBody>
          <a:bodyPr wrap="square" rtlCol="0">
            <a:spAutoFit/>
          </a:bodyPr>
          <a:lstStyle/>
          <a:p>
            <a:r>
              <a:rPr kumimoji="1" lang="en-US" altLang="ja-JP"/>
              <a:t>color magnetic</a:t>
            </a:r>
            <a:r>
              <a:rPr kumimoji="1" lang="ja-JP" altLang="en-US"/>
              <a:t>は考えない。</a:t>
            </a:r>
            <a:endParaRPr kumimoji="1" lang="en-US" altLang="ja-JP"/>
          </a:p>
          <a:p>
            <a:r>
              <a:rPr lang="en-US" altLang="ja-JP" err="1"/>
              <a:t>oge</a:t>
            </a:r>
            <a:r>
              <a:rPr lang="ja-JP" altLang="en-US"/>
              <a:t>だと</a:t>
            </a:r>
            <a:r>
              <a:rPr lang="en-US" altLang="ja-JP"/>
              <a:t>color </a:t>
            </a:r>
            <a:r>
              <a:rPr lang="ja-JP" altLang="en-US"/>
              <a:t>クーロンは</a:t>
            </a:r>
            <a:r>
              <a:rPr lang="en-US" altLang="ja-JP"/>
              <a:t>3</a:t>
            </a:r>
            <a:r>
              <a:rPr lang="ja-JP" altLang="en-US"/>
              <a:t>で引力で</a:t>
            </a:r>
            <a:r>
              <a:rPr lang="en-US" altLang="ja-JP"/>
              <a:t>6</a:t>
            </a:r>
            <a:r>
              <a:rPr lang="ja-JP" altLang="en-US"/>
              <a:t>で斥力だから</a:t>
            </a:r>
            <a:r>
              <a:rPr lang="en-US" altLang="ja-JP"/>
              <a:t>3</a:t>
            </a:r>
            <a:r>
              <a:rPr lang="ja-JP" altLang="en-US"/>
              <a:t>の方が</a:t>
            </a:r>
            <a:r>
              <a:rPr lang="en-US" altLang="ja-JP"/>
              <a:t>naïve</a:t>
            </a:r>
            <a:r>
              <a:rPr lang="ja-JP" altLang="en-US"/>
              <a:t>には安定だと考えられる。トークで</a:t>
            </a:r>
            <a:endParaRPr kumimoji="1" lang="ja-JP" altLang="en-US"/>
          </a:p>
        </p:txBody>
      </p:sp>
    </p:spTree>
    <p:extLst>
      <p:ext uri="{BB962C8B-B14F-4D97-AF65-F5344CB8AC3E}">
        <p14:creationId xmlns:p14="http://schemas.microsoft.com/office/powerpoint/2010/main" val="2932471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How to calculate decay width of </a:t>
                </a:r>
                <a14:m>
                  <m:oMath xmlns:m="http://schemas.openxmlformats.org/officeDocument/2006/math">
                    <m:sSubSup>
                      <m:sSubSupPr>
                        <m:ctrlPr>
                          <a:rPr lang="en-US" altLang="ja-JP" sz="440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up>
                        <m:r>
                          <a:rPr lang="en-US" altLang="ja-JP" sz="4400" b="0" i="1" smtClean="0">
                            <a:solidFill>
                              <a:schemeClr val="bg1"/>
                            </a:solidFill>
                            <a:latin typeface="Cambria Math" panose="02040503050406030204" pitchFamily="18" charset="0"/>
                          </a:rPr>
                          <m:t>+</m:t>
                        </m:r>
                      </m:sup>
                    </m:sSubSup>
                  </m:oMath>
                </a14:m>
                <a:r>
                  <a:rPr kumimoji="1" lang="en-US" altLang="ja-JP" sz="4400">
                    <a:solidFill>
                      <a:schemeClr val="bg1"/>
                    </a:solidFill>
                  </a:rPr>
                  <a:t>?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DFA3799-7CD8-11CD-746B-131D5BB5189B}"/>
                  </a:ext>
                </a:extLst>
              </p:cNvPr>
              <p:cNvSpPr txBox="1"/>
              <p:nvPr/>
            </p:nvSpPr>
            <p:spPr>
              <a:xfrm>
                <a:off x="967691" y="1344057"/>
                <a:ext cx="5041823" cy="461665"/>
              </a:xfrm>
              <a:prstGeom prst="rect">
                <a:avLst/>
              </a:prstGeom>
              <a:noFill/>
            </p:spPr>
            <p:txBody>
              <a:bodyPr wrap="square" rtlCol="0">
                <a:spAutoFit/>
              </a:bodyPr>
              <a:lstStyle/>
              <a:p>
                <a:r>
                  <a:rPr kumimoji="1" lang="ja-JP" altLang="en-US" sz="2400"/>
                  <a:t>・</a:t>
                </a:r>
                <a:r>
                  <a:rPr kumimoji="1" lang="en-US" altLang="ja-JP" sz="2400"/>
                  <a:t>We assume decay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kumimoji="1" lang="en-US" altLang="ja-JP" sz="2400"/>
                  <a:t> </a:t>
                </a:r>
                <a:endParaRPr kumimoji="1" lang="ja-JP" altLang="en-US" sz="2400"/>
              </a:p>
            </p:txBody>
          </p:sp>
        </mc:Choice>
        <mc:Fallback xmlns="">
          <p:sp>
            <p:nvSpPr>
              <p:cNvPr id="32" name="テキスト ボックス 31">
                <a:extLst>
                  <a:ext uri="{FF2B5EF4-FFF2-40B4-BE49-F238E27FC236}">
                    <a16:creationId xmlns:a16="http://schemas.microsoft.com/office/drawing/2014/main" id="{0DFA3799-7CD8-11CD-746B-131D5BB5189B}"/>
                  </a:ext>
                </a:extLst>
              </p:cNvPr>
              <p:cNvSpPr txBox="1">
                <a:spLocks noRot="1" noChangeAspect="1" noMove="1" noResize="1" noEditPoints="1" noAdjustHandles="1" noChangeArrowheads="1" noChangeShapeType="1" noTextEdit="1"/>
              </p:cNvSpPr>
              <p:nvPr/>
            </p:nvSpPr>
            <p:spPr>
              <a:xfrm>
                <a:off x="967691" y="1344057"/>
                <a:ext cx="5041823" cy="461665"/>
              </a:xfrm>
              <a:prstGeom prst="rect">
                <a:avLst/>
              </a:prstGeom>
              <a:blipFill>
                <a:blip r:embed="rId4"/>
                <a:stretch>
                  <a:fillRect l="-1935" t="-10526" b="-28947"/>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7F744DFE-AF96-117F-B188-3E8DB5AE530E}"/>
              </a:ext>
            </a:extLst>
          </p:cNvPr>
          <p:cNvGrpSpPr/>
          <p:nvPr/>
        </p:nvGrpSpPr>
        <p:grpSpPr>
          <a:xfrm>
            <a:off x="2867978" y="1839451"/>
            <a:ext cx="2577448" cy="1909750"/>
            <a:chOff x="1171748" y="2903162"/>
            <a:chExt cx="2577448" cy="1909750"/>
          </a:xfrm>
        </p:grpSpPr>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C1B69D4-1351-446C-03AF-8EFA35C9159B}"/>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34" name="テキスト ボックス 33">
                  <a:extLst>
                    <a:ext uri="{FF2B5EF4-FFF2-40B4-BE49-F238E27FC236}">
                      <a16:creationId xmlns:a16="http://schemas.microsoft.com/office/drawing/2014/main" id="{1C1B69D4-1351-446C-03AF-8EFA35C9159B}"/>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5"/>
                  <a:stretch>
                    <a:fillRect/>
                  </a:stretch>
                </a:blipFill>
              </p:spPr>
              <p:txBody>
                <a:bodyPr/>
                <a:lstStyle/>
                <a:p>
                  <a:r>
                    <a:rPr lang="ja-JP" altLang="en-US">
                      <a:noFill/>
                    </a:rPr>
                    <a:t> </a:t>
                  </a:r>
                </a:p>
              </p:txBody>
            </p:sp>
          </mc:Fallback>
        </mc:AlternateContent>
        <p:grpSp>
          <p:nvGrpSpPr>
            <p:cNvPr id="35" name="グループ化 34">
              <a:extLst>
                <a:ext uri="{FF2B5EF4-FFF2-40B4-BE49-F238E27FC236}">
                  <a16:creationId xmlns:a16="http://schemas.microsoft.com/office/drawing/2014/main" id="{06488A90-ECAB-6A62-30D9-0B0A321FBDBD}"/>
                </a:ext>
              </a:extLst>
            </p:cNvPr>
            <p:cNvGrpSpPr/>
            <p:nvPr/>
          </p:nvGrpSpPr>
          <p:grpSpPr>
            <a:xfrm>
              <a:off x="1607127" y="2903162"/>
              <a:ext cx="2142069" cy="1909750"/>
              <a:chOff x="1607127" y="2903162"/>
              <a:chExt cx="2142069" cy="1909750"/>
            </a:xfrm>
          </p:grpSpPr>
          <p:grpSp>
            <p:nvGrpSpPr>
              <p:cNvPr id="36" name="グループ化 35">
                <a:extLst>
                  <a:ext uri="{FF2B5EF4-FFF2-40B4-BE49-F238E27FC236}">
                    <a16:creationId xmlns:a16="http://schemas.microsoft.com/office/drawing/2014/main" id="{9660AC48-B1B6-A415-1692-4836A489C025}"/>
                  </a:ext>
                </a:extLst>
              </p:cNvPr>
              <p:cNvGrpSpPr/>
              <p:nvPr/>
            </p:nvGrpSpPr>
            <p:grpSpPr>
              <a:xfrm>
                <a:off x="1607127" y="3159512"/>
                <a:ext cx="1803797" cy="1423639"/>
                <a:chOff x="1607127" y="3159512"/>
                <a:chExt cx="1803797" cy="1423639"/>
              </a:xfrm>
            </p:grpSpPr>
            <p:cxnSp>
              <p:nvCxnSpPr>
                <p:cNvPr id="40" name="直線コネクタ 39">
                  <a:extLst>
                    <a:ext uri="{FF2B5EF4-FFF2-40B4-BE49-F238E27FC236}">
                      <a16:creationId xmlns:a16="http://schemas.microsoft.com/office/drawing/2014/main" id="{DB264B43-D51A-E024-C23D-8FA7CD3DAD0C}"/>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279136-1680-787F-9CC5-81CB15AD9599}"/>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2F67193-4027-B6D9-A37B-B3E4993474B1}"/>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6ED21BD-34BD-91F5-3926-06DBC313301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A0934538-9A11-3FB5-6943-5481AD69746F}"/>
                      </a:ext>
                    </a:extLst>
                  </p:cNvPr>
                  <p:cNvSpPr txBox="1"/>
                  <p:nvPr/>
                </p:nvSpPr>
                <p:spPr>
                  <a:xfrm>
                    <a:off x="2550441" y="2903162"/>
                    <a:ext cx="115415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37" name="テキスト ボックス 36">
                    <a:extLst>
                      <a:ext uri="{FF2B5EF4-FFF2-40B4-BE49-F238E27FC236}">
                        <a16:creationId xmlns:a16="http://schemas.microsoft.com/office/drawing/2014/main" id="{A0934538-9A11-3FB5-6943-5481AD69746F}"/>
                      </a:ext>
                    </a:extLst>
                  </p:cNvPr>
                  <p:cNvSpPr txBox="1">
                    <a:spLocks noRot="1" noChangeAspect="1" noMove="1" noResize="1" noEditPoints="1" noAdjustHandles="1" noChangeArrowheads="1" noChangeShapeType="1" noTextEdit="1"/>
                  </p:cNvSpPr>
                  <p:nvPr/>
                </p:nvSpPr>
                <p:spPr>
                  <a:xfrm>
                    <a:off x="2550441" y="2903162"/>
                    <a:ext cx="1154151" cy="39126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63BDD16-004D-369E-2AA9-85C9F50E1B88}"/>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D63BDD16-004D-369E-2AA9-85C9F50E1B88}"/>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D4BCC799-5CE3-266A-5A78-DFC5401D232A}"/>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39" name="テキスト ボックス 38">
                    <a:extLst>
                      <a:ext uri="{FF2B5EF4-FFF2-40B4-BE49-F238E27FC236}">
                        <a16:creationId xmlns:a16="http://schemas.microsoft.com/office/drawing/2014/main" id="{D4BCC799-5CE3-266A-5A78-DFC5401D232A}"/>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8"/>
                    <a:stretch>
                      <a:fillRect b="-666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0CD4922-4487-37E4-97BE-062CBF74EE8F}"/>
                  </a:ext>
                </a:extLst>
              </p:cNvPr>
              <p:cNvSpPr txBox="1"/>
              <p:nvPr/>
            </p:nvSpPr>
            <p:spPr>
              <a:xfrm>
                <a:off x="967691" y="3658759"/>
                <a:ext cx="8356331" cy="862608"/>
              </a:xfrm>
              <a:prstGeom prst="rect">
                <a:avLst/>
              </a:prstGeom>
              <a:noFill/>
            </p:spPr>
            <p:txBody>
              <a:bodyPr wrap="square" rtlCol="0">
                <a:spAutoFit/>
              </a:bodyPr>
              <a:lstStyle/>
              <a:p>
                <a:r>
                  <a:rPr lang="ja-JP" altLang="en-US" sz="2400"/>
                  <a:t>アイソスピン０→フレーバー反対称→</a:t>
                </a:r>
                <a:r>
                  <a:rPr lang="en-US" altLang="ja-JP" sz="2400"/>
                  <a:t>3bar</a:t>
                </a:r>
              </a:p>
              <a:p>
                <a:r>
                  <a:rPr lang="ja-JP" altLang="en-US" sz="2400"/>
                  <a:t>・</a:t>
                </a:r>
                <a:r>
                  <a:rPr lang="en-US" altLang="ja-JP" sz="2400"/>
                  <a:t>flavor </a:t>
                </a:r>
                <a:r>
                  <a:rPr kumimoji="1" lang="en-US" altLang="ja-JP" sz="2400">
                    <a:solidFill>
                      <a:schemeClr val="tx1"/>
                    </a:solidFill>
                  </a:rPr>
                  <a:t>rep. of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Sub>
                  </m:oMath>
                </a14:m>
                <a:r>
                  <a:rPr lang="en-US" altLang="ja-JP" sz="2400"/>
                  <a:t> and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Sub>
                  </m:oMath>
                </a14:m>
                <a:r>
                  <a:rPr lang="en-US" altLang="ja-JP" sz="2400"/>
                  <a:t>is </a:t>
                </a:r>
                <a14:m>
                  <m:oMath xmlns:m="http://schemas.openxmlformats.org/officeDocument/2006/math">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3</m:t>
                        </m:r>
                      </m:e>
                    </m:acc>
                  </m:oMath>
                </a14:m>
                <a:endParaRPr kumimoji="1" lang="ja-JP" altLang="en-US" sz="2400">
                  <a:solidFill>
                    <a:schemeClr val="tx1"/>
                  </a:solidFill>
                </a:endParaRPr>
              </a:p>
            </p:txBody>
          </p:sp>
        </mc:Choice>
        <mc:Fallback xmlns="">
          <p:sp>
            <p:nvSpPr>
              <p:cNvPr id="12" name="テキスト ボックス 11">
                <a:extLst>
                  <a:ext uri="{FF2B5EF4-FFF2-40B4-BE49-F238E27FC236}">
                    <a16:creationId xmlns:a16="http://schemas.microsoft.com/office/drawing/2014/main" id="{D0CD4922-4487-37E4-97BE-062CBF74EE8F}"/>
                  </a:ext>
                </a:extLst>
              </p:cNvPr>
              <p:cNvSpPr txBox="1">
                <a:spLocks noRot="1" noChangeAspect="1" noMove="1" noResize="1" noEditPoints="1" noAdjustHandles="1" noChangeArrowheads="1" noChangeShapeType="1" noTextEdit="1"/>
              </p:cNvSpPr>
              <p:nvPr/>
            </p:nvSpPr>
            <p:spPr>
              <a:xfrm>
                <a:off x="967691" y="3658759"/>
                <a:ext cx="8356331" cy="862608"/>
              </a:xfrm>
              <a:prstGeom prst="rect">
                <a:avLst/>
              </a:prstGeom>
              <a:blipFill>
                <a:blip r:embed="rId9"/>
                <a:stretch>
                  <a:fillRect l="-1167" t="-5634" b="-119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2A2DA31-D434-3E44-489D-012DB2C54175}"/>
                  </a:ext>
                </a:extLst>
              </p:cNvPr>
              <p:cNvSpPr txBox="1"/>
              <p:nvPr/>
            </p:nvSpPr>
            <p:spPr>
              <a:xfrm>
                <a:off x="967691" y="4415891"/>
                <a:ext cx="6005264" cy="461665"/>
              </a:xfrm>
              <a:prstGeom prst="rect">
                <a:avLst/>
              </a:prstGeom>
              <a:noFill/>
            </p:spPr>
            <p:txBody>
              <a:bodyPr wrap="square" rtlCol="0">
                <a:spAutoFit/>
              </a:bodyPr>
              <a:lstStyle/>
              <a:p>
                <a:r>
                  <a:rPr kumimoji="1" lang="ja-JP" altLang="en-US" sz="2400"/>
                  <a:t>・</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SU</m:t>
                        </m:r>
                        <m:r>
                          <a:rPr kumimoji="1" lang="en-US" altLang="ja-JP" sz="2400" b="0" i="0" smtClean="0">
                            <a:latin typeface="Cambria Math" panose="02040503050406030204" pitchFamily="18" charset="0"/>
                          </a:rPr>
                          <m:t>(3)</m:t>
                        </m:r>
                      </m:e>
                      <m:sub>
                        <m:r>
                          <m:rPr>
                            <m:sty m:val="p"/>
                          </m:rPr>
                          <a:rPr kumimoji="1" lang="en-US" altLang="ja-JP" sz="2400" b="0" i="0" smtClean="0">
                            <a:latin typeface="Cambria Math" panose="02040503050406030204" pitchFamily="18" charset="0"/>
                          </a:rPr>
                          <m:t>f</m:t>
                        </m:r>
                      </m:sub>
                    </m:sSub>
                  </m:oMath>
                </a14:m>
                <a:r>
                  <a:rPr kumimoji="1" lang="en-US" altLang="ja-JP" sz="2400"/>
                  <a:t> transformation</a:t>
                </a:r>
                <a:endParaRPr kumimoji="1" lang="ja-JP" altLang="en-US"/>
              </a:p>
            </p:txBody>
          </p:sp>
        </mc:Choice>
        <mc:Fallback xmlns="">
          <p:sp>
            <p:nvSpPr>
              <p:cNvPr id="13" name="テキスト ボックス 12">
                <a:extLst>
                  <a:ext uri="{FF2B5EF4-FFF2-40B4-BE49-F238E27FC236}">
                    <a16:creationId xmlns:a16="http://schemas.microsoft.com/office/drawing/2014/main" id="{C2A2DA31-D434-3E44-489D-012DB2C54175}"/>
                  </a:ext>
                </a:extLst>
              </p:cNvPr>
              <p:cNvSpPr txBox="1">
                <a:spLocks noRot="1" noChangeAspect="1" noMove="1" noResize="1" noEditPoints="1" noAdjustHandles="1" noChangeArrowheads="1" noChangeShapeType="1" noTextEdit="1"/>
              </p:cNvSpPr>
              <p:nvPr/>
            </p:nvSpPr>
            <p:spPr>
              <a:xfrm>
                <a:off x="967691" y="4415891"/>
                <a:ext cx="6005264" cy="461665"/>
              </a:xfrm>
              <a:prstGeom prst="rect">
                <a:avLst/>
              </a:prstGeom>
              <a:blipFill>
                <a:blip r:embed="rId10"/>
                <a:stretch>
                  <a:fillRect l="-1624"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C5223BD-3908-B866-6FF8-DEB5410013BA}"/>
                  </a:ext>
                </a:extLst>
              </p:cNvPr>
              <p:cNvSpPr txBox="1"/>
              <p:nvPr/>
            </p:nvSpPr>
            <p:spPr>
              <a:xfrm>
                <a:off x="2867978" y="4920010"/>
                <a:ext cx="7166910" cy="645241"/>
              </a:xfrm>
              <a:prstGeom prst="rect">
                <a:avLst/>
              </a:prstGeom>
              <a:noFill/>
            </p:spPr>
            <p:txBody>
              <a:bodyPr wrap="square" rtlCol="0">
                <a:spAutoFit/>
              </a:bodyPr>
              <a:lstStyle/>
              <a:p>
                <a14:m>
                  <m:oMath xmlns:m="http://schemas.openxmlformats.org/officeDocument/2006/math">
                    <m:sSubSup>
                      <m:sSubSupPr>
                        <m:ctrlPr>
                          <a:rPr kumimoji="1" lang="en-US" altLang="ja-JP" sz="2400" i="1" smtClean="0">
                            <a:latin typeface="Cambria Math" panose="02040503050406030204" pitchFamily="18" charset="0"/>
                          </a:rPr>
                        </m:ctrlPr>
                      </m:sSubSup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𝑇</m:t>
                            </m:r>
                          </m:e>
                        </m:acc>
                      </m:e>
                      <m:sub>
                        <m:r>
                          <a:rPr kumimoji="1" lang="en-US" altLang="ja-JP" sz="2400" b="0" i="1" smtClean="0">
                            <a:latin typeface="Cambria Math" panose="02040503050406030204" pitchFamily="18" charset="0"/>
                          </a:rPr>
                          <m:t>𝑖</m:t>
                        </m:r>
                      </m:sub>
                      <m:sup>
                        <m:r>
                          <a:rPr kumimoji="1" lang="en-US" altLang="ja-JP" sz="240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𝑇</m:t>
                            </m:r>
                          </m:e>
                        </m:acc>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𝑗</m:t>
                            </m:r>
                          </m:sup>
                        </m:sSup>
                      </m:e>
                      <m:sub>
                        <m:r>
                          <a:rPr lang="en-US" altLang="ja-JP" sz="2400" b="0" i="1" smtClean="0">
                            <a:latin typeface="Cambria Math" panose="02040503050406030204" pitchFamily="18" charset="0"/>
                            <a:ea typeface="Cambria Math" panose="02040503050406030204" pitchFamily="18" charset="0"/>
                          </a:rPr>
                          <m:t>𝑖</m:t>
                        </m:r>
                      </m:sub>
                    </m:sSub>
                  </m:oMath>
                </a14:m>
                <a:r>
                  <a:rPr kumimoji="1" lang="en-US" altLang="ja-JP" sz="2400"/>
                  <a:t> ,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Sub>
                    <m:r>
                      <a:rPr kumimoji="1" lang="en-US" altLang="ja-JP" sz="240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Sub>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r>
                  <a:rPr kumimoji="1" lang="en-US" altLang="ja-JP" sz="2400"/>
                  <a:t> ,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𝜇</m:t>
                        </m:r>
                      </m:sup>
                    </m:sSubSup>
                    <m:r>
                      <a:rPr kumimoji="1"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𝜇</m:t>
                        </m:r>
                      </m:sup>
                    </m:sSubSup>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𝑈</m:t>
                                    </m:r>
                                  </m:e>
                                  <m:sup>
                                    <m:r>
                                      <a:rPr lang="en-US" altLang="ja-JP" sz="2400" i="1">
                                        <a:latin typeface="Cambria Math" panose="02040503050406030204" pitchFamily="18" charset="0"/>
                                        <a:ea typeface="Cambria Math" panose="02040503050406030204" pitchFamily="18" charset="0"/>
                                      </a:rPr>
                                      <m:t>†</m:t>
                                    </m:r>
                                  </m:sup>
                                </m:sSup>
                              </m:e>
                            </m:d>
                          </m:e>
                          <m:sup>
                            <m:r>
                              <a:rPr lang="en-US" altLang="ja-JP" sz="2400" i="1">
                                <a:latin typeface="Cambria Math" panose="02040503050406030204" pitchFamily="18" charset="0"/>
                                <a:ea typeface="Cambria Math" panose="02040503050406030204" pitchFamily="18" charset="0"/>
                              </a:rPr>
                              <m:t>𝑗</m:t>
                            </m:r>
                          </m:sup>
                        </m:sSup>
                      </m:e>
                      <m:sub>
                        <m:r>
                          <a:rPr lang="en-US" altLang="ja-JP" sz="2400" i="1">
                            <a:latin typeface="Cambria Math" panose="02040503050406030204" pitchFamily="18" charset="0"/>
                            <a:ea typeface="Cambria Math" panose="02040503050406030204" pitchFamily="18" charset="0"/>
                          </a:rPr>
                          <m:t>𝑖</m:t>
                        </m:r>
                      </m:sub>
                    </m:sSub>
                  </m:oMath>
                </a14:m>
                <a:endParaRPr kumimoji="1" lang="ja-JP" altLang="en-US"/>
              </a:p>
            </p:txBody>
          </p:sp>
        </mc:Choice>
        <mc:Fallback xmlns="">
          <p:sp>
            <p:nvSpPr>
              <p:cNvPr id="14" name="テキスト ボックス 13">
                <a:extLst>
                  <a:ext uri="{FF2B5EF4-FFF2-40B4-BE49-F238E27FC236}">
                    <a16:creationId xmlns:a16="http://schemas.microsoft.com/office/drawing/2014/main" id="{9C5223BD-3908-B866-6FF8-DEB5410013BA}"/>
                  </a:ext>
                </a:extLst>
              </p:cNvPr>
              <p:cNvSpPr txBox="1">
                <a:spLocks noRot="1" noChangeAspect="1" noMove="1" noResize="1" noEditPoints="1" noAdjustHandles="1" noChangeArrowheads="1" noChangeShapeType="1" noTextEdit="1"/>
              </p:cNvSpPr>
              <p:nvPr/>
            </p:nvSpPr>
            <p:spPr>
              <a:xfrm>
                <a:off x="2867978" y="4920010"/>
                <a:ext cx="7166910" cy="645241"/>
              </a:xfrm>
              <a:prstGeom prst="rect">
                <a:avLst/>
              </a:prstGeom>
              <a:blipFill>
                <a:blip r:embed="rId11"/>
                <a:stretch>
                  <a:fillRect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6C6503D-9567-1CA8-E967-BC638E408A5A}"/>
                  </a:ext>
                </a:extLst>
              </p:cNvPr>
              <p:cNvSpPr txBox="1"/>
              <p:nvPr/>
            </p:nvSpPr>
            <p:spPr>
              <a:xfrm>
                <a:off x="967691" y="5759881"/>
                <a:ext cx="7294566" cy="461665"/>
              </a:xfrm>
              <a:prstGeom prst="rect">
                <a:avLst/>
              </a:prstGeom>
              <a:noFill/>
            </p:spPr>
            <p:txBody>
              <a:bodyPr wrap="square" rtlCol="0">
                <a:spAutoFit/>
              </a:bodyPr>
              <a:lstStyle/>
              <a:p>
                <a:r>
                  <a:rPr kumimoji="1" lang="ja-JP" altLang="en-US" sz="2400"/>
                  <a:t>・</a:t>
                </a:r>
                <a:r>
                  <a:rPr kumimoji="1" lang="en-US" altLang="ja-JP" sz="2400"/>
                  <a:t>Lagrangian exhibiting </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SU</m:t>
                        </m:r>
                        <m:r>
                          <a:rPr kumimoji="1" lang="en-US" altLang="ja-JP" sz="2400" b="0" i="0" smtClean="0">
                            <a:latin typeface="Cambria Math" panose="02040503050406030204" pitchFamily="18" charset="0"/>
                          </a:rPr>
                          <m:t>(3)</m:t>
                        </m:r>
                      </m:e>
                      <m:sub>
                        <m:r>
                          <m:rPr>
                            <m:sty m:val="p"/>
                          </m:rPr>
                          <a:rPr kumimoji="1" lang="en-US" altLang="ja-JP" sz="2400" b="0" i="0" smtClean="0">
                            <a:latin typeface="Cambria Math" panose="02040503050406030204" pitchFamily="18" charset="0"/>
                          </a:rPr>
                          <m:t>f</m:t>
                        </m:r>
                      </m:sub>
                    </m:sSub>
                  </m:oMath>
                </a14:m>
                <a:r>
                  <a:rPr kumimoji="1" lang="en-US" altLang="ja-JP" sz="2400"/>
                  <a:t> symmetry</a:t>
                </a:r>
                <a:endParaRPr kumimoji="1" lang="ja-JP" altLang="en-US" sz="2400"/>
              </a:p>
            </p:txBody>
          </p:sp>
        </mc:Choice>
        <mc:Fallback xmlns="">
          <p:sp>
            <p:nvSpPr>
              <p:cNvPr id="15" name="テキスト ボックス 14">
                <a:extLst>
                  <a:ext uri="{FF2B5EF4-FFF2-40B4-BE49-F238E27FC236}">
                    <a16:creationId xmlns:a16="http://schemas.microsoft.com/office/drawing/2014/main" id="{46C6503D-9567-1CA8-E967-BC638E408A5A}"/>
                  </a:ext>
                </a:extLst>
              </p:cNvPr>
              <p:cNvSpPr txBox="1">
                <a:spLocks noRot="1" noChangeAspect="1" noMove="1" noResize="1" noEditPoints="1" noAdjustHandles="1" noChangeArrowheads="1" noChangeShapeType="1" noTextEdit="1"/>
              </p:cNvSpPr>
              <p:nvPr/>
            </p:nvSpPr>
            <p:spPr>
              <a:xfrm>
                <a:off x="967691" y="5759881"/>
                <a:ext cx="7294566" cy="461665"/>
              </a:xfrm>
              <a:prstGeom prst="rect">
                <a:avLst/>
              </a:prstGeom>
              <a:blipFill>
                <a:blip r:embed="rId12"/>
                <a:stretch>
                  <a:fillRect l="-1338"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B19BAF0-4C2F-13B5-06AA-191C7D075FB1}"/>
                  </a:ext>
                </a:extLst>
              </p:cNvPr>
              <p:cNvSpPr txBox="1"/>
              <p:nvPr/>
            </p:nvSpPr>
            <p:spPr>
              <a:xfrm>
                <a:off x="4110611" y="6285479"/>
                <a:ext cx="3965510" cy="5248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𝑇𝐷𝐷</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𝜀</m:t>
                          </m:r>
                        </m:e>
                        <m:sup>
                          <m:r>
                            <a:rPr kumimoji="1" lang="en-US" altLang="ja-JP" sz="2400" b="0" i="1" smtClean="0">
                              <a:latin typeface="Cambria Math" panose="02040503050406030204" pitchFamily="18" charset="0"/>
                              <a:ea typeface="Cambria Math" panose="02040503050406030204" pitchFamily="18" charset="0"/>
                            </a:rPr>
                            <m:t>𝑖𝑗𝑘</m:t>
                          </m:r>
                        </m:sup>
                      </m:sSup>
                      <m:sSubSup>
                        <m:sSubSupPr>
                          <m:ctrlPr>
                            <a:rPr lang="en-US" altLang="ja-JP" sz="2400" i="1">
                              <a:latin typeface="Cambria Math" panose="02040503050406030204" pitchFamily="18" charset="0"/>
                            </a:rPr>
                          </m:ctrlPr>
                        </m:sSub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𝑇</m:t>
                              </m:r>
                            </m:e>
                          </m:acc>
                        </m:e>
                        <m:sub>
                          <m:r>
                            <a:rPr lang="en-US" altLang="ja-JP" sz="2400" i="1">
                              <a:latin typeface="Cambria Math" panose="02040503050406030204" pitchFamily="18" charset="0"/>
                            </a:rPr>
                            <m:t>𝑖</m:t>
                          </m:r>
                        </m:sub>
                        <m:sup>
                          <m:r>
                            <a:rPr lang="en-US" altLang="ja-JP" sz="2400" i="1">
                              <a:latin typeface="Cambria Math" panose="02040503050406030204" pitchFamily="18" charset="0"/>
                              <a:ea typeface="Cambria Math" panose="02040503050406030204" pitchFamily="18" charset="0"/>
                            </a:rPr>
                            <m:t>𝜇</m:t>
                          </m:r>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𝐷</m:t>
                          </m:r>
                        </m:e>
                        <m:sub>
                          <m:r>
                            <a:rPr lang="en-US" altLang="ja-JP" sz="2400" i="1" smtClean="0">
                              <a:latin typeface="Cambria Math" panose="02040503050406030204" pitchFamily="18" charset="0"/>
                              <a:ea typeface="Cambria Math" panose="02040503050406030204" pitchFamily="18" charset="0"/>
                            </a:rPr>
                            <m:t>𝜇</m:t>
                          </m:r>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𝑗</m:t>
                          </m:r>
                        </m:sub>
                        <m:sup>
                          <m:r>
                            <a:rPr lang="en-US" altLang="ja-JP" sz="2400" i="1">
                              <a:latin typeface="Cambria Math" panose="02040503050406030204" pitchFamily="18" charset="0"/>
                            </a:rPr>
                            <m:t>∗</m:t>
                          </m:r>
                        </m:sup>
                      </m:sSub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𝐷</m:t>
                          </m:r>
                        </m:e>
                        <m:sub>
                          <m:r>
                            <a:rPr lang="en-US" altLang="ja-JP" sz="2400" b="0" i="1" smtClean="0">
                              <a:latin typeface="Cambria Math" panose="02040503050406030204" pitchFamily="18" charset="0"/>
                            </a:rPr>
                            <m:t>𝑘</m:t>
                          </m:r>
                        </m:sub>
                      </m:sSub>
                    </m:oMath>
                  </m:oMathPara>
                </a14:m>
                <a:endParaRPr kumimoji="1" lang="ja-JP" altLang="en-US" sz="2400"/>
              </a:p>
            </p:txBody>
          </p:sp>
        </mc:Choice>
        <mc:Fallback xmlns="">
          <p:sp>
            <p:nvSpPr>
              <p:cNvPr id="16" name="テキスト ボックス 15">
                <a:extLst>
                  <a:ext uri="{FF2B5EF4-FFF2-40B4-BE49-F238E27FC236}">
                    <a16:creationId xmlns:a16="http://schemas.microsoft.com/office/drawing/2014/main" id="{7B19BAF0-4C2F-13B5-06AA-191C7D075FB1}"/>
                  </a:ext>
                </a:extLst>
              </p:cNvPr>
              <p:cNvSpPr txBox="1">
                <a:spLocks noRot="1" noChangeAspect="1" noMove="1" noResize="1" noEditPoints="1" noAdjustHandles="1" noChangeArrowheads="1" noChangeShapeType="1" noTextEdit="1"/>
              </p:cNvSpPr>
              <p:nvPr/>
            </p:nvSpPr>
            <p:spPr>
              <a:xfrm>
                <a:off x="4110611" y="6285479"/>
                <a:ext cx="3965510" cy="524824"/>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ECDDB18-F420-7263-48AF-4AC6469A6C03}"/>
                  </a:ext>
                </a:extLst>
              </p:cNvPr>
              <p:cNvSpPr txBox="1"/>
              <p:nvPr/>
            </p:nvSpPr>
            <p:spPr>
              <a:xfrm>
                <a:off x="7551347" y="6317058"/>
                <a:ext cx="3775921" cy="461665"/>
              </a:xfrm>
              <a:prstGeom prst="rect">
                <a:avLst/>
              </a:prstGeom>
              <a:noFill/>
            </p:spPr>
            <p:txBody>
              <a:bodyPr wrap="square" rtlCol="0">
                <a:spAutoFit/>
              </a:bodyPr>
              <a:lstStyle/>
              <a:p>
                <a:r>
                  <a:rPr kumimoji="1" lang="ja-JP" altLang="en-US" sz="2400"/>
                  <a:t>←</a:t>
                </a:r>
                <a:r>
                  <a:rPr kumimoji="1" lang="en-US" altLang="ja-JP" sz="2400">
                    <a:solidFill>
                      <a:srgbClr val="FF0000"/>
                    </a:solidFill>
                  </a:rPr>
                  <a:t>One parameter,</a:t>
                </a:r>
                <a:r>
                  <a:rPr lang="ja-JP" altLang="en-US" sz="2400">
                    <a:solidFill>
                      <a:srgbClr val="FF0000"/>
                    </a:solidFill>
                  </a:rPr>
                  <a:t> </a:t>
                </a:r>
                <a14:m>
                  <m:oMath xmlns:m="http://schemas.openxmlformats.org/officeDocument/2006/math">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𝑔</m:t>
                        </m:r>
                      </m:e>
                      <m:sub>
                        <m:r>
                          <a:rPr kumimoji="1" lang="en-US" altLang="ja-JP" sz="2400" b="0" i="1" smtClean="0">
                            <a:solidFill>
                              <a:srgbClr val="FF0000"/>
                            </a:solidFill>
                            <a:latin typeface="Cambria Math" panose="02040503050406030204" pitchFamily="18" charset="0"/>
                            <a:ea typeface="Cambria Math" panose="02040503050406030204" pitchFamily="18" charset="0"/>
                          </a:rPr>
                          <m:t>𝑇𝐷𝐷</m:t>
                        </m:r>
                      </m:sub>
                    </m:sSub>
                  </m:oMath>
                </a14:m>
                <a:endParaRPr kumimoji="1" lang="ja-JP" altLang="en-US" sz="2400"/>
              </a:p>
            </p:txBody>
          </p:sp>
        </mc:Choice>
        <mc:Fallback xmlns="">
          <p:sp>
            <p:nvSpPr>
              <p:cNvPr id="5" name="テキスト ボックス 4">
                <a:extLst>
                  <a:ext uri="{FF2B5EF4-FFF2-40B4-BE49-F238E27FC236}">
                    <a16:creationId xmlns:a16="http://schemas.microsoft.com/office/drawing/2014/main" id="{CECDDB18-F420-7263-48AF-4AC6469A6C03}"/>
                  </a:ext>
                </a:extLst>
              </p:cNvPr>
              <p:cNvSpPr txBox="1">
                <a:spLocks noRot="1" noChangeAspect="1" noMove="1" noResize="1" noEditPoints="1" noAdjustHandles="1" noChangeArrowheads="1" noChangeShapeType="1" noTextEdit="1"/>
              </p:cNvSpPr>
              <p:nvPr/>
            </p:nvSpPr>
            <p:spPr>
              <a:xfrm>
                <a:off x="7551347" y="6317058"/>
                <a:ext cx="3775921" cy="461665"/>
              </a:xfrm>
              <a:prstGeom prst="rect">
                <a:avLst/>
              </a:prstGeom>
              <a:blipFill>
                <a:blip r:embed="rId14"/>
                <a:stretch>
                  <a:fillRect l="-2585" t="-10526" b="-28947"/>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167AD813-288D-1D33-A79B-F96E8959404B}"/>
              </a:ext>
            </a:extLst>
          </p:cNvPr>
          <p:cNvGrpSpPr/>
          <p:nvPr/>
        </p:nvGrpSpPr>
        <p:grpSpPr>
          <a:xfrm>
            <a:off x="6050917" y="1836289"/>
            <a:ext cx="2577448" cy="1931679"/>
            <a:chOff x="1171748" y="2903162"/>
            <a:chExt cx="2577448" cy="1931679"/>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D82CFF6-3407-093D-6170-8871A5A4B922}"/>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7" name="テキスト ボックス 6">
                  <a:extLst>
                    <a:ext uri="{FF2B5EF4-FFF2-40B4-BE49-F238E27FC236}">
                      <a16:creationId xmlns:a16="http://schemas.microsoft.com/office/drawing/2014/main" id="{7D82CFF6-3407-093D-6170-8871A5A4B922}"/>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5"/>
                  <a:stretch>
                    <a:fillRect/>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1AF0A5BB-6101-0982-3806-694DE791E696}"/>
                </a:ext>
              </a:extLst>
            </p:cNvPr>
            <p:cNvGrpSpPr/>
            <p:nvPr/>
          </p:nvGrpSpPr>
          <p:grpSpPr>
            <a:xfrm>
              <a:off x="1607127" y="2903162"/>
              <a:ext cx="2142069" cy="1931679"/>
              <a:chOff x="1607127" y="2903162"/>
              <a:chExt cx="2142069" cy="1931679"/>
            </a:xfrm>
          </p:grpSpPr>
          <p:grpSp>
            <p:nvGrpSpPr>
              <p:cNvPr id="9" name="グループ化 8">
                <a:extLst>
                  <a:ext uri="{FF2B5EF4-FFF2-40B4-BE49-F238E27FC236}">
                    <a16:creationId xmlns:a16="http://schemas.microsoft.com/office/drawing/2014/main" id="{10A333F2-701B-B1B7-DE02-631CBCA0BD62}"/>
                  </a:ext>
                </a:extLst>
              </p:cNvPr>
              <p:cNvGrpSpPr/>
              <p:nvPr/>
            </p:nvGrpSpPr>
            <p:grpSpPr>
              <a:xfrm>
                <a:off x="1607127" y="3159512"/>
                <a:ext cx="1803797" cy="1423639"/>
                <a:chOff x="1607127" y="3159512"/>
                <a:chExt cx="1803797" cy="1423639"/>
              </a:xfrm>
            </p:grpSpPr>
            <p:cxnSp>
              <p:nvCxnSpPr>
                <p:cNvPr id="19" name="直線コネクタ 18">
                  <a:extLst>
                    <a:ext uri="{FF2B5EF4-FFF2-40B4-BE49-F238E27FC236}">
                      <a16:creationId xmlns:a16="http://schemas.microsoft.com/office/drawing/2014/main" id="{86D6D1C8-D285-6234-3B4C-AD6A29FB3846}"/>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4B37A8C-82BF-F702-5AB4-8FF5F653B69A}"/>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C8438AA-DC78-4362-0604-EA9283A63448}"/>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A0684F6-FAB3-7164-5D21-7BDECEFB1C7F}"/>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A28960F-0728-F004-EBEF-B839CCEA0451}"/>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11" name="テキスト ボックス 10">
                    <a:extLst>
                      <a:ext uri="{FF2B5EF4-FFF2-40B4-BE49-F238E27FC236}">
                        <a16:creationId xmlns:a16="http://schemas.microsoft.com/office/drawing/2014/main" id="{0A28960F-0728-F004-EBEF-B839CCEA0451}"/>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DE3FEF6-D41B-ADFF-BAC7-321502597445}"/>
                      </a:ext>
                    </a:extLst>
                  </p:cNvPr>
                  <p:cNvSpPr txBox="1"/>
                  <p:nvPr/>
                </p:nvSpPr>
                <p:spPr>
                  <a:xfrm>
                    <a:off x="2505835" y="4443580"/>
                    <a:ext cx="124336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17" name="テキスト ボックス 16">
                    <a:extLst>
                      <a:ext uri="{FF2B5EF4-FFF2-40B4-BE49-F238E27FC236}">
                        <a16:creationId xmlns:a16="http://schemas.microsoft.com/office/drawing/2014/main" id="{EDE3FEF6-D41B-ADFF-BAC7-321502597445}"/>
                      </a:ext>
                    </a:extLst>
                  </p:cNvPr>
                  <p:cNvSpPr txBox="1">
                    <a:spLocks noRot="1" noChangeAspect="1" noMove="1" noResize="1" noEditPoints="1" noAdjustHandles="1" noChangeArrowheads="1" noChangeShapeType="1" noTextEdit="1"/>
                  </p:cNvSpPr>
                  <p:nvPr/>
                </p:nvSpPr>
                <p:spPr>
                  <a:xfrm>
                    <a:off x="2505835" y="4443580"/>
                    <a:ext cx="1243361" cy="391261"/>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0D86298A-EF22-07A9-A106-CBA6E6BB3662}"/>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ea typeface="Cambria Math" panose="02040503050406030204" pitchFamily="18" charset="0"/>
                                </a:rPr>
                              </m:ctrlPr>
                            </m:sSubPr>
                            <m:e>
                              <m:r>
                                <a:rPr kumimoji="1" lang="en-US" altLang="ja-JP" b="0" i="1" smtClean="0">
                                  <a:solidFill>
                                    <a:srgbClr val="FF0000"/>
                                  </a:solidFill>
                                  <a:latin typeface="Cambria Math" panose="02040503050406030204" pitchFamily="18" charset="0"/>
                                  <a:ea typeface="Cambria Math" panose="02040503050406030204" pitchFamily="18" charset="0"/>
                                </a:rPr>
                                <m:t>𝑔</m:t>
                              </m:r>
                            </m:e>
                            <m:sub>
                              <m:r>
                                <a:rPr kumimoji="1" lang="en-US" altLang="ja-JP" b="0" i="1" smtClean="0">
                                  <a:solidFill>
                                    <a:srgbClr val="FF0000"/>
                                  </a:solidFill>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18" name="テキスト ボックス 17">
                    <a:extLst>
                      <a:ext uri="{FF2B5EF4-FFF2-40B4-BE49-F238E27FC236}">
                        <a16:creationId xmlns:a16="http://schemas.microsoft.com/office/drawing/2014/main" id="{0D86298A-EF22-07A9-A106-CBA6E6BB3662}"/>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8"/>
                    <a:stretch>
                      <a:fillRect b="-655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2661777-A624-EA84-9DF5-76CF40C20DD0}"/>
                  </a:ext>
                </a:extLst>
              </p:cNvPr>
              <p:cNvSpPr txBox="1"/>
              <p:nvPr/>
            </p:nvSpPr>
            <p:spPr>
              <a:xfrm>
                <a:off x="502118" y="862616"/>
                <a:ext cx="11182496" cy="461665"/>
              </a:xfrm>
              <a:prstGeom prst="rect">
                <a:avLst/>
              </a:prstGeom>
              <a:noFill/>
            </p:spPr>
            <p:txBody>
              <a:bodyPr wrap="square" rtlCol="0">
                <a:spAutoFit/>
              </a:bodyPr>
              <a:lstStyle/>
              <a:p>
                <a:pPr algn="ctr"/>
                <a:r>
                  <a:rPr kumimoji="1" lang="en-US" altLang="ja-JP" sz="2400" u="sng">
                    <a:solidFill>
                      <a:srgbClr val="FF0000"/>
                    </a:solidFill>
                  </a:rPr>
                  <a:t>Effective lagrangian approach with </a:t>
                </a:r>
                <a14:m>
                  <m:oMath xmlns:m="http://schemas.openxmlformats.org/officeDocument/2006/math">
                    <m:sSub>
                      <m:sSubPr>
                        <m:ctrlPr>
                          <a:rPr kumimoji="1" lang="en-US" altLang="ja-JP" sz="2400" i="1" u="sng" smtClean="0">
                            <a:solidFill>
                              <a:srgbClr val="FF0000"/>
                            </a:solidFill>
                            <a:latin typeface="Cambria Math" panose="02040503050406030204" pitchFamily="18" charset="0"/>
                          </a:rPr>
                        </m:ctrlPr>
                      </m:sSubPr>
                      <m:e>
                        <m:r>
                          <m:rPr>
                            <m:sty m:val="p"/>
                          </m:rPr>
                          <a:rPr kumimoji="1" lang="en-US" altLang="ja-JP" sz="2400" b="0" i="0" u="sng" smtClean="0">
                            <a:solidFill>
                              <a:srgbClr val="FF0000"/>
                            </a:solidFill>
                            <a:latin typeface="Cambria Math" panose="02040503050406030204" pitchFamily="18" charset="0"/>
                          </a:rPr>
                          <m:t>SU</m:t>
                        </m:r>
                        <m:r>
                          <a:rPr kumimoji="1" lang="en-US" altLang="ja-JP" sz="2400" b="0" i="0" u="sng" smtClean="0">
                            <a:solidFill>
                              <a:srgbClr val="FF0000"/>
                            </a:solidFill>
                            <a:latin typeface="Cambria Math" panose="02040503050406030204" pitchFamily="18" charset="0"/>
                          </a:rPr>
                          <m:t>(3)</m:t>
                        </m:r>
                      </m:e>
                      <m:sub>
                        <m:r>
                          <m:rPr>
                            <m:sty m:val="p"/>
                          </m:rPr>
                          <a:rPr kumimoji="1" lang="en-US" altLang="ja-JP" sz="2400" b="0" i="0" u="sng" smtClean="0">
                            <a:solidFill>
                              <a:srgbClr val="FF0000"/>
                            </a:solidFill>
                            <a:latin typeface="Cambria Math" panose="02040503050406030204" pitchFamily="18" charset="0"/>
                          </a:rPr>
                          <m:t>f</m:t>
                        </m:r>
                      </m:sub>
                    </m:sSub>
                  </m:oMath>
                </a14:m>
                <a:r>
                  <a:rPr kumimoji="1" lang="en-US" altLang="ja-JP" sz="2400" u="sng">
                    <a:solidFill>
                      <a:srgbClr val="FF0000"/>
                    </a:solidFill>
                  </a:rPr>
                  <a:t> symmetry independent from SFS</a:t>
                </a:r>
                <a:endParaRPr kumimoji="1" lang="ja-JP" altLang="en-US" sz="2400" u="sng">
                  <a:solidFill>
                    <a:srgbClr val="FF0000"/>
                  </a:solidFill>
                </a:endParaRPr>
              </a:p>
            </p:txBody>
          </p:sp>
        </mc:Choice>
        <mc:Fallback xmlns="">
          <p:sp>
            <p:nvSpPr>
              <p:cNvPr id="23" name="テキスト ボックス 22">
                <a:extLst>
                  <a:ext uri="{FF2B5EF4-FFF2-40B4-BE49-F238E27FC236}">
                    <a16:creationId xmlns:a16="http://schemas.microsoft.com/office/drawing/2014/main" id="{B2661777-A624-EA84-9DF5-76CF40C20DD0}"/>
                  </a:ext>
                </a:extLst>
              </p:cNvPr>
              <p:cNvSpPr txBox="1">
                <a:spLocks noRot="1" noChangeAspect="1" noMove="1" noResize="1" noEditPoints="1" noAdjustHandles="1" noChangeArrowheads="1" noChangeShapeType="1" noTextEdit="1"/>
              </p:cNvSpPr>
              <p:nvPr/>
            </p:nvSpPr>
            <p:spPr>
              <a:xfrm>
                <a:off x="502118" y="862616"/>
                <a:ext cx="11182496" cy="461665"/>
              </a:xfrm>
              <a:prstGeom prst="rect">
                <a:avLst/>
              </a:prstGeom>
              <a:blipFill>
                <a:blip r:embed="rId19"/>
                <a:stretch>
                  <a:fillRect t="-10667" b="-30667"/>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5B96F630-4602-B1E9-7841-F463A0169814}"/>
              </a:ext>
            </a:extLst>
          </p:cNvPr>
          <p:cNvSpPr txBox="1"/>
          <p:nvPr/>
        </p:nvSpPr>
        <p:spPr>
          <a:xfrm>
            <a:off x="8238052" y="5670727"/>
            <a:ext cx="3250266" cy="646331"/>
          </a:xfrm>
          <a:prstGeom prst="rect">
            <a:avLst/>
          </a:prstGeom>
          <a:noFill/>
        </p:spPr>
        <p:txBody>
          <a:bodyPr wrap="square" rtlCol="0">
            <a:spAutoFit/>
          </a:bodyPr>
          <a:lstStyle/>
          <a:p>
            <a:r>
              <a:rPr kumimoji="1" lang="ja-JP" altLang="en-US"/>
              <a:t>パラメーター</a:t>
            </a:r>
            <a:r>
              <a:rPr kumimoji="1" lang="en-US" altLang="ja-JP" err="1"/>
              <a:t>gtdd</a:t>
            </a:r>
            <a:r>
              <a:rPr kumimoji="1" lang="ja-JP" altLang="en-US"/>
              <a:t>は</a:t>
            </a:r>
            <a:r>
              <a:rPr kumimoji="1" lang="en-US" altLang="ja-JP" err="1"/>
              <a:t>tcc</a:t>
            </a:r>
            <a:r>
              <a:rPr kumimoji="1" lang="ja-JP" altLang="en-US"/>
              <a:t>と</a:t>
            </a:r>
            <a:r>
              <a:rPr kumimoji="1" lang="en-US" altLang="ja-JP" err="1"/>
              <a:t>tccs</a:t>
            </a:r>
            <a:r>
              <a:rPr kumimoji="1" lang="ja-JP" altLang="en-US"/>
              <a:t>で</a:t>
            </a:r>
            <a:r>
              <a:rPr kumimoji="1" lang="en-US" altLang="ja-JP"/>
              <a:t>common</a:t>
            </a:r>
            <a:r>
              <a:rPr kumimoji="1" lang="ja-JP" altLang="en-US"/>
              <a:t>である</a:t>
            </a:r>
          </a:p>
        </p:txBody>
      </p:sp>
    </p:spTree>
    <p:extLst>
      <p:ext uri="{BB962C8B-B14F-4D97-AF65-F5344CB8AC3E}">
        <p14:creationId xmlns:p14="http://schemas.microsoft.com/office/powerpoint/2010/main" val="188948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33680-8727-E3AA-A8B7-F049DE879F9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6077A10-55FC-A9E9-7789-0B9E55C41D10}"/>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10301F5-2877-FFA1-A9CE-76719E3D3C93}"/>
              </a:ext>
            </a:extLst>
          </p:cNvPr>
          <p:cNvSpPr txBox="1"/>
          <p:nvPr/>
        </p:nvSpPr>
        <p:spPr>
          <a:xfrm>
            <a:off x="0" y="47697"/>
            <a:ext cx="12393038" cy="769441"/>
          </a:xfrm>
          <a:prstGeom prst="rect">
            <a:avLst/>
          </a:prstGeom>
          <a:noFill/>
        </p:spPr>
        <p:txBody>
          <a:bodyPr wrap="square" rtlCol="0">
            <a:spAutoFit/>
          </a:bodyPr>
          <a:lstStyle/>
          <a:p>
            <a:r>
              <a:rPr lang="en-US" altLang="ja-JP" sz="4400">
                <a:solidFill>
                  <a:schemeClr val="bg1"/>
                </a:solidFill>
              </a:rPr>
              <a:t>Previous Work: Isoscalar case</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3EA9CCB-2197-3FD5-47B4-59EF0DE6B8B1}"/>
                  </a:ext>
                </a:extLst>
              </p:cNvPr>
              <p:cNvSpPr txBox="1"/>
              <p:nvPr/>
            </p:nvSpPr>
            <p:spPr>
              <a:xfrm>
                <a:off x="111317" y="1285867"/>
                <a:ext cx="11969365" cy="15302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𝑄𝑄𝑠</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𝑇</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solidFill>
                                <a:schemeClr val="tx1"/>
                              </a:solidFill>
                              <a:latin typeface="Cambria Math" panose="02040503050406030204" pitchFamily="18" charset="0"/>
                            </a:rPr>
                          </m:ctrlPr>
                        </m:sSubSupPr>
                        <m:e>
                          <m:r>
                            <m:rPr>
                              <m:sty m:val="p"/>
                            </m:rPr>
                            <a:rPr lang="el-GR" altLang="ja-JP" sz="2000" i="1">
                              <a:solidFill>
                                <a:schemeClr val="tx1"/>
                              </a:solidFill>
                              <a:latin typeface="Cambria Math" panose="02040503050406030204" pitchFamily="18" charset="0"/>
                              <a:ea typeface="Cambria Math" panose="02040503050406030204" pitchFamily="18" charset="0"/>
                            </a:rPr>
                            <m:t>Λ</m:t>
                          </m:r>
                        </m:e>
                        <m:sub>
                          <m:r>
                            <m:rPr>
                              <m:sty m:val="p"/>
                            </m:rPr>
                            <a:rPr lang="en-US" altLang="ja-JP" sz="2000" b="0" i="0" smtClean="0">
                              <a:solidFill>
                                <a:schemeClr val="tx1"/>
                              </a:solidFill>
                              <a:latin typeface="Cambria Math" panose="02040503050406030204" pitchFamily="18" charset="0"/>
                              <a:ea typeface="Cambria Math" panose="02040503050406030204" pitchFamily="18" charset="0"/>
                            </a:rPr>
                            <m:t>ff</m:t>
                          </m:r>
                        </m:sub>
                        <m:sup>
                          <m:r>
                            <a:rPr lang="en-US" altLang="ja-JP" sz="2000" i="1">
                              <a:solidFill>
                                <a:schemeClr val="tx1"/>
                              </a:solidFill>
                              <a:latin typeface="Cambria Math" panose="02040503050406030204" pitchFamily="18" charset="0"/>
                            </a:rPr>
                            <m:t>′</m:t>
                          </m:r>
                          <m:r>
                            <m:rPr>
                              <m:sty m:val="p"/>
                            </m:rPr>
                            <a:rPr lang="en-US" altLang="ja-JP" sz="2000" b="0" i="0" smtClean="0">
                              <a:solidFill>
                                <a:schemeClr val="tx1"/>
                              </a:solidFill>
                              <a:latin typeface="Cambria Math" panose="02040503050406030204" pitchFamily="18" charset="0"/>
                            </a:rPr>
                            <m:t>A</m:t>
                          </m:r>
                        </m:sup>
                      </m:sSubSup>
                      <m:r>
                        <a:rPr lang="en-US" altLang="ja-JP" sz="2000" b="0" i="1" dirty="0" smtClean="0">
                          <a:solidFill>
                            <a:schemeClr val="tx1"/>
                          </a:solidFill>
                          <a:latin typeface="Cambria Math" panose="02040503050406030204" pitchFamily="18" charset="0"/>
                        </a:rPr>
                        <m:t>=</m:t>
                      </m:r>
                      <m:r>
                        <a:rPr lang="en-US" altLang="ja-JP" sz="2000" b="0" i="1" dirty="0" smtClean="0">
                          <a:solidFill>
                            <a:schemeClr val="tx1"/>
                          </a:solidFill>
                          <a:latin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l-GR" altLang="ja-JP" sz="2000" b="0" i="0" dirty="0" smtClean="0">
                                  <a:solidFill>
                                    <a:schemeClr val="tx1"/>
                                  </a:solidFill>
                                  <a:latin typeface="Cambria Math" panose="02040503050406030204" pitchFamily="18" charset="0"/>
                                  <a:ea typeface="Cambria Math" panose="02040503050406030204" pitchFamily="18" charset="0"/>
                                </a:rPr>
                                <m:t>Ξ</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Q</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r>
                        <a:rPr lang="en-US" altLang="ja-JP" sz="2000" b="0" i="1" dirty="0" smtClean="0">
                          <a:solidFill>
                            <a:schemeClr val="tx1"/>
                          </a:solidFill>
                          <a:latin typeface="Cambria Math" panose="02040503050406030204" pitchFamily="18" charset="0"/>
                          <a:ea typeface="Cambria Math" panose="02040503050406030204" pitchFamily="18" charset="0"/>
                        </a:rPr>
                        <m:t>𝑀</m:t>
                      </m:r>
                      <m:d>
                        <m:dPr>
                          <m:ctrlPr>
                            <a:rPr lang="en-US" altLang="ja-JP" sz="2000" b="0" i="1" dirty="0" smtClean="0">
                              <a:solidFill>
                                <a:schemeClr val="tx1"/>
                              </a:solidFill>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Λ</m:t>
                              </m:r>
                            </m:e>
                            <m:sub>
                              <m:r>
                                <a:rPr lang="en-US" altLang="ja-JP" sz="2000" b="0" i="1" dirty="0" smtClean="0">
                                  <a:latin typeface="Cambria Math" panose="02040503050406030204" pitchFamily="18" charset="0"/>
                                </a:rPr>
                                <m:t>𝑄</m:t>
                              </m:r>
                            </m:sub>
                          </m:sSub>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ff</m:t>
                          </m:r>
                        </m:sub>
                        <m:sup>
                          <m:r>
                            <m:rPr>
                              <m:sty m:val="p"/>
                            </m:rPr>
                            <a:rPr lang="en-US" altLang="ja-JP" sz="2000">
                              <a:latin typeface="Cambria Math" panose="02040503050406030204" pitchFamily="18" charset="0"/>
                            </a:rPr>
                            <m:t>A</m:t>
                          </m:r>
                        </m:sup>
                      </m:sSubSup>
                    </m:oMath>
                  </m:oMathPara>
                </a14:m>
                <a:endParaRPr kumimoji="1" lang="en-US" altLang="ja-JP" sz="2000" dirty="0"/>
              </a:p>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a:latin typeface="Cambria Math" panose="02040503050406030204" pitchFamily="18" charset="0"/>
                                  <a:ea typeface="Cambria Math" panose="02040503050406030204" pitchFamily="18" charset="0"/>
                                </a:rPr>
                                <m:t>Ω</m:t>
                              </m:r>
                            </m:e>
                            <m:sub>
                              <m:r>
                                <a:rPr lang="en-US" altLang="ja-JP" sz="2000" b="0" i="1" dirty="0" smtClean="0">
                                  <a:latin typeface="Cambria Math" panose="02040503050406030204" pitchFamily="18" charset="0"/>
                                </a:rPr>
                                <m:t>𝑄𝑄</m:t>
                              </m:r>
                            </m:sub>
                          </m:sSub>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𝑀</m:t>
                      </m:r>
                      <m:d>
                        <m:dPr>
                          <m:ctrlPr>
                            <a:rPr lang="en-US" altLang="ja-JP" sz="2000" b="0" i="1" dirty="0" smtClean="0">
                              <a:latin typeface="Cambria Math" panose="02040503050406030204" pitchFamily="18" charset="0"/>
                            </a:rPr>
                          </m:ctrlPr>
                        </m:dPr>
                        <m:e>
                          <m:sSub>
                            <m:sSubPr>
                              <m:ctrlPr>
                                <a:rPr lang="en-US" altLang="ja-JP" sz="2000" i="1" dirty="0">
                                  <a:latin typeface="Cambria Math" panose="02040503050406030204" pitchFamily="18" charset="0"/>
                                </a:rPr>
                              </m:ctrlPr>
                            </m:sSubPr>
                            <m:e>
                              <m:r>
                                <m:rPr>
                                  <m:sty m:val="p"/>
                                </m:rPr>
                                <a:rPr lang="el-GR" altLang="ja-JP" sz="2000" i="1" dirty="0" smtClean="0">
                                  <a:latin typeface="Cambria Math" panose="02040503050406030204" pitchFamily="18" charset="0"/>
                                  <a:ea typeface="Cambria Math" panose="02040503050406030204" pitchFamily="18" charset="0"/>
                                </a:rPr>
                                <m:t>Ξ</m:t>
                              </m:r>
                            </m:e>
                            <m:sub>
                              <m:r>
                                <a:rPr lang="en-US" altLang="ja-JP" sz="2000" b="0" i="1" dirty="0" smtClean="0">
                                  <a:latin typeface="Cambria Math" panose="02040503050406030204" pitchFamily="18" charset="0"/>
                                </a:rPr>
                                <m:t>𝑄𝑄</m:t>
                              </m:r>
                            </m:sub>
                          </m:sSub>
                        </m:e>
                      </m:d>
                      <m:r>
                        <a:rPr lang="en-US" altLang="ja-JP" sz="2000" i="1" smtClean="0">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r>
                            <a:rPr lang="en-US" altLang="ja-JP" sz="2000" i="1">
                              <a:solidFill>
                                <a:schemeClr val="tx1"/>
                              </a:solidFill>
                              <a:latin typeface="Cambria Math" panose="02040503050406030204" pitchFamily="18" charset="0"/>
                            </a:rPr>
                            <m:t>2</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d>
                        <m:dPr>
                          <m:ctrlPr>
                            <a:rPr lang="en-US" altLang="ja-JP" sz="2000" b="0" i="1" smtClean="0">
                              <a:solidFill>
                                <a:schemeClr val="tx1"/>
                              </a:solidFill>
                              <a:latin typeface="Cambria Math" panose="02040503050406030204" pitchFamily="18" charset="0"/>
                            </a:rPr>
                          </m:ctrlPr>
                        </m:dPr>
                        <m:e>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b="0" i="0" smtClean="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b="0" i="0" smtClean="0">
                                  <a:latin typeface="Cambria Math" panose="02040503050406030204" pitchFamily="18" charset="0"/>
                                </a:rPr>
                                <m:t>A</m:t>
                              </m:r>
                            </m:sup>
                          </m:sSubSup>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a:rPr lang="el-GR" altLang="ja-JP" sz="2000" i="1">
                                  <a:latin typeface="Cambria Math" panose="02040503050406030204" pitchFamily="18" charset="0"/>
                                  <a:ea typeface="Cambria Math" panose="02040503050406030204" pitchFamily="18" charset="0"/>
                                </a:rPr>
                                <m:t>𝜎</m:t>
                              </m:r>
                              <m:r>
                                <m:rPr>
                                  <m:sty m:val="p"/>
                                </m:rPr>
                                <a:rPr lang="en-US" altLang="ja-JP" sz="2000">
                                  <a:latin typeface="Cambria Math" panose="02040503050406030204" pitchFamily="18" charset="0"/>
                                  <a:ea typeface="Cambria Math" panose="02040503050406030204" pitchFamily="18" charset="0"/>
                                </a:rPr>
                                <m:t>f</m:t>
                              </m:r>
                            </m:sub>
                            <m:sup>
                              <m:r>
                                <a:rPr lang="en-US" altLang="ja-JP" sz="2000" i="1">
                                  <a:latin typeface="Cambria Math" panose="02040503050406030204" pitchFamily="18" charset="0"/>
                                </a:rPr>
                                <m:t>′</m:t>
                              </m:r>
                              <m:r>
                                <m:rPr>
                                  <m:sty m:val="p"/>
                                </m:rPr>
                                <a:rPr lang="en-US" altLang="ja-JP" sz="2000">
                                  <a:latin typeface="Cambria Math" panose="02040503050406030204" pitchFamily="18" charset="0"/>
                                </a:rPr>
                                <m:t>A</m:t>
                              </m:r>
                            </m:sup>
                          </m:sSubSup>
                        </m:e>
                      </m:d>
                      <m:r>
                        <a:rPr lang="en-US" altLang="ja-JP" sz="2000" b="0" i="1" dirty="0" smtClean="0">
                          <a:solidFill>
                            <a:schemeClr val="tx1"/>
                          </a:solidFill>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sSub>
                            <m:sSubPr>
                              <m:ctrlPr>
                                <a:rPr lang="en-US" altLang="ja-JP" sz="2000" b="0" i="1" dirty="0" smtClean="0">
                                  <a:solidFill>
                                    <a:schemeClr val="tx1"/>
                                  </a:solidFill>
                                  <a:latin typeface="Cambria Math" panose="02040503050406030204" pitchFamily="18" charset="0"/>
                                </a:rPr>
                              </m:ctrlPr>
                            </m:sSubPr>
                            <m:e>
                              <m:r>
                                <m:rPr>
                                  <m:sty m:val="p"/>
                                </m:rPr>
                                <a:rPr lang="en-US" altLang="ja-JP" sz="2000" b="0" i="0" dirty="0" smtClean="0">
                                  <a:solidFill>
                                    <a:schemeClr val="tx1"/>
                                  </a:solidFill>
                                  <a:latin typeface="Cambria Math" panose="02040503050406030204" pitchFamily="18" charset="0"/>
                                </a:rPr>
                                <m:t>D</m:t>
                              </m:r>
                            </m:e>
                            <m:sub>
                              <m:r>
                                <m:rPr>
                                  <m:sty m:val="p"/>
                                </m:rPr>
                                <a:rPr lang="en-US" altLang="ja-JP" sz="2000" b="0" i="0" dirty="0" smtClean="0">
                                  <a:solidFill>
                                    <a:schemeClr val="tx1"/>
                                  </a:solidFill>
                                  <a:latin typeface="Cambria Math" panose="02040503050406030204" pitchFamily="18" charset="0"/>
                                  <a:ea typeface="Cambria Math" panose="02040503050406030204" pitchFamily="18" charset="0"/>
                                </a:rPr>
                                <m:t>s</m:t>
                              </m:r>
                            </m:sub>
                          </m:sSub>
                        </m:e>
                      </m:d>
                      <m:r>
                        <a:rPr lang="en-US" altLang="ja-JP" sz="2000" b="0" i="1" dirty="0" smtClean="0">
                          <a:solidFill>
                            <a:schemeClr val="tx1"/>
                          </a:solidFill>
                          <a:latin typeface="Cambria Math" panose="02040503050406030204" pitchFamily="18" charset="0"/>
                          <a:ea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𝑀</m:t>
                          </m:r>
                        </m:e>
                        <m:sub>
                          <m:r>
                            <m:rPr>
                              <m:sty m:val="p"/>
                            </m:rPr>
                            <a:rPr lang="en-US" altLang="ja-JP" sz="2000" b="0" i="0" dirty="0" smtClean="0">
                              <a:latin typeface="Cambria Math" panose="02040503050406030204" pitchFamily="18" charset="0"/>
                            </a:rPr>
                            <m:t>ave</m:t>
                          </m:r>
                        </m:sub>
                      </m:sSub>
                      <m:d>
                        <m:dPr>
                          <m:ctrlPr>
                            <a:rPr lang="en-US" altLang="ja-JP" sz="2000" b="0" i="1" dirty="0" smtClean="0">
                              <a:solidFill>
                                <a:schemeClr val="tx1"/>
                              </a:solidFill>
                              <a:latin typeface="Cambria Math" panose="02040503050406030204" pitchFamily="18" charset="0"/>
                            </a:rPr>
                          </m:ctrlPr>
                        </m:dPr>
                        <m:e>
                          <m:r>
                            <a:rPr lang="en-US" altLang="ja-JP" sz="2000" b="0" i="1" dirty="0" smtClean="0">
                              <a:solidFill>
                                <a:schemeClr val="tx1"/>
                              </a:solidFill>
                              <a:latin typeface="Cambria Math" panose="02040503050406030204" pitchFamily="18" charset="0"/>
                            </a:rPr>
                            <m:t>𝐷</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i="1">
                                      <a:solidFill>
                                        <a:schemeClr val="tx1"/>
                                      </a:solidFill>
                                      <a:latin typeface="Cambria Math" panose="02040503050406030204" pitchFamily="18" charset="0"/>
                                    </a:rPr>
                                    <m:t>𝑠</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𝑢</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𝑑</m:t>
                                  </m:r>
                                </m:sub>
                              </m:sSub>
                            </m:e>
                          </m:d>
                        </m:num>
                        <m:den>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𝑚</m:t>
                              </m:r>
                            </m:e>
                            <m:sub>
                              <m:r>
                                <a:rPr lang="en-US" altLang="ja-JP" sz="2000" b="0" i="1" smtClean="0">
                                  <a:solidFill>
                                    <a:schemeClr val="tx1"/>
                                  </a:solidFill>
                                  <a:latin typeface="Cambria Math" panose="02040503050406030204" pitchFamily="18" charset="0"/>
                                </a:rPr>
                                <m:t>𝑄</m:t>
                              </m:r>
                            </m:sub>
                          </m:sSub>
                        </m:den>
                      </m:f>
                      <m:sSubSup>
                        <m:sSubSupPr>
                          <m:ctrlPr>
                            <a:rPr lang="en-US" altLang="ja-JP" sz="2000" i="1">
                              <a:latin typeface="Cambria Math" panose="02040503050406030204" pitchFamily="18" charset="0"/>
                            </a:rPr>
                          </m:ctrlPr>
                        </m:sSubSupPr>
                        <m:e>
                          <m:r>
                            <m:rPr>
                              <m:sty m:val="p"/>
                            </m:rPr>
                            <a:rPr lang="el-GR" altLang="ja-JP" sz="2000" i="1">
                              <a:latin typeface="Cambria Math" panose="02040503050406030204" pitchFamily="18" charset="0"/>
                              <a:ea typeface="Cambria Math" panose="02040503050406030204" pitchFamily="18" charset="0"/>
                            </a:rPr>
                            <m:t>Λ</m:t>
                          </m:r>
                        </m:e>
                        <m:sub>
                          <m:r>
                            <m:rPr>
                              <m:sty m:val="p"/>
                            </m:rPr>
                            <a:rPr lang="en-US" altLang="ja-JP" sz="2000">
                              <a:latin typeface="Cambria Math" panose="02040503050406030204" pitchFamily="18" charset="0"/>
                              <a:ea typeface="Cambria Math" panose="02040503050406030204" pitchFamily="18" charset="0"/>
                            </a:rPr>
                            <m:t>f</m:t>
                          </m:r>
                        </m:sub>
                        <m:sup>
                          <m:r>
                            <m:rPr>
                              <m:sty m:val="p"/>
                            </m:rPr>
                            <a:rPr lang="en-US" altLang="ja-JP" sz="2000">
                              <a:latin typeface="Cambria Math" panose="02040503050406030204" pitchFamily="18" charset="0"/>
                            </a:rPr>
                            <m:t>A</m:t>
                          </m:r>
                        </m:sup>
                      </m:sSubSup>
                    </m:oMath>
                  </m:oMathPara>
                </a14:m>
                <a:endParaRPr kumimoji="1" lang="ja-JP" altLang="en-US" sz="2000"/>
              </a:p>
            </p:txBody>
          </p:sp>
        </mc:Choice>
        <mc:Fallback xmlns="">
          <p:sp>
            <p:nvSpPr>
              <p:cNvPr id="2" name="テキスト ボックス 1">
                <a:extLst>
                  <a:ext uri="{FF2B5EF4-FFF2-40B4-BE49-F238E27FC236}">
                    <a16:creationId xmlns:a16="http://schemas.microsoft.com/office/drawing/2014/main" id="{13EA9CCB-2197-3FD5-47B4-59EF0DE6B8B1}"/>
                  </a:ext>
                </a:extLst>
              </p:cNvPr>
              <p:cNvSpPr txBox="1">
                <a:spLocks noRot="1" noChangeAspect="1" noMove="1" noResize="1" noEditPoints="1" noAdjustHandles="1" noChangeArrowheads="1" noChangeShapeType="1" noTextEdit="1"/>
              </p:cNvSpPr>
              <p:nvPr/>
            </p:nvSpPr>
            <p:spPr>
              <a:xfrm>
                <a:off x="111317" y="1285867"/>
                <a:ext cx="11969365" cy="1530291"/>
              </a:xfrm>
              <a:prstGeom prst="rect">
                <a:avLst/>
              </a:prstGeom>
              <a:blipFill>
                <a:blip r:embed="rId3"/>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198445F0-092D-7390-4AD0-C13E7D3B6656}"/>
              </a:ext>
            </a:extLst>
          </p:cNvPr>
          <p:cNvSpPr txBox="1"/>
          <p:nvPr/>
        </p:nvSpPr>
        <p:spPr>
          <a:xfrm>
            <a:off x="447472" y="985736"/>
            <a:ext cx="3988341" cy="461665"/>
          </a:xfrm>
          <a:prstGeom prst="rect">
            <a:avLst/>
          </a:prstGeom>
          <a:noFill/>
        </p:spPr>
        <p:txBody>
          <a:bodyPr wrap="square" rtlCol="0">
            <a:spAutoFit/>
          </a:bodyPr>
          <a:lstStyle/>
          <a:p>
            <a:r>
              <a:rPr kumimoji="1" lang="en-US" altLang="ja-JP" sz="2400" u="sng"/>
              <a:t>Mass Relations</a:t>
            </a:r>
            <a:r>
              <a:rPr kumimoji="1" lang="en-US" altLang="ja-JP" sz="2400"/>
              <a:t>:</a:t>
            </a:r>
            <a:endParaRPr kumimoji="1" lang="ja-JP" altLang="en-US" sz="2400"/>
          </a:p>
        </p:txBody>
      </p:sp>
      <mc:AlternateContent xmlns:mc="http://schemas.openxmlformats.org/markup-compatibility/2006">
        <mc:Choice xmlns:a14="http://schemas.microsoft.com/office/drawing/2010/main" Requires="a14">
          <p:graphicFrame>
            <p:nvGraphicFramePr>
              <p:cNvPr id="6" name="表 5">
                <a:extLst>
                  <a:ext uri="{FF2B5EF4-FFF2-40B4-BE49-F238E27FC236}">
                    <a16:creationId xmlns:a16="http://schemas.microsoft.com/office/drawing/2014/main" id="{06FA5113-F454-13E8-1754-43A7B3D02E57}"/>
                  </a:ext>
                </a:extLst>
              </p:cNvPr>
              <p:cNvGraphicFramePr>
                <a:graphicFrameLocks noGrp="1"/>
              </p:cNvGraphicFramePr>
              <p:nvPr>
                <p:extLst>
                  <p:ext uri="{D42A27DB-BD31-4B8C-83A1-F6EECF244321}">
                    <p14:modId xmlns:p14="http://schemas.microsoft.com/office/powerpoint/2010/main" val="2292820249"/>
                  </p:ext>
                </p:extLst>
              </p:nvPr>
            </p:nvGraphicFramePr>
            <p:xfrm>
              <a:off x="333220" y="3910291"/>
              <a:ext cx="5102709" cy="1863662"/>
            </p:xfrm>
            <a:graphic>
              <a:graphicData uri="http://schemas.openxmlformats.org/drawingml/2006/table">
                <a:tbl>
                  <a:tblPr firstRow="1" bandRow="1">
                    <a:tableStyleId>{5C22544A-7EE6-4342-B048-85BDC9FD1C3A}</a:tableStyleId>
                  </a:tblPr>
                  <a:tblGrid>
                    <a:gridCol w="2011823">
                      <a:extLst>
                        <a:ext uri="{9D8B030D-6E8A-4147-A177-3AD203B41FA5}">
                          <a16:colId xmlns:a16="http://schemas.microsoft.com/office/drawing/2014/main" val="2153929264"/>
                        </a:ext>
                      </a:extLst>
                    </a:gridCol>
                    <a:gridCol w="1526881">
                      <a:extLst>
                        <a:ext uri="{9D8B030D-6E8A-4147-A177-3AD203B41FA5}">
                          <a16:colId xmlns:a16="http://schemas.microsoft.com/office/drawing/2014/main" val="2848163732"/>
                        </a:ext>
                      </a:extLst>
                    </a:gridCol>
                    <a:gridCol w="1564005">
                      <a:extLst>
                        <a:ext uri="{9D8B030D-6E8A-4147-A177-3AD203B41FA5}">
                          <a16:colId xmlns:a16="http://schemas.microsoft.com/office/drawing/2014/main" val="2745041243"/>
                        </a:ext>
                      </a:extLst>
                    </a:gridCol>
                  </a:tblGrid>
                  <a:tr h="370840">
                    <a:tc>
                      <a:txBody>
                        <a:bodyPr/>
                        <a:lstStyle/>
                        <a:p>
                          <a:pPr algn="ctr"/>
                          <a:r>
                            <a:rPr kumimoji="1" lang="en-US" altLang="ja-JP" b="0">
                              <a:solidFill>
                                <a:schemeClr val="tx1"/>
                              </a:solidFill>
                            </a:rPr>
                            <a:t>Hadron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Width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1462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𝑇</m:t>
                                    </m:r>
                                  </m:e>
                                  <m:sub>
                                    <m:r>
                                      <a:rPr lang="en-US" altLang="ja-JP" sz="1800" b="0" i="1" dirty="0" smtClean="0">
                                        <a:latin typeface="Cambria Math" panose="02040503050406030204" pitchFamily="18" charset="0"/>
                                      </a:rPr>
                                      <m:t>𝑐𝑐𝑠</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rPr>
                                  <m:t>4047</m:t>
                                </m:r>
                                <m:r>
                                  <a:rPr kumimoji="1" lang="en-US" altLang="ja-JP" b="0" i="1" smtClean="0">
                                    <a:solidFill>
                                      <a:schemeClr val="tx1"/>
                                    </a:solidFill>
                                    <a:latin typeface="Cambria Math" panose="02040503050406030204" pitchFamily="18" charset="0"/>
                                    <a:ea typeface="Cambria Math" panose="02040503050406030204" pitchFamily="18" charset="0"/>
                                  </a:rPr>
                                  <m:t>±11</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47±24</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77758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ja-JP" sz="1800" i="1" dirty="0" smtClean="0">
                                        <a:latin typeface="Cambria Math" panose="02040503050406030204" pitchFamily="18" charset="0"/>
                                      </a:rPr>
                                    </m:ctrlPr>
                                  </m:sSubPr>
                                  <m:e>
                                    <m:r>
                                      <m:rPr>
                                        <m:sty m:val="p"/>
                                      </m:rPr>
                                      <a:rPr lang="el-GR" altLang="ja-JP" sz="1800" i="1" dirty="0">
                                        <a:latin typeface="Cambria Math" panose="02040503050406030204" pitchFamily="18" charset="0"/>
                                        <a:ea typeface="Cambria Math" panose="02040503050406030204" pitchFamily="18" charset="0"/>
                                      </a:rPr>
                                      <m:t>Ω</m:t>
                                    </m:r>
                                  </m:e>
                                  <m:sub>
                                    <m:r>
                                      <a:rPr lang="en-US" altLang="ja-JP" sz="1800" b="0" i="1" dirty="0" smtClean="0">
                                        <a:latin typeface="Cambria Math" panose="02040503050406030204" pitchFamily="18" charset="0"/>
                                        <a:ea typeface="Cambria Math" panose="02040503050406030204" pitchFamily="18" charset="0"/>
                                      </a:rPr>
                                      <m:t>𝑐𝑐</m:t>
                                    </m:r>
                                  </m:sub>
                                </m:sSub>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3706</m:t>
                                    </m:r>
                                  </m:e>
                                  <m:sub>
                                    <m:r>
                                      <a:rPr kumimoji="1" lang="en-US" altLang="ja-JP" b="0" i="1" smtClean="0">
                                        <a:solidFill>
                                          <a:schemeClr val="tx1"/>
                                        </a:solidFill>
                                        <a:latin typeface="Cambria Math" panose="02040503050406030204" pitchFamily="18" charset="0"/>
                                        <a:ea typeface="Cambria Math" panose="02040503050406030204" pitchFamily="18" charset="0"/>
                                      </a:rPr>
                                      <m:t>−15</m:t>
                                    </m:r>
                                  </m:sub>
                                  <m:sup>
                                    <m:r>
                                      <a:rPr kumimoji="1" lang="en-US" altLang="ja-JP" b="0" i="1" smtClean="0">
                                        <a:solidFill>
                                          <a:schemeClr val="tx1"/>
                                        </a:solidFill>
                                        <a:latin typeface="Cambria Math" panose="02040503050406030204" pitchFamily="18" charset="0"/>
                                        <a:ea typeface="Cambria Math" panose="02040503050406030204" pitchFamily="18" charset="0"/>
                                      </a:rPr>
                                      <m:t>+14</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61730"/>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𝑇</m:t>
                                        </m:r>
                                      </m:e>
                                      <m:sub>
                                        <m:r>
                                          <a:rPr lang="en-US" altLang="ja-JP" sz="1800" b="0" i="1" dirty="0" smtClean="0">
                                            <a:latin typeface="Cambria Math" panose="02040503050406030204" pitchFamily="18" charset="0"/>
                                          </a:rPr>
                                          <m:t>𝑏𝑏𝑠</m:t>
                                        </m:r>
                                      </m:sub>
                                    </m:sSub>
                                  </m:e>
                                </m:d>
                                <m:r>
                                  <a:rPr lang="en-US" altLang="ja-JP" sz="1800" b="0" i="1" dirty="0" smtClean="0">
                                    <a:latin typeface="Cambria Math" panose="02040503050406030204" pitchFamily="18" charset="0"/>
                                    <a:ea typeface="Cambria Math" panose="02040503050406030204" pitchFamily="18" charset="0"/>
                                  </a:rPr>
                                  <m:t>−</m:t>
                                </m:r>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𝑇</m:t>
                                        </m:r>
                                      </m:e>
                                      <m:sub>
                                        <m:r>
                                          <a:rPr lang="en-US" altLang="ja-JP" sz="1800" b="0" i="1" dirty="0" smtClean="0">
                                            <a:latin typeface="Cambria Math" panose="02040503050406030204" pitchFamily="18" charset="0"/>
                                          </a:rPr>
                                          <m:t>𝑏𝑏</m:t>
                                        </m:r>
                                      </m:sub>
                                    </m:sSub>
                                  </m:e>
                                </m:d>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mn-ea"/>
                                  </a:rPr>
                                  <m:t>172</m:t>
                                </m:r>
                                <m:r>
                                  <a:rPr kumimoji="1" lang="en-US" altLang="ja-JP" b="0" i="1" smtClean="0">
                                    <a:solidFill>
                                      <a:schemeClr val="tx1"/>
                                    </a:solidFill>
                                    <a:latin typeface="Cambria Math" panose="02040503050406030204" pitchFamily="18" charset="0"/>
                                    <a:ea typeface="Cambria Math" panose="02040503050406030204" pitchFamily="18" charset="0"/>
                                  </a:rPr>
                                  <m:t>±3</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683818"/>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ja-JP" sz="1800" b="0" i="1" dirty="0" smtClean="0">
                                    <a:latin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m:rPr>
                                            <m:sty m:val="p"/>
                                          </m:rPr>
                                          <a:rPr lang="el-GR" altLang="ja-JP" sz="1800" i="1" dirty="0">
                                            <a:latin typeface="Cambria Math" panose="02040503050406030204" pitchFamily="18" charset="0"/>
                                            <a:ea typeface="Cambria Math" panose="02040503050406030204" pitchFamily="18" charset="0"/>
                                          </a:rPr>
                                          <m:t>Ω</m:t>
                                        </m:r>
                                      </m:e>
                                      <m:sub>
                                        <m:r>
                                          <a:rPr lang="en-US" altLang="ja-JP" sz="1800" b="0" i="1" dirty="0" smtClean="0">
                                            <a:latin typeface="Cambria Math" panose="02040503050406030204" pitchFamily="18" charset="0"/>
                                            <a:ea typeface="Cambria Math" panose="02040503050406030204" pitchFamily="18" charset="0"/>
                                          </a:rPr>
                                          <m:t>𝑏𝑏</m:t>
                                        </m:r>
                                      </m:sub>
                                    </m:sSub>
                                  </m:e>
                                </m:d>
                                <m:r>
                                  <a:rPr lang="en-US" altLang="ja-JP" sz="1800" b="0" i="1" dirty="0" smtClean="0">
                                    <a:latin typeface="Cambria Math" panose="02040503050406030204" pitchFamily="18" charset="0"/>
                                    <a:ea typeface="Cambria Math" panose="02040503050406030204" pitchFamily="18" charset="0"/>
                                  </a:rPr>
                                  <m:t>−</m:t>
                                </m:r>
                                <m:r>
                                  <a:rPr lang="en-US" altLang="ja-JP" sz="1800" b="0" i="1" dirty="0" smtClean="0">
                                    <a:latin typeface="Cambria Math" panose="02040503050406030204" pitchFamily="18" charset="0"/>
                                    <a:ea typeface="Cambria Math" panose="02040503050406030204" pitchFamily="18" charset="0"/>
                                  </a:rPr>
                                  <m:t>𝑀</m:t>
                                </m:r>
                                <m:d>
                                  <m:dPr>
                                    <m:ctrlPr>
                                      <a:rPr lang="en-US" altLang="ja-JP" sz="1800" b="0" i="1" dirty="0" smtClean="0">
                                        <a:latin typeface="Cambria Math" panose="02040503050406030204" pitchFamily="18" charset="0"/>
                                      </a:rPr>
                                    </m:ctrlPr>
                                  </m:dPr>
                                  <m:e>
                                    <m:sSub>
                                      <m:sSubPr>
                                        <m:ctrlPr>
                                          <a:rPr lang="en-US" altLang="ja-JP" sz="1800" i="1" dirty="0">
                                            <a:latin typeface="Cambria Math" panose="02040503050406030204" pitchFamily="18" charset="0"/>
                                          </a:rPr>
                                        </m:ctrlPr>
                                      </m:sSubPr>
                                      <m:e>
                                        <m:r>
                                          <m:rPr>
                                            <m:sty m:val="p"/>
                                          </m:rPr>
                                          <a:rPr lang="el-GR" altLang="ja-JP" sz="1800" i="1" dirty="0" smtClean="0">
                                            <a:latin typeface="Cambria Math" panose="02040503050406030204" pitchFamily="18" charset="0"/>
                                            <a:ea typeface="Cambria Math" panose="02040503050406030204" pitchFamily="18" charset="0"/>
                                          </a:rPr>
                                          <m:t>Ξ</m:t>
                                        </m:r>
                                      </m:e>
                                      <m:sub>
                                        <m:r>
                                          <a:rPr lang="en-US" altLang="ja-JP" sz="1800" b="0" i="1" dirty="0" smtClean="0">
                                            <a:latin typeface="Cambria Math" panose="02040503050406030204" pitchFamily="18" charset="0"/>
                                            <a:ea typeface="Cambria Math" panose="02040503050406030204" pitchFamily="18" charset="0"/>
                                          </a:rPr>
                                          <m:t>𝑏𝑏</m:t>
                                        </m:r>
                                      </m:sub>
                                    </m:sSub>
                                  </m:e>
                                </m:d>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84</m:t>
                                    </m:r>
                                  </m:e>
                                  <m:sub>
                                    <m:r>
                                      <a:rPr kumimoji="1" lang="en-US" altLang="ja-JP" b="0" i="1" smtClean="0">
                                        <a:solidFill>
                                          <a:schemeClr val="tx1"/>
                                        </a:solidFill>
                                        <a:latin typeface="Cambria Math" panose="02040503050406030204" pitchFamily="18" charset="0"/>
                                        <a:ea typeface="Cambria Math" panose="02040503050406030204" pitchFamily="18" charset="0"/>
                                      </a:rPr>
                                      <m:t>−5</m:t>
                                    </m:r>
                                  </m:sub>
                                  <m:sup>
                                    <m:r>
                                      <a:rPr kumimoji="1" lang="en-US" altLang="ja-JP" b="0" i="1" smtClean="0">
                                        <a:solidFill>
                                          <a:schemeClr val="tx1"/>
                                        </a:solidFill>
                                        <a:latin typeface="Cambria Math" panose="02040503050406030204" pitchFamily="18" charset="0"/>
                                        <a:ea typeface="Cambria Math" panose="02040503050406030204" pitchFamily="18" charset="0"/>
                                      </a:rPr>
                                      <m:t>+4</m:t>
                                    </m:r>
                                  </m:sup>
                                </m:sSub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1453"/>
                      </a:ext>
                    </a:extLst>
                  </a:tr>
                </a:tbl>
              </a:graphicData>
            </a:graphic>
          </p:graphicFrame>
        </mc:Choice>
        <mc:Fallback>
          <p:graphicFrame>
            <p:nvGraphicFramePr>
              <p:cNvPr id="6" name="表 5">
                <a:extLst>
                  <a:ext uri="{FF2B5EF4-FFF2-40B4-BE49-F238E27FC236}">
                    <a16:creationId xmlns:a16="http://schemas.microsoft.com/office/drawing/2014/main" id="{06FA5113-F454-13E8-1754-43A7B3D02E57}"/>
                  </a:ext>
                </a:extLst>
              </p:cNvPr>
              <p:cNvGraphicFramePr>
                <a:graphicFrameLocks noGrp="1"/>
              </p:cNvGraphicFramePr>
              <p:nvPr>
                <p:extLst>
                  <p:ext uri="{D42A27DB-BD31-4B8C-83A1-F6EECF244321}">
                    <p14:modId xmlns:p14="http://schemas.microsoft.com/office/powerpoint/2010/main" val="2292820249"/>
                  </p:ext>
                </p:extLst>
              </p:nvPr>
            </p:nvGraphicFramePr>
            <p:xfrm>
              <a:off x="333220" y="3910291"/>
              <a:ext cx="5102709" cy="1863662"/>
            </p:xfrm>
            <a:graphic>
              <a:graphicData uri="http://schemas.openxmlformats.org/drawingml/2006/table">
                <a:tbl>
                  <a:tblPr firstRow="1" bandRow="1">
                    <a:tableStyleId>{5C22544A-7EE6-4342-B048-85BDC9FD1C3A}</a:tableStyleId>
                  </a:tblPr>
                  <a:tblGrid>
                    <a:gridCol w="2011823">
                      <a:extLst>
                        <a:ext uri="{9D8B030D-6E8A-4147-A177-3AD203B41FA5}">
                          <a16:colId xmlns:a16="http://schemas.microsoft.com/office/drawing/2014/main" val="2153929264"/>
                        </a:ext>
                      </a:extLst>
                    </a:gridCol>
                    <a:gridCol w="1526881">
                      <a:extLst>
                        <a:ext uri="{9D8B030D-6E8A-4147-A177-3AD203B41FA5}">
                          <a16:colId xmlns:a16="http://schemas.microsoft.com/office/drawing/2014/main" val="2848163732"/>
                        </a:ext>
                      </a:extLst>
                    </a:gridCol>
                    <a:gridCol w="1564005">
                      <a:extLst>
                        <a:ext uri="{9D8B030D-6E8A-4147-A177-3AD203B41FA5}">
                          <a16:colId xmlns:a16="http://schemas.microsoft.com/office/drawing/2014/main" val="2745041243"/>
                        </a:ext>
                      </a:extLst>
                    </a:gridCol>
                  </a:tblGrid>
                  <a:tr h="370840">
                    <a:tc>
                      <a:txBody>
                        <a:bodyPr/>
                        <a:lstStyle/>
                        <a:p>
                          <a:pPr algn="ctr"/>
                          <a:r>
                            <a:rPr kumimoji="1" lang="en-US" altLang="ja-JP" b="0">
                              <a:solidFill>
                                <a:schemeClr val="tx1"/>
                              </a:solidFill>
                            </a:rPr>
                            <a:t>Hadron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Mass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Width (MeV)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14628"/>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29" t="-103333" r="-154088" b="-30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333" t="-103333" r="-104167" b="-30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5806" t="-103333" r="-806" b="-303333"/>
                          </a:stretch>
                        </a:blipFill>
                      </a:tcPr>
                    </a:tc>
                    <a:extLst>
                      <a:ext uri="{0D108BD9-81ED-4DB2-BD59-A6C34878D82A}">
                        <a16:rowId xmlns:a16="http://schemas.microsoft.com/office/drawing/2014/main" val="2573777584"/>
                      </a:ext>
                    </a:extLst>
                  </a:tr>
                  <a:tr h="37585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29" t="-203333" r="-154088" b="-20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333" t="-203333" r="-104167" b="-203333"/>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61730"/>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29" t="-313793" r="-154088" b="-110345"/>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333" t="-313793" r="-104167" b="-110345"/>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683818"/>
                      </a:ext>
                    </a:extLst>
                  </a:tr>
                  <a:tr h="375285">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29" t="-400000" r="-154088" b="-666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333" t="-400000" r="-104167" b="-6667"/>
                          </a:stretch>
                        </a:blipFill>
                      </a:tcPr>
                    </a:tc>
                    <a:tc>
                      <a:txBody>
                        <a:bodyPr/>
                        <a:lstStyle/>
                        <a:p>
                          <a:pPr algn="ct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1453"/>
                      </a:ext>
                    </a:extLst>
                  </a:tr>
                </a:tbl>
              </a:graphicData>
            </a:graphic>
          </p:graphicFrame>
        </mc:Fallback>
      </mc:AlternateContent>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0998772E-3C42-1A04-9B9A-A170579444BF}"/>
                  </a:ext>
                </a:extLst>
              </p:cNvPr>
              <p:cNvSpPr txBox="1"/>
              <p:nvPr/>
            </p:nvSpPr>
            <p:spPr>
              <a:xfrm>
                <a:off x="5931391" y="3143875"/>
                <a:ext cx="5927389" cy="2555251"/>
              </a:xfrm>
              <a:prstGeom prst="rect">
                <a:avLst/>
              </a:prstGeom>
              <a:noFill/>
            </p:spPr>
            <p:txBody>
              <a:bodyPr wrap="square" rtlCol="0">
                <a:spAutoFit/>
              </a:bodyPr>
              <a:lstStyle/>
              <a:p>
                <a:pPr marL="342900" indent="-342900">
                  <a:buSzPct val="60000"/>
                  <a:buFont typeface="Wingdings" pitchFamily="2" charset="2"/>
                  <a:buChar char="l"/>
                </a:pPr>
                <a:r>
                  <a:rPr lang="en" altLang="ja-JP" sz="2000" dirty="0"/>
                  <a:t>If </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𝑇</m:t>
                        </m:r>
                      </m:e>
                      <m:sub>
                        <m:r>
                          <a:rPr lang="en-US" altLang="ja-JP" sz="2000" b="0" i="1" dirty="0" smtClean="0">
                            <a:latin typeface="Cambria Math" panose="02040503050406030204" pitchFamily="18" charset="0"/>
                          </a:rPr>
                          <m:t>𝑐𝑐</m:t>
                        </m:r>
                      </m:sub>
                    </m:sSub>
                  </m:oMath>
                </a14:m>
                <a:r>
                  <a:rPr lang="en" altLang="ja-JP" sz="2000" dirty="0"/>
                  <a:t> has a color </a:t>
                </a:r>
                <a14:m>
                  <m:oMath xmlns:m="http://schemas.openxmlformats.org/officeDocument/2006/math">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3</m:t>
                            </m:r>
                          </m:e>
                        </m:acc>
                      </m:e>
                      <m:sub>
                        <m:r>
                          <m:rPr>
                            <m:sty m:val="p"/>
                          </m:rPr>
                          <a:rPr lang="en-US" altLang="ja-JP" sz="2000">
                            <a:latin typeface="Cambria Math" panose="02040503050406030204" pitchFamily="18" charset="0"/>
                          </a:rPr>
                          <m:t>c</m:t>
                        </m:r>
                      </m:sub>
                    </m:sSub>
                  </m:oMath>
                </a14:m>
                <a:r>
                  <a:rPr lang="en" altLang="ja-JP" sz="2000" dirty="0"/>
                  <a:t> diquark structure, these relations must hold.</a:t>
                </a:r>
                <a:endParaRPr kumimoji="1" lang="en-US" altLang="ja-JP" sz="2000" dirty="0"/>
              </a:p>
              <a:p>
                <a:endParaRPr kumimoji="1" lang="en-US" altLang="ja-JP" sz="2000" dirty="0"/>
              </a:p>
              <a:p>
                <a:pPr marL="342900" indent="-342900">
                  <a:buSzPct val="60000"/>
                  <a:buFont typeface="Wingdings" pitchFamily="2" charset="2"/>
                  <a:buChar char="l"/>
                </a:pPr>
                <a:r>
                  <a:rPr lang="en" altLang="ja-JP" sz="2000" dirty="0"/>
                  <a:t>If </a:t>
                </a:r>
                <a14:m>
                  <m:oMath xmlns:m="http://schemas.openxmlformats.org/officeDocument/2006/math">
                    <m:sSub>
                      <m:sSubPr>
                        <m:ctrlPr>
                          <a:rPr lang="en-US" altLang="ja-JP" sz="2000" i="1" dirty="0" smtClean="0">
                            <a:latin typeface="Cambria Math" panose="02040503050406030204" pitchFamily="18" charset="0"/>
                          </a:rPr>
                        </m:ctrlPr>
                      </m:sSubPr>
                      <m:e>
                        <m:r>
                          <a:rPr lang="en-US" altLang="ja-JP" sz="2000" i="1" dirty="0">
                            <a:latin typeface="Cambria Math" panose="02040503050406030204" pitchFamily="18" charset="0"/>
                          </a:rPr>
                          <m:t>𝑇</m:t>
                        </m:r>
                      </m:e>
                      <m:sub>
                        <m:r>
                          <a:rPr lang="en-US" altLang="ja-JP" sz="2000" b="0" i="1" dirty="0" smtClean="0">
                            <a:latin typeface="Cambria Math" panose="02040503050406030204" pitchFamily="18" charset="0"/>
                          </a:rPr>
                          <m:t>𝑐𝑐</m:t>
                        </m:r>
                      </m:sub>
                    </m:sSub>
                  </m:oMath>
                </a14:m>
                <a:r>
                  <a:rPr lang="en" altLang="ja-JP" sz="2000" dirty="0"/>
                  <a:t> has a different structure, these relations may not hold.</a:t>
                </a:r>
              </a:p>
              <a:p>
                <a:pPr marL="342900" indent="-342900">
                  <a:buSzPct val="60000"/>
                  <a:buFont typeface="Wingdings" pitchFamily="2" charset="2"/>
                  <a:buChar char="l"/>
                </a:pPr>
                <a:endParaRPr lang="en-US" altLang="ja-JP" sz="2000" dirty="0"/>
              </a:p>
              <a:p>
                <a:pPr marL="342900" indent="-342900">
                  <a:buSzPct val="60000"/>
                  <a:buFont typeface="Wingdings" pitchFamily="2" charset="2"/>
                  <a:buChar char="l"/>
                </a:pPr>
                <a:r>
                  <a:rPr lang="en-US" altLang="ja-JP" sz="2000" dirty="0">
                    <a:solidFill>
                      <a:srgbClr val="FF0000"/>
                    </a:solidFill>
                  </a:rPr>
                  <a:t>Investigating SFS may lead to understanding of color structure.</a:t>
                </a:r>
                <a:endParaRPr lang="ja-JP" altLang="en-US" sz="2000">
                  <a:solidFill>
                    <a:srgbClr val="FF0000"/>
                  </a:solidFill>
                </a:endParaRPr>
              </a:p>
            </p:txBody>
          </p:sp>
        </mc:Choice>
        <mc:Fallback>
          <p:sp>
            <p:nvSpPr>
              <p:cNvPr id="7" name="テキスト ボックス 6">
                <a:extLst>
                  <a:ext uri="{FF2B5EF4-FFF2-40B4-BE49-F238E27FC236}">
                    <a16:creationId xmlns:a16="http://schemas.microsoft.com/office/drawing/2014/main" id="{0998772E-3C42-1A04-9B9A-A170579444BF}"/>
                  </a:ext>
                </a:extLst>
              </p:cNvPr>
              <p:cNvSpPr txBox="1">
                <a:spLocks noRot="1" noChangeAspect="1" noMove="1" noResize="1" noEditPoints="1" noAdjustHandles="1" noChangeArrowheads="1" noChangeShapeType="1" noTextEdit="1"/>
              </p:cNvSpPr>
              <p:nvPr/>
            </p:nvSpPr>
            <p:spPr>
              <a:xfrm>
                <a:off x="5931391" y="3143875"/>
                <a:ext cx="5927389" cy="2555251"/>
              </a:xfrm>
              <a:prstGeom prst="rect">
                <a:avLst/>
              </a:prstGeom>
              <a:blipFill>
                <a:blip r:embed="rId5"/>
                <a:stretch>
                  <a:fillRect t="-990" r="-1285" b="-3465"/>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D9124099-232B-E807-338B-59798EE95B0A}"/>
              </a:ext>
            </a:extLst>
          </p:cNvPr>
          <p:cNvSpPr txBox="1"/>
          <p:nvPr/>
        </p:nvSpPr>
        <p:spPr>
          <a:xfrm>
            <a:off x="799427" y="5951822"/>
            <a:ext cx="5005025" cy="338554"/>
          </a:xfrm>
          <a:prstGeom prst="rect">
            <a:avLst/>
          </a:prstGeom>
          <a:noFill/>
        </p:spPr>
        <p:txBody>
          <a:bodyPr wrap="square" rtlCol="0">
            <a:spAutoFit/>
          </a:bodyPr>
          <a:lstStyle/>
          <a:p>
            <a:r>
              <a:rPr kumimoji="1" lang="en-US" altLang="ja-JP" sz="1600" u="sng" dirty="0"/>
              <a:t>M. Tanaka</a:t>
            </a:r>
            <a:r>
              <a:rPr kumimoji="1" lang="en-US" altLang="ja-JP" sz="1600" dirty="0"/>
              <a:t> et al., </a:t>
            </a:r>
            <a:r>
              <a:rPr lang="en-US" altLang="ja-JP" sz="1600" b="0" i="0" dirty="0">
                <a:effectLst/>
              </a:rPr>
              <a:t>Phys. Rev. D 110, 016024 (2024)</a:t>
            </a:r>
            <a:endParaRPr kumimoji="1" lang="ja-JP" altLang="en-US" sz="1600"/>
          </a:p>
        </p:txBody>
      </p:sp>
      <p:sp>
        <p:nvSpPr>
          <p:cNvPr id="22" name="テキスト ボックス 21">
            <a:extLst>
              <a:ext uri="{FF2B5EF4-FFF2-40B4-BE49-F238E27FC236}">
                <a16:creationId xmlns:a16="http://schemas.microsoft.com/office/drawing/2014/main" id="{E5CE0FA3-4D90-2D42-5CE2-E7970D72ABCE}"/>
              </a:ext>
            </a:extLst>
          </p:cNvPr>
          <p:cNvSpPr txBox="1"/>
          <p:nvPr/>
        </p:nvSpPr>
        <p:spPr>
          <a:xfrm>
            <a:off x="6181351" y="5699126"/>
            <a:ext cx="6433930" cy="707886"/>
          </a:xfrm>
          <a:prstGeom prst="rect">
            <a:avLst/>
          </a:prstGeom>
          <a:noFill/>
        </p:spPr>
        <p:txBody>
          <a:bodyPr wrap="square">
            <a:spAutoFit/>
          </a:bodyPr>
          <a:lstStyle/>
          <a:p>
            <a:pPr>
              <a:buSzPct val="60000"/>
            </a:pPr>
            <a:r>
              <a:rPr kumimoji="1" lang="en-US" altLang="ja-JP" sz="2000" u="sng" dirty="0"/>
              <a:t>We proposed a novel way to investigate color structure from the perspective of symmetries.</a:t>
            </a:r>
            <a:endParaRPr kumimoji="1" lang="ja-JP" altLang="en-US" sz="2000" u="sng"/>
          </a:p>
        </p:txBody>
      </p:sp>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6C6534B2-FCC8-0B44-95FC-746ACAA13C93}"/>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6</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23" name="テキスト ボックス 22">
                <a:extLst>
                  <a:ext uri="{FF2B5EF4-FFF2-40B4-BE49-F238E27FC236}">
                    <a16:creationId xmlns:a16="http://schemas.microsoft.com/office/drawing/2014/main" id="{6C6534B2-FCC8-0B44-95FC-746ACAA13C93}"/>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6"/>
                <a:stretch>
                  <a:fillRect l="-20732" t="-127027" b="-1918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77928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Superflavor symmetry</a:t>
            </a:r>
            <a:endParaRPr kumimoji="1" lang="ja-JP" altLang="en-US" sz="4400">
              <a:solidFill>
                <a:schemeClr val="bg1"/>
              </a:solidFill>
            </a:endParaRPr>
          </a:p>
        </p:txBody>
      </p:sp>
      <p:sp>
        <p:nvSpPr>
          <p:cNvPr id="11" name="テキスト ボックス 10">
            <a:extLst>
              <a:ext uri="{FF2B5EF4-FFF2-40B4-BE49-F238E27FC236}">
                <a16:creationId xmlns:a16="http://schemas.microsoft.com/office/drawing/2014/main" id="{95757DA6-B4D4-8B40-D997-2E4D2CB6A437}"/>
              </a:ext>
            </a:extLst>
          </p:cNvPr>
          <p:cNvSpPr txBox="1"/>
          <p:nvPr/>
        </p:nvSpPr>
        <p:spPr>
          <a:xfrm>
            <a:off x="371962" y="1371367"/>
            <a:ext cx="11337957" cy="954107"/>
          </a:xfrm>
          <a:prstGeom prst="rect">
            <a:avLst/>
          </a:prstGeom>
          <a:noFill/>
        </p:spPr>
        <p:txBody>
          <a:bodyPr wrap="square" rtlCol="0">
            <a:spAutoFit/>
          </a:bodyPr>
          <a:lstStyle/>
          <a:p>
            <a:r>
              <a:rPr kumimoji="1" lang="en-US" altLang="ja-JP" sz="2800">
                <a:solidFill>
                  <a:srgbClr val="FF0000"/>
                </a:solidFill>
              </a:rPr>
              <a:t>Superflavor symmetry implies that mass differences between flavor partners are the same in the superflavor partners</a:t>
            </a:r>
            <a:endParaRPr kumimoji="1" lang="ja-JP" altLang="en-US" sz="2800">
              <a:solidFill>
                <a:srgbClr val="FF0000"/>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D295487-3262-83FE-820D-7928A9A32CA3}"/>
                  </a:ext>
                </a:extLst>
              </p:cNvPr>
              <p:cNvSpPr txBox="1"/>
              <p:nvPr/>
            </p:nvSpPr>
            <p:spPr>
              <a:xfrm>
                <a:off x="6532838" y="6120247"/>
                <a:ext cx="5462130"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𝑄𝑄𝑠</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𝑄𝑄𝑞</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𝑄</m:t>
                              </m:r>
                            </m:e>
                          </m:acc>
                          <m:r>
                            <a:rPr kumimoji="1" lang="en-US" altLang="ja-JP" sz="2400" b="0" i="1" smtClean="0">
                              <a:latin typeface="Cambria Math" panose="02040503050406030204" pitchFamily="18" charset="0"/>
                            </a:rPr>
                            <m:t>𝑠</m:t>
                          </m:r>
                        </m:e>
                      </m:d>
                      <m:r>
                        <a:rPr kumimoji="1" lang="en-US" altLang="ja-JP" sz="2400" b="0" i="1" smtClean="0">
                          <a:latin typeface="Cambria Math" panose="02040503050406030204" pitchFamily="18" charset="0"/>
                        </a:rPr>
                        <m:t>−</m:t>
                      </m:r>
                      <m:r>
                        <a:rPr lang="en-US" altLang="ja-JP" sz="2400" i="1">
                          <a:latin typeface="Cambria Math" panose="02040503050406030204" pitchFamily="18" charset="0"/>
                        </a:rPr>
                        <m:t>𝑀</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r>
                            <a:rPr lang="en-US" altLang="ja-JP" sz="2400" b="0" i="1" smtClean="0">
                              <a:latin typeface="Cambria Math" panose="02040503050406030204" pitchFamily="18" charset="0"/>
                            </a:rPr>
                            <m:t>𝑞</m:t>
                          </m:r>
                        </m:e>
                      </m:d>
                    </m:oMath>
                  </m:oMathPara>
                </a14:m>
                <a:endParaRPr kumimoji="1" lang="ja-JP" altLang="en-US" sz="2400"/>
              </a:p>
            </p:txBody>
          </p:sp>
        </mc:Choice>
        <mc:Fallback xmlns="">
          <p:sp>
            <p:nvSpPr>
              <p:cNvPr id="23" name="テキスト ボックス 22">
                <a:extLst>
                  <a:ext uri="{FF2B5EF4-FFF2-40B4-BE49-F238E27FC236}">
                    <a16:creationId xmlns:a16="http://schemas.microsoft.com/office/drawing/2014/main" id="{5D295487-3262-83FE-820D-7928A9A32CA3}"/>
                  </a:ext>
                </a:extLst>
              </p:cNvPr>
              <p:cNvSpPr txBox="1">
                <a:spLocks noRot="1" noChangeAspect="1" noMove="1" noResize="1" noEditPoints="1" noAdjustHandles="1" noChangeArrowheads="1" noChangeShapeType="1" noTextEdit="1"/>
              </p:cNvSpPr>
              <p:nvPr/>
            </p:nvSpPr>
            <p:spPr>
              <a:xfrm>
                <a:off x="6532838" y="6120247"/>
                <a:ext cx="5462130" cy="462434"/>
              </a:xfrm>
              <a:prstGeom prst="rect">
                <a:avLst/>
              </a:prstGeom>
              <a:blipFill>
                <a:blip r:embed="rId3"/>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28E1036C-38C5-79F7-A227-38BA7628C5A5}"/>
                  </a:ext>
                </a:extLst>
              </p:cNvPr>
              <p:cNvSpPr txBox="1"/>
              <p:nvPr/>
            </p:nvSpPr>
            <p:spPr>
              <a:xfrm>
                <a:off x="-293981" y="6120247"/>
                <a:ext cx="6950994" cy="462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0000"/>
                          </a:solidFill>
                          <a:latin typeface="Cambria Math" panose="02040503050406030204" pitchFamily="18" charset="0"/>
                        </a:rPr>
                        <m:t>𝑀</m:t>
                      </m:r>
                      <m:d>
                        <m:dPr>
                          <m:ctrlPr>
                            <a:rPr kumimoji="1" lang="en-US" altLang="ja-JP" sz="2400" b="0" i="1" smtClean="0">
                              <a:solidFill>
                                <a:srgbClr val="FF0000"/>
                              </a:solidFill>
                              <a:latin typeface="Cambria Math" panose="02040503050406030204" pitchFamily="18" charset="0"/>
                            </a:rPr>
                          </m:ctrlPr>
                        </m:dPr>
                        <m:e>
                          <m:r>
                            <a:rPr kumimoji="1" lang="en-US" altLang="ja-JP" sz="2400" b="0" i="1" smtClean="0">
                              <a:solidFill>
                                <a:srgbClr val="FF0000"/>
                              </a:solidFill>
                              <a:latin typeface="Cambria Math" panose="02040503050406030204" pitchFamily="18" charset="0"/>
                            </a:rPr>
                            <m:t>𝑄𝑄</m:t>
                          </m:r>
                          <m:acc>
                            <m:accPr>
                              <m:chr m:val="̅"/>
                              <m:ctrlPr>
                                <a:rPr kumimoji="1" lang="en-US" altLang="ja-JP" sz="2400" b="0" i="1" smtClean="0">
                                  <a:solidFill>
                                    <a:srgbClr val="FF0000"/>
                                  </a:solidFill>
                                  <a:latin typeface="Cambria Math" panose="02040503050406030204" pitchFamily="18" charset="0"/>
                                </a:rPr>
                              </m:ctrlPr>
                            </m:accPr>
                            <m:e>
                              <m:r>
                                <a:rPr kumimoji="1" lang="en-US" altLang="ja-JP" sz="2400" b="0" i="1" smtClean="0">
                                  <a:solidFill>
                                    <a:srgbClr val="FF0000"/>
                                  </a:solidFill>
                                  <a:latin typeface="Cambria Math" panose="02040503050406030204" pitchFamily="18" charset="0"/>
                                </a:rPr>
                                <m:t>𝑠</m:t>
                              </m:r>
                            </m:e>
                          </m:acc>
                          <m:acc>
                            <m:accPr>
                              <m:chr m:val="̅"/>
                              <m:ctrlPr>
                                <a:rPr kumimoji="1" lang="en-US" altLang="ja-JP" sz="2400" b="0" i="1" smtClean="0">
                                  <a:solidFill>
                                    <a:srgbClr val="FF0000"/>
                                  </a:solidFill>
                                  <a:latin typeface="Cambria Math" panose="02040503050406030204" pitchFamily="18" charset="0"/>
                                </a:rPr>
                              </m:ctrlPr>
                            </m:accPr>
                            <m:e>
                              <m:r>
                                <a:rPr kumimoji="1" lang="en-US" altLang="ja-JP" sz="2400" b="0" i="1" smtClean="0">
                                  <a:solidFill>
                                    <a:srgbClr val="FF0000"/>
                                  </a:solidFill>
                                  <a:latin typeface="Cambria Math" panose="02040503050406030204" pitchFamily="18" charset="0"/>
                                </a:rPr>
                                <m:t>𝑞</m:t>
                              </m:r>
                            </m:e>
                          </m:acc>
                        </m:e>
                      </m:d>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𝑀</m:t>
                      </m:r>
                      <m:d>
                        <m:dPr>
                          <m:ctrlPr>
                            <a:rPr kumimoji="1" lang="en-US" altLang="ja-JP" sz="2400" b="0" i="1" smtClean="0">
                              <a:solidFill>
                                <a:srgbClr val="FF0000"/>
                              </a:solidFill>
                              <a:latin typeface="Cambria Math" panose="02040503050406030204" pitchFamily="18" charset="0"/>
                            </a:rPr>
                          </m:ctrlPr>
                        </m:dPr>
                        <m:e>
                          <m:r>
                            <a:rPr kumimoji="1" lang="en-US" altLang="ja-JP" sz="2400" b="0" i="1" smtClean="0">
                              <a:solidFill>
                                <a:srgbClr val="FF0000"/>
                              </a:solidFill>
                              <a:latin typeface="Cambria Math" panose="02040503050406030204" pitchFamily="18" charset="0"/>
                            </a:rPr>
                            <m:t>𝑄𝑄</m:t>
                          </m:r>
                          <m:acc>
                            <m:accPr>
                              <m:chr m:val="̅"/>
                              <m:ctrlPr>
                                <a:rPr lang="en-US" altLang="ja-JP" sz="2400" i="1" smtClean="0">
                                  <a:solidFill>
                                    <a:srgbClr val="FF0000"/>
                                  </a:solidFill>
                                  <a:latin typeface="Cambria Math" panose="02040503050406030204" pitchFamily="18" charset="0"/>
                                </a:rPr>
                              </m:ctrlPr>
                            </m:accPr>
                            <m:e>
                              <m:r>
                                <a:rPr lang="en-US" altLang="ja-JP" sz="2400" b="0" i="1" smtClean="0">
                                  <a:solidFill>
                                    <a:srgbClr val="FF0000"/>
                                  </a:solidFill>
                                  <a:latin typeface="Cambria Math" panose="02040503050406030204" pitchFamily="18" charset="0"/>
                                </a:rPr>
                                <m:t>𝑞</m:t>
                              </m:r>
                            </m:e>
                          </m:acc>
                          <m:acc>
                            <m:accPr>
                              <m:chr m:val="̅"/>
                              <m:ctrlPr>
                                <a:rPr lang="en-US" altLang="ja-JP" sz="2400" i="1">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𝑞</m:t>
                              </m:r>
                            </m:e>
                          </m:acc>
                        </m:e>
                      </m:d>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𝑀</m:t>
                      </m:r>
                      <m:d>
                        <m:dPr>
                          <m:ctrlPr>
                            <a:rPr kumimoji="1" lang="en-US" altLang="ja-JP" sz="2400" b="0" i="1" smtClean="0">
                              <a:solidFill>
                                <a:srgbClr val="FF0000"/>
                              </a:solidFill>
                              <a:latin typeface="Cambria Math" panose="02040503050406030204" pitchFamily="18" charset="0"/>
                            </a:rPr>
                          </m:ctrlPr>
                        </m:dPr>
                        <m:e>
                          <m:acc>
                            <m:accPr>
                              <m:chr m:val="̅"/>
                              <m:ctrlPr>
                                <a:rPr kumimoji="1" lang="en-US" altLang="ja-JP" sz="2400" b="0" i="1" smtClean="0">
                                  <a:solidFill>
                                    <a:srgbClr val="FF0000"/>
                                  </a:solidFill>
                                  <a:latin typeface="Cambria Math" panose="02040503050406030204" pitchFamily="18" charset="0"/>
                                </a:rPr>
                              </m:ctrlPr>
                            </m:accPr>
                            <m:e>
                              <m:r>
                                <a:rPr kumimoji="1" lang="en-US" altLang="ja-JP" sz="2400" b="0" i="1" smtClean="0">
                                  <a:solidFill>
                                    <a:srgbClr val="FF0000"/>
                                  </a:solidFill>
                                  <a:latin typeface="Cambria Math" panose="02040503050406030204" pitchFamily="18" charset="0"/>
                                </a:rPr>
                                <m:t>𝑄</m:t>
                              </m:r>
                            </m:e>
                          </m:acc>
                          <m:acc>
                            <m:accPr>
                              <m:chr m:val="̅"/>
                              <m:ctrlPr>
                                <a:rPr lang="en-US" altLang="ja-JP" sz="2400" i="1">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𝑠</m:t>
                              </m:r>
                            </m:e>
                          </m:acc>
                          <m:acc>
                            <m:accPr>
                              <m:chr m:val="̅"/>
                              <m:ctrlPr>
                                <a:rPr lang="en-US" altLang="ja-JP" sz="2400" i="1">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𝑞</m:t>
                              </m:r>
                            </m:e>
                          </m:acc>
                        </m:e>
                      </m:d>
                      <m:r>
                        <a:rPr kumimoji="1" lang="en-US" altLang="ja-JP" sz="2400" b="0" i="1" smtClean="0">
                          <a:solidFill>
                            <a:srgbClr val="FF0000"/>
                          </a:solidFill>
                          <a:latin typeface="Cambria Math" panose="02040503050406030204" pitchFamily="18" charset="0"/>
                        </a:rPr>
                        <m:t>−</m:t>
                      </m:r>
                      <m:r>
                        <a:rPr lang="en-US" altLang="ja-JP" sz="2400" i="1">
                          <a:solidFill>
                            <a:srgbClr val="FF0000"/>
                          </a:solidFill>
                          <a:latin typeface="Cambria Math" panose="02040503050406030204" pitchFamily="18" charset="0"/>
                        </a:rPr>
                        <m:t>𝑀</m:t>
                      </m:r>
                      <m:d>
                        <m:dPr>
                          <m:ctrlPr>
                            <a:rPr lang="en-US" altLang="ja-JP" sz="2400" i="1">
                              <a:solidFill>
                                <a:srgbClr val="FF0000"/>
                              </a:solidFill>
                              <a:latin typeface="Cambria Math" panose="02040503050406030204" pitchFamily="18" charset="0"/>
                            </a:rPr>
                          </m:ctrlPr>
                        </m:dPr>
                        <m:e>
                          <m:acc>
                            <m:accPr>
                              <m:chr m:val="̅"/>
                              <m:ctrlPr>
                                <a:rPr lang="en-US" altLang="ja-JP" sz="2400" i="1">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𝑄</m:t>
                              </m:r>
                            </m:e>
                          </m:acc>
                          <m:acc>
                            <m:accPr>
                              <m:chr m:val="̅"/>
                              <m:ctrlPr>
                                <a:rPr lang="en-US" altLang="ja-JP" sz="2400" i="1">
                                  <a:solidFill>
                                    <a:srgbClr val="FF0000"/>
                                  </a:solidFill>
                                  <a:latin typeface="Cambria Math" panose="02040503050406030204" pitchFamily="18" charset="0"/>
                                </a:rPr>
                              </m:ctrlPr>
                            </m:accPr>
                            <m:e>
                              <m:r>
                                <a:rPr lang="en-US" altLang="ja-JP" sz="2400" b="0" i="1" smtClean="0">
                                  <a:solidFill>
                                    <a:srgbClr val="FF0000"/>
                                  </a:solidFill>
                                  <a:latin typeface="Cambria Math" panose="02040503050406030204" pitchFamily="18" charset="0"/>
                                </a:rPr>
                                <m:t>𝑞</m:t>
                              </m:r>
                            </m:e>
                          </m:acc>
                          <m:acc>
                            <m:accPr>
                              <m:chr m:val="̅"/>
                              <m:ctrlPr>
                                <a:rPr lang="en-US" altLang="ja-JP" sz="2400" i="1">
                                  <a:solidFill>
                                    <a:srgbClr val="FF0000"/>
                                  </a:solidFill>
                                  <a:latin typeface="Cambria Math" panose="02040503050406030204" pitchFamily="18" charset="0"/>
                                </a:rPr>
                              </m:ctrlPr>
                            </m:accPr>
                            <m:e>
                              <m:r>
                                <a:rPr lang="en-US" altLang="ja-JP" sz="2400" i="1">
                                  <a:solidFill>
                                    <a:srgbClr val="FF0000"/>
                                  </a:solidFill>
                                  <a:latin typeface="Cambria Math" panose="02040503050406030204" pitchFamily="18" charset="0"/>
                                </a:rPr>
                                <m:t>𝑞</m:t>
                              </m:r>
                            </m:e>
                          </m:acc>
                        </m:e>
                      </m:d>
                    </m:oMath>
                  </m:oMathPara>
                </a14:m>
                <a:endParaRPr kumimoji="1" lang="ja-JP" altLang="en-US" sz="2400"/>
              </a:p>
            </p:txBody>
          </p:sp>
        </mc:Choice>
        <mc:Fallback xmlns="">
          <p:sp>
            <p:nvSpPr>
              <p:cNvPr id="32" name="テキスト ボックス 31">
                <a:extLst>
                  <a:ext uri="{FF2B5EF4-FFF2-40B4-BE49-F238E27FC236}">
                    <a16:creationId xmlns:a16="http://schemas.microsoft.com/office/drawing/2014/main" id="{28E1036C-38C5-79F7-A227-38BA7628C5A5}"/>
                  </a:ext>
                </a:extLst>
              </p:cNvPr>
              <p:cNvSpPr txBox="1">
                <a:spLocks noRot="1" noChangeAspect="1" noMove="1" noResize="1" noEditPoints="1" noAdjustHandles="1" noChangeArrowheads="1" noChangeShapeType="1" noTextEdit="1"/>
              </p:cNvSpPr>
              <p:nvPr/>
            </p:nvSpPr>
            <p:spPr>
              <a:xfrm>
                <a:off x="-293981" y="6120247"/>
                <a:ext cx="6950994" cy="462434"/>
              </a:xfrm>
              <a:prstGeom prst="rect">
                <a:avLst/>
              </a:prstGeom>
              <a:blipFill>
                <a:blip r:embed="rId4"/>
                <a:stretch>
                  <a:fillRect b="-11842"/>
                </a:stretch>
              </a:blipFill>
            </p:spPr>
            <p:txBody>
              <a:bodyPr/>
              <a:lstStyle/>
              <a:p>
                <a:r>
                  <a:rPr lang="ja-JP" altLang="en-US">
                    <a:noFill/>
                  </a:rPr>
                  <a:t> </a:t>
                </a:r>
              </a:p>
            </p:txBody>
          </p:sp>
        </mc:Fallback>
      </mc:AlternateContent>
      <p:grpSp>
        <p:nvGrpSpPr>
          <p:cNvPr id="49" name="グループ化 48">
            <a:extLst>
              <a:ext uri="{FF2B5EF4-FFF2-40B4-BE49-F238E27FC236}">
                <a16:creationId xmlns:a16="http://schemas.microsoft.com/office/drawing/2014/main" id="{5B66A555-50C5-2E7D-7107-2CCD6B499CC6}"/>
              </a:ext>
            </a:extLst>
          </p:cNvPr>
          <p:cNvGrpSpPr/>
          <p:nvPr/>
        </p:nvGrpSpPr>
        <p:grpSpPr>
          <a:xfrm>
            <a:off x="371962" y="3468475"/>
            <a:ext cx="2344280" cy="2319789"/>
            <a:chOff x="2791601" y="3739925"/>
            <a:chExt cx="2344280" cy="2319789"/>
          </a:xfrm>
        </p:grpSpPr>
        <p:sp>
          <p:nvSpPr>
            <p:cNvPr id="50" name="フローチャート: 結合子 49">
              <a:extLst>
                <a:ext uri="{FF2B5EF4-FFF2-40B4-BE49-F238E27FC236}">
                  <a16:creationId xmlns:a16="http://schemas.microsoft.com/office/drawing/2014/main" id="{57543A04-81FB-790F-64ED-8B6851B63B99}"/>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79154BAE-2F0C-8962-ACED-2922D9E2B4C5}"/>
                </a:ext>
              </a:extLst>
            </p:cNvPr>
            <p:cNvGrpSpPr/>
            <p:nvPr/>
          </p:nvGrpSpPr>
          <p:grpSpPr>
            <a:xfrm>
              <a:off x="3247602" y="4022151"/>
              <a:ext cx="1549454" cy="1585556"/>
              <a:chOff x="6783282" y="4022151"/>
              <a:chExt cx="1549454" cy="1585556"/>
            </a:xfrm>
          </p:grpSpPr>
          <p:grpSp>
            <p:nvGrpSpPr>
              <p:cNvPr id="53" name="グループ化 52">
                <a:extLst>
                  <a:ext uri="{FF2B5EF4-FFF2-40B4-BE49-F238E27FC236}">
                    <a16:creationId xmlns:a16="http://schemas.microsoft.com/office/drawing/2014/main" id="{94C0F1C0-1180-67DE-EEFD-54E965C0F5AE}"/>
                  </a:ext>
                </a:extLst>
              </p:cNvPr>
              <p:cNvGrpSpPr/>
              <p:nvPr/>
            </p:nvGrpSpPr>
            <p:grpSpPr>
              <a:xfrm>
                <a:off x="6783282" y="4899820"/>
                <a:ext cx="1549454" cy="707887"/>
                <a:chOff x="794834" y="3521821"/>
                <a:chExt cx="1549454" cy="707887"/>
              </a:xfrm>
            </p:grpSpPr>
            <p:grpSp>
              <p:nvGrpSpPr>
                <p:cNvPr id="65" name="グループ化 64">
                  <a:extLst>
                    <a:ext uri="{FF2B5EF4-FFF2-40B4-BE49-F238E27FC236}">
                      <a16:creationId xmlns:a16="http://schemas.microsoft.com/office/drawing/2014/main" id="{EDDF4F71-7719-9699-05F7-70AA159BBC8A}"/>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42639FD5-C830-F21E-0E44-9C36DBBAB24F}"/>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75" name="テキスト ボックス 74">
                        <a:extLst>
                          <a:ext uri="{FF2B5EF4-FFF2-40B4-BE49-F238E27FC236}">
                            <a16:creationId xmlns:a16="http://schemas.microsoft.com/office/drawing/2014/main" id="{42639FD5-C830-F21E-0E44-9C36DBBAB24F}"/>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5"/>
                        <a:stretch>
                          <a:fillRect/>
                        </a:stretch>
                      </a:blipFill>
                    </p:spPr>
                    <p:txBody>
                      <a:bodyPr/>
                      <a:lstStyle/>
                      <a:p>
                        <a:r>
                          <a:rPr lang="ja-JP" altLang="en-US">
                            <a:noFill/>
                          </a:rPr>
                          <a:t> </a:t>
                        </a:r>
                      </a:p>
                    </p:txBody>
                  </p:sp>
                </mc:Fallback>
              </mc:AlternateContent>
              <p:sp>
                <p:nvSpPr>
                  <p:cNvPr id="76" name="円/楕円 75">
                    <a:extLst>
                      <a:ext uri="{FF2B5EF4-FFF2-40B4-BE49-F238E27FC236}">
                        <a16:creationId xmlns:a16="http://schemas.microsoft.com/office/drawing/2014/main" id="{317CD21A-F333-5146-8D3E-B5BEACF73E69}"/>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E8B417A8-E3CF-8C0D-CEAE-0F3A19C3BF69}"/>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CD7F9A53-1FCD-0C42-6E0D-8E6E734EC1F0}"/>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70" name="テキスト ボックス 69">
                        <a:extLst>
                          <a:ext uri="{FF2B5EF4-FFF2-40B4-BE49-F238E27FC236}">
                            <a16:creationId xmlns:a16="http://schemas.microsoft.com/office/drawing/2014/main" id="{CD7F9A53-1FCD-0C42-6E0D-8E6E734EC1F0}"/>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6"/>
                        <a:stretch>
                          <a:fillRect/>
                        </a:stretch>
                      </a:blipFill>
                    </p:spPr>
                    <p:txBody>
                      <a:bodyPr/>
                      <a:lstStyle/>
                      <a:p>
                        <a:r>
                          <a:rPr lang="ja-JP" altLang="en-US">
                            <a:noFill/>
                          </a:rPr>
                          <a:t> </a:t>
                        </a:r>
                      </a:p>
                    </p:txBody>
                  </p:sp>
                </mc:Fallback>
              </mc:AlternateContent>
              <p:sp>
                <p:nvSpPr>
                  <p:cNvPr id="74" name="円/楕円 73">
                    <a:extLst>
                      <a:ext uri="{FF2B5EF4-FFF2-40B4-BE49-F238E27FC236}">
                        <a16:creationId xmlns:a16="http://schemas.microsoft.com/office/drawing/2014/main" id="{D9007254-8768-C4D3-BF59-5B5B85626E5F}"/>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円/楕円 54">
                <a:extLst>
                  <a:ext uri="{FF2B5EF4-FFF2-40B4-BE49-F238E27FC236}">
                    <a16:creationId xmlns:a16="http://schemas.microsoft.com/office/drawing/2014/main" id="{CC3C8F03-7222-4E0B-B844-D69276332855}"/>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03CE5FB4-1383-702C-4CA5-C47F48BA2164}"/>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64" name="テキスト ボックス 63">
                    <a:extLst>
                      <a:ext uri="{FF2B5EF4-FFF2-40B4-BE49-F238E27FC236}">
                        <a16:creationId xmlns:a16="http://schemas.microsoft.com/office/drawing/2014/main" id="{03CE5FB4-1383-702C-4CA5-C47F48BA2164}"/>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7"/>
                    <a:stretch>
                      <a:fillRect/>
                    </a:stretch>
                  </a:blipFill>
                </p:spPr>
                <p:txBody>
                  <a:bodyPr/>
                  <a:lstStyle/>
                  <a:p>
                    <a:r>
                      <a:rPr lang="ja-JP" altLang="en-US">
                        <a:noFill/>
                      </a:rPr>
                      <a:t> </a:t>
                    </a:r>
                  </a:p>
                </p:txBody>
              </p:sp>
            </mc:Fallback>
          </mc:AlternateContent>
        </p:grpSp>
      </p:grpSp>
      <p:grpSp>
        <p:nvGrpSpPr>
          <p:cNvPr id="77" name="グループ化 76">
            <a:extLst>
              <a:ext uri="{FF2B5EF4-FFF2-40B4-BE49-F238E27FC236}">
                <a16:creationId xmlns:a16="http://schemas.microsoft.com/office/drawing/2014/main" id="{D2C1D27F-F8E6-A1AD-B16A-92FD70C8C487}"/>
              </a:ext>
            </a:extLst>
          </p:cNvPr>
          <p:cNvGrpSpPr/>
          <p:nvPr/>
        </p:nvGrpSpPr>
        <p:grpSpPr>
          <a:xfrm>
            <a:off x="3429951" y="3468474"/>
            <a:ext cx="2344280" cy="2319789"/>
            <a:chOff x="6037721" y="3900979"/>
            <a:chExt cx="2344280" cy="2319789"/>
          </a:xfrm>
        </p:grpSpPr>
        <p:grpSp>
          <p:nvGrpSpPr>
            <p:cNvPr id="78" name="グループ化 77">
              <a:extLst>
                <a:ext uri="{FF2B5EF4-FFF2-40B4-BE49-F238E27FC236}">
                  <a16:creationId xmlns:a16="http://schemas.microsoft.com/office/drawing/2014/main" id="{E043C039-B738-AA7D-FF11-A3B4E2EEBA6C}"/>
                </a:ext>
              </a:extLst>
            </p:cNvPr>
            <p:cNvGrpSpPr/>
            <p:nvPr/>
          </p:nvGrpSpPr>
          <p:grpSpPr>
            <a:xfrm>
              <a:off x="6037721" y="3900979"/>
              <a:ext cx="2344280" cy="2319789"/>
              <a:chOff x="2791601" y="3739925"/>
              <a:chExt cx="2344280" cy="2319789"/>
            </a:xfrm>
          </p:grpSpPr>
          <p:sp>
            <p:nvSpPr>
              <p:cNvPr id="84" name="フローチャート: 結合子 83">
                <a:extLst>
                  <a:ext uri="{FF2B5EF4-FFF2-40B4-BE49-F238E27FC236}">
                    <a16:creationId xmlns:a16="http://schemas.microsoft.com/office/drawing/2014/main" id="{3DFFCFF0-5B33-666F-C7FE-DC71A09A85AB}"/>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a:extLst>
                  <a:ext uri="{FF2B5EF4-FFF2-40B4-BE49-F238E27FC236}">
                    <a16:creationId xmlns:a16="http://schemas.microsoft.com/office/drawing/2014/main" id="{D1CA3EB9-A226-A6DA-65AA-A9911F309532}"/>
                  </a:ext>
                </a:extLst>
              </p:cNvPr>
              <p:cNvGrpSpPr/>
              <p:nvPr/>
            </p:nvGrpSpPr>
            <p:grpSpPr>
              <a:xfrm>
                <a:off x="3247602" y="4899820"/>
                <a:ext cx="1549454" cy="707887"/>
                <a:chOff x="794834" y="3521821"/>
                <a:chExt cx="1549454" cy="707887"/>
              </a:xfrm>
            </p:grpSpPr>
            <p:grpSp>
              <p:nvGrpSpPr>
                <p:cNvPr id="86" name="グループ化 85">
                  <a:extLst>
                    <a:ext uri="{FF2B5EF4-FFF2-40B4-BE49-F238E27FC236}">
                      <a16:creationId xmlns:a16="http://schemas.microsoft.com/office/drawing/2014/main" id="{15A813B0-8E10-F97C-F7A6-5B94D8EF087B}"/>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D94A00E1-D480-D783-1621-A638F49CF174}"/>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90" name="テキスト ボックス 89">
                        <a:extLst>
                          <a:ext uri="{FF2B5EF4-FFF2-40B4-BE49-F238E27FC236}">
                            <a16:creationId xmlns:a16="http://schemas.microsoft.com/office/drawing/2014/main" id="{D94A00E1-D480-D783-1621-A638F49CF174}"/>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8"/>
                        <a:stretch>
                          <a:fillRect/>
                        </a:stretch>
                      </a:blipFill>
                    </p:spPr>
                    <p:txBody>
                      <a:bodyPr/>
                      <a:lstStyle/>
                      <a:p>
                        <a:r>
                          <a:rPr lang="ja-JP" altLang="en-US">
                            <a:noFill/>
                          </a:rPr>
                          <a:t> </a:t>
                        </a:r>
                      </a:p>
                    </p:txBody>
                  </p:sp>
                </mc:Fallback>
              </mc:AlternateContent>
              <p:sp>
                <p:nvSpPr>
                  <p:cNvPr id="91" name="円/楕円 90">
                    <a:extLst>
                      <a:ext uri="{FF2B5EF4-FFF2-40B4-BE49-F238E27FC236}">
                        <a16:creationId xmlns:a16="http://schemas.microsoft.com/office/drawing/2014/main" id="{13247F4A-D5EF-E1AB-4895-159B066C586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636D6726-A20C-C3CF-8A48-4AD9CEA8CC39}"/>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88" name="テキスト ボックス 87">
                        <a:extLst>
                          <a:ext uri="{FF2B5EF4-FFF2-40B4-BE49-F238E27FC236}">
                            <a16:creationId xmlns:a16="http://schemas.microsoft.com/office/drawing/2014/main" id="{137EB6A7-040C-C70D-DB8B-9DD13ACFBA1A}"/>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88" name="テキスト ボックス 87">
                        <a:extLst>
                          <a:ext uri="{FF2B5EF4-FFF2-40B4-BE49-F238E27FC236}">
                            <a16:creationId xmlns:a16="http://schemas.microsoft.com/office/drawing/2014/main" id="{137EB6A7-040C-C70D-DB8B-9DD13ACFBA1A}"/>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9"/>
                        <a:stretch>
                          <a:fillRect/>
                        </a:stretch>
                      </a:blipFill>
                    </p:spPr>
                    <p:txBody>
                      <a:bodyPr/>
                      <a:lstStyle/>
                      <a:p>
                        <a:r>
                          <a:rPr lang="ja-JP" altLang="en-US">
                            <a:noFill/>
                          </a:rPr>
                          <a:t> </a:t>
                        </a:r>
                      </a:p>
                    </p:txBody>
                  </p:sp>
                </mc:Fallback>
              </mc:AlternateContent>
              <p:sp>
                <p:nvSpPr>
                  <p:cNvPr id="89" name="円/楕円 88">
                    <a:extLst>
                      <a:ext uri="{FF2B5EF4-FFF2-40B4-BE49-F238E27FC236}">
                        <a16:creationId xmlns:a16="http://schemas.microsoft.com/office/drawing/2014/main" id="{9EFDD4F8-392D-8399-A2C3-889050A0E9A1}"/>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E8E25BB3-E415-EA57-C01A-A627C970A9BC}"/>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79" name="テキスト ボックス 78">
                  <a:extLst>
                    <a:ext uri="{FF2B5EF4-FFF2-40B4-BE49-F238E27FC236}">
                      <a16:creationId xmlns:a16="http://schemas.microsoft.com/office/drawing/2014/main" id="{E8E25BB3-E415-EA57-C01A-A627C970A9BC}"/>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0"/>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2EBD7D5C-ECDA-393F-8074-255F7B21C49A}"/>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F9E07401-80C7-6B97-A01E-1BF9EDBFE7DA}"/>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81" name="テキスト ボックス 80">
                  <a:extLst>
                    <a:ext uri="{FF2B5EF4-FFF2-40B4-BE49-F238E27FC236}">
                      <a16:creationId xmlns:a16="http://schemas.microsoft.com/office/drawing/2014/main" id="{F9E07401-80C7-6B97-A01E-1BF9EDBFE7DA}"/>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1"/>
                  <a:stretch>
                    <a:fillRect/>
                  </a:stretch>
                </a:blipFill>
              </p:spPr>
              <p:txBody>
                <a:bodyPr/>
                <a:lstStyle/>
                <a:p>
                  <a:r>
                    <a:rPr lang="ja-JP" altLang="en-US">
                      <a:noFill/>
                    </a:rPr>
                    <a:t> </a:t>
                  </a:r>
                </a:p>
              </p:txBody>
            </p:sp>
          </mc:Fallback>
        </mc:AlternateContent>
        <p:sp>
          <p:nvSpPr>
            <p:cNvPr id="82" name="円/楕円 81">
              <a:extLst>
                <a:ext uri="{FF2B5EF4-FFF2-40B4-BE49-F238E27FC236}">
                  <a16:creationId xmlns:a16="http://schemas.microsoft.com/office/drawing/2014/main" id="{A237F2D7-DC3C-B3C3-6C88-045FFBA775E3}"/>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a:extLst>
                <a:ext uri="{FF2B5EF4-FFF2-40B4-BE49-F238E27FC236}">
                  <a16:creationId xmlns:a16="http://schemas.microsoft.com/office/drawing/2014/main" id="{B3F5E3A0-B773-927B-590D-74761FC2B430}"/>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2" name="曲線コネクタ 91">
            <a:extLst>
              <a:ext uri="{FF2B5EF4-FFF2-40B4-BE49-F238E27FC236}">
                <a16:creationId xmlns:a16="http://schemas.microsoft.com/office/drawing/2014/main" id="{2D1D25F5-8620-6D93-228C-A835783BDEC0}"/>
              </a:ext>
            </a:extLst>
          </p:cNvPr>
          <p:cNvCxnSpPr>
            <a:cxnSpLocks/>
            <a:stCxn id="64" idx="0"/>
            <a:endCxn id="83" idx="1"/>
          </p:cNvCxnSpPr>
          <p:nvPr/>
        </p:nvCxnSpPr>
        <p:spPr>
          <a:xfrm rot="16200000" flipH="1">
            <a:off x="2660074"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グループ化 92">
            <a:extLst>
              <a:ext uri="{FF2B5EF4-FFF2-40B4-BE49-F238E27FC236}">
                <a16:creationId xmlns:a16="http://schemas.microsoft.com/office/drawing/2014/main" id="{FD1FA99A-91C5-88BA-6BED-34608BB65059}"/>
              </a:ext>
            </a:extLst>
          </p:cNvPr>
          <p:cNvGrpSpPr/>
          <p:nvPr/>
        </p:nvGrpSpPr>
        <p:grpSpPr>
          <a:xfrm>
            <a:off x="6425641" y="3468475"/>
            <a:ext cx="2344280" cy="2319789"/>
            <a:chOff x="2791601" y="3739925"/>
            <a:chExt cx="2344280" cy="2319789"/>
          </a:xfrm>
        </p:grpSpPr>
        <p:sp>
          <p:nvSpPr>
            <p:cNvPr id="94" name="フローチャート: 結合子 93">
              <a:extLst>
                <a:ext uri="{FF2B5EF4-FFF2-40B4-BE49-F238E27FC236}">
                  <a16:creationId xmlns:a16="http://schemas.microsoft.com/office/drawing/2014/main" id="{769D6082-269C-CC50-C021-43FF3C4D8BB1}"/>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322CE5E2-71B0-2F33-8A23-7E6F5CA2F0CD}"/>
                </a:ext>
              </a:extLst>
            </p:cNvPr>
            <p:cNvGrpSpPr/>
            <p:nvPr/>
          </p:nvGrpSpPr>
          <p:grpSpPr>
            <a:xfrm>
              <a:off x="3655245" y="4022151"/>
              <a:ext cx="604309" cy="1585554"/>
              <a:chOff x="7190925" y="4022151"/>
              <a:chExt cx="604309" cy="1585554"/>
            </a:xfrm>
          </p:grpSpPr>
          <p:grpSp>
            <p:nvGrpSpPr>
              <p:cNvPr id="96" name="グループ化 95">
                <a:extLst>
                  <a:ext uri="{FF2B5EF4-FFF2-40B4-BE49-F238E27FC236}">
                    <a16:creationId xmlns:a16="http://schemas.microsoft.com/office/drawing/2014/main" id="{96870664-F326-6C3D-7515-89FBAEDD03AD}"/>
                  </a:ext>
                </a:extLst>
              </p:cNvPr>
              <p:cNvGrpSpPr/>
              <p:nvPr/>
            </p:nvGrpSpPr>
            <p:grpSpPr>
              <a:xfrm>
                <a:off x="7190925" y="4899819"/>
                <a:ext cx="604309" cy="707886"/>
                <a:chOff x="3920641" y="5136495"/>
                <a:chExt cx="604309" cy="707886"/>
              </a:xfrm>
            </p:grpSpPr>
            <mc:AlternateContent xmlns:mc="http://schemas.openxmlformats.org/markup-compatibility/2006" xmlns:a14="http://schemas.microsoft.com/office/drawing/2010/main">
              <mc:Choice Requires="a14">
                <p:sp>
                  <p:nvSpPr>
                    <p:cNvPr id="99" name="テキスト ボックス 98">
                      <a:extLst>
                        <a:ext uri="{FF2B5EF4-FFF2-40B4-BE49-F238E27FC236}">
                          <a16:creationId xmlns:a16="http://schemas.microsoft.com/office/drawing/2014/main" id="{2B12CCFB-E9BB-C94F-B99B-6B109F36FBEB}"/>
                        </a:ext>
                      </a:extLst>
                    </p:cNvPr>
                    <p:cNvSpPr txBox="1"/>
                    <p:nvPr/>
                  </p:nvSpPr>
                  <p:spPr>
                    <a:xfrm>
                      <a:off x="3954906" y="513649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99" name="テキスト ボックス 98">
                      <a:extLst>
                        <a:ext uri="{FF2B5EF4-FFF2-40B4-BE49-F238E27FC236}">
                          <a16:creationId xmlns:a16="http://schemas.microsoft.com/office/drawing/2014/main" id="{2B12CCFB-E9BB-C94F-B99B-6B109F36FBEB}"/>
                        </a:ext>
                      </a:extLst>
                    </p:cNvPr>
                    <p:cNvSpPr txBox="1">
                      <a:spLocks noRot="1" noChangeAspect="1" noMove="1" noResize="1" noEditPoints="1" noAdjustHandles="1" noChangeArrowheads="1" noChangeShapeType="1" noTextEdit="1"/>
                    </p:cNvSpPr>
                    <p:nvPr/>
                  </p:nvSpPr>
                  <p:spPr>
                    <a:xfrm>
                      <a:off x="3954906" y="5136495"/>
                      <a:ext cx="570044" cy="707886"/>
                    </a:xfrm>
                    <a:prstGeom prst="rect">
                      <a:avLst/>
                    </a:prstGeom>
                    <a:blipFill>
                      <a:blip r:embed="rId12"/>
                      <a:stretch>
                        <a:fillRect/>
                      </a:stretch>
                    </a:blipFill>
                  </p:spPr>
                  <p:txBody>
                    <a:bodyPr/>
                    <a:lstStyle/>
                    <a:p>
                      <a:r>
                        <a:rPr lang="ja-JP" altLang="en-US">
                          <a:noFill/>
                        </a:rPr>
                        <a:t> </a:t>
                      </a:r>
                    </a:p>
                  </p:txBody>
                </p:sp>
              </mc:Fallback>
            </mc:AlternateContent>
            <p:sp>
              <p:nvSpPr>
                <p:cNvPr id="100" name="円/楕円 99">
                  <a:extLst>
                    <a:ext uri="{FF2B5EF4-FFF2-40B4-BE49-F238E27FC236}">
                      <a16:creationId xmlns:a16="http://schemas.microsoft.com/office/drawing/2014/main" id="{7B06D667-2D2B-4880-96A8-A5B431DCBFBD}"/>
                    </a:ext>
                  </a:extLst>
                </p:cNvPr>
                <p:cNvSpPr/>
                <p:nvPr/>
              </p:nvSpPr>
              <p:spPr>
                <a:xfrm>
                  <a:off x="3920641"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円/楕円 96">
                <a:extLst>
                  <a:ext uri="{FF2B5EF4-FFF2-40B4-BE49-F238E27FC236}">
                    <a16:creationId xmlns:a16="http://schemas.microsoft.com/office/drawing/2014/main" id="{5BA11B3B-ACE5-120D-D003-67CF99B0A10B}"/>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EF73E789-1FA1-3F59-FC94-B062357001EF}"/>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98" name="テキスト ボックス 97">
                    <a:extLst>
                      <a:ext uri="{FF2B5EF4-FFF2-40B4-BE49-F238E27FC236}">
                        <a16:creationId xmlns:a16="http://schemas.microsoft.com/office/drawing/2014/main" id="{EF73E789-1FA1-3F59-FC94-B062357001EF}"/>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13"/>
                    <a:stretch>
                      <a:fillRect/>
                    </a:stretch>
                  </a:blipFill>
                </p:spPr>
                <p:txBody>
                  <a:bodyPr/>
                  <a:lstStyle/>
                  <a:p>
                    <a:r>
                      <a:rPr lang="ja-JP" altLang="en-US">
                        <a:noFill/>
                      </a:rPr>
                      <a:t> </a:t>
                    </a:r>
                  </a:p>
                </p:txBody>
              </p:sp>
            </mc:Fallback>
          </mc:AlternateContent>
        </p:grpSp>
      </p:grpSp>
      <p:grpSp>
        <p:nvGrpSpPr>
          <p:cNvPr id="101" name="グループ化 100">
            <a:extLst>
              <a:ext uri="{FF2B5EF4-FFF2-40B4-BE49-F238E27FC236}">
                <a16:creationId xmlns:a16="http://schemas.microsoft.com/office/drawing/2014/main" id="{74CC8BD7-B0F9-E227-1394-3A0A7BEAFC8E}"/>
              </a:ext>
            </a:extLst>
          </p:cNvPr>
          <p:cNvGrpSpPr/>
          <p:nvPr/>
        </p:nvGrpSpPr>
        <p:grpSpPr>
          <a:xfrm>
            <a:off x="9483630" y="3468474"/>
            <a:ext cx="2344280" cy="2319789"/>
            <a:chOff x="6037721" y="3900979"/>
            <a:chExt cx="2344280" cy="2319789"/>
          </a:xfrm>
        </p:grpSpPr>
        <p:grpSp>
          <p:nvGrpSpPr>
            <p:cNvPr id="102" name="グループ化 101">
              <a:extLst>
                <a:ext uri="{FF2B5EF4-FFF2-40B4-BE49-F238E27FC236}">
                  <a16:creationId xmlns:a16="http://schemas.microsoft.com/office/drawing/2014/main" id="{25D319AD-5540-6BE2-0E19-8AA23F1B5DE6}"/>
                </a:ext>
              </a:extLst>
            </p:cNvPr>
            <p:cNvGrpSpPr/>
            <p:nvPr/>
          </p:nvGrpSpPr>
          <p:grpSpPr>
            <a:xfrm>
              <a:off x="6037721" y="3900979"/>
              <a:ext cx="2344280" cy="2319789"/>
              <a:chOff x="2791601" y="3739925"/>
              <a:chExt cx="2344280" cy="2319789"/>
            </a:xfrm>
          </p:grpSpPr>
          <p:sp>
            <p:nvSpPr>
              <p:cNvPr id="108" name="フローチャート: 結合子 107">
                <a:extLst>
                  <a:ext uri="{FF2B5EF4-FFF2-40B4-BE49-F238E27FC236}">
                    <a16:creationId xmlns:a16="http://schemas.microsoft.com/office/drawing/2014/main" id="{61454F2D-DC43-9B26-E71D-F06C49D26AC2}"/>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6A4B3439-75BD-DF5E-B3F4-049A10E3A0FE}"/>
                  </a:ext>
                </a:extLst>
              </p:cNvPr>
              <p:cNvGrpSpPr/>
              <p:nvPr/>
            </p:nvGrpSpPr>
            <p:grpSpPr>
              <a:xfrm>
                <a:off x="3630157" y="4891034"/>
                <a:ext cx="604309" cy="707886"/>
                <a:chOff x="3895553" y="5127710"/>
                <a:chExt cx="604309" cy="707886"/>
              </a:xfrm>
            </p:grpSpPr>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CAB05D56-EA88-7BEA-62B8-CD9911283428}"/>
                        </a:ext>
                      </a:extLst>
                    </p:cNvPr>
                    <p:cNvSpPr txBox="1"/>
                    <p:nvPr/>
                  </p:nvSpPr>
                  <p:spPr>
                    <a:xfrm>
                      <a:off x="3929818" y="5127710"/>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𝑞</m:t>
                            </m:r>
                          </m:oMath>
                        </m:oMathPara>
                      </a14:m>
                      <a:endParaRPr kumimoji="1" lang="ja-JP" altLang="en-US" sz="2000"/>
                    </a:p>
                  </p:txBody>
                </p:sp>
              </mc:Choice>
              <mc:Fallback xmlns="">
                <p:sp>
                  <p:nvSpPr>
                    <p:cNvPr id="110" name="テキスト ボックス 109">
                      <a:extLst>
                        <a:ext uri="{FF2B5EF4-FFF2-40B4-BE49-F238E27FC236}">
                          <a16:creationId xmlns:a16="http://schemas.microsoft.com/office/drawing/2014/main" id="{CAB05D56-EA88-7BEA-62B8-CD9911283428}"/>
                        </a:ext>
                      </a:extLst>
                    </p:cNvPr>
                    <p:cNvSpPr txBox="1">
                      <a:spLocks noRot="1" noChangeAspect="1" noMove="1" noResize="1" noEditPoints="1" noAdjustHandles="1" noChangeArrowheads="1" noChangeShapeType="1" noTextEdit="1"/>
                    </p:cNvSpPr>
                    <p:nvPr/>
                  </p:nvSpPr>
                  <p:spPr>
                    <a:xfrm>
                      <a:off x="3929818" y="5127710"/>
                      <a:ext cx="570044" cy="707886"/>
                    </a:xfrm>
                    <a:prstGeom prst="rect">
                      <a:avLst/>
                    </a:prstGeom>
                    <a:blipFill>
                      <a:blip r:embed="rId14"/>
                      <a:stretch>
                        <a:fillRect/>
                      </a:stretch>
                    </a:blipFill>
                  </p:spPr>
                  <p:txBody>
                    <a:bodyPr/>
                    <a:lstStyle/>
                    <a:p>
                      <a:r>
                        <a:rPr lang="ja-JP" altLang="en-US">
                          <a:noFill/>
                        </a:rPr>
                        <a:t> </a:t>
                      </a:r>
                    </a:p>
                  </p:txBody>
                </p:sp>
              </mc:Fallback>
            </mc:AlternateContent>
            <p:sp>
              <p:nvSpPr>
                <p:cNvPr id="111" name="円/楕円 110">
                  <a:extLst>
                    <a:ext uri="{FF2B5EF4-FFF2-40B4-BE49-F238E27FC236}">
                      <a16:creationId xmlns:a16="http://schemas.microsoft.com/office/drawing/2014/main" id="{69099399-09A7-3260-70B2-15DCD1389AB4}"/>
                    </a:ext>
                  </a:extLst>
                </p:cNvPr>
                <p:cNvSpPr/>
                <p:nvPr/>
              </p:nvSpPr>
              <p:spPr>
                <a:xfrm>
                  <a:off x="3895553" y="522074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010B9E2C-6183-FD8F-12DD-92F88D5D857E}"/>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103" name="テキスト ボックス 102">
                  <a:extLst>
                    <a:ext uri="{FF2B5EF4-FFF2-40B4-BE49-F238E27FC236}">
                      <a16:creationId xmlns:a16="http://schemas.microsoft.com/office/drawing/2014/main" id="{010B9E2C-6183-FD8F-12DD-92F88D5D857E}"/>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15"/>
                  <a:stretch>
                    <a:fillRect/>
                  </a:stretch>
                </a:blipFill>
              </p:spPr>
              <p:txBody>
                <a:bodyPr/>
                <a:lstStyle/>
                <a:p>
                  <a:r>
                    <a:rPr lang="ja-JP" altLang="en-US">
                      <a:noFill/>
                    </a:rPr>
                    <a:t> </a:t>
                  </a:r>
                </a:p>
              </p:txBody>
            </p:sp>
          </mc:Fallback>
        </mc:AlternateContent>
        <p:sp>
          <p:nvSpPr>
            <p:cNvPr id="104" name="円/楕円 103">
              <a:extLst>
                <a:ext uri="{FF2B5EF4-FFF2-40B4-BE49-F238E27FC236}">
                  <a16:creationId xmlns:a16="http://schemas.microsoft.com/office/drawing/2014/main" id="{36429A33-EDBA-0539-4486-0B377F999003}"/>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D8FF3636-DCF4-C5EE-0BE8-7B0B0815B436}"/>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105" name="テキスト ボックス 104">
                  <a:extLst>
                    <a:ext uri="{FF2B5EF4-FFF2-40B4-BE49-F238E27FC236}">
                      <a16:creationId xmlns:a16="http://schemas.microsoft.com/office/drawing/2014/main" id="{D8FF3636-DCF4-C5EE-0BE8-7B0B0815B436}"/>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16"/>
                  <a:stretch>
                    <a:fillRect/>
                  </a:stretch>
                </a:blipFill>
              </p:spPr>
              <p:txBody>
                <a:bodyPr/>
                <a:lstStyle/>
                <a:p>
                  <a:r>
                    <a:rPr lang="ja-JP" altLang="en-US">
                      <a:noFill/>
                    </a:rPr>
                    <a:t> </a:t>
                  </a:r>
                </a:p>
              </p:txBody>
            </p:sp>
          </mc:Fallback>
        </mc:AlternateContent>
        <p:sp>
          <p:nvSpPr>
            <p:cNvPr id="106" name="円/楕円 105">
              <a:extLst>
                <a:ext uri="{FF2B5EF4-FFF2-40B4-BE49-F238E27FC236}">
                  <a16:creationId xmlns:a16="http://schemas.microsoft.com/office/drawing/2014/main" id="{3C903337-97AB-AC2A-0FCD-01F3DA85B024}"/>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a:extLst>
                <a:ext uri="{FF2B5EF4-FFF2-40B4-BE49-F238E27FC236}">
                  <a16:creationId xmlns:a16="http://schemas.microsoft.com/office/drawing/2014/main" id="{A34D3835-9130-2B21-6A51-2A7F2F427E8D}"/>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2" name="曲線コネクタ 111">
            <a:extLst>
              <a:ext uri="{FF2B5EF4-FFF2-40B4-BE49-F238E27FC236}">
                <a16:creationId xmlns:a16="http://schemas.microsoft.com/office/drawing/2014/main" id="{6F898A57-AEA6-41B2-D396-D1D157A954A1}"/>
              </a:ext>
            </a:extLst>
          </p:cNvPr>
          <p:cNvCxnSpPr>
            <a:cxnSpLocks/>
            <a:stCxn id="98" idx="0"/>
            <a:endCxn id="107" idx="1"/>
          </p:cNvCxnSpPr>
          <p:nvPr/>
        </p:nvCxnSpPr>
        <p:spPr>
          <a:xfrm rot="16200000" flipH="1">
            <a:off x="8713753" y="2645520"/>
            <a:ext cx="184868" cy="2395231"/>
          </a:xfrm>
          <a:prstGeom prst="curvedConnector3">
            <a:avLst>
              <a:gd name="adj1" fmla="val -12365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734AFDE2-807F-B5FE-6715-D48B445E0B2E}"/>
              </a:ext>
            </a:extLst>
          </p:cNvPr>
          <p:cNvSpPr txBox="1"/>
          <p:nvPr/>
        </p:nvSpPr>
        <p:spPr>
          <a:xfrm>
            <a:off x="1779603" y="2787704"/>
            <a:ext cx="2822488" cy="523220"/>
          </a:xfrm>
          <a:prstGeom prst="rect">
            <a:avLst/>
          </a:prstGeom>
          <a:noFill/>
        </p:spPr>
        <p:txBody>
          <a:bodyPr wrap="square" rtlCol="0">
            <a:spAutoFit/>
          </a:bodyPr>
          <a:lstStyle/>
          <a:p>
            <a:r>
              <a:rPr kumimoji="1" lang="en-US" altLang="ja-JP" sz="2800"/>
              <a:t>SHB </a:t>
            </a:r>
            <a:r>
              <a:rPr kumimoji="1" lang="ja-JP" altLang="en-US" sz="2800"/>
              <a:t>↔︎</a:t>
            </a:r>
            <a:r>
              <a:rPr kumimoji="1" lang="en-US" altLang="ja-JP" sz="2800"/>
              <a:t> DHT</a:t>
            </a:r>
            <a:endParaRPr kumimoji="1" lang="ja-JP" altLang="en-US" sz="2800"/>
          </a:p>
        </p:txBody>
      </p:sp>
      <p:sp>
        <p:nvSpPr>
          <p:cNvPr id="114" name="テキスト ボックス 113">
            <a:extLst>
              <a:ext uri="{FF2B5EF4-FFF2-40B4-BE49-F238E27FC236}">
                <a16:creationId xmlns:a16="http://schemas.microsoft.com/office/drawing/2014/main" id="{C830C994-2739-A862-D9A1-54F3B17D9105}"/>
              </a:ext>
            </a:extLst>
          </p:cNvPr>
          <p:cNvSpPr txBox="1"/>
          <p:nvPr/>
        </p:nvSpPr>
        <p:spPr>
          <a:xfrm>
            <a:off x="7143707" y="2791934"/>
            <a:ext cx="4259055" cy="523220"/>
          </a:xfrm>
          <a:prstGeom prst="rect">
            <a:avLst/>
          </a:prstGeom>
          <a:noFill/>
        </p:spPr>
        <p:txBody>
          <a:bodyPr wrap="square" rtlCol="0">
            <a:spAutoFit/>
          </a:bodyPr>
          <a:lstStyle/>
          <a:p>
            <a:r>
              <a:rPr lang="en-US" altLang="ja-JP" sz="2800"/>
              <a:t>Heavy meson</a:t>
            </a:r>
            <a:r>
              <a:rPr kumimoji="1" lang="en-US" altLang="ja-JP" sz="2800"/>
              <a:t> </a:t>
            </a:r>
            <a:r>
              <a:rPr kumimoji="1" lang="ja-JP" altLang="en-US" sz="2800"/>
              <a:t>↔︎</a:t>
            </a:r>
            <a:r>
              <a:rPr kumimoji="1" lang="en-US" altLang="ja-JP" sz="2800"/>
              <a:t> DHB</a:t>
            </a:r>
            <a:endParaRPr kumimoji="1" lang="ja-JP" altLang="en-US" sz="2800"/>
          </a:p>
        </p:txBody>
      </p:sp>
    </p:spTree>
    <p:extLst>
      <p:ext uri="{BB962C8B-B14F-4D97-AF65-F5344CB8AC3E}">
        <p14:creationId xmlns:p14="http://schemas.microsoft.com/office/powerpoint/2010/main" val="1678995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9FD371D-583E-57B5-B8BB-2303481975D5}"/>
                  </a:ext>
                </a:extLst>
              </p:cNvPr>
              <p:cNvSpPr txBox="1"/>
              <p:nvPr/>
            </p:nvSpPr>
            <p:spPr>
              <a:xfrm>
                <a:off x="0" y="47697"/>
                <a:ext cx="8971472" cy="770917"/>
              </a:xfrm>
              <a:prstGeom prst="rect">
                <a:avLst/>
              </a:prstGeom>
              <a:noFill/>
            </p:spPr>
            <p:txBody>
              <a:bodyPr wrap="square" rtlCol="0">
                <a:spAutoFit/>
              </a:bodyPr>
              <a:lstStyle/>
              <a:p>
                <a:r>
                  <a:rPr lang="en-US" altLang="ja-JP" sz="4400">
                    <a:solidFill>
                      <a:schemeClr val="bg1"/>
                    </a:solidFill>
                  </a:rPr>
                  <a:t>Approach to structure of </a:t>
                </a:r>
                <a14:m>
                  <m:oMath xmlns:m="http://schemas.openxmlformats.org/officeDocument/2006/math">
                    <m:sSubSup>
                      <m:sSubSupPr>
                        <m:ctrlPr>
                          <a:rPr lang="en-US" altLang="ja-JP" sz="440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m:t>
                        </m:r>
                      </m:sub>
                      <m:sup>
                        <m:r>
                          <a:rPr lang="en-US" altLang="ja-JP" sz="4400" b="0" i="1" smtClean="0">
                            <a:solidFill>
                              <a:schemeClr val="bg1"/>
                            </a:solidFill>
                            <a:latin typeface="Cambria Math" panose="02040503050406030204" pitchFamily="18" charset="0"/>
                          </a:rPr>
                          <m:t>+</m:t>
                        </m:r>
                      </m:sup>
                    </m:sSubSup>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29FD371D-583E-57B5-B8BB-2303481975D5}"/>
                  </a:ext>
                </a:extLst>
              </p:cNvPr>
              <p:cNvSpPr txBox="1">
                <a:spLocks noRot="1" noChangeAspect="1" noMove="1" noResize="1" noEditPoints="1" noAdjustHandles="1" noChangeArrowheads="1" noChangeShapeType="1" noTextEdit="1"/>
              </p:cNvSpPr>
              <p:nvPr/>
            </p:nvSpPr>
            <p:spPr>
              <a:xfrm>
                <a:off x="0" y="47697"/>
                <a:ext cx="8971472" cy="770917"/>
              </a:xfrm>
              <a:prstGeom prst="rect">
                <a:avLst/>
              </a:prstGeom>
              <a:blipFill>
                <a:blip r:embed="rId3"/>
                <a:stretch>
                  <a:fillRect l="-2717"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DD81205-AD6D-F86C-CDF9-A318427C9724}"/>
                  </a:ext>
                </a:extLst>
              </p:cNvPr>
              <p:cNvSpPr txBox="1"/>
              <p:nvPr/>
            </p:nvSpPr>
            <p:spPr>
              <a:xfrm>
                <a:off x="6096000" y="1132065"/>
                <a:ext cx="8124709" cy="462434"/>
              </a:xfrm>
              <a:prstGeom prst="rect">
                <a:avLst/>
              </a:prstGeom>
              <a:noFill/>
            </p:spPr>
            <p:txBody>
              <a:bodyPr wrap="square" rtlCol="0">
                <a:spAutoFit/>
              </a:bodyPr>
              <a:lstStyle/>
              <a:p>
                <a:r>
                  <a:rPr lang="en-US" altLang="ja-JP" sz="2400" u="sng">
                    <a:solidFill>
                      <a:schemeClr val="tx1"/>
                    </a:solidFill>
                  </a:rPr>
                  <a:t>Assumption</a:t>
                </a:r>
                <a:r>
                  <a:rPr kumimoji="1" lang="ja-JP" altLang="en-US" sz="2400" u="sng">
                    <a:solidFill>
                      <a:schemeClr val="tx1"/>
                    </a:solidFill>
                  </a:rPr>
                  <a:t>：</a:t>
                </a:r>
                <a:r>
                  <a:rPr lang="en-US" altLang="ja-JP" sz="2400" u="sng">
                    <a:solidFill>
                      <a:schemeClr val="tx1"/>
                    </a:solidFill>
                  </a:rPr>
                  <a:t>Color rep. of cc-diquark is </a:t>
                </a:r>
                <a14:m>
                  <m:oMath xmlns:m="http://schemas.openxmlformats.org/officeDocument/2006/math">
                    <m:acc>
                      <m:accPr>
                        <m:chr m:val="̅"/>
                        <m:ctrlPr>
                          <a:rPr kumimoji="1" lang="en-US" altLang="ja-JP" sz="2400" b="0" i="1" u="sng" smtClean="0">
                            <a:solidFill>
                              <a:schemeClr val="tx1"/>
                            </a:solidFill>
                            <a:latin typeface="Cambria Math" panose="02040503050406030204" pitchFamily="18" charset="0"/>
                          </a:rPr>
                        </m:ctrlPr>
                      </m:accPr>
                      <m:e>
                        <m:r>
                          <a:rPr kumimoji="1" lang="en-US" altLang="ja-JP" sz="2400" b="0" i="1" u="sng" smtClean="0">
                            <a:solidFill>
                              <a:schemeClr val="tx1"/>
                            </a:solidFill>
                            <a:latin typeface="Cambria Math" panose="02040503050406030204" pitchFamily="18" charset="0"/>
                          </a:rPr>
                          <m:t>3</m:t>
                        </m:r>
                      </m:e>
                    </m:acc>
                  </m:oMath>
                </a14:m>
                <a:endParaRPr kumimoji="1" lang="ja-JP" altLang="en-US" sz="2400" u="sng">
                  <a:solidFill>
                    <a:schemeClr val="tx1"/>
                  </a:solidFill>
                </a:endParaRPr>
              </a:p>
            </p:txBody>
          </p:sp>
        </mc:Choice>
        <mc:Fallback xmlns="">
          <p:sp>
            <p:nvSpPr>
              <p:cNvPr id="3" name="テキスト ボックス 2">
                <a:extLst>
                  <a:ext uri="{FF2B5EF4-FFF2-40B4-BE49-F238E27FC236}">
                    <a16:creationId xmlns:a16="http://schemas.microsoft.com/office/drawing/2014/main" id="{2DD81205-AD6D-F86C-CDF9-A318427C9724}"/>
                  </a:ext>
                </a:extLst>
              </p:cNvPr>
              <p:cNvSpPr txBox="1">
                <a:spLocks noRot="1" noChangeAspect="1" noMove="1" noResize="1" noEditPoints="1" noAdjustHandles="1" noChangeArrowheads="1" noChangeShapeType="1" noTextEdit="1"/>
              </p:cNvSpPr>
              <p:nvPr/>
            </p:nvSpPr>
            <p:spPr>
              <a:xfrm>
                <a:off x="6096000" y="1132065"/>
                <a:ext cx="8124709" cy="462434"/>
              </a:xfrm>
              <a:prstGeom prst="rect">
                <a:avLst/>
              </a:prstGeom>
              <a:blipFill>
                <a:blip r:embed="rId4"/>
                <a:stretch>
                  <a:fillRect l="-1125"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8">
                <a:extLst>
                  <a:ext uri="{FF2B5EF4-FFF2-40B4-BE49-F238E27FC236}">
                    <a16:creationId xmlns:a16="http://schemas.microsoft.com/office/drawing/2014/main" id="{553A8145-AF54-76BC-F6EC-BEBFCA152BF2}"/>
                  </a:ext>
                </a:extLst>
              </p:cNvPr>
              <p:cNvGraphicFramePr>
                <a:graphicFrameLocks noGrp="1"/>
              </p:cNvGraphicFramePr>
              <p:nvPr>
                <p:extLst>
                  <p:ext uri="{D42A27DB-BD31-4B8C-83A1-F6EECF244321}">
                    <p14:modId xmlns:p14="http://schemas.microsoft.com/office/powerpoint/2010/main" val="3474608824"/>
                  </p:ext>
                </p:extLst>
              </p:nvPr>
            </p:nvGraphicFramePr>
            <p:xfrm>
              <a:off x="-370171" y="3103759"/>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en-US" altLang="ja-JP" b="0">
                              <a:solidFill>
                                <a:schemeClr val="tx1"/>
                              </a:solidFill>
                            </a:rPr>
                            <a:t>Wave</a:t>
                          </a:r>
                          <a:r>
                            <a:rPr kumimoji="1" lang="ja-JP" altLang="en-US" b="0">
                              <a:solidFill>
                                <a:schemeClr val="tx1"/>
                              </a:solidFill>
                            </a:rPr>
                            <a:t> </a:t>
                          </a:r>
                          <a:r>
                            <a:rPr kumimoji="1" lang="en-US" altLang="ja-JP" b="0">
                              <a:solidFill>
                                <a:schemeClr val="tx1"/>
                              </a:solidFill>
                            </a:rPr>
                            <a:t>function of cc-diquark</a:t>
                          </a:r>
                          <a:r>
                            <a:rPr kumimoji="1" lang="ja-JP" altLang="en-US" b="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en-US" altLang="ja-JP" b="0">
                              <a:solidFill>
                                <a:schemeClr val="tx1"/>
                              </a:solidFill>
                            </a:rPr>
                            <a:t>color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acc>
                                <m:accPr>
                                  <m:chr m:val="̅"/>
                                  <m:ctrlPr>
                                    <a:rPr kumimoji="1" lang="en-US" altLang="ja-JP" b="0" i="1" u="none" smtClean="0">
                                      <a:solidFill>
                                        <a:schemeClr val="tx1"/>
                                      </a:solidFill>
                                      <a:latin typeface="Cambria Math" panose="02040503050406030204" pitchFamily="18" charset="0"/>
                                    </a:rPr>
                                  </m:ctrlPr>
                                </m:accPr>
                                <m:e>
                                  <m:r>
                                    <a:rPr kumimoji="1" lang="en-US" altLang="ja-JP" b="0" i="0" u="none" smtClean="0">
                                      <a:solidFill>
                                        <a:schemeClr val="tx1"/>
                                      </a:solidFill>
                                      <a:latin typeface="Cambria Math" panose="02040503050406030204" pitchFamily="18" charset="0"/>
                                    </a:rPr>
                                    <m:t>3</m:t>
                                  </m:r>
                                </m:e>
                              </m:acc>
                            </m:oMath>
                          </a14:m>
                          <a:r>
                            <a:rPr kumimoji="1" lang="en-US" altLang="ja-JP" b="0" i="0" u="none">
                              <a:solidFill>
                                <a:schemeClr val="tx1"/>
                              </a:solidFill>
                            </a:rPr>
                            <a:t>(anti</a:t>
                          </a:r>
                          <a:r>
                            <a:rPr kumimoji="1" lang="en-US" altLang="ja-JP" b="0" i="0" u="none" baseline="0">
                              <a:solidFill>
                                <a:schemeClr val="tx1"/>
                              </a:solidFill>
                            </a:rPr>
                            <a:t> 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335855"/>
                      </a:ext>
                    </a:extLst>
                  </a:tr>
                  <a:tr h="370840">
                    <a:tc>
                      <a:txBody>
                        <a:bodyPr/>
                        <a:lstStyle/>
                        <a:p>
                          <a:pPr algn="ctr"/>
                          <a:r>
                            <a:rPr kumimoji="1" lang="en-US" altLang="ja-JP" b="0">
                              <a:solidFill>
                                <a:schemeClr val="tx1"/>
                              </a:solidFill>
                            </a:rPr>
                            <a:t>space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en-US" altLang="ja-JP" b="0">
                              <a:solidFill>
                                <a:schemeClr val="tx1"/>
                              </a:solidFill>
                            </a:rPr>
                            <a:t>spin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kumimoji="1" lang="en-US" altLang="ja-JP" b="0" i="1" smtClean="0">
                                  <a:solidFill>
                                    <a:schemeClr val="tx1"/>
                                  </a:solidFill>
                                  <a:latin typeface="Cambria Math" panose="02040503050406030204" pitchFamily="18" charset="0"/>
                                </a:rPr>
                                <m:t>1</m:t>
                              </m:r>
                            </m:oMath>
                          </a14:m>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887094"/>
                      </a:ext>
                    </a:extLst>
                  </a:tr>
                </a:tbl>
              </a:graphicData>
            </a:graphic>
          </p:graphicFrame>
        </mc:Choice>
        <mc:Fallback xmlns="">
          <p:graphicFrame>
            <p:nvGraphicFramePr>
              <p:cNvPr id="4" name="表 8">
                <a:extLst>
                  <a:ext uri="{FF2B5EF4-FFF2-40B4-BE49-F238E27FC236}">
                    <a16:creationId xmlns:a16="http://schemas.microsoft.com/office/drawing/2014/main" id="{553A8145-AF54-76BC-F6EC-BEBFCA152BF2}"/>
                  </a:ext>
                </a:extLst>
              </p:cNvPr>
              <p:cNvGraphicFramePr>
                <a:graphicFrameLocks noGrp="1"/>
              </p:cNvGraphicFramePr>
              <p:nvPr>
                <p:extLst>
                  <p:ext uri="{D42A27DB-BD31-4B8C-83A1-F6EECF244321}">
                    <p14:modId xmlns:p14="http://schemas.microsoft.com/office/powerpoint/2010/main" val="3474608824"/>
                  </p:ext>
                </p:extLst>
              </p:nvPr>
            </p:nvGraphicFramePr>
            <p:xfrm>
              <a:off x="-370171" y="3103759"/>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en-US" altLang="ja-JP" b="0">
                              <a:solidFill>
                                <a:schemeClr val="tx1"/>
                              </a:solidFill>
                            </a:rPr>
                            <a:t>Wave</a:t>
                          </a:r>
                          <a:r>
                            <a:rPr kumimoji="1" lang="ja-JP" altLang="en-US" b="0">
                              <a:solidFill>
                                <a:schemeClr val="tx1"/>
                              </a:solidFill>
                            </a:rPr>
                            <a:t> </a:t>
                          </a:r>
                          <a:r>
                            <a:rPr kumimoji="1" lang="en-US" altLang="ja-JP" b="0">
                              <a:solidFill>
                                <a:schemeClr val="tx1"/>
                              </a:solidFill>
                            </a:rPr>
                            <a:t>function of cc-diquark</a:t>
                          </a:r>
                          <a:r>
                            <a:rPr kumimoji="1" lang="ja-JP" altLang="en-US" b="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en-US" altLang="ja-JP" b="0">
                              <a:solidFill>
                                <a:schemeClr val="tx1"/>
                              </a:solidFill>
                            </a:rPr>
                            <a:t>color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418" t="-108197" r="-418" b="-324590"/>
                          </a:stretch>
                        </a:blipFill>
                      </a:tcPr>
                    </a:tc>
                    <a:extLst>
                      <a:ext uri="{0D108BD9-81ED-4DB2-BD59-A6C34878D82A}">
                        <a16:rowId xmlns:a16="http://schemas.microsoft.com/office/drawing/2014/main" val="4262335855"/>
                      </a:ext>
                    </a:extLst>
                  </a:tr>
                  <a:tr h="370840">
                    <a:tc>
                      <a:txBody>
                        <a:bodyPr/>
                        <a:lstStyle/>
                        <a:p>
                          <a:pPr algn="ctr"/>
                          <a:r>
                            <a:rPr kumimoji="1" lang="en-US" altLang="ja-JP" b="0">
                              <a:solidFill>
                                <a:schemeClr val="tx1"/>
                              </a:solidFill>
                            </a:rPr>
                            <a:t>space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en-US" altLang="ja-JP" b="0">
                              <a:solidFill>
                                <a:schemeClr val="tx1"/>
                              </a:solidFill>
                            </a:rPr>
                            <a:t>spin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418" t="-408197" r="-418" b="-24590"/>
                          </a:stretch>
                        </a:blipFill>
                      </a:tcPr>
                    </a:tc>
                    <a:extLst>
                      <a:ext uri="{0D108BD9-81ED-4DB2-BD59-A6C34878D82A}">
                        <a16:rowId xmlns:a16="http://schemas.microsoft.com/office/drawing/2014/main" val="308388709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 8">
                <a:extLst>
                  <a:ext uri="{FF2B5EF4-FFF2-40B4-BE49-F238E27FC236}">
                    <a16:creationId xmlns:a16="http://schemas.microsoft.com/office/drawing/2014/main" id="{2E750F8D-5B50-A6B5-78EB-A00C88BD7BDE}"/>
                  </a:ext>
                </a:extLst>
              </p:cNvPr>
              <p:cNvGraphicFramePr>
                <a:graphicFrameLocks noGrp="1"/>
              </p:cNvGraphicFramePr>
              <p:nvPr>
                <p:extLst>
                  <p:ext uri="{D42A27DB-BD31-4B8C-83A1-F6EECF244321}">
                    <p14:modId xmlns:p14="http://schemas.microsoft.com/office/powerpoint/2010/main" val="3428934788"/>
                  </p:ext>
                </p:extLst>
              </p:nvPr>
            </p:nvGraphicFramePr>
            <p:xfrm>
              <a:off x="7103302" y="3103759"/>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en-US" altLang="ja-JP" b="0">
                              <a:solidFill>
                                <a:schemeClr val="tx1"/>
                              </a:solidFill>
                            </a:rPr>
                            <a:t>Wave</a:t>
                          </a:r>
                          <a:r>
                            <a:rPr kumimoji="1" lang="ja-JP" altLang="en-US" b="0">
                              <a:solidFill>
                                <a:schemeClr val="tx1"/>
                              </a:solidFill>
                            </a:rPr>
                            <a:t> </a:t>
                          </a:r>
                          <a:r>
                            <a:rPr kumimoji="1" lang="en-US" altLang="ja-JP" b="0">
                              <a:solidFill>
                                <a:schemeClr val="tx1"/>
                              </a:solidFill>
                            </a:rPr>
                            <a:t>function of light quark cloud</a:t>
                          </a:r>
                          <a:r>
                            <a:rPr kumimoji="1" lang="ja-JP" altLang="en-US" b="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en-US" altLang="ja-JP" b="0">
                              <a:solidFill>
                                <a:schemeClr val="tx1"/>
                              </a:solidFill>
                            </a:rPr>
                            <a:t>color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kumimoji="1" lang="en-US" altLang="ja-JP" b="0" i="1" u="none" smtClean="0">
                                  <a:solidFill>
                                    <a:schemeClr val="tx1"/>
                                  </a:solidFill>
                                  <a:latin typeface="Cambria Math" panose="02040503050406030204" pitchFamily="18" charset="0"/>
                                </a:rPr>
                                <m:t>3</m:t>
                              </m:r>
                            </m:oMath>
                          </a14:m>
                          <a:r>
                            <a:rPr kumimoji="1" lang="en-US" altLang="ja-JP" b="0" i="0" u="none">
                              <a:solidFill>
                                <a:schemeClr val="tx1"/>
                              </a:solidFill>
                            </a:rPr>
                            <a:t>(anti</a:t>
                          </a:r>
                          <a:r>
                            <a:rPr kumimoji="1" lang="en-US" altLang="ja-JP" b="0" i="0" u="none" baseline="0">
                              <a:solidFill>
                                <a:schemeClr val="tx1"/>
                              </a:solidFill>
                            </a:rPr>
                            <a:t> symmetric</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335855"/>
                      </a:ext>
                    </a:extLst>
                  </a:tr>
                  <a:tr h="370840">
                    <a:tc>
                      <a:txBody>
                        <a:bodyPr/>
                        <a:lstStyle/>
                        <a:p>
                          <a:pPr algn="ctr"/>
                          <a:r>
                            <a:rPr kumimoji="1" lang="en-US" altLang="ja-JP" b="0">
                              <a:solidFill>
                                <a:schemeClr val="tx1"/>
                              </a:solidFill>
                            </a:rPr>
                            <a:t>space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anti 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en-US" altLang="ja-JP" b="0">
                              <a:solidFill>
                                <a:schemeClr val="tx1"/>
                              </a:solidFill>
                            </a:rPr>
                            <a:t>spin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kumimoji="1" lang="en-US" altLang="ja-JP" b="0" i="1" smtClean="0">
                                  <a:solidFill>
                                    <a:schemeClr val="tx1"/>
                                  </a:solidFill>
                                  <a:latin typeface="Cambria Math" panose="02040503050406030204" pitchFamily="18" charset="0"/>
                                </a:rPr>
                                <m:t>0</m:t>
                              </m:r>
                            </m:oMath>
                          </a14:m>
                          <a:r>
                            <a:rPr kumimoji="1" lang="en-US" altLang="ja-JP" b="0">
                              <a:solidFill>
                                <a:schemeClr val="tx1"/>
                              </a:solidFill>
                            </a:rPr>
                            <a:t>(anti</a:t>
                          </a:r>
                          <a:r>
                            <a:rPr kumimoji="1" lang="en-US" altLang="ja-JP" b="0" baseline="0">
                              <a:solidFill>
                                <a:schemeClr val="tx1"/>
                              </a:solidFill>
                            </a:rPr>
                            <a:t> symmetric</a:t>
                          </a:r>
                          <a:r>
                            <a:rPr kumimoji="1" lang="en-US" altLang="ja-JP" b="0">
                              <a:solidFill>
                                <a:schemeClr val="tx1"/>
                              </a:solidFill>
                            </a:rPr>
                            <a: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887094"/>
                      </a:ext>
                    </a:extLst>
                  </a:tr>
                </a:tbl>
              </a:graphicData>
            </a:graphic>
          </p:graphicFrame>
        </mc:Choice>
        <mc:Fallback xmlns="">
          <p:graphicFrame>
            <p:nvGraphicFramePr>
              <p:cNvPr id="5" name="表 8">
                <a:extLst>
                  <a:ext uri="{FF2B5EF4-FFF2-40B4-BE49-F238E27FC236}">
                    <a16:creationId xmlns:a16="http://schemas.microsoft.com/office/drawing/2014/main" id="{2E750F8D-5B50-A6B5-78EB-A00C88BD7BDE}"/>
                  </a:ext>
                </a:extLst>
              </p:cNvPr>
              <p:cNvGraphicFramePr>
                <a:graphicFrameLocks noGrp="1"/>
              </p:cNvGraphicFramePr>
              <p:nvPr>
                <p:extLst>
                  <p:ext uri="{D42A27DB-BD31-4B8C-83A1-F6EECF244321}">
                    <p14:modId xmlns:p14="http://schemas.microsoft.com/office/powerpoint/2010/main" val="3428934788"/>
                  </p:ext>
                </p:extLst>
              </p:nvPr>
            </p:nvGraphicFramePr>
            <p:xfrm>
              <a:off x="7103302" y="3103759"/>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en-US" altLang="ja-JP" b="0">
                              <a:solidFill>
                                <a:schemeClr val="tx1"/>
                              </a:solidFill>
                            </a:rPr>
                            <a:t>Wave</a:t>
                          </a:r>
                          <a:r>
                            <a:rPr kumimoji="1" lang="ja-JP" altLang="en-US" b="0">
                              <a:solidFill>
                                <a:schemeClr val="tx1"/>
                              </a:solidFill>
                            </a:rPr>
                            <a:t> </a:t>
                          </a:r>
                          <a:r>
                            <a:rPr kumimoji="1" lang="en-US" altLang="ja-JP" b="0">
                              <a:solidFill>
                                <a:schemeClr val="tx1"/>
                              </a:solidFill>
                            </a:rPr>
                            <a:t>function of light quark cloud</a:t>
                          </a:r>
                          <a:r>
                            <a:rPr kumimoji="1" lang="ja-JP" altLang="en-US" b="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en-US" altLang="ja-JP" b="0">
                              <a:solidFill>
                                <a:schemeClr val="tx1"/>
                              </a:solidFill>
                            </a:rPr>
                            <a:t>color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418" t="-108197" r="-418" b="-324590"/>
                          </a:stretch>
                        </a:blipFill>
                      </a:tcPr>
                    </a:tc>
                    <a:extLst>
                      <a:ext uri="{0D108BD9-81ED-4DB2-BD59-A6C34878D82A}">
                        <a16:rowId xmlns:a16="http://schemas.microsoft.com/office/drawing/2014/main" val="4262335855"/>
                      </a:ext>
                    </a:extLst>
                  </a:tr>
                  <a:tr h="370840">
                    <a:tc>
                      <a:txBody>
                        <a:bodyPr/>
                        <a:lstStyle/>
                        <a:p>
                          <a:pPr algn="ctr"/>
                          <a:r>
                            <a:rPr kumimoji="1" lang="en-US" altLang="ja-JP" b="0">
                              <a:solidFill>
                                <a:schemeClr val="tx1"/>
                              </a:solidFill>
                            </a:rPr>
                            <a:t>space</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en-US" altLang="ja-JP" b="0">
                              <a:solidFill>
                                <a:schemeClr val="tx1"/>
                              </a:solidFill>
                            </a:rPr>
                            <a:t>flavor</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anti symmetric</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en-US" altLang="ja-JP" b="0">
                              <a:solidFill>
                                <a:schemeClr val="tx1"/>
                              </a:solidFill>
                            </a:rPr>
                            <a:t>spin</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418" t="-408197" r="-418" b="-24590"/>
                          </a:stretch>
                        </a:blipFill>
                      </a:tcPr>
                    </a:tc>
                    <a:extLst>
                      <a:ext uri="{0D108BD9-81ED-4DB2-BD59-A6C34878D82A}">
                        <a16:rowId xmlns:a16="http://schemas.microsoft.com/office/drawing/2014/main" val="3083887094"/>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D81E224-E323-FD18-867B-5288246FAD98}"/>
                  </a:ext>
                </a:extLst>
              </p:cNvPr>
              <p:cNvSpPr txBox="1"/>
              <p:nvPr/>
            </p:nvSpPr>
            <p:spPr>
              <a:xfrm>
                <a:off x="625877" y="2102273"/>
                <a:ext cx="5945611" cy="461665"/>
              </a:xfrm>
              <a:prstGeom prst="rect">
                <a:avLst/>
              </a:prstGeom>
              <a:noFill/>
            </p:spPr>
            <p:txBody>
              <a:bodyPr wrap="square" rtlCol="0">
                <a:spAutoFit/>
              </a:bodyPr>
              <a:lstStyle/>
              <a:p>
                <a14:m>
                  <m:oMath xmlns:m="http://schemas.openxmlformats.org/officeDocument/2006/math">
                    <m:sSubSup>
                      <m:sSubSupPr>
                        <m:ctrlPr>
                          <a:rPr kumimoji="1" lang="en-US" altLang="ja-JP" sz="2400" i="1" smtClean="0">
                            <a:solidFill>
                              <a:srgbClr val="FF0000"/>
                            </a:solidFill>
                            <a:latin typeface="Cambria Math" panose="02040503050406030204" pitchFamily="18" charset="0"/>
                          </a:rPr>
                        </m:ctrlPr>
                      </m:sSubSup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𝑐𝑐𝑠</m:t>
                        </m:r>
                      </m:sub>
                      <m:sup>
                        <m:r>
                          <a:rPr kumimoji="1" lang="en-US" altLang="ja-JP" sz="2400" b="0" i="1" smtClean="0">
                            <a:solidFill>
                              <a:srgbClr val="FF0000"/>
                            </a:solidFill>
                            <a:latin typeface="Cambria Math" panose="02040503050406030204" pitchFamily="18" charset="0"/>
                          </a:rPr>
                          <m:t>+</m:t>
                        </m:r>
                      </m:sup>
                    </m:sSubSup>
                  </m:oMath>
                </a14:m>
                <a:r>
                  <a:rPr kumimoji="1" lang="en-US" altLang="ja-JP" sz="2400">
                    <a:solidFill>
                      <a:srgbClr val="FF0000"/>
                    </a:solidFill>
                  </a:rPr>
                  <a:t> ,flavor partner of </a:t>
                </a:r>
                <a14:m>
                  <m:oMath xmlns:m="http://schemas.openxmlformats.org/officeDocument/2006/math">
                    <m:sSubSup>
                      <m:sSubSupPr>
                        <m:ctrlPr>
                          <a:rPr lang="en-US" altLang="ja-JP" sz="2400" i="1">
                            <a:solidFill>
                              <a:srgbClr val="FF0000"/>
                            </a:solidFill>
                            <a:latin typeface="Cambria Math" panose="02040503050406030204" pitchFamily="18" charset="0"/>
                          </a:rPr>
                        </m:ctrlPr>
                      </m:sSubSupPr>
                      <m:e>
                        <m:r>
                          <a:rPr lang="en-US" altLang="ja-JP" sz="2400" i="1">
                            <a:solidFill>
                              <a:srgbClr val="FF0000"/>
                            </a:solidFill>
                            <a:latin typeface="Cambria Math" panose="02040503050406030204" pitchFamily="18" charset="0"/>
                          </a:rPr>
                          <m:t>𝑇</m:t>
                        </m:r>
                      </m:e>
                      <m:sub>
                        <m:r>
                          <a:rPr lang="en-US" altLang="ja-JP" sz="2400" i="1">
                            <a:solidFill>
                              <a:srgbClr val="FF0000"/>
                            </a:solidFill>
                            <a:latin typeface="Cambria Math" panose="02040503050406030204" pitchFamily="18" charset="0"/>
                          </a:rPr>
                          <m:t>𝑐𝑐</m:t>
                        </m:r>
                      </m:sub>
                      <m:sup>
                        <m:r>
                          <a:rPr lang="en-US" altLang="ja-JP" sz="2400" i="1">
                            <a:solidFill>
                              <a:srgbClr val="FF0000"/>
                            </a:solidFill>
                            <a:latin typeface="Cambria Math" panose="02040503050406030204" pitchFamily="18" charset="0"/>
                          </a:rPr>
                          <m:t>+</m:t>
                        </m:r>
                      </m:sup>
                    </m:sSubSup>
                  </m:oMath>
                </a14:m>
                <a:r>
                  <a:rPr kumimoji="1" lang="en-US" altLang="ja-JP" sz="2400">
                    <a:solidFill>
                      <a:srgbClr val="FF0000"/>
                    </a:solidFill>
                  </a:rPr>
                  <a:t>, is exist?</a:t>
                </a:r>
                <a:endParaRPr kumimoji="1" lang="ja-JP" altLang="en-US" sz="2400"/>
              </a:p>
            </p:txBody>
          </p:sp>
        </mc:Choice>
        <mc:Fallback xmlns="">
          <p:sp>
            <p:nvSpPr>
              <p:cNvPr id="7" name="テキスト ボックス 6">
                <a:extLst>
                  <a:ext uri="{FF2B5EF4-FFF2-40B4-BE49-F238E27FC236}">
                    <a16:creationId xmlns:a16="http://schemas.microsoft.com/office/drawing/2014/main" id="{AD81E224-E323-FD18-867B-5288246FAD98}"/>
                  </a:ext>
                </a:extLst>
              </p:cNvPr>
              <p:cNvSpPr txBox="1">
                <a:spLocks noRot="1" noChangeAspect="1" noMove="1" noResize="1" noEditPoints="1" noAdjustHandles="1" noChangeArrowheads="1" noChangeShapeType="1" noTextEdit="1"/>
              </p:cNvSpPr>
              <p:nvPr/>
            </p:nvSpPr>
            <p:spPr>
              <a:xfrm>
                <a:off x="625877" y="2102273"/>
                <a:ext cx="5945611" cy="461665"/>
              </a:xfrm>
              <a:prstGeom prst="rect">
                <a:avLst/>
              </a:prstGeom>
              <a:blipFill>
                <a:blip r:embed="rId7"/>
                <a:stretch>
                  <a:fillRect l="-308" t="-10526" b="-28947"/>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57961E1E-3E0D-7E13-7E43-C15CDA4C16BF}"/>
              </a:ext>
            </a:extLst>
          </p:cNvPr>
          <p:cNvGrpSpPr/>
          <p:nvPr/>
        </p:nvGrpSpPr>
        <p:grpSpPr>
          <a:xfrm rot="2035531">
            <a:off x="4656090" y="2873976"/>
            <a:ext cx="2629473" cy="2642400"/>
            <a:chOff x="824291" y="1897914"/>
            <a:chExt cx="2629473" cy="2641896"/>
          </a:xfrm>
        </p:grpSpPr>
        <p:sp>
          <p:nvSpPr>
            <p:cNvPr id="9" name="フローチャート: 結合子 8">
              <a:extLst>
                <a:ext uri="{FF2B5EF4-FFF2-40B4-BE49-F238E27FC236}">
                  <a16:creationId xmlns:a16="http://schemas.microsoft.com/office/drawing/2014/main" id="{D81E4742-42AE-A265-A7EB-830C66E841CB}"/>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D9B7F6AD-7052-DAD0-2CB2-189012C5D1BC}"/>
                </a:ext>
              </a:extLst>
            </p:cNvPr>
            <p:cNvGrpSpPr/>
            <p:nvPr/>
          </p:nvGrpSpPr>
          <p:grpSpPr>
            <a:xfrm>
              <a:off x="1134437" y="2773637"/>
              <a:ext cx="1209851" cy="1517626"/>
              <a:chOff x="1134437" y="2773637"/>
              <a:chExt cx="1209851" cy="1517626"/>
            </a:xfrm>
          </p:grpSpPr>
          <p:grpSp>
            <p:nvGrpSpPr>
              <p:cNvPr id="19" name="グループ化 18">
                <a:extLst>
                  <a:ext uri="{FF2B5EF4-FFF2-40B4-BE49-F238E27FC236}">
                    <a16:creationId xmlns:a16="http://schemas.microsoft.com/office/drawing/2014/main" id="{FAA673FB-7A3E-ABEF-2EDA-3496B2A75D4C}"/>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FB1F072-2353-40A1-3AAB-013A109C34DD}"/>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3" name="テキスト ボックス 22">
                      <a:extLst>
                        <a:ext uri="{FF2B5EF4-FFF2-40B4-BE49-F238E27FC236}">
                          <a16:creationId xmlns:a16="http://schemas.microsoft.com/office/drawing/2014/main" id="{4FB1F072-2353-40A1-3AAB-013A109C34DD}"/>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8"/>
                      <a:stretch>
                        <a:fillRect/>
                      </a:stretch>
                    </a:blipFill>
                  </p:spPr>
                  <p:txBody>
                    <a:bodyPr/>
                    <a:lstStyle/>
                    <a:p>
                      <a:r>
                        <a:rPr lang="ja-JP" altLang="en-US">
                          <a:noFill/>
                        </a:rPr>
                        <a:t> </a:t>
                      </a:r>
                    </a:p>
                  </p:txBody>
                </p:sp>
              </mc:Fallback>
            </mc:AlternateContent>
            <p:sp>
              <p:nvSpPr>
                <p:cNvPr id="24" name="円/楕円 23">
                  <a:extLst>
                    <a:ext uri="{FF2B5EF4-FFF2-40B4-BE49-F238E27FC236}">
                      <a16:creationId xmlns:a16="http://schemas.microsoft.com/office/drawing/2014/main" id="{C7864BA7-F7C1-693C-004E-E15DB879BBA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C524D205-4DEB-1704-64AC-D8B4A4C26A25}"/>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5F5CE113-B0C1-83AF-B02A-0165C4A554B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1" name="テキスト ボックス 20">
                      <a:extLst>
                        <a:ext uri="{FF2B5EF4-FFF2-40B4-BE49-F238E27FC236}">
                          <a16:creationId xmlns:a16="http://schemas.microsoft.com/office/drawing/2014/main" id="{5F5CE113-B0C1-83AF-B02A-0165C4A554B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9"/>
                      <a:stretch>
                        <a:fillRect/>
                      </a:stretch>
                    </a:blipFill>
                  </p:spPr>
                  <p:txBody>
                    <a:bodyPr/>
                    <a:lstStyle/>
                    <a:p>
                      <a:r>
                        <a:rPr lang="ja-JP" altLang="en-US">
                          <a:noFill/>
                        </a:rPr>
                        <a:t> </a:t>
                      </a:r>
                    </a:p>
                  </p:txBody>
                </p:sp>
              </mc:Fallback>
            </mc:AlternateContent>
            <p:sp>
              <p:nvSpPr>
                <p:cNvPr id="22" name="円/楕円 21">
                  <a:extLst>
                    <a:ext uri="{FF2B5EF4-FFF2-40B4-BE49-F238E27FC236}">
                      <a16:creationId xmlns:a16="http://schemas.microsoft.com/office/drawing/2014/main" id="{EC557C63-EAC2-33DC-3D3F-630E1D96797A}"/>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7EE920B1-481F-E98B-D3E6-224BFA736175}"/>
                </a:ext>
              </a:extLst>
            </p:cNvPr>
            <p:cNvGrpSpPr/>
            <p:nvPr/>
          </p:nvGrpSpPr>
          <p:grpSpPr>
            <a:xfrm>
              <a:off x="2083824" y="2135598"/>
              <a:ext cx="1209851" cy="1517479"/>
              <a:chOff x="1134437" y="2773637"/>
              <a:chExt cx="1209851" cy="1517479"/>
            </a:xfrm>
          </p:grpSpPr>
          <p:grpSp>
            <p:nvGrpSpPr>
              <p:cNvPr id="13" name="グループ化 12">
                <a:extLst>
                  <a:ext uri="{FF2B5EF4-FFF2-40B4-BE49-F238E27FC236}">
                    <a16:creationId xmlns:a16="http://schemas.microsoft.com/office/drawing/2014/main" id="{A963FB8D-6B52-F8EC-ECD5-AAC5891EB1DF}"/>
                  </a:ext>
                </a:extLst>
              </p:cNvPr>
              <p:cNvGrpSpPr/>
              <p:nvPr/>
            </p:nvGrpSpPr>
            <p:grpSpPr>
              <a:xfrm>
                <a:off x="1629585" y="3521822"/>
                <a:ext cx="714703" cy="769294"/>
                <a:chOff x="3966521" y="3573517"/>
                <a:chExt cx="714703" cy="769294"/>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51D9B8A-66A1-01B1-D4BF-6E0027E880CC}"/>
                        </a:ext>
                      </a:extLst>
                    </p:cNvPr>
                    <p:cNvSpPr txBox="1"/>
                    <p:nvPr/>
                  </p:nvSpPr>
                  <p:spPr>
                    <a:xfrm>
                      <a:off x="3966521" y="3573517"/>
                      <a:ext cx="714703" cy="769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𝑠</m:t>
                                </m:r>
                              </m:e>
                            </m:acc>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D51D9B8A-66A1-01B1-D4BF-6E0027E880CC}"/>
                        </a:ext>
                      </a:extLst>
                    </p:cNvPr>
                    <p:cNvSpPr txBox="1">
                      <a:spLocks noRot="1" noChangeAspect="1" noMove="1" noResize="1" noEditPoints="1" noAdjustHandles="1" noChangeArrowheads="1" noChangeShapeType="1" noTextEdit="1"/>
                    </p:cNvSpPr>
                    <p:nvPr/>
                  </p:nvSpPr>
                  <p:spPr>
                    <a:xfrm>
                      <a:off x="3966521" y="3573517"/>
                      <a:ext cx="714703" cy="769294"/>
                    </a:xfrm>
                    <a:prstGeom prst="rect">
                      <a:avLst/>
                    </a:prstGeom>
                    <a:blipFill>
                      <a:blip r:embed="rId10"/>
                      <a:stretch>
                        <a:fillRect/>
                      </a:stretch>
                    </a:blipFill>
                  </p:spPr>
                  <p:txBody>
                    <a:bodyPr/>
                    <a:lstStyle/>
                    <a:p>
                      <a:r>
                        <a:rPr lang="ja-JP" altLang="en-US">
                          <a:noFill/>
                        </a:rPr>
                        <a:t> </a:t>
                      </a:r>
                    </a:p>
                  </p:txBody>
                </p:sp>
              </mc:Fallback>
            </mc:AlternateContent>
            <p:sp>
              <p:nvSpPr>
                <p:cNvPr id="18" name="円/楕円 17">
                  <a:extLst>
                    <a:ext uri="{FF2B5EF4-FFF2-40B4-BE49-F238E27FC236}">
                      <a16:creationId xmlns:a16="http://schemas.microsoft.com/office/drawing/2014/main" id="{CC237292-3E48-4127-E645-C2B5F746305C}"/>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10599771-163E-C304-39F0-85D4DCCD549D}"/>
                  </a:ext>
                </a:extLst>
              </p:cNvPr>
              <p:cNvGrpSpPr/>
              <p:nvPr/>
            </p:nvGrpSpPr>
            <p:grpSpPr>
              <a:xfrm>
                <a:off x="1134437" y="2773637"/>
                <a:ext cx="604309" cy="769294"/>
                <a:chOff x="3852601" y="4388312"/>
                <a:chExt cx="604309" cy="769294"/>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8F0835C-2F87-900D-93C3-C38B4FBC3C2F}"/>
                        </a:ext>
                      </a:extLst>
                    </p:cNvPr>
                    <p:cNvSpPr txBox="1"/>
                    <p:nvPr/>
                  </p:nvSpPr>
                  <p:spPr>
                    <a:xfrm>
                      <a:off x="3886866" y="4388312"/>
                      <a:ext cx="570044" cy="769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𝑢</m:t>
                                </m:r>
                              </m:e>
                            </m:acc>
                          </m:oMath>
                        </m:oMathPara>
                      </a14:m>
                      <a:endParaRPr kumimoji="1" lang="ja-JP" altLang="en-US" sz="2000"/>
                    </a:p>
                  </p:txBody>
                </p:sp>
              </mc:Choice>
              <mc:Fallback xmlns="">
                <p:sp>
                  <p:nvSpPr>
                    <p:cNvPr id="15" name="テキスト ボックス 14">
                      <a:extLst>
                        <a:ext uri="{FF2B5EF4-FFF2-40B4-BE49-F238E27FC236}">
                          <a16:creationId xmlns:a16="http://schemas.microsoft.com/office/drawing/2014/main" id="{08F0835C-2F87-900D-93C3-C38B4FBC3C2F}"/>
                        </a:ext>
                      </a:extLst>
                    </p:cNvPr>
                    <p:cNvSpPr txBox="1">
                      <a:spLocks noRot="1" noChangeAspect="1" noMove="1" noResize="1" noEditPoints="1" noAdjustHandles="1" noChangeArrowheads="1" noChangeShapeType="1" noTextEdit="1"/>
                    </p:cNvSpPr>
                    <p:nvPr/>
                  </p:nvSpPr>
                  <p:spPr>
                    <a:xfrm>
                      <a:off x="3886866" y="4388312"/>
                      <a:ext cx="570044" cy="769294"/>
                    </a:xfrm>
                    <a:prstGeom prst="rect">
                      <a:avLst/>
                    </a:prstGeom>
                    <a:blipFill>
                      <a:blip r:embed="rId11"/>
                      <a:stretch>
                        <a:fillRect/>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EC221165-7A73-B66F-ED4D-63D8D886DEF8}"/>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1079709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Mass of </a:t>
                </a:r>
                <a14:m>
                  <m:oMath xmlns:m="http://schemas.openxmlformats.org/officeDocument/2006/math">
                    <m:sSubSup>
                      <m:sSubSupPr>
                        <m:ctrlPr>
                          <a:rPr lang="en-US" altLang="ja-JP" sz="440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up>
                        <m:r>
                          <a:rPr lang="en-US" altLang="ja-JP" sz="4400" b="0" i="1" smtClean="0">
                            <a:solidFill>
                              <a:schemeClr val="bg1"/>
                            </a:solidFill>
                            <a:latin typeface="Cambria Math" panose="02040503050406030204" pitchFamily="18" charset="0"/>
                          </a:rPr>
                          <m:t>+</m:t>
                        </m:r>
                      </m:sup>
                    </m:sSubSup>
                  </m:oMath>
                </a14:m>
                <a:r>
                  <a:rPr kumimoji="1" lang="en-US" altLang="ja-JP" sz="4400">
                    <a:solidFill>
                      <a:schemeClr val="bg1"/>
                    </a:solidFill>
                  </a:rPr>
                  <a:t>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4544B1B-D13A-D2BC-6C98-400B7620A340}"/>
                  </a:ext>
                </a:extLst>
              </p:cNvPr>
              <p:cNvSpPr txBox="1"/>
              <p:nvPr/>
            </p:nvSpPr>
            <p:spPr>
              <a:xfrm>
                <a:off x="5035238" y="1435093"/>
                <a:ext cx="5585869" cy="830997"/>
              </a:xfrm>
              <a:prstGeom prst="rect">
                <a:avLst/>
              </a:prstGeom>
              <a:noFill/>
            </p:spPr>
            <p:txBody>
              <a:bodyPr wrap="square" rtlCol="0">
                <a:spAutoFit/>
              </a:bodyPr>
              <a:lstStyle/>
              <a:p>
                <a:r>
                  <a:rPr lang="ja-JP" altLang="en-US" sz="2400"/>
                  <a:t>・</a:t>
                </a:r>
                <a:r>
                  <a:rPr lang="en-US" altLang="ja-JP" sz="2400"/>
                  <a:t>Mass of </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endParaRPr lang="en-US" altLang="ja-JP" sz="2400"/>
              </a:p>
              <a:p>
                <a:pPr algn="ctr"/>
                <a:r>
                  <a:rPr lang="en-US" altLang="ja-JP" sz="2400"/>
                  <a:t> </a:t>
                </a:r>
                <a14:m>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Ξ</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Λ</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oMath>
                </a14:m>
                <a:endParaRPr kumimoji="1" lang="ja-JP" altLang="en-US" sz="2400"/>
              </a:p>
            </p:txBody>
          </p:sp>
        </mc:Choice>
        <mc:Fallback xmlns="">
          <p:sp>
            <p:nvSpPr>
              <p:cNvPr id="3" name="テキスト ボックス 2">
                <a:extLst>
                  <a:ext uri="{FF2B5EF4-FFF2-40B4-BE49-F238E27FC236}">
                    <a16:creationId xmlns:a16="http://schemas.microsoft.com/office/drawing/2014/main" id="{D4544B1B-D13A-D2BC-6C98-400B7620A340}"/>
                  </a:ext>
                </a:extLst>
              </p:cNvPr>
              <p:cNvSpPr txBox="1">
                <a:spLocks noRot="1" noChangeAspect="1" noMove="1" noResize="1" noEditPoints="1" noAdjustHandles="1" noChangeArrowheads="1" noChangeShapeType="1" noTextEdit="1"/>
              </p:cNvSpPr>
              <p:nvPr/>
            </p:nvSpPr>
            <p:spPr>
              <a:xfrm>
                <a:off x="5035238" y="1435093"/>
                <a:ext cx="5585869" cy="830997"/>
              </a:xfrm>
              <a:prstGeom prst="rect">
                <a:avLst/>
              </a:prstGeom>
              <a:blipFill>
                <a:blip r:embed="rId4"/>
                <a:stretch>
                  <a:fillRect l="-1747" t="-58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nvGraphicFramePr>
            <p:xfrm>
              <a:off x="490339" y="1785269"/>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2468</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𝛬</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nvGraphicFramePr>
            <p:xfrm>
              <a:off x="490339" y="1785269"/>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07059" r="-100329" b="-215294"/>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207059" r="-100329" b="-115294"/>
                          </a:stretch>
                        </a:blipFill>
                      </a:tcPr>
                    </a:tc>
                    <a:tc>
                      <a:txBody>
                        <a:bodyPr/>
                        <a:lstStyle/>
                        <a:p>
                          <a:pPr algn="ctr"/>
                          <a:r>
                            <a:rPr kumimoji="1" lang="en-US" altLang="ja-JP" sz="2400" b="0">
                              <a:solidFill>
                                <a:schemeClr val="tx1"/>
                              </a:solidFill>
                            </a:rPr>
                            <a:t>2468</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307059" r="-100329"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01317C-EDE7-FA70-3E0A-96E84FD22F40}"/>
                  </a:ext>
                </a:extLst>
              </p:cNvPr>
              <p:cNvSpPr txBox="1"/>
              <p:nvPr/>
            </p:nvSpPr>
            <p:spPr>
              <a:xfrm>
                <a:off x="5503826" y="2203567"/>
                <a:ext cx="47780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ea typeface="Cambria Math" panose="02040503050406030204" pitchFamily="18" charset="0"/>
                        </a:rPr>
                        <m:t>→</m:t>
                      </m:r>
                      <m:r>
                        <a:rPr lang="en-US" altLang="ja-JP" sz="2400" i="1" dirty="0" smtClean="0">
                          <a:solidFill>
                            <a:srgbClr val="FF0000"/>
                          </a:solidFill>
                          <a:latin typeface="Cambria Math" panose="02040503050406030204" pitchFamily="18" charset="0"/>
                        </a:rPr>
                        <m:t>𝑀</m:t>
                      </m:r>
                      <m:d>
                        <m:dPr>
                          <m:ctrlPr>
                            <a:rPr lang="en-US" altLang="ja-JP" sz="2400" i="1" dirty="0">
                              <a:solidFill>
                                <a:srgbClr val="FF0000"/>
                              </a:solidFill>
                              <a:latin typeface="Cambria Math" panose="02040503050406030204" pitchFamily="18" charset="0"/>
                            </a:rPr>
                          </m:ctrlPr>
                        </m:dPr>
                        <m:e>
                          <m:sSubSup>
                            <m:sSubSupPr>
                              <m:ctrlPr>
                                <a:rPr lang="en-US" altLang="ja-JP" sz="2400" i="1" dirty="0">
                                  <a:solidFill>
                                    <a:srgbClr val="FF0000"/>
                                  </a:solidFill>
                                  <a:latin typeface="Cambria Math" panose="02040503050406030204" pitchFamily="18" charset="0"/>
                                </a:rPr>
                              </m:ctrlPr>
                            </m:sSubSupPr>
                            <m:e>
                              <m:r>
                                <a:rPr lang="en-US" altLang="ja-JP" sz="2400" i="1" dirty="0">
                                  <a:solidFill>
                                    <a:srgbClr val="FF0000"/>
                                  </a:solidFill>
                                  <a:latin typeface="Cambria Math" panose="02040503050406030204" pitchFamily="18" charset="0"/>
                                </a:rPr>
                                <m:t>𝑇</m:t>
                              </m:r>
                            </m:e>
                            <m:sub>
                              <m:r>
                                <a:rPr lang="en-US" altLang="ja-JP" sz="2400" i="1" dirty="0">
                                  <a:solidFill>
                                    <a:srgbClr val="FF0000"/>
                                  </a:solidFill>
                                  <a:latin typeface="Cambria Math" panose="02040503050406030204" pitchFamily="18" charset="0"/>
                                </a:rPr>
                                <m:t>𝑐𝑐𝑠</m:t>
                              </m:r>
                            </m:sub>
                            <m:sup>
                              <m:r>
                                <a:rPr lang="en-US" altLang="ja-JP" sz="2400" i="1" dirty="0">
                                  <a:solidFill>
                                    <a:srgbClr val="FF0000"/>
                                  </a:solidFill>
                                  <a:latin typeface="Cambria Math" panose="02040503050406030204" pitchFamily="18" charset="0"/>
                                </a:rPr>
                                <m:t>+</m:t>
                              </m:r>
                            </m:sup>
                          </m:sSubSup>
                        </m:e>
                      </m:d>
                      <m:r>
                        <a:rPr lang="en-US" altLang="ja-JP" sz="2400" b="0" i="1" dirty="0"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4057(</m:t>
                      </m:r>
                      <m:r>
                        <m:rPr>
                          <m:sty m:val="p"/>
                        </m:rPr>
                        <a:rPr kumimoji="1" lang="en-US" altLang="ja-JP" sz="2400" b="0" i="0" smtClean="0">
                          <a:solidFill>
                            <a:srgbClr val="FF0000"/>
                          </a:solidFill>
                          <a:latin typeface="Cambria Math" panose="02040503050406030204" pitchFamily="18" charset="0"/>
                          <a:ea typeface="Cambria Math" panose="02040503050406030204" pitchFamily="18" charset="0"/>
                        </a:rPr>
                        <m:t>MeV</m:t>
                      </m:r>
                      <m:r>
                        <a:rPr kumimoji="1" lang="en-US" altLang="ja-JP" sz="2400" b="0" i="1" smtClean="0">
                          <a:solidFill>
                            <a:srgbClr val="FF0000"/>
                          </a:solidFill>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6" name="テキスト ボックス 5">
                <a:extLst>
                  <a:ext uri="{FF2B5EF4-FFF2-40B4-BE49-F238E27FC236}">
                    <a16:creationId xmlns:a16="http://schemas.microsoft.com/office/drawing/2014/main" id="{C101317C-EDE7-FA70-3E0A-96E84FD22F40}"/>
                  </a:ext>
                </a:extLst>
              </p:cNvPr>
              <p:cNvSpPr txBox="1">
                <a:spLocks noRot="1" noChangeAspect="1" noMove="1" noResize="1" noEditPoints="1" noAdjustHandles="1" noChangeArrowheads="1" noChangeShapeType="1" noTextEdit="1"/>
              </p:cNvSpPr>
              <p:nvPr/>
            </p:nvSpPr>
            <p:spPr>
              <a:xfrm>
                <a:off x="5503826" y="2203567"/>
                <a:ext cx="4778025" cy="461665"/>
              </a:xfrm>
              <a:prstGeom prst="rect">
                <a:avLst/>
              </a:prstGeom>
              <a:blipFill>
                <a:blip r:embed="rId6"/>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A6A0C03-77A4-2B6A-8F49-061D3649576A}"/>
                  </a:ext>
                </a:extLst>
              </p:cNvPr>
              <p:cNvSpPr txBox="1"/>
              <p:nvPr/>
            </p:nvSpPr>
            <p:spPr>
              <a:xfrm>
                <a:off x="5035238" y="3065111"/>
                <a:ext cx="6525846" cy="461665"/>
              </a:xfrm>
              <a:prstGeom prst="rect">
                <a:avLst/>
              </a:prstGeom>
              <a:noFill/>
            </p:spPr>
            <p:txBody>
              <a:bodyPr wrap="square">
                <a:spAutoFit/>
              </a:bodyPr>
              <a:lstStyle/>
              <a:p>
                <a:r>
                  <a:rPr lang="ja-JP" altLang="en-US" sz="2400"/>
                  <a:t>・</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lang="ja-JP" altLang="en-US" sz="2400"/>
                  <a:t>の崩壊</a:t>
                </a:r>
                <a:endParaRPr lang="en-US" altLang="ja-JP" sz="2400"/>
              </a:p>
            </p:txBody>
          </p:sp>
        </mc:Choice>
        <mc:Fallback xmlns="">
          <p:sp>
            <p:nvSpPr>
              <p:cNvPr id="8" name="テキスト ボックス 7">
                <a:extLst>
                  <a:ext uri="{FF2B5EF4-FFF2-40B4-BE49-F238E27FC236}">
                    <a16:creationId xmlns:a16="http://schemas.microsoft.com/office/drawing/2014/main" id="{BA6A0C03-77A4-2B6A-8F49-061D3649576A}"/>
                  </a:ext>
                </a:extLst>
              </p:cNvPr>
              <p:cNvSpPr txBox="1">
                <a:spLocks noRot="1" noChangeAspect="1" noMove="1" noResize="1" noEditPoints="1" noAdjustHandles="1" noChangeArrowheads="1" noChangeShapeType="1" noTextEdit="1"/>
              </p:cNvSpPr>
              <p:nvPr/>
            </p:nvSpPr>
            <p:spPr>
              <a:xfrm>
                <a:off x="5035238" y="3065111"/>
                <a:ext cx="6525846" cy="461665"/>
              </a:xfrm>
              <a:prstGeom prst="rect">
                <a:avLst/>
              </a:prstGeom>
              <a:blipFill>
                <a:blip r:embed="rId7"/>
                <a:stretch>
                  <a:fillRect l="-1494" t="-10526" b="-28947"/>
                </a:stretch>
              </a:blipFill>
            </p:spPr>
            <p:txBody>
              <a:bodyPr/>
              <a:lstStyle/>
              <a:p>
                <a:r>
                  <a:rPr lang="ja-JP" altLang="en-US">
                    <a:noFill/>
                  </a:rPr>
                  <a:t> </a:t>
                </a:r>
              </a:p>
            </p:txBody>
          </p:sp>
        </mc:Fallback>
      </mc:AlternateContent>
      <p:grpSp>
        <p:nvGrpSpPr>
          <p:cNvPr id="9" name="グループ化 8">
            <a:extLst>
              <a:ext uri="{FF2B5EF4-FFF2-40B4-BE49-F238E27FC236}">
                <a16:creationId xmlns:a16="http://schemas.microsoft.com/office/drawing/2014/main" id="{30F871F0-C68B-7635-CF74-E20B22FC2E8B}"/>
              </a:ext>
            </a:extLst>
          </p:cNvPr>
          <p:cNvGrpSpPr/>
          <p:nvPr/>
        </p:nvGrpSpPr>
        <p:grpSpPr>
          <a:xfrm>
            <a:off x="5073708" y="3637036"/>
            <a:ext cx="2577448" cy="1909750"/>
            <a:chOff x="1171748" y="2903162"/>
            <a:chExt cx="2577448" cy="1909750"/>
          </a:xfrm>
        </p:grpSpPr>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5A081D2-665B-A33A-E797-46276BDDD983}"/>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11" name="テキスト ボックス 10">
                  <a:extLst>
                    <a:ext uri="{FF2B5EF4-FFF2-40B4-BE49-F238E27FC236}">
                      <a16:creationId xmlns:a16="http://schemas.microsoft.com/office/drawing/2014/main" id="{15A081D2-665B-A33A-E797-46276BDDD983}"/>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8"/>
                  <a:stretch>
                    <a:fillRect/>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675111DE-79C9-4A8F-ED2D-C2BF12BBDEE9}"/>
                </a:ext>
              </a:extLst>
            </p:cNvPr>
            <p:cNvGrpSpPr/>
            <p:nvPr/>
          </p:nvGrpSpPr>
          <p:grpSpPr>
            <a:xfrm>
              <a:off x="1607127" y="2903162"/>
              <a:ext cx="2142069" cy="1909750"/>
              <a:chOff x="1607127" y="2903162"/>
              <a:chExt cx="2142069" cy="1909750"/>
            </a:xfrm>
          </p:grpSpPr>
          <p:grpSp>
            <p:nvGrpSpPr>
              <p:cNvPr id="13" name="グループ化 12">
                <a:extLst>
                  <a:ext uri="{FF2B5EF4-FFF2-40B4-BE49-F238E27FC236}">
                    <a16:creationId xmlns:a16="http://schemas.microsoft.com/office/drawing/2014/main" id="{7F073921-41F9-42E9-288F-BD26937D2274}"/>
                  </a:ext>
                </a:extLst>
              </p:cNvPr>
              <p:cNvGrpSpPr/>
              <p:nvPr/>
            </p:nvGrpSpPr>
            <p:grpSpPr>
              <a:xfrm>
                <a:off x="1607127" y="3159512"/>
                <a:ext cx="1803797" cy="1423639"/>
                <a:chOff x="1607127" y="3159512"/>
                <a:chExt cx="1803797" cy="1423639"/>
              </a:xfrm>
            </p:grpSpPr>
            <p:cxnSp>
              <p:nvCxnSpPr>
                <p:cNvPr id="17" name="直線コネクタ 16">
                  <a:extLst>
                    <a:ext uri="{FF2B5EF4-FFF2-40B4-BE49-F238E27FC236}">
                      <a16:creationId xmlns:a16="http://schemas.microsoft.com/office/drawing/2014/main" id="{BC58FCA0-36D0-7371-1544-7322A1C13D2E}"/>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0763226-7CF7-1F46-75A0-A4A1FE69B14D}"/>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D71656B-DEB2-01FD-6B29-08EA4F70F353}"/>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EDB0414-710A-100A-E668-AB1F9C0475E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76520055-AE4D-3B30-1332-D9C1F84B8F60}"/>
                      </a:ext>
                    </a:extLst>
                  </p:cNvPr>
                  <p:cNvSpPr txBox="1"/>
                  <p:nvPr/>
                </p:nvSpPr>
                <p:spPr>
                  <a:xfrm>
                    <a:off x="2550441" y="2903162"/>
                    <a:ext cx="115415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14" name="テキスト ボックス 13">
                    <a:extLst>
                      <a:ext uri="{FF2B5EF4-FFF2-40B4-BE49-F238E27FC236}">
                        <a16:creationId xmlns:a16="http://schemas.microsoft.com/office/drawing/2014/main" id="{76520055-AE4D-3B30-1332-D9C1F84B8F60}"/>
                      </a:ext>
                    </a:extLst>
                  </p:cNvPr>
                  <p:cNvSpPr txBox="1">
                    <a:spLocks noRot="1" noChangeAspect="1" noMove="1" noResize="1" noEditPoints="1" noAdjustHandles="1" noChangeArrowheads="1" noChangeShapeType="1" noTextEdit="1"/>
                  </p:cNvSpPr>
                  <p:nvPr/>
                </p:nvSpPr>
                <p:spPr>
                  <a:xfrm>
                    <a:off x="2550441" y="2903162"/>
                    <a:ext cx="1154151" cy="3912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5300BD2-00A3-154B-60D3-2626AAE7AE1E}"/>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15" name="テキスト ボックス 14">
                    <a:extLst>
                      <a:ext uri="{FF2B5EF4-FFF2-40B4-BE49-F238E27FC236}">
                        <a16:creationId xmlns:a16="http://schemas.microsoft.com/office/drawing/2014/main" id="{15300BD2-00A3-154B-60D3-2626AAE7AE1E}"/>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1455E949-10E8-8592-5A8E-1EC8701FE444}"/>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16" name="テキスト ボックス 15">
                    <a:extLst>
                      <a:ext uri="{FF2B5EF4-FFF2-40B4-BE49-F238E27FC236}">
                        <a16:creationId xmlns:a16="http://schemas.microsoft.com/office/drawing/2014/main" id="{1455E949-10E8-8592-5A8E-1EC8701FE444}"/>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1"/>
                    <a:stretch>
                      <a:fillRect b="-6557"/>
                    </a:stretch>
                  </a:blipFill>
                </p:spPr>
                <p:txBody>
                  <a:bodyPr/>
                  <a:lstStyle/>
                  <a:p>
                    <a:r>
                      <a:rPr lang="ja-JP" altLang="en-US">
                        <a:noFill/>
                      </a:rPr>
                      <a:t> </a:t>
                    </a:r>
                  </a:p>
                </p:txBody>
              </p:sp>
            </mc:Fallback>
          </mc:AlternateContent>
        </p:grpSp>
      </p:grpSp>
      <p:grpSp>
        <p:nvGrpSpPr>
          <p:cNvPr id="21" name="グループ化 20">
            <a:extLst>
              <a:ext uri="{FF2B5EF4-FFF2-40B4-BE49-F238E27FC236}">
                <a16:creationId xmlns:a16="http://schemas.microsoft.com/office/drawing/2014/main" id="{E5E6EFC5-5991-192E-A231-06CDBAFED752}"/>
              </a:ext>
            </a:extLst>
          </p:cNvPr>
          <p:cNvGrpSpPr/>
          <p:nvPr/>
        </p:nvGrpSpPr>
        <p:grpSpPr>
          <a:xfrm>
            <a:off x="8094716" y="3588628"/>
            <a:ext cx="2577448" cy="1931679"/>
            <a:chOff x="1171748" y="2903162"/>
            <a:chExt cx="2577448" cy="1931679"/>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C322452-3F3E-DE4B-0C49-C82C80D5F0D4}"/>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22" name="テキスト ボックス 21">
                  <a:extLst>
                    <a:ext uri="{FF2B5EF4-FFF2-40B4-BE49-F238E27FC236}">
                      <a16:creationId xmlns:a16="http://schemas.microsoft.com/office/drawing/2014/main" id="{5C322452-3F3E-DE4B-0C49-C82C80D5F0D4}"/>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2"/>
                  <a:stretch>
                    <a:fillRect/>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BC420608-28C5-F4E3-CA3F-9216E764067C}"/>
                </a:ext>
              </a:extLst>
            </p:cNvPr>
            <p:cNvGrpSpPr/>
            <p:nvPr/>
          </p:nvGrpSpPr>
          <p:grpSpPr>
            <a:xfrm>
              <a:off x="1607127" y="2903162"/>
              <a:ext cx="2142069" cy="1931679"/>
              <a:chOff x="1607127" y="2903162"/>
              <a:chExt cx="2142069" cy="1931679"/>
            </a:xfrm>
          </p:grpSpPr>
          <p:grpSp>
            <p:nvGrpSpPr>
              <p:cNvPr id="24" name="グループ化 23">
                <a:extLst>
                  <a:ext uri="{FF2B5EF4-FFF2-40B4-BE49-F238E27FC236}">
                    <a16:creationId xmlns:a16="http://schemas.microsoft.com/office/drawing/2014/main" id="{AB18809F-7D37-7DDD-3053-E2B0E1281DA6}"/>
                  </a:ext>
                </a:extLst>
              </p:cNvPr>
              <p:cNvGrpSpPr/>
              <p:nvPr/>
            </p:nvGrpSpPr>
            <p:grpSpPr>
              <a:xfrm>
                <a:off x="1607127" y="3159512"/>
                <a:ext cx="1803797" cy="1423639"/>
                <a:chOff x="1607127" y="3159512"/>
                <a:chExt cx="1803797" cy="1423639"/>
              </a:xfrm>
            </p:grpSpPr>
            <p:cxnSp>
              <p:nvCxnSpPr>
                <p:cNvPr id="28" name="直線コネクタ 27">
                  <a:extLst>
                    <a:ext uri="{FF2B5EF4-FFF2-40B4-BE49-F238E27FC236}">
                      <a16:creationId xmlns:a16="http://schemas.microsoft.com/office/drawing/2014/main" id="{2C143254-564D-2528-CCCC-ED71B8989FED}"/>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4B9B8A8-5A69-E847-3D13-AB6BABF0D9F2}"/>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ECBAFFC-0423-8EB0-93EE-DB4FB70FFEB8}"/>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3514E08-18A3-AC14-1DE7-24C1821BA12B}"/>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8E96E4F-42BE-9527-3E93-913D409E9B84}"/>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5" name="テキスト ボックス 24">
                    <a:extLst>
                      <a:ext uri="{FF2B5EF4-FFF2-40B4-BE49-F238E27FC236}">
                        <a16:creationId xmlns:a16="http://schemas.microsoft.com/office/drawing/2014/main" id="{38E96E4F-42BE-9527-3E93-913D409E9B84}"/>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4E0C1E57-46F2-3647-E7D0-CF907F4A9C68}"/>
                      </a:ext>
                    </a:extLst>
                  </p:cNvPr>
                  <p:cNvSpPr txBox="1"/>
                  <p:nvPr/>
                </p:nvSpPr>
                <p:spPr>
                  <a:xfrm>
                    <a:off x="2505835" y="4443580"/>
                    <a:ext cx="124336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26" name="テキスト ボックス 25">
                    <a:extLst>
                      <a:ext uri="{FF2B5EF4-FFF2-40B4-BE49-F238E27FC236}">
                        <a16:creationId xmlns:a16="http://schemas.microsoft.com/office/drawing/2014/main" id="{4E0C1E57-46F2-3647-E7D0-CF907F4A9C68}"/>
                      </a:ext>
                    </a:extLst>
                  </p:cNvPr>
                  <p:cNvSpPr txBox="1">
                    <a:spLocks noRot="1" noChangeAspect="1" noMove="1" noResize="1" noEditPoints="1" noAdjustHandles="1" noChangeArrowheads="1" noChangeShapeType="1" noTextEdit="1"/>
                  </p:cNvSpPr>
                  <p:nvPr/>
                </p:nvSpPr>
                <p:spPr>
                  <a:xfrm>
                    <a:off x="2505835" y="4443580"/>
                    <a:ext cx="1243361" cy="391261"/>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B09CC1F-EB60-9EA4-76D6-A70FE83F74BE}"/>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27" name="テキスト ボックス 26">
                    <a:extLst>
                      <a:ext uri="{FF2B5EF4-FFF2-40B4-BE49-F238E27FC236}">
                        <a16:creationId xmlns:a16="http://schemas.microsoft.com/office/drawing/2014/main" id="{FB09CC1F-EB60-9EA4-76D6-A70FE83F74BE}"/>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5"/>
                    <a:stretch>
                      <a:fillRect b="-6557"/>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graphicFrame>
            <p:nvGraphicFramePr>
              <p:cNvPr id="7" name="表 4">
                <a:extLst>
                  <a:ext uri="{FF2B5EF4-FFF2-40B4-BE49-F238E27FC236}">
                    <a16:creationId xmlns:a16="http://schemas.microsoft.com/office/drawing/2014/main" id="{C1C81D45-1AF2-29AE-2D8D-7BD65513BAA3}"/>
                  </a:ext>
                </a:extLst>
              </p:cNvPr>
              <p:cNvGraphicFramePr>
                <a:graphicFrameLocks noGrp="1"/>
              </p:cNvGraphicFramePr>
              <p:nvPr/>
            </p:nvGraphicFramePr>
            <p:xfrm>
              <a:off x="490339" y="4211340"/>
              <a:ext cx="3694546" cy="154301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∗0</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ea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3975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p>
                                  <m:sSupPr>
                                    <m:ctrlPr>
                                      <a:rPr lang="en-US" altLang="ja-JP" sz="2400" b="0" i="1" dirty="0" smtClean="0">
                                        <a:solidFill>
                                          <a:schemeClr val="tx1"/>
                                        </a:solidFill>
                                        <a:latin typeface="Cambria Math" panose="02040503050406030204" pitchFamily="18" charset="0"/>
                                      </a:rPr>
                                    </m:ctrlPr>
                                  </m:sSupPr>
                                  <m:e>
                                    <m:r>
                                      <a:rPr lang="en-US" altLang="ja-JP" sz="2400" b="0" i="1" dirty="0" smtClean="0">
                                        <a:solidFill>
                                          <a:schemeClr val="tx1"/>
                                        </a:solidFill>
                                        <a:latin typeface="Cambria Math" panose="02040503050406030204" pitchFamily="18" charset="0"/>
                                      </a:rPr>
                                      <m:t>𝐷</m:t>
                                    </m:r>
                                  </m:e>
                                  <m:sup>
                                    <m:r>
                                      <a:rPr lang="en-US" altLang="ja-JP" sz="2400" b="0" i="1" dirty="0" smtClean="0">
                                        <a:solidFill>
                                          <a:schemeClr val="tx1"/>
                                        </a:solidFill>
                                        <a:latin typeface="Cambria Math" panose="02040503050406030204" pitchFamily="18" charset="0"/>
                                      </a:rPr>
                                      <m:t>0</m:t>
                                    </m:r>
                                  </m:sup>
                                </m:sSup>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𝐷</m:t>
                                    </m:r>
                                  </m:e>
                                  <m:sub>
                                    <m:r>
                                      <a:rPr lang="en-US" altLang="ja-JP" sz="2400" b="0" i="1" dirty="0" smtClean="0">
                                        <a:solidFill>
                                          <a:schemeClr val="tx1"/>
                                        </a:solidFill>
                                        <a:latin typeface="Cambria Math" panose="02040503050406030204" pitchFamily="18" charset="0"/>
                                      </a:rPr>
                                      <m:t>𝑠</m:t>
                                    </m:r>
                                  </m:sub>
                                  <m:sup>
                                    <m:r>
                                      <a:rPr lang="en-US" altLang="ja-JP" sz="2400" b="0" i="1" dirty="0" smtClean="0">
                                        <a:solidFill>
                                          <a:schemeClr val="tx1"/>
                                        </a:solidFill>
                                        <a:latin typeface="Cambria Math" panose="02040503050406030204" pitchFamily="18" charset="0"/>
                                      </a:rPr>
                                      <m:t>∗</m:t>
                                    </m:r>
                                    <m:r>
                                      <a:rPr lang="en-US" altLang="ja-JP" sz="2400" b="0" i="1" dirty="0" smtClean="0">
                                        <a:solidFill>
                                          <a:schemeClr val="tx1"/>
                                        </a:solidFill>
                                        <a:latin typeface="Cambria Math" panose="02040503050406030204" pitchFamily="18" charset="0"/>
                                        <a:ea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3977</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bl>
              </a:graphicData>
            </a:graphic>
          </p:graphicFrame>
        </mc:Choice>
        <mc:Fallback xmlns="">
          <p:graphicFrame>
            <p:nvGraphicFramePr>
              <p:cNvPr id="7" name="表 4">
                <a:extLst>
                  <a:ext uri="{FF2B5EF4-FFF2-40B4-BE49-F238E27FC236}">
                    <a16:creationId xmlns:a16="http://schemas.microsoft.com/office/drawing/2014/main" id="{C1C81D45-1AF2-29AE-2D8D-7BD65513BAA3}"/>
                  </a:ext>
                </a:extLst>
              </p:cNvPr>
              <p:cNvGraphicFramePr>
                <a:graphicFrameLocks noGrp="1"/>
              </p:cNvGraphicFramePr>
              <p:nvPr/>
            </p:nvGraphicFramePr>
            <p:xfrm>
              <a:off x="490339" y="4211340"/>
              <a:ext cx="3694546" cy="154301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Mass(MeV)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29" t="-107059" r="-100329" b="-115294"/>
                          </a:stretch>
                        </a:blipFill>
                      </a:tcPr>
                    </a:tc>
                    <a:tc>
                      <a:txBody>
                        <a:bodyPr/>
                        <a:lstStyle/>
                        <a:p>
                          <a:pPr algn="ctr"/>
                          <a:r>
                            <a:rPr kumimoji="1" lang="en-US" altLang="ja-JP" sz="2400" b="0">
                              <a:solidFill>
                                <a:schemeClr val="tx1"/>
                              </a:solidFill>
                            </a:rPr>
                            <a:t>3975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29" t="-207059" r="-100329" b="-15294"/>
                          </a:stretch>
                        </a:blipFill>
                      </a:tcPr>
                    </a:tc>
                    <a:tc>
                      <a:txBody>
                        <a:bodyPr/>
                        <a:lstStyle/>
                        <a:p>
                          <a:pPr algn="ctr"/>
                          <a:r>
                            <a:rPr kumimoji="1" lang="en-US" altLang="ja-JP" sz="2400" b="0">
                              <a:solidFill>
                                <a:schemeClr val="tx1"/>
                              </a:solidFill>
                            </a:rPr>
                            <a:t>3977</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bl>
              </a:graphicData>
            </a:graphic>
          </p:graphicFrame>
        </mc:Fallback>
      </mc:AlternateContent>
    </p:spTree>
    <p:extLst>
      <p:ext uri="{BB962C8B-B14F-4D97-AF65-F5344CB8AC3E}">
        <p14:creationId xmlns:p14="http://schemas.microsoft.com/office/powerpoint/2010/main" val="1258304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lang="en-US" altLang="ja-JP" sz="4400">
                <a:solidFill>
                  <a:schemeClr val="bg1"/>
                </a:solidFill>
              </a:rPr>
              <a:t>Introduction</a:t>
            </a:r>
            <a:endParaRPr kumimoji="1" lang="ja-JP" altLang="en-US" sz="4400">
              <a:solidFill>
                <a:schemeClr val="bg1"/>
              </a:solidFill>
            </a:endParaRPr>
          </a:p>
        </p:txBody>
      </p:sp>
      <p:grpSp>
        <p:nvGrpSpPr>
          <p:cNvPr id="59" name="グループ化 58">
            <a:extLst>
              <a:ext uri="{FF2B5EF4-FFF2-40B4-BE49-F238E27FC236}">
                <a16:creationId xmlns:a16="http://schemas.microsoft.com/office/drawing/2014/main" id="{1B15BADF-B96A-1A00-40E4-3B17359653D9}"/>
              </a:ext>
            </a:extLst>
          </p:cNvPr>
          <p:cNvGrpSpPr/>
          <p:nvPr/>
        </p:nvGrpSpPr>
        <p:grpSpPr>
          <a:xfrm>
            <a:off x="722424" y="3429508"/>
            <a:ext cx="2629473" cy="2641896"/>
            <a:chOff x="824291" y="1897914"/>
            <a:chExt cx="2629473" cy="2641896"/>
          </a:xfrm>
        </p:grpSpPr>
        <p:sp>
          <p:nvSpPr>
            <p:cNvPr id="15" name="フローチャート: 結合子 14">
              <a:extLst>
                <a:ext uri="{FF2B5EF4-FFF2-40B4-BE49-F238E27FC236}">
                  <a16:creationId xmlns:a16="http://schemas.microsoft.com/office/drawing/2014/main" id="{BFD05F9E-CF9E-BBAE-4F1C-B44829AF1E72}"/>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0C55FCD-A8F3-BD80-0491-47E1F6C4CF9F}"/>
                </a:ext>
              </a:extLst>
            </p:cNvPr>
            <p:cNvGrpSpPr/>
            <p:nvPr/>
          </p:nvGrpSpPr>
          <p:grpSpPr>
            <a:xfrm>
              <a:off x="1134437" y="2626843"/>
              <a:ext cx="1209851" cy="1832470"/>
              <a:chOff x="1134437" y="2626843"/>
              <a:chExt cx="1209851" cy="1832470"/>
            </a:xfrm>
          </p:grpSpPr>
          <p:grpSp>
            <p:nvGrpSpPr>
              <p:cNvPr id="31" name="グループ化 30">
                <a:extLst>
                  <a:ext uri="{FF2B5EF4-FFF2-40B4-BE49-F238E27FC236}">
                    <a16:creationId xmlns:a16="http://schemas.microsoft.com/office/drawing/2014/main" id="{01DE9FC9-6ED1-9EF3-6EB2-4F048D5053C3}"/>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4006CA0-1730-5E4C-0818-96BFADF5C83A}"/>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84006CA0-1730-5E4C-0818-96BFADF5C83A}"/>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3"/>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6F0FBA46-C61F-EC5F-28BA-5FA6837B19D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a:extLst>
                  <a:ext uri="{FF2B5EF4-FFF2-40B4-BE49-F238E27FC236}">
                    <a16:creationId xmlns:a16="http://schemas.microsoft.com/office/drawing/2014/main" id="{57A82EB4-DA0C-3CF7-A2C9-790664D9ABB2}"/>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8516D693-AA10-1117-BA68-6B557816A337}"/>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D650D33-6967-1850-D1B2-0DEE691D8FB9}"/>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2D650D33-6967-1850-D1B2-0DEE691D8FB9}"/>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4"/>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9824CA82-6EE8-27E5-60D7-16CDC03B4C0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コネクタ 43">
                <a:extLst>
                  <a:ext uri="{FF2B5EF4-FFF2-40B4-BE49-F238E27FC236}">
                    <a16:creationId xmlns:a16="http://schemas.microsoft.com/office/drawing/2014/main" id="{8E61E379-637D-DBF5-714C-FA59B56E6519}"/>
                  </a:ext>
                </a:extLst>
              </p:cNvPr>
              <p:cNvCxnSpPr>
                <a:cxnSpLocks/>
                <a:endCxn id="3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376661B7-DB07-D589-4601-8D51F5D670C5}"/>
                </a:ext>
              </a:extLst>
            </p:cNvPr>
            <p:cNvGrpSpPr/>
            <p:nvPr/>
          </p:nvGrpSpPr>
          <p:grpSpPr>
            <a:xfrm>
              <a:off x="2083824" y="1988804"/>
              <a:ext cx="1209851" cy="1832470"/>
              <a:chOff x="1134437" y="2626843"/>
              <a:chExt cx="1209851" cy="1832470"/>
            </a:xfrm>
          </p:grpSpPr>
          <p:grpSp>
            <p:nvGrpSpPr>
              <p:cNvPr id="49" name="グループ化 48">
                <a:extLst>
                  <a:ext uri="{FF2B5EF4-FFF2-40B4-BE49-F238E27FC236}">
                    <a16:creationId xmlns:a16="http://schemas.microsoft.com/office/drawing/2014/main" id="{114BFB60-9AAD-653B-9E67-C368AA950122}"/>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151F1B9-1367-2E43-2395-1AF1B932FC88}"/>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6151F1B9-1367-2E43-2395-1AF1B932FC88}"/>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5"/>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AA566C84-8DCB-66A7-9F9F-323C944B74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a:extLst>
                  <a:ext uri="{FF2B5EF4-FFF2-40B4-BE49-F238E27FC236}">
                    <a16:creationId xmlns:a16="http://schemas.microsoft.com/office/drawing/2014/main" id="{637CCB72-BB0E-3118-22ED-9ECB72704DB5}"/>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981C6C4E-98C3-BAFD-1FDC-73D296FB3E0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B74C12D-3395-42C1-86EF-01063B0CEDD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DB74C12D-3395-42C1-86EF-01063B0CEDD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145D1D1F-98CE-11A4-24A2-C3269F1EE08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2" name="直線コネクタ 51">
                <a:extLst>
                  <a:ext uri="{FF2B5EF4-FFF2-40B4-BE49-F238E27FC236}">
                    <a16:creationId xmlns:a16="http://schemas.microsoft.com/office/drawing/2014/main" id="{518635BD-3DCE-D8E8-9C8C-C08578085365}"/>
                  </a:ext>
                </a:extLst>
              </p:cNvPr>
              <p:cNvCxnSpPr>
                <a:cxnSpLocks/>
                <a:endCxn id="56"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509E1847-57CE-A14A-34DE-C4AEAD9B9DC9}"/>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F8EA1703-0C89-66F8-310F-D663552FDAB9}"/>
              </a:ext>
            </a:extLst>
          </p:cNvPr>
          <p:cNvGrpSpPr/>
          <p:nvPr/>
        </p:nvGrpSpPr>
        <p:grpSpPr>
          <a:xfrm>
            <a:off x="4286577" y="2254521"/>
            <a:ext cx="8286356" cy="4186256"/>
            <a:chOff x="4267151" y="1787292"/>
            <a:chExt cx="8286356" cy="4186256"/>
          </a:xfrm>
        </p:grpSpPr>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2E48D4C6-9423-AE93-4648-A1E553DF5A40}"/>
                    </a:ext>
                  </a:extLst>
                </p:cNvPr>
                <p:cNvSpPr txBox="1"/>
                <p:nvPr/>
              </p:nvSpPr>
              <p:spPr>
                <a:xfrm>
                  <a:off x="4267151" y="1787292"/>
                  <a:ext cx="8286356" cy="461665"/>
                </a:xfrm>
                <a:prstGeom prst="rect">
                  <a:avLst/>
                </a:prstGeom>
                <a:noFill/>
              </p:spPr>
              <p:txBody>
                <a:bodyPr wrap="square">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Sub>
                    </m:oMath>
                  </a14:m>
                  <a:r>
                    <a:rPr lang="ja-JP" altLang="en-US" sz="2400"/>
                    <a:t>：</a:t>
                  </a:r>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ダイクォーク＋</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𝑞</m:t>
                          </m:r>
                        </m:e>
                      </m:acc>
                    </m:oMath>
                  </a14:m>
                  <a:r>
                    <a:rPr kumimoji="1" lang="ja-JP" altLang="en-US" sz="2400"/>
                    <a:t>ダイクォーク</a:t>
                  </a:r>
                  <a:r>
                    <a:rPr lang="ja-JP" altLang="en-US" sz="2400"/>
                    <a:t>と仮定</a:t>
                  </a:r>
                  <a:endParaRPr kumimoji="1" lang="en-US" altLang="ja-JP" sz="1800"/>
                </a:p>
              </p:txBody>
            </p:sp>
          </mc:Choice>
          <mc:Fallback xmlns="">
            <p:sp>
              <p:nvSpPr>
                <p:cNvPr id="61" name="テキスト ボックス 60">
                  <a:extLst>
                    <a:ext uri="{FF2B5EF4-FFF2-40B4-BE49-F238E27FC236}">
                      <a16:creationId xmlns:a16="http://schemas.microsoft.com/office/drawing/2014/main" id="{2E48D4C6-9423-AE93-4648-A1E553DF5A40}"/>
                    </a:ext>
                  </a:extLst>
                </p:cNvPr>
                <p:cNvSpPr txBox="1">
                  <a:spLocks noRot="1" noChangeAspect="1" noMove="1" noResize="1" noEditPoints="1" noAdjustHandles="1" noChangeArrowheads="1" noChangeShapeType="1" noTextEdit="1"/>
                </p:cNvSpPr>
                <p:nvPr/>
              </p:nvSpPr>
              <p:spPr>
                <a:xfrm>
                  <a:off x="4267151" y="1787292"/>
                  <a:ext cx="8286356" cy="461665"/>
                </a:xfrm>
                <a:prstGeom prst="rect">
                  <a:avLst/>
                </a:prstGeom>
                <a:blipFill>
                  <a:blip r:embed="rId7"/>
                  <a:stretch>
                    <a:fillRect l="-147"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B7954EE-D0FB-CADD-DBC1-E837C571D4C2}"/>
                    </a:ext>
                  </a:extLst>
                </p:cNvPr>
                <p:cNvSpPr txBox="1"/>
                <p:nvPr/>
              </p:nvSpPr>
              <p:spPr>
                <a:xfrm>
                  <a:off x="4267151" y="2846165"/>
                  <a:ext cx="4932218" cy="462434"/>
                </a:xfrm>
                <a:prstGeom prst="rect">
                  <a:avLst/>
                </a:prstGeom>
                <a:noFill/>
              </p:spPr>
              <p:txBody>
                <a:bodyPr wrap="square" rtlCol="0">
                  <a:spAutoFit/>
                </a:bodyPr>
                <a:lstStyle/>
                <a:p>
                  <a:r>
                    <a:rPr kumimoji="1" lang="ja-JP" altLang="en-US" sz="2400"/>
                    <a:t>ダイクォークのカラー表現：</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solidFill>
                        <a:schemeClr val="bg2">
                          <a:lumMod val="90000"/>
                        </a:schemeClr>
                      </a:solidFill>
                    </a:rPr>
                    <a:t>と</a:t>
                  </a:r>
                  <a14:m>
                    <m:oMath xmlns:m="http://schemas.openxmlformats.org/officeDocument/2006/math">
                      <m:r>
                        <a:rPr kumimoji="1" lang="en-US" altLang="ja-JP" sz="2400" b="0" i="1" smtClean="0">
                          <a:solidFill>
                            <a:schemeClr val="bg2">
                              <a:lumMod val="90000"/>
                            </a:schemeClr>
                          </a:solidFill>
                          <a:latin typeface="Cambria Math" panose="02040503050406030204" pitchFamily="18" charset="0"/>
                        </a:rPr>
                        <m:t>6</m:t>
                      </m:r>
                    </m:oMath>
                  </a14:m>
                  <a:endParaRPr kumimoji="1" lang="ja-JP" altLang="en-US" sz="2400"/>
                </a:p>
              </p:txBody>
            </p:sp>
          </mc:Choice>
          <mc:Fallback xmlns="">
            <p:sp>
              <p:nvSpPr>
                <p:cNvPr id="62" name="テキスト ボックス 61">
                  <a:extLst>
                    <a:ext uri="{FF2B5EF4-FFF2-40B4-BE49-F238E27FC236}">
                      <a16:creationId xmlns:a16="http://schemas.microsoft.com/office/drawing/2014/main" id="{8B7954EE-D0FB-CADD-DBC1-E837C571D4C2}"/>
                    </a:ext>
                  </a:extLst>
                </p:cNvPr>
                <p:cNvSpPr txBox="1">
                  <a:spLocks noRot="1" noChangeAspect="1" noMove="1" noResize="1" noEditPoints="1" noAdjustHandles="1" noChangeArrowheads="1" noChangeShapeType="1" noTextEdit="1"/>
                </p:cNvSpPr>
                <p:nvPr/>
              </p:nvSpPr>
              <p:spPr>
                <a:xfrm>
                  <a:off x="4267151" y="2846165"/>
                  <a:ext cx="4932218" cy="462434"/>
                </a:xfrm>
                <a:prstGeom prst="rect">
                  <a:avLst/>
                </a:prstGeom>
                <a:blipFill>
                  <a:blip r:embed="rId8"/>
                  <a:stretch>
                    <a:fillRect l="-1854" t="-9333" b="-3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E4F433F1-3DD6-31B6-BD7A-6C71EF014764}"/>
                    </a:ext>
                  </a:extLst>
                </p:cNvPr>
                <p:cNvSpPr txBox="1"/>
                <p:nvPr/>
              </p:nvSpPr>
              <p:spPr>
                <a:xfrm>
                  <a:off x="4910417" y="3428430"/>
                  <a:ext cx="2020818" cy="462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3</m:t>
                            </m:r>
                          </m:e>
                        </m:acc>
                        <m:r>
                          <a:rPr kumimoji="1" lang="en-US" altLang="ja-JP" sz="2400" b="0" i="1" smtClean="0">
                            <a:latin typeface="Cambria Math" panose="02040503050406030204" pitchFamily="18" charset="0"/>
                          </a:rPr>
                          <m:t>=1+8</m:t>
                        </m:r>
                      </m:oMath>
                    </m:oMathPara>
                  </a14:m>
                  <a:endParaRPr lang="ja-JP" altLang="en-US" sz="2400"/>
                </a:p>
              </p:txBody>
            </p:sp>
          </mc:Choice>
          <mc:Fallback xmlns="">
            <p:sp>
              <p:nvSpPr>
                <p:cNvPr id="64" name="テキスト ボックス 63">
                  <a:extLst>
                    <a:ext uri="{FF2B5EF4-FFF2-40B4-BE49-F238E27FC236}">
                      <a16:creationId xmlns:a16="http://schemas.microsoft.com/office/drawing/2014/main" id="{E4F433F1-3DD6-31B6-BD7A-6C71EF014764}"/>
                    </a:ext>
                  </a:extLst>
                </p:cNvPr>
                <p:cNvSpPr txBox="1">
                  <a:spLocks noRot="1" noChangeAspect="1" noMove="1" noResize="1" noEditPoints="1" noAdjustHandles="1" noChangeArrowheads="1" noChangeShapeType="1" noTextEdit="1"/>
                </p:cNvSpPr>
                <p:nvPr/>
              </p:nvSpPr>
              <p:spPr>
                <a:xfrm>
                  <a:off x="4910417" y="3428430"/>
                  <a:ext cx="2020818" cy="46243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253B53BE-9536-13D1-1284-8D73CB74AD01}"/>
                    </a:ext>
                  </a:extLst>
                </p:cNvPr>
                <p:cNvSpPr txBox="1"/>
                <p:nvPr/>
              </p:nvSpPr>
              <p:spPr>
                <a:xfrm>
                  <a:off x="4802874" y="3789399"/>
                  <a:ext cx="2915139" cy="462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chemeClr val="bg2">
                                <a:lumMod val="90000"/>
                              </a:schemeClr>
                            </a:solidFill>
                            <a:latin typeface="Cambria Math" panose="02040503050406030204" pitchFamily="18" charset="0"/>
                          </a:rPr>
                          <m:t>6</m:t>
                        </m:r>
                        <m:r>
                          <a:rPr kumimoji="1" lang="en-US" altLang="ja-JP" sz="2400" b="0" i="1" smtClean="0">
                            <a:solidFill>
                              <a:schemeClr val="bg2">
                                <a:lumMod val="90000"/>
                              </a:schemeClr>
                            </a:solidFill>
                            <a:latin typeface="Cambria Math" panose="02040503050406030204" pitchFamily="18" charset="0"/>
                            <a:ea typeface="Cambria Math" panose="02040503050406030204" pitchFamily="18" charset="0"/>
                          </a:rPr>
                          <m:t>×</m:t>
                        </m:r>
                        <m:acc>
                          <m:accPr>
                            <m:chr m:val="̅"/>
                            <m:ctrlPr>
                              <a:rPr kumimoji="1" lang="en-US" altLang="ja-JP" sz="2400" b="0" i="1" smtClean="0">
                                <a:solidFill>
                                  <a:schemeClr val="bg2">
                                    <a:lumMod val="90000"/>
                                  </a:schemeClr>
                                </a:solidFill>
                                <a:latin typeface="Cambria Math" panose="02040503050406030204" pitchFamily="18" charset="0"/>
                                <a:ea typeface="Cambria Math" panose="02040503050406030204" pitchFamily="18" charset="0"/>
                              </a:rPr>
                            </m:ctrlPr>
                          </m:accPr>
                          <m:e>
                            <m:r>
                              <a:rPr kumimoji="1" lang="en-US" altLang="ja-JP" sz="2400" b="0" i="1" smtClean="0">
                                <a:solidFill>
                                  <a:schemeClr val="bg2">
                                    <a:lumMod val="90000"/>
                                  </a:schemeClr>
                                </a:solidFill>
                                <a:latin typeface="Cambria Math" panose="02040503050406030204" pitchFamily="18" charset="0"/>
                                <a:ea typeface="Cambria Math" panose="02040503050406030204" pitchFamily="18" charset="0"/>
                              </a:rPr>
                              <m:t>6</m:t>
                            </m:r>
                          </m:e>
                        </m:acc>
                        <m:r>
                          <a:rPr kumimoji="1" lang="en-US" altLang="ja-JP" sz="2400" b="0" i="1" smtClean="0">
                            <a:solidFill>
                              <a:schemeClr val="bg2">
                                <a:lumMod val="90000"/>
                              </a:schemeClr>
                            </a:solidFill>
                            <a:latin typeface="Cambria Math" panose="02040503050406030204" pitchFamily="18" charset="0"/>
                          </a:rPr>
                          <m:t>=1+8+27</m:t>
                        </m:r>
                      </m:oMath>
                    </m:oMathPara>
                  </a14:m>
                  <a:endParaRPr lang="ja-JP" altLang="en-US" sz="2400">
                    <a:solidFill>
                      <a:schemeClr val="bg2">
                        <a:lumMod val="90000"/>
                      </a:schemeClr>
                    </a:solidFill>
                  </a:endParaRPr>
                </a:p>
              </p:txBody>
            </p:sp>
          </mc:Choice>
          <mc:Fallback xmlns="">
            <p:sp>
              <p:nvSpPr>
                <p:cNvPr id="65" name="テキスト ボックス 64">
                  <a:extLst>
                    <a:ext uri="{FF2B5EF4-FFF2-40B4-BE49-F238E27FC236}">
                      <a16:creationId xmlns:a16="http://schemas.microsoft.com/office/drawing/2014/main" id="{253B53BE-9536-13D1-1284-8D73CB74AD01}"/>
                    </a:ext>
                  </a:extLst>
                </p:cNvPr>
                <p:cNvSpPr txBox="1">
                  <a:spLocks noRot="1" noChangeAspect="1" noMove="1" noResize="1" noEditPoints="1" noAdjustHandles="1" noChangeArrowheads="1" noChangeShapeType="1" noTextEdit="1"/>
                </p:cNvSpPr>
                <p:nvPr/>
              </p:nvSpPr>
              <p:spPr>
                <a:xfrm>
                  <a:off x="4802874" y="3789399"/>
                  <a:ext cx="2915139" cy="462434"/>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D4CCA75-83A0-D585-27E9-6D7550701949}"/>
                    </a:ext>
                  </a:extLst>
                </p:cNvPr>
                <p:cNvSpPr txBox="1"/>
                <p:nvPr/>
              </p:nvSpPr>
              <p:spPr>
                <a:xfrm>
                  <a:off x="7718013" y="3625521"/>
                  <a:ext cx="2915138" cy="462434"/>
                </a:xfrm>
                <a:prstGeom prst="rect">
                  <a:avLst/>
                </a:prstGeom>
                <a:noFill/>
              </p:spPr>
              <p:txBody>
                <a:bodyPr wrap="square" rtlCol="0">
                  <a:spAutoFit/>
                </a:bodyPr>
                <a:lstStyle/>
                <a:p>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3</m:t>
                          </m:r>
                        </m:e>
                      </m:acc>
                    </m:oMath>
                  </a14:m>
                  <a:r>
                    <a:rPr kumimoji="1" lang="ja-JP" altLang="en-US" sz="2400"/>
                    <a:t>と仮定</a:t>
                  </a:r>
                  <a:endParaRPr kumimoji="1" lang="ja-JP" altLang="en-US"/>
                </a:p>
              </p:txBody>
            </p:sp>
          </mc:Choice>
          <mc:Fallback xmlns="">
            <p:sp>
              <p:nvSpPr>
                <p:cNvPr id="3" name="テキスト ボックス 2">
                  <a:extLst>
                    <a:ext uri="{FF2B5EF4-FFF2-40B4-BE49-F238E27FC236}">
                      <a16:creationId xmlns:a16="http://schemas.microsoft.com/office/drawing/2014/main" id="{0D4CCA75-83A0-D585-27E9-6D7550701949}"/>
                    </a:ext>
                  </a:extLst>
                </p:cNvPr>
                <p:cNvSpPr txBox="1">
                  <a:spLocks noRot="1" noChangeAspect="1" noMove="1" noResize="1" noEditPoints="1" noAdjustHandles="1" noChangeArrowheads="1" noChangeShapeType="1" noTextEdit="1"/>
                </p:cNvSpPr>
                <p:nvPr/>
              </p:nvSpPr>
              <p:spPr>
                <a:xfrm>
                  <a:off x="7718013" y="3625521"/>
                  <a:ext cx="2915138" cy="462434"/>
                </a:xfrm>
                <a:prstGeom prst="rect">
                  <a:avLst/>
                </a:prstGeom>
                <a:blipFill>
                  <a:blip r:embed="rId11"/>
                  <a:stretch>
                    <a:fillRect l="-418" t="-9211" b="-30263"/>
                  </a:stretch>
                </a:blipFill>
              </p:spPr>
              <p:txBody>
                <a:bodyPr/>
                <a:lstStyle/>
                <a:p>
                  <a:r>
                    <a:rPr lang="ja-JP" altLang="en-US">
                      <a:noFill/>
                    </a:rPr>
                    <a:t> </a:t>
                  </a:r>
                </a:p>
              </p:txBody>
            </p:sp>
          </mc:Fallback>
        </mc:AlternateContent>
        <p:sp>
          <p:nvSpPr>
            <p:cNvPr id="4" name="右中かっこ 3">
              <a:extLst>
                <a:ext uri="{FF2B5EF4-FFF2-40B4-BE49-F238E27FC236}">
                  <a16:creationId xmlns:a16="http://schemas.microsoft.com/office/drawing/2014/main" id="{0E07C6B0-7DA4-0173-C2D1-EC6F8DBC29D9}"/>
                </a:ext>
              </a:extLst>
            </p:cNvPr>
            <p:cNvSpPr/>
            <p:nvPr/>
          </p:nvSpPr>
          <p:spPr>
            <a:xfrm>
              <a:off x="7453839" y="3377562"/>
              <a:ext cx="257907" cy="9048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下矢印 7">
              <a:extLst>
                <a:ext uri="{FF2B5EF4-FFF2-40B4-BE49-F238E27FC236}">
                  <a16:creationId xmlns:a16="http://schemas.microsoft.com/office/drawing/2014/main" id="{C8A3885C-ACB4-15BE-965A-14E30EBB49CB}"/>
                </a:ext>
              </a:extLst>
            </p:cNvPr>
            <p:cNvSpPr/>
            <p:nvPr/>
          </p:nvSpPr>
          <p:spPr>
            <a:xfrm>
              <a:off x="6704315" y="4354419"/>
              <a:ext cx="347408" cy="76811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7BEE2F7-4A2A-FCC4-98A3-A45E9C5DB1F7}"/>
                </a:ext>
              </a:extLst>
            </p:cNvPr>
            <p:cNvSpPr txBox="1"/>
            <p:nvPr/>
          </p:nvSpPr>
          <p:spPr>
            <a:xfrm>
              <a:off x="6982493" y="4552632"/>
              <a:ext cx="3674729" cy="369332"/>
            </a:xfrm>
            <a:prstGeom prst="rect">
              <a:avLst/>
            </a:prstGeom>
            <a:noFill/>
          </p:spPr>
          <p:txBody>
            <a:bodyPr wrap="square" rtlCol="0">
              <a:spAutoFit/>
            </a:bodyPr>
            <a:lstStyle/>
            <a:p>
              <a:r>
                <a:rPr kumimoji="1" lang="ja-JP" altLang="en-US"/>
                <a:t>将来的に実験結果と比較</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900878D-EA1D-5BCB-36CE-291952F312CA}"/>
                    </a:ext>
                  </a:extLst>
                </p:cNvPr>
                <p:cNvSpPr txBox="1"/>
                <p:nvPr/>
              </p:nvSpPr>
              <p:spPr>
                <a:xfrm>
                  <a:off x="4267151" y="5141782"/>
                  <a:ext cx="7791447" cy="831766"/>
                </a:xfrm>
                <a:prstGeom prst="rect">
                  <a:avLst/>
                </a:prstGeom>
                <a:noFill/>
              </p:spPr>
              <p:txBody>
                <a:bodyPr wrap="square">
                  <a:spAutoFit/>
                </a:bodyPr>
                <a:lstStyle/>
                <a:p>
                  <a14:m>
                    <m:oMath xmlns:m="http://schemas.openxmlformats.org/officeDocument/2006/math">
                      <m:sSub>
                        <m:sSubPr>
                          <m:ctrlPr>
                            <a:rPr kumimoji="1" lang="en-US" altLang="ja-JP" sz="240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𝑐𝑐</m:t>
                          </m:r>
                        </m:sub>
                      </m:sSub>
                    </m:oMath>
                  </a14:m>
                  <a:r>
                    <a:rPr kumimoji="1" lang="ja-JP" altLang="en-US" sz="2400">
                      <a:solidFill>
                        <a:srgbClr val="FF0000"/>
                      </a:solidFill>
                    </a:rPr>
                    <a:t>がカラー表現</a:t>
                  </a:r>
                  <a14:m>
                    <m:oMath xmlns:m="http://schemas.openxmlformats.org/officeDocument/2006/math">
                      <m:acc>
                        <m:accPr>
                          <m:chr m:val="̅"/>
                          <m:ctrlPr>
                            <a:rPr lang="en-US" altLang="ja-JP" sz="2400" i="1">
                              <a:solidFill>
                                <a:srgbClr val="FF0000"/>
                              </a:solidFill>
                              <a:latin typeface="Cambria Math" panose="02040503050406030204" pitchFamily="18" charset="0"/>
                              <a:ea typeface="Cambria Math" panose="02040503050406030204" pitchFamily="18" charset="0"/>
                            </a:rPr>
                          </m:ctrlPr>
                        </m:accPr>
                        <m:e>
                          <m:r>
                            <a:rPr lang="en-US" altLang="ja-JP" sz="2400" i="1">
                              <a:solidFill>
                                <a:srgbClr val="FF0000"/>
                              </a:solidFill>
                              <a:latin typeface="Cambria Math" panose="02040503050406030204" pitchFamily="18" charset="0"/>
                              <a:ea typeface="Cambria Math" panose="02040503050406030204" pitchFamily="18" charset="0"/>
                            </a:rPr>
                            <m:t>3</m:t>
                          </m:r>
                        </m:e>
                      </m:acc>
                    </m:oMath>
                  </a14:m>
                  <a:r>
                    <a:rPr kumimoji="1" lang="ja-JP" altLang="en-US" sz="2400">
                      <a:solidFill>
                        <a:srgbClr val="FF0000"/>
                      </a:solidFill>
                    </a:rPr>
                    <a:t>のダイクォークによって構成されるかどうかがわかる</a:t>
                  </a:r>
                  <a:endParaRPr lang="ja-JP" altLang="en-US"/>
                </a:p>
              </p:txBody>
            </p:sp>
          </mc:Choice>
          <mc:Fallback xmlns="">
            <p:sp>
              <p:nvSpPr>
                <p:cNvPr id="12" name="テキスト ボックス 11">
                  <a:extLst>
                    <a:ext uri="{FF2B5EF4-FFF2-40B4-BE49-F238E27FC236}">
                      <a16:creationId xmlns:a16="http://schemas.microsoft.com/office/drawing/2014/main" id="{9900878D-EA1D-5BCB-36CE-291952F312CA}"/>
                    </a:ext>
                  </a:extLst>
                </p:cNvPr>
                <p:cNvSpPr txBox="1">
                  <a:spLocks noRot="1" noChangeAspect="1" noMove="1" noResize="1" noEditPoints="1" noAdjustHandles="1" noChangeArrowheads="1" noChangeShapeType="1" noTextEdit="1"/>
                </p:cNvSpPr>
                <p:nvPr/>
              </p:nvSpPr>
              <p:spPr>
                <a:xfrm>
                  <a:off x="4267151" y="5141782"/>
                  <a:ext cx="7791447" cy="831766"/>
                </a:xfrm>
                <a:prstGeom prst="rect">
                  <a:avLst/>
                </a:prstGeom>
                <a:blipFill>
                  <a:blip r:embed="rId12"/>
                  <a:stretch>
                    <a:fillRect l="-1174" t="-5109" r="-704"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8D45C-E333-38A4-AA87-91B929875BE3}"/>
                    </a:ext>
                  </a:extLst>
                </p:cNvPr>
                <p:cNvSpPr txBox="1"/>
                <p:nvPr/>
              </p:nvSpPr>
              <p:spPr>
                <a:xfrm>
                  <a:off x="4267812" y="2339089"/>
                  <a:ext cx="6400800" cy="461665"/>
                </a:xfrm>
                <a:prstGeom prst="rect">
                  <a:avLst/>
                </a:prstGeom>
                <a:noFill/>
              </p:spPr>
              <p:txBody>
                <a:bodyPr wrap="square">
                  <a:spAutoFit/>
                </a:bodyPr>
                <a:lstStyle/>
                <a:p>
                  <a14:m>
                    <m:oMath xmlns:m="http://schemas.openxmlformats.org/officeDocument/2006/math">
                      <m:r>
                        <a:rPr kumimoji="1" lang="en-US" altLang="ja-JP" sz="2400" b="0" i="1" smtClean="0">
                          <a:latin typeface="Cambria Math" panose="02040503050406030204" pitchFamily="18" charset="0"/>
                        </a:rPr>
                        <m:t>𝑐𝑐</m:t>
                      </m:r>
                    </m:oMath>
                  </a14:m>
                  <a:r>
                    <a:rPr kumimoji="1" lang="ja-JP" altLang="en-US" sz="2400"/>
                    <a:t>ダイクォーク内に励起はない</a:t>
                  </a:r>
                  <a:endParaRPr lang="ja-JP" altLang="en-US" sz="2400"/>
                </a:p>
              </p:txBody>
            </p:sp>
          </mc:Choice>
          <mc:Fallback xmlns="">
            <p:sp>
              <p:nvSpPr>
                <p:cNvPr id="6" name="テキスト ボックス 5">
                  <a:extLst>
                    <a:ext uri="{FF2B5EF4-FFF2-40B4-BE49-F238E27FC236}">
                      <a16:creationId xmlns:a16="http://schemas.microsoft.com/office/drawing/2014/main" id="{9D08D45C-E333-38A4-AA87-91B929875BE3}"/>
                    </a:ext>
                  </a:extLst>
                </p:cNvPr>
                <p:cNvSpPr txBox="1">
                  <a:spLocks noRot="1" noChangeAspect="1" noMove="1" noResize="1" noEditPoints="1" noAdjustHandles="1" noChangeArrowheads="1" noChangeShapeType="1" noTextEdit="1"/>
                </p:cNvSpPr>
                <p:nvPr/>
              </p:nvSpPr>
              <p:spPr>
                <a:xfrm>
                  <a:off x="4267812" y="2339089"/>
                  <a:ext cx="6400800" cy="461665"/>
                </a:xfrm>
                <a:prstGeom prst="rect">
                  <a:avLst/>
                </a:prstGeom>
                <a:blipFill>
                  <a:blip r:embed="rId13"/>
                  <a:stretch>
                    <a:fillRect t="-10526" b="-28947"/>
                  </a:stretch>
                </a:blipFill>
              </p:spPr>
              <p:txBody>
                <a:bodyPr/>
                <a:lstStyle/>
                <a:p>
                  <a:r>
                    <a:rPr lang="ja-JP" altLang="en-US">
                      <a:noFill/>
                    </a:rPr>
                    <a:t> </a:t>
                  </a:r>
                </a:p>
              </p:txBody>
            </p:sp>
          </mc:Fallback>
        </mc:AlternateContent>
      </p:grpSp>
      <p:sp>
        <p:nvSpPr>
          <p:cNvPr id="16" name="テキスト ボックス 15">
            <a:extLst>
              <a:ext uri="{FF2B5EF4-FFF2-40B4-BE49-F238E27FC236}">
                <a16:creationId xmlns:a16="http://schemas.microsoft.com/office/drawing/2014/main" id="{C9765F23-728A-9249-191C-34DCB0709EE8}"/>
              </a:ext>
            </a:extLst>
          </p:cNvPr>
          <p:cNvSpPr txBox="1"/>
          <p:nvPr/>
        </p:nvSpPr>
        <p:spPr>
          <a:xfrm>
            <a:off x="4286577" y="1722708"/>
            <a:ext cx="6877539" cy="461665"/>
          </a:xfrm>
          <a:prstGeom prst="rect">
            <a:avLst/>
          </a:prstGeom>
          <a:noFill/>
        </p:spPr>
        <p:txBody>
          <a:bodyPr wrap="square" rtlCol="0">
            <a:spAutoFit/>
          </a:bodyPr>
          <a:lstStyle/>
          <a:p>
            <a:r>
              <a:rPr kumimoji="1" lang="ja-JP" altLang="en-US" sz="2400"/>
              <a:t>カイラル対称性とヘビークォーク対称性が有効</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664C55D-CE1E-D3DD-DFAB-CF094FC30742}"/>
                  </a:ext>
                </a:extLst>
              </p:cNvPr>
              <p:cNvSpPr txBox="1"/>
              <p:nvPr/>
            </p:nvSpPr>
            <p:spPr>
              <a:xfrm>
                <a:off x="127623" y="1060735"/>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a:t>
                </a:r>
                <a:r>
                  <a:rPr kumimoji="1" lang="ja-JP" altLang="en-US" sz="2800"/>
                  <a:t>年</a:t>
                </a:r>
                <a:r>
                  <a:rPr kumimoji="1" lang="en-US" altLang="ja-JP" sz="2800"/>
                  <a:t>[3][4]</a:t>
                </a:r>
                <a:endParaRPr kumimoji="1" lang="ja-JP" altLang="en-US"/>
              </a:p>
            </p:txBody>
          </p:sp>
        </mc:Choice>
        <mc:Fallback xmlns="">
          <p:sp>
            <p:nvSpPr>
              <p:cNvPr id="5" name="テキスト ボックス 4">
                <a:extLst>
                  <a:ext uri="{FF2B5EF4-FFF2-40B4-BE49-F238E27FC236}">
                    <a16:creationId xmlns:a16="http://schemas.microsoft.com/office/drawing/2014/main" id="{1664C55D-CE1E-D3DD-DFAB-CF094FC30742}"/>
                  </a:ext>
                </a:extLst>
              </p:cNvPr>
              <p:cNvSpPr txBox="1">
                <a:spLocks noRot="1" noChangeAspect="1" noMove="1" noResize="1" noEditPoints="1" noAdjustHandles="1" noChangeArrowheads="1" noChangeShapeType="1" noTextEdit="1"/>
              </p:cNvSpPr>
              <p:nvPr/>
            </p:nvSpPr>
            <p:spPr>
              <a:xfrm>
                <a:off x="127623" y="1060735"/>
                <a:ext cx="8387256" cy="532710"/>
              </a:xfrm>
              <a:prstGeom prst="rect">
                <a:avLst/>
              </a:prstGeom>
              <a:blipFill>
                <a:blip r:embed="rId14"/>
                <a:stretch>
                  <a:fillRect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表 20">
                <a:extLst>
                  <a:ext uri="{FF2B5EF4-FFF2-40B4-BE49-F238E27FC236}">
                    <a16:creationId xmlns:a16="http://schemas.microsoft.com/office/drawing/2014/main" id="{CDA52215-D11C-1ED7-2F1E-441E97326EF0}"/>
                  </a:ext>
                </a:extLst>
              </p:cNvPr>
              <p:cNvGraphicFramePr>
                <a:graphicFrameLocks noGrp="1"/>
              </p:cNvGraphicFramePr>
              <p:nvPr>
                <p:extLst>
                  <p:ext uri="{D42A27DB-BD31-4B8C-83A1-F6EECF244321}">
                    <p14:modId xmlns:p14="http://schemas.microsoft.com/office/powerpoint/2010/main" val="859458274"/>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ja-JP" altLang="en-US" b="0">
                              <a:solidFill>
                                <a:schemeClr val="tx1"/>
                              </a:solidFill>
                            </a:rPr>
                            <a:t>質量</a:t>
                          </a:r>
                          <a:r>
                            <a:rPr kumimoji="1" lang="en-US" altLang="ja-JP" b="0">
                              <a:solidFill>
                                <a:schemeClr val="tx1"/>
                              </a:solidFill>
                            </a:rPr>
                            <a:t>(MeV)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ja-JP" altLang="en-US" b="0">
                              <a:solidFill>
                                <a:schemeClr val="tx1"/>
                              </a:solidFill>
                            </a:rPr>
                            <a:t>崩壊幅</a:t>
                          </a:r>
                          <a:r>
                            <a:rPr kumimoji="1" lang="en-US" altLang="ja-JP" b="0">
                              <a:solidFill>
                                <a:schemeClr val="tx1"/>
                              </a:solidFill>
                            </a:rPr>
                            <a:t>(keV)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~48</m:t>
                                </m:r>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15605"/>
                      </a:ext>
                    </a:extLst>
                  </a:tr>
                  <a:tr h="398018">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14" name="表 20">
                <a:extLst>
                  <a:ext uri="{FF2B5EF4-FFF2-40B4-BE49-F238E27FC236}">
                    <a16:creationId xmlns:a16="http://schemas.microsoft.com/office/drawing/2014/main" id="{CDA52215-D11C-1ED7-2F1E-441E97326EF0}"/>
                  </a:ext>
                </a:extLst>
              </p:cNvPr>
              <p:cNvGraphicFramePr>
                <a:graphicFrameLocks noGrp="1"/>
              </p:cNvGraphicFramePr>
              <p:nvPr>
                <p:extLst>
                  <p:ext uri="{D42A27DB-BD31-4B8C-83A1-F6EECF244321}">
                    <p14:modId xmlns:p14="http://schemas.microsoft.com/office/powerpoint/2010/main" val="859458274"/>
                  </p:ext>
                </p:extLst>
              </p:nvPr>
            </p:nvGraphicFramePr>
            <p:xfrm>
              <a:off x="549148" y="1737555"/>
              <a:ext cx="3271335" cy="1592072"/>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ja-JP" altLang="en-US" b="0">
                              <a:solidFill>
                                <a:schemeClr val="tx1"/>
                              </a:solidFill>
                            </a:rPr>
                            <a:t>質量</a:t>
                          </a:r>
                          <a:r>
                            <a:rPr kumimoji="1" lang="en-US" altLang="ja-JP" b="0">
                              <a:solidFill>
                                <a:schemeClr val="tx1"/>
                              </a:solidFill>
                            </a:rPr>
                            <a:t>(MeV)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ja-JP" altLang="en-US" b="0">
                              <a:solidFill>
                                <a:schemeClr val="tx1"/>
                              </a:solidFill>
                            </a:rPr>
                            <a:t>崩壊幅</a:t>
                          </a:r>
                          <a:r>
                            <a:rPr kumimoji="1" lang="en-US" altLang="ja-JP" b="0">
                              <a:solidFill>
                                <a:schemeClr val="tx1"/>
                              </a:solidFill>
                            </a:rPr>
                            <a:t>(keV)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832" t="-109231" r="-717" b="-204615"/>
                          </a:stretch>
                        </a:blipFill>
                      </a:tcPr>
                    </a:tc>
                    <a:extLst>
                      <a:ext uri="{0D108BD9-81ED-4DB2-BD59-A6C34878D82A}">
                        <a16:rowId xmlns:a16="http://schemas.microsoft.com/office/drawing/2014/main" val="3787815605"/>
                      </a:ext>
                    </a:extLst>
                  </a:tr>
                  <a:tr h="398018">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832" t="-206061" r="-717" b="-1015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88" t="-310769" r="-108915" b="-307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832" t="-310769" r="-717" b="-3077"/>
                          </a:stretch>
                        </a:blipFill>
                      </a:tcPr>
                    </a:tc>
                    <a:extLst>
                      <a:ext uri="{0D108BD9-81ED-4DB2-BD59-A6C34878D82A}">
                        <a16:rowId xmlns:a16="http://schemas.microsoft.com/office/drawing/2014/main" val="3190736120"/>
                      </a:ext>
                    </a:extLst>
                  </a:tr>
                </a:tbl>
              </a:graphicData>
            </a:graphic>
          </p:graphicFrame>
        </mc:Fallback>
      </mc:AlternateContent>
      <p:sp>
        <p:nvSpPr>
          <p:cNvPr id="18" name="テキスト ボックス 17">
            <a:extLst>
              <a:ext uri="{FF2B5EF4-FFF2-40B4-BE49-F238E27FC236}">
                <a16:creationId xmlns:a16="http://schemas.microsoft.com/office/drawing/2014/main" id="{B08F23E5-32BF-3593-A134-DB5AFADF4604}"/>
              </a:ext>
            </a:extLst>
          </p:cNvPr>
          <p:cNvSpPr txBox="1"/>
          <p:nvPr/>
        </p:nvSpPr>
        <p:spPr>
          <a:xfrm>
            <a:off x="-50634" y="6334780"/>
            <a:ext cx="8424007" cy="523220"/>
          </a:xfrm>
          <a:prstGeom prst="rect">
            <a:avLst/>
          </a:prstGeom>
          <a:noFill/>
        </p:spPr>
        <p:txBody>
          <a:bodyPr wrap="square" rtlCol="0">
            <a:spAutoFit/>
          </a:bodyPr>
          <a:lstStyle/>
          <a:p>
            <a:r>
              <a:rPr kumimoji="1" lang="en-US" altLang="ja-JP" sz="1400"/>
              <a:t>[3]</a:t>
            </a:r>
            <a:r>
              <a:rPr lang="en-US" altLang="ja-JP" sz="1400" b="0" i="0">
                <a:effectLst/>
              </a:rPr>
              <a:t> R. </a:t>
            </a:r>
            <a:r>
              <a:rPr lang="en-US" altLang="ja-JP" sz="1400" b="0" i="0" err="1">
                <a:effectLst/>
              </a:rPr>
              <a:t>Aaij</a:t>
            </a:r>
            <a:r>
              <a:rPr lang="en-US" altLang="ja-JP" sz="1400" b="0" i="0">
                <a:effectLst/>
              </a:rPr>
              <a:t> et al. (</a:t>
            </a:r>
            <a:r>
              <a:rPr lang="en-US" altLang="ja-JP" sz="1400" b="0" i="0" err="1">
                <a:effectLst/>
              </a:rPr>
              <a:t>LHCb</a:t>
            </a:r>
            <a:r>
              <a:rPr lang="en-US" altLang="ja-JP" sz="1400" b="0" i="0">
                <a:effectLst/>
              </a:rPr>
              <a:t>), Nature Phys. 18, 751 (2022), arXiv:2109.01038 [hep‒ex]</a:t>
            </a:r>
          </a:p>
          <a:p>
            <a:r>
              <a:rPr kumimoji="1" lang="en-US" altLang="ja-JP" sz="1400"/>
              <a:t>[4]</a:t>
            </a:r>
            <a:r>
              <a:rPr lang="en-US" altLang="ja-JP" sz="1400" b="0" i="0">
                <a:effectLst/>
              </a:rPr>
              <a:t> R. </a:t>
            </a:r>
            <a:r>
              <a:rPr lang="en-US" altLang="ja-JP" sz="1400" b="0" i="0" err="1">
                <a:effectLst/>
              </a:rPr>
              <a:t>Aaij</a:t>
            </a:r>
            <a:r>
              <a:rPr lang="en-US" altLang="ja-JP" sz="1400" b="0" i="0">
                <a:effectLst/>
              </a:rPr>
              <a:t> et al. (</a:t>
            </a:r>
            <a:r>
              <a:rPr lang="en-US" altLang="ja-JP" sz="1400" b="0" i="0" err="1">
                <a:effectLst/>
              </a:rPr>
              <a:t>LHCb</a:t>
            </a:r>
            <a:r>
              <a:rPr lang="en-US" altLang="ja-JP" sz="1400" b="0" i="0">
                <a:effectLst/>
              </a:rPr>
              <a:t>), Nature </a:t>
            </a:r>
            <a:r>
              <a:rPr lang="en-US" altLang="ja-JP" sz="1400" b="0" i="0" err="1">
                <a:effectLst/>
              </a:rPr>
              <a:t>Commun</a:t>
            </a:r>
            <a:r>
              <a:rPr lang="en-US" altLang="ja-JP" sz="1400" b="0" i="0">
                <a:effectLst/>
              </a:rPr>
              <a:t>. 13, 3351 (2022), arXiv:2109.01056 [hep‒ex]</a:t>
            </a:r>
            <a:endParaRPr kumimoji="1" lang="ja-JP" altLang="en-US" sz="1400"/>
          </a:p>
        </p:txBody>
      </p:sp>
    </p:spTree>
    <p:extLst>
      <p:ext uri="{BB962C8B-B14F-4D97-AF65-F5344CB8AC3E}">
        <p14:creationId xmlns:p14="http://schemas.microsoft.com/office/powerpoint/2010/main" val="284604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56BEE61-B592-9B84-F9F4-6CB62D99AA79}"/>
              </a:ext>
            </a:extLst>
          </p:cNvPr>
          <p:cNvSpPr txBox="1"/>
          <p:nvPr/>
        </p:nvSpPr>
        <p:spPr>
          <a:xfrm>
            <a:off x="0" y="47697"/>
            <a:ext cx="8655308" cy="769441"/>
          </a:xfrm>
          <a:prstGeom prst="rect">
            <a:avLst/>
          </a:prstGeom>
          <a:noFill/>
        </p:spPr>
        <p:txBody>
          <a:bodyPr wrap="square" rtlCol="0">
            <a:spAutoFit/>
          </a:bodyPr>
          <a:lstStyle/>
          <a:p>
            <a:r>
              <a:rPr kumimoji="1" lang="en-US" altLang="ja-JP" sz="4400">
                <a:solidFill>
                  <a:schemeClr val="bg1"/>
                </a:solidFill>
              </a:rPr>
              <a:t>Heavy quark symmetry</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E939B81-27EF-939E-4B94-7B9AE762774A}"/>
                  </a:ext>
                </a:extLst>
              </p:cNvPr>
              <p:cNvSpPr txBox="1"/>
              <p:nvPr/>
            </p:nvSpPr>
            <p:spPr>
              <a:xfrm>
                <a:off x="932543" y="1246948"/>
                <a:ext cx="10326914" cy="4952190"/>
              </a:xfrm>
              <a:prstGeom prst="rect">
                <a:avLst/>
              </a:prstGeom>
              <a:noFill/>
            </p:spPr>
            <p:txBody>
              <a:bodyPr wrap="square" rtlCol="0">
                <a:spAutoFit/>
              </a:bodyPr>
              <a:lstStyle/>
              <a:p>
                <a14:m>
                  <m:oMath xmlns:m="http://schemas.openxmlformats.org/officeDocument/2006/math">
                    <m:sSub>
                      <m:sSubPr>
                        <m:ctrlPr>
                          <a:rPr kumimoji="1" lang="en-US" altLang="ja-JP" sz="2400" i="1" smtClean="0">
                            <a:latin typeface="Cambria Math" panose="02040503050406030204" pitchFamily="18" charset="0"/>
                            <a:ea typeface="Cambria Math" panose="02040503050406030204" pitchFamily="18" charset="0"/>
                          </a:rPr>
                        </m:ctrlPr>
                      </m:sSub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ea typeface="Cambria Math" panose="02040503050406030204" pitchFamily="18" charset="0"/>
                          </a:rPr>
                          <m:t>𝑄𝐶𝐷</m:t>
                        </m:r>
                      </m:sub>
                    </m:sSub>
                    <m:r>
                      <a:rPr kumimoji="1" lang="en-US" altLang="ja-JP" sz="2400" i="1" smtClean="0">
                        <a:latin typeface="Cambria Math" panose="02040503050406030204" pitchFamily="18" charset="0"/>
                        <a:ea typeface="Cambria Math" panose="02040503050406030204" pitchFamily="18" charset="0"/>
                      </a:rPr>
                      <m:t>≪</m:t>
                    </m:r>
                    <m:sSub>
                      <m:sSubPr>
                        <m:ctrlPr>
                          <a:rPr kumimoji="1" lang="en-US" altLang="ja-JP" sz="240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𝑚</m:t>
                        </m:r>
                      </m:e>
                      <m:sub>
                        <m:r>
                          <a:rPr kumimoji="1" lang="en-US" altLang="ja-JP" sz="2400" b="0" i="1" smtClean="0">
                            <a:latin typeface="Cambria Math" panose="02040503050406030204" pitchFamily="18" charset="0"/>
                            <a:ea typeface="Cambria Math" panose="02040503050406030204" pitchFamily="18" charset="0"/>
                          </a:rPr>
                          <m:t>𝑄</m:t>
                        </m:r>
                      </m:sub>
                    </m:sSub>
                  </m:oMath>
                </a14:m>
                <a:r>
                  <a:rPr lang="ja-JP" altLang="en-US" sz="2400"/>
                  <a:t>より</a:t>
                </a:r>
                <a14:m>
                  <m:oMath xmlns:m="http://schemas.openxmlformats.org/officeDocument/2006/math">
                    <m:sSub>
                      <m:sSubPr>
                        <m:ctrlPr>
                          <a:rPr lang="en-US" altLang="ja-JP" sz="2400" i="1" dirty="0" smtClean="0">
                            <a:latin typeface="Cambria Math" panose="02040503050406030204" pitchFamily="18" charset="0"/>
                          </a:rPr>
                        </m:ctrlPr>
                      </m:sSubPr>
                      <m:e>
                        <m:r>
                          <a:rPr lang="en-US" altLang="ja-JP" sz="2400" b="0" i="1" dirty="0" smtClean="0">
                            <a:latin typeface="Cambria Math" panose="02040503050406030204" pitchFamily="18" charset="0"/>
                          </a:rPr>
                          <m:t>𝑚</m:t>
                        </m:r>
                      </m:e>
                      <m:sub>
                        <m:r>
                          <a:rPr lang="en-US" altLang="ja-JP" sz="2400" b="0" i="1" dirty="0" smtClean="0">
                            <a:latin typeface="Cambria Math" panose="02040503050406030204" pitchFamily="18" charset="0"/>
                          </a:rPr>
                          <m:t>𝑄</m:t>
                        </m:r>
                      </m:sub>
                    </m:sSub>
                    <m:r>
                      <a:rPr lang="en-US" altLang="ja-JP" sz="2400" i="1" dirty="0" smtClean="0">
                        <a:latin typeface="Cambria Math" panose="02040503050406030204" pitchFamily="18" charset="0"/>
                        <a:ea typeface="Cambria Math" panose="02040503050406030204" pitchFamily="18" charset="0"/>
                      </a:rPr>
                      <m:t>→∞</m:t>
                    </m:r>
                  </m:oMath>
                </a14:m>
                <a:r>
                  <a:rPr lang="ja-JP" altLang="en-US" sz="2400"/>
                  <a:t>が有効</a:t>
                </a:r>
                <a:endParaRPr lang="en-US" altLang="ja-JP" sz="2400"/>
              </a:p>
              <a:p>
                <a:endParaRPr lang="en-US" altLang="ja-JP" sz="2400"/>
              </a:p>
              <a:p>
                <a:pPr/>
                <a14:m>
                  <m:oMathPara xmlns:m="http://schemas.openxmlformats.org/officeDocument/2006/math">
                    <m:oMathParaPr>
                      <m:jc m:val="centerGroup"/>
                    </m:oMathParaPr>
                    <m:oMath xmlns:m="http://schemas.openxmlformats.org/officeDocument/2006/math">
                      <m:r>
                        <a:rPr kumimoji="1" lang="ja-JP" altLang="en-US" sz="2400" b="0" i="1" smtClean="0">
                          <a:latin typeface="Cambria Math" panose="02040503050406030204" pitchFamily="18" charset="0"/>
                        </a:rPr>
                        <m:t>𝜓</m:t>
                      </m:r>
                      <m:r>
                        <a:rPr lang="en-US" altLang="ja-JP" sz="2400" i="1">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𝑒</m:t>
                          </m:r>
                        </m:e>
                        <m: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𝑖</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𝑚</m:t>
                              </m:r>
                            </m:e>
                            <m:sub>
                              <m:r>
                                <a:rPr kumimoji="1" lang="en-US" altLang="ja-JP" sz="2400" b="0" i="1" smtClean="0">
                                  <a:latin typeface="Cambria Math" panose="02040503050406030204" pitchFamily="18" charset="0"/>
                                  <a:ea typeface="Cambria Math" panose="02040503050406030204" pitchFamily="18" charset="0"/>
                                </a:rPr>
                                <m:t>𝑄</m:t>
                              </m:r>
                            </m:sub>
                          </m:sSub>
                          <m:r>
                            <a:rPr kumimoji="1" lang="en-US" altLang="ja-JP" sz="2400" b="0" i="1" smtClean="0">
                              <a:latin typeface="Cambria Math" panose="02040503050406030204" pitchFamily="18" charset="0"/>
                              <a:ea typeface="Cambria Math" panose="02040503050406030204" pitchFamily="18" charset="0"/>
                            </a:rPr>
                            <m:t>𝑣</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sup>
                      </m:sSup>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𝜓</m:t>
                              </m:r>
                            </m:e>
                            <m:sub>
                              <m:r>
                                <a:rPr kumimoji="1" lang="en-US" altLang="ja-JP" sz="2400" b="0" i="1" smtClean="0">
                                  <a:latin typeface="Cambria Math" panose="02040503050406030204" pitchFamily="18" charset="0"/>
                                  <a:ea typeface="Cambria Math" panose="02040503050406030204" pitchFamily="18" charset="0"/>
                                </a:rPr>
                                <m:t>𝑣</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lang="el-GR" altLang="ja-JP" sz="2400" i="1">
                                  <a:latin typeface="Cambria Math" panose="02040503050406030204" pitchFamily="18" charset="0"/>
                                  <a:ea typeface="Cambria Math" panose="02040503050406030204" pitchFamily="18" charset="0"/>
                                </a:rPr>
                                <m:t>𝜙</m:t>
                              </m:r>
                            </m:e>
                            <m:sub>
                              <m:r>
                                <a:rPr kumimoji="1" lang="en-US" altLang="ja-JP" sz="2400" b="0" i="1" smtClean="0">
                                  <a:latin typeface="Cambria Math" panose="02040503050406030204" pitchFamily="18" charset="0"/>
                                  <a:ea typeface="Cambria Math" panose="02040503050406030204" pitchFamily="18" charset="0"/>
                                </a:rPr>
                                <m:t>𝑣</m:t>
                              </m:r>
                            </m:sub>
                          </m:sSub>
                        </m:e>
                      </m:d>
                    </m:oMath>
                  </m:oMathPara>
                </a14:m>
                <a:endParaRPr kumimoji="1" lang="en-US" altLang="ja-JP" sz="2400"/>
              </a:p>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b="0" i="1" smtClean="0">
                              <a:latin typeface="Cambria Math" panose="02040503050406030204" pitchFamily="18" charset="0"/>
                            </a:rPr>
                            <m:t>𝜓</m:t>
                          </m:r>
                        </m:e>
                        <m:sub>
                          <m:r>
                            <a:rPr kumimoji="1" lang="en-US" altLang="ja-JP" sz="2400" b="0" i="1" smtClean="0">
                              <a:latin typeface="Cambria Math" panose="02040503050406030204" pitchFamily="18" charset="0"/>
                            </a:rPr>
                            <m:t>𝑣</m:t>
                          </m:r>
                        </m:sub>
                      </m:sSub>
                      <m:r>
                        <a:rPr kumimoji="1" lang="en-US" altLang="ja-JP" sz="2400" i="1" smtClean="0">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𝑒</m:t>
                          </m:r>
                        </m:e>
                        <m:sup>
                          <m:r>
                            <a:rPr lang="en-US" altLang="ja-JP" sz="2400" i="1">
                              <a:latin typeface="Cambria Math" panose="02040503050406030204" pitchFamily="18" charset="0"/>
                              <a:ea typeface="Cambria Math" panose="02040503050406030204" pitchFamily="18" charset="0"/>
                            </a:rPr>
                            <m:t>𝑖</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𝑚</m:t>
                              </m:r>
                            </m:e>
                            <m:sub>
                              <m:r>
                                <a:rPr lang="en-US" altLang="ja-JP" sz="2400" i="1">
                                  <a:latin typeface="Cambria Math" panose="02040503050406030204" pitchFamily="18" charset="0"/>
                                  <a:ea typeface="Cambria Math" panose="02040503050406030204" pitchFamily="18" charset="0"/>
                                </a:rPr>
                                <m:t>𝑄</m:t>
                              </m:r>
                            </m:sub>
                          </m:sSub>
                          <m:r>
                            <a:rPr lang="en-US" altLang="ja-JP" sz="2400" i="1">
                              <a:latin typeface="Cambria Math" panose="02040503050406030204" pitchFamily="18" charset="0"/>
                              <a:ea typeface="Cambria Math" panose="02040503050406030204" pitchFamily="18" charset="0"/>
                            </a:rPr>
                            <m:t>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sup>
                      </m:sSup>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b="0" i="1" smtClean="0">
                              <a:latin typeface="Cambria Math" panose="02040503050406030204" pitchFamily="18" charset="0"/>
                            </a:rPr>
                            <m:t>+</m:t>
                          </m:r>
                        </m:sub>
                      </m:sSub>
                      <m:r>
                        <a:rPr lang="ja-JP" altLang="en-US" sz="2400" i="1" smtClean="0">
                          <a:latin typeface="Cambria Math" panose="02040503050406030204" pitchFamily="18" charset="0"/>
                          <a:ea typeface="Cambria Math" panose="02040503050406030204" pitchFamily="18" charset="0"/>
                        </a:rPr>
                        <m:t>𝜓</m:t>
                      </m:r>
                      <m:r>
                        <a:rPr lang="en-US" altLang="ja-JP" sz="2400" b="0" i="1" smtClean="0">
                          <a:latin typeface="Cambria Math" panose="02040503050406030204" pitchFamily="18" charset="0"/>
                          <a:ea typeface="Cambria Math" panose="02040503050406030204" pitchFamily="18" charset="0"/>
                        </a:rPr>
                        <m:t>,  </m:t>
                      </m:r>
                      <m:sSub>
                        <m:sSubPr>
                          <m:ctrlPr>
                            <a:rPr lang="en-US" altLang="ja-JP" sz="2400" i="1">
                              <a:latin typeface="Cambria Math" panose="02040503050406030204" pitchFamily="18" charset="0"/>
                            </a:rPr>
                          </m:ctrlPr>
                        </m:sSubPr>
                        <m:e>
                          <m:r>
                            <a:rPr lang="el-GR" altLang="ja-JP" sz="2400" i="1">
                              <a:latin typeface="Cambria Math" panose="02040503050406030204" pitchFamily="18" charset="0"/>
                              <a:ea typeface="Cambria Math" panose="02040503050406030204" pitchFamily="18" charset="0"/>
                            </a:rPr>
                            <m:t>𝜙</m:t>
                          </m:r>
                        </m:e>
                        <m:sub>
                          <m:r>
                            <a:rPr lang="en-US" altLang="ja-JP" sz="2400" i="1">
                              <a:latin typeface="Cambria Math" panose="02040503050406030204" pitchFamily="18" charset="0"/>
                            </a:rPr>
                            <m:t>𝑣</m:t>
                          </m:r>
                        </m:sub>
                      </m:sSub>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𝑒</m:t>
                          </m:r>
                        </m:e>
                        <m:sup>
                          <m:r>
                            <a:rPr lang="en-US" altLang="ja-JP" sz="2400" i="1">
                              <a:latin typeface="Cambria Math" panose="02040503050406030204" pitchFamily="18" charset="0"/>
                              <a:ea typeface="Cambria Math" panose="02040503050406030204" pitchFamily="18" charset="0"/>
                            </a:rPr>
                            <m:t>𝑖</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𝑚</m:t>
                              </m:r>
                            </m:e>
                            <m:sub>
                              <m:r>
                                <a:rPr lang="en-US" altLang="ja-JP" sz="2400" i="1">
                                  <a:latin typeface="Cambria Math" panose="02040503050406030204" pitchFamily="18" charset="0"/>
                                  <a:ea typeface="Cambria Math" panose="02040503050406030204" pitchFamily="18" charset="0"/>
                                </a:rPr>
                                <m:t>𝑄</m:t>
                              </m:r>
                            </m:sub>
                          </m:sSub>
                          <m:r>
                            <a:rPr lang="en-US" altLang="ja-JP" sz="2400" i="1">
                              <a:latin typeface="Cambria Math" panose="02040503050406030204" pitchFamily="18" charset="0"/>
                              <a:ea typeface="Cambria Math" panose="02040503050406030204" pitchFamily="18" charset="0"/>
                            </a:rPr>
                            <m:t>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sup>
                      </m:sSup>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b="0" i="1" smtClean="0">
                              <a:latin typeface="Cambria Math" panose="02040503050406030204" pitchFamily="18" charset="0"/>
                            </a:rPr>
                            <m:t>−</m:t>
                          </m:r>
                        </m:sub>
                      </m:sSub>
                      <m:r>
                        <a:rPr lang="ja-JP" altLang="en-US" sz="2400" b="0" i="1" smtClean="0">
                          <a:latin typeface="Cambria Math" panose="02040503050406030204" pitchFamily="18" charset="0"/>
                          <a:ea typeface="Cambria Math" panose="02040503050406030204" pitchFamily="18" charset="0"/>
                        </a:rPr>
                        <m:t>𝜓</m:t>
                      </m:r>
                    </m:oMath>
                  </m:oMathPara>
                </a14:m>
                <a:endParaRPr lang="en-US" altLang="ja-JP" sz="2400"/>
              </a:p>
              <a:p>
                <a:r>
                  <a:rPr lang="en-US" altLang="ja-JP" sz="2400"/>
                  <a:t>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i="1" smtClean="0">
                            <a:latin typeface="Cambria Math" panose="02040503050406030204" pitchFamily="18" charset="0"/>
                            <a:ea typeface="Cambria Math" panose="02040503050406030204" pitchFamily="18" charset="0"/>
                          </a:rPr>
                          <m:t>±</m:t>
                        </m:r>
                      </m:sub>
                    </m:sSub>
                    <m:r>
                      <a:rPr lang="en-US" altLang="ja-JP" sz="2400" i="1">
                        <a:latin typeface="Cambria Math" panose="02040503050406030204" pitchFamily="18" charset="0"/>
                      </a:rPr>
                      <m:t>≡</m:t>
                    </m:r>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sSup>
                          <m:sSupPr>
                            <m:ctrlPr>
                              <a:rPr lang="en-US" altLang="ja-JP" sz="2400" b="0" i="1" smtClean="0">
                                <a:latin typeface="Cambria Math" panose="02040503050406030204" pitchFamily="18" charset="0"/>
                                <a:ea typeface="Cambria Math" panose="02040503050406030204" pitchFamily="18" charset="0"/>
                              </a:rPr>
                            </m:ctrlPr>
                          </m:sSupPr>
                          <m:e>
                            <m:r>
                              <a:rPr lang="ja-JP" altLang="en-US" sz="2400" b="0" i="1" smtClean="0">
                                <a:latin typeface="Cambria Math" panose="02040503050406030204" pitchFamily="18" charset="0"/>
                                <a:ea typeface="Cambria Math" panose="02040503050406030204" pitchFamily="18" charset="0"/>
                              </a:rPr>
                              <m:t>𝛾</m:t>
                            </m:r>
                          </m:e>
                          <m:sup>
                            <m:r>
                              <a:rPr lang="ja-JP" altLang="en-US" sz="2400" b="0" i="1" smtClean="0">
                                <a:latin typeface="Cambria Math" panose="02040503050406030204" pitchFamily="18" charset="0"/>
                                <a:ea typeface="Cambria Math" panose="02040503050406030204" pitchFamily="18" charset="0"/>
                              </a:rPr>
                              <m:t>𝜇</m:t>
                            </m:r>
                          </m:sup>
                        </m:sSup>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𝑣</m:t>
                            </m:r>
                          </m:e>
                          <m:sub>
                            <m:r>
                              <a:rPr lang="ja-JP" altLang="en-US" sz="2400" b="0" i="1" smtClean="0">
                                <a:latin typeface="Cambria Math" panose="02040503050406030204" pitchFamily="18" charset="0"/>
                                <a:ea typeface="Cambria Math" panose="02040503050406030204" pitchFamily="18" charset="0"/>
                              </a:rPr>
                              <m:t>𝜇</m:t>
                            </m:r>
                          </m:sub>
                        </m:sSub>
                      </m:num>
                      <m:den>
                        <m:r>
                          <a:rPr lang="en-US" altLang="ja-JP" sz="2400" b="0" i="1" smtClean="0">
                            <a:latin typeface="Cambria Math" panose="02040503050406030204" pitchFamily="18" charset="0"/>
                            <a:ea typeface="Cambria Math" panose="02040503050406030204" pitchFamily="18" charset="0"/>
                          </a:rPr>
                          <m:t>2</m:t>
                        </m:r>
                      </m:den>
                    </m:f>
                  </m:oMath>
                </a14:m>
                <a:r>
                  <a:rPr lang="ja-JP" altLang="en-US" sz="240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b="0" i="1" smtClean="0">
                            <a:latin typeface="Cambria Math" panose="02040503050406030204" pitchFamily="18" charset="0"/>
                          </a:rPr>
                          <m:t>𝜓</m:t>
                        </m:r>
                      </m:e>
                      <m:sub>
                        <m:r>
                          <a:rPr kumimoji="1" lang="en-US" altLang="ja-JP" sz="2400" b="0" i="1" smtClean="0">
                            <a:latin typeface="Cambria Math" panose="02040503050406030204" pitchFamily="18" charset="0"/>
                          </a:rPr>
                          <m:t>𝑣</m:t>
                        </m:r>
                      </m:sub>
                    </m:sSub>
                  </m:oMath>
                </a14:m>
                <a:r>
                  <a:rPr lang="ja-JP" altLang="en-US" sz="2400"/>
                  <a:t>：正エネルギー部分　</a:t>
                </a:r>
                <a14:m>
                  <m:oMath xmlns:m="http://schemas.openxmlformats.org/officeDocument/2006/math">
                    <m:sSub>
                      <m:sSubPr>
                        <m:ctrlPr>
                          <a:rPr lang="en-US" altLang="ja-JP" sz="2400" i="1">
                            <a:latin typeface="Cambria Math" panose="02040503050406030204" pitchFamily="18" charset="0"/>
                          </a:rPr>
                        </m:ctrlPr>
                      </m:sSubPr>
                      <m:e>
                        <m:r>
                          <a:rPr lang="el-GR" altLang="ja-JP" sz="2400" i="1">
                            <a:latin typeface="Cambria Math" panose="02040503050406030204" pitchFamily="18" charset="0"/>
                            <a:ea typeface="Cambria Math" panose="02040503050406030204" pitchFamily="18" charset="0"/>
                          </a:rPr>
                          <m:t>𝜙</m:t>
                        </m:r>
                      </m:e>
                      <m:sub>
                        <m:r>
                          <a:rPr lang="en-US" altLang="ja-JP" sz="2400" i="1">
                            <a:latin typeface="Cambria Math" panose="02040503050406030204" pitchFamily="18" charset="0"/>
                          </a:rPr>
                          <m:t>𝑣</m:t>
                        </m:r>
                      </m:sub>
                    </m:sSub>
                  </m:oMath>
                </a14:m>
                <a:r>
                  <a:rPr kumimoji="1" lang="ja-JP" altLang="en-US" sz="2400"/>
                  <a:t>：負エネルギー部分</a:t>
                </a:r>
                <a:endParaRPr lang="en-US" altLang="ja-JP" sz="2400"/>
              </a:p>
              <a:p>
                <a:endParaRPr kumimoji="1" lang="en-US" altLang="ja-JP" sz="2400"/>
              </a:p>
              <a:p>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𝑄</m:t>
                        </m:r>
                      </m:sub>
                    </m:sSub>
                    <m:r>
                      <a:rPr lang="en-US" altLang="ja-JP" sz="2400" i="1" smtClean="0">
                        <a:latin typeface="Cambria Math" panose="02040503050406030204" pitchFamily="18" charset="0"/>
                        <a:ea typeface="Cambria Math" panose="02040503050406030204" pitchFamily="18" charset="0"/>
                      </a:rPr>
                      <m:t>→∞</m:t>
                    </m:r>
                  </m:oMath>
                </a14:m>
                <a:r>
                  <a:rPr kumimoji="1" lang="ja-JP" altLang="en-US" sz="2400"/>
                  <a:t>であることから負エネルギー部分を無視</a:t>
                </a:r>
                <a14:m>
                  <m:oMath xmlns:m="http://schemas.openxmlformats.org/officeDocument/2006/math">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𝑄</m:t>
                        </m:r>
                        <m:r>
                          <a:rPr kumimoji="1" lang="en-US" altLang="ja-JP" sz="2400" b="0" i="1" smtClean="0">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𝑒</m:t>
                            </m:r>
                          </m:e>
                          <m:sup>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𝑚</m:t>
                                </m:r>
                              </m:e>
                              <m:sub>
                                <m:r>
                                  <a:rPr lang="en-US" altLang="ja-JP" sz="2400" i="1">
                                    <a:latin typeface="Cambria Math" panose="02040503050406030204" pitchFamily="18" charset="0"/>
                                    <a:ea typeface="Cambria Math" panose="02040503050406030204" pitchFamily="18" charset="0"/>
                                  </a:rPr>
                                  <m:t>𝑄</m:t>
                                </m:r>
                              </m:sub>
                            </m:sSub>
                            <m:r>
                              <a:rPr lang="en-US" altLang="ja-JP" sz="2400" i="1">
                                <a:latin typeface="Cambria Math" panose="02040503050406030204" pitchFamily="18" charset="0"/>
                                <a:ea typeface="Cambria Math" panose="02040503050406030204" pitchFamily="18" charset="0"/>
                              </a:rPr>
                              <m:t>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sup>
                        </m:s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𝑄</m:t>
                            </m:r>
                          </m:e>
                          <m:sub>
                            <m:r>
                              <a:rPr lang="en-US" altLang="ja-JP" sz="2400" i="1">
                                <a:latin typeface="Cambria Math" panose="02040503050406030204" pitchFamily="18" charset="0"/>
                              </a:rPr>
                              <m:t>𝑣</m:t>
                            </m:r>
                          </m:sub>
                        </m:sSub>
                      </m:e>
                    </m:d>
                  </m:oMath>
                </a14:m>
                <a:endParaRPr lang="en-US" altLang="ja-JP" sz="2400"/>
              </a:p>
              <a:p>
                <a:endParaRPr lang="en-US" altLang="ja-JP" sz="2400"/>
              </a:p>
              <a:p>
                <a:r>
                  <a:rPr lang="en-US" altLang="ja-JP" sz="2400"/>
                  <a:t>QCD</a:t>
                </a:r>
                <a:r>
                  <a:rPr lang="ja-JP" altLang="en-US" sz="2400"/>
                  <a:t>のラグランジアン</a:t>
                </a:r>
                <a:endParaRPr lang="en-US" altLang="ja-JP" sz="2400"/>
              </a:p>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ℒ</m:t>
                          </m:r>
                        </m:e>
                        <m:sub>
                          <m:r>
                            <a:rPr lang="en-US" altLang="ja-JP" sz="2400" b="0" i="1" smtClean="0">
                              <a:latin typeface="Cambria Math" panose="02040503050406030204" pitchFamily="18" charset="0"/>
                              <a:ea typeface="Cambria Math" panose="02040503050406030204" pitchFamily="18" charset="0"/>
                            </a:rPr>
                            <m:t>𝑄𝐶𝐷</m:t>
                          </m:r>
                        </m:sub>
                      </m:sSub>
                      <m:r>
                        <a:rPr lang="en-US" altLang="ja-JP" sz="2400" i="1">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acc>
                            <m:accPr>
                              <m:chr m:val="̅"/>
                              <m:ctrlPr>
                                <a:rPr lang="en-US" altLang="ja-JP" sz="2400" i="1" smtClean="0">
                                  <a:latin typeface="Cambria Math" panose="02040503050406030204" pitchFamily="18" charset="0"/>
                                  <a:ea typeface="Cambria Math" panose="02040503050406030204" pitchFamily="18" charset="0"/>
                                </a:rPr>
                              </m:ctrlPr>
                            </m:accPr>
                            <m:e>
                              <m:r>
                                <a:rPr lang="ja-JP" altLang="en-US" sz="2400" i="1" smtClean="0">
                                  <a:latin typeface="Cambria Math" panose="02040503050406030204" pitchFamily="18" charset="0"/>
                                  <a:ea typeface="Cambria Math" panose="02040503050406030204" pitchFamily="18" charset="0"/>
                                </a:rPr>
                                <m:t>𝜓</m:t>
                              </m:r>
                            </m:e>
                          </m:acc>
                        </m:e>
                        <m:sup>
                          <m:r>
                            <a:rPr lang="en-US" altLang="ja-JP" sz="2400" b="0" i="1" smtClean="0">
                              <a:latin typeface="Cambria Math" panose="02040503050406030204" pitchFamily="18" charset="0"/>
                              <a:ea typeface="Cambria Math" panose="02040503050406030204" pitchFamily="18" charset="0"/>
                            </a:rPr>
                            <m:t>𝑄</m:t>
                          </m:r>
                        </m:sup>
                      </m:sSup>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𝑖</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𝑣</m:t>
                              </m:r>
                            </m:e>
                            <m:sup>
                              <m:r>
                                <a:rPr lang="ja-JP" altLang="en-US" sz="2400" b="0" i="1" smtClean="0">
                                  <a:latin typeface="Cambria Math" panose="02040503050406030204" pitchFamily="18" charset="0"/>
                                  <a:ea typeface="Cambria Math" panose="02040503050406030204" pitchFamily="18" charset="0"/>
                                </a:rPr>
                                <m:t>𝜇</m:t>
                              </m:r>
                            </m:sup>
                          </m:sSup>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𝐷</m:t>
                              </m:r>
                            </m:e>
                            <m:sub>
                              <m:r>
                                <a:rPr lang="ja-JP" altLang="en-US" sz="2400" b="0" i="1" smtClean="0">
                                  <a:latin typeface="Cambria Math" panose="02040503050406030204" pitchFamily="18" charset="0"/>
                                  <a:ea typeface="Cambria Math" panose="02040503050406030204" pitchFamily="18" charset="0"/>
                                </a:rPr>
                                <m:t>𝜇</m:t>
                              </m:r>
                            </m:sub>
                          </m:sSub>
                          <m:r>
                            <a:rPr lang="en-US" altLang="ja-JP" sz="2400" i="1" smtClean="0">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𝑚</m:t>
                              </m:r>
                            </m:e>
                            <m:sub>
                              <m:r>
                                <a:rPr lang="en-US" altLang="ja-JP" sz="2400" b="0" i="1" smtClean="0">
                                  <a:latin typeface="Cambria Math" panose="02040503050406030204" pitchFamily="18" charset="0"/>
                                  <a:ea typeface="Cambria Math" panose="02040503050406030204" pitchFamily="18" charset="0"/>
                                </a:rPr>
                                <m:t>𝑄</m:t>
                              </m:r>
                            </m:sub>
                          </m:sSub>
                        </m:e>
                      </m:d>
                      <m:sSup>
                        <m:sSupPr>
                          <m:ctrlPr>
                            <a:rPr lang="en-US" altLang="ja-JP" sz="2400" i="1" smtClean="0">
                              <a:latin typeface="Cambria Math" panose="02040503050406030204" pitchFamily="18" charset="0"/>
                              <a:ea typeface="Cambria Math" panose="02040503050406030204" pitchFamily="18" charset="0"/>
                            </a:rPr>
                          </m:ctrlPr>
                        </m:sSupPr>
                        <m:e>
                          <m:r>
                            <a:rPr lang="ja-JP" altLang="en-US" sz="2400" i="1" smtClean="0">
                              <a:latin typeface="Cambria Math" panose="02040503050406030204" pitchFamily="18" charset="0"/>
                              <a:ea typeface="Cambria Math" panose="02040503050406030204" pitchFamily="18" charset="0"/>
                            </a:rPr>
                            <m:t>𝜓</m:t>
                          </m:r>
                        </m:e>
                        <m:sup>
                          <m:r>
                            <a:rPr lang="en-US" altLang="ja-JP" sz="2400" b="0" i="1" smtClean="0">
                              <a:latin typeface="Cambria Math" panose="02040503050406030204" pitchFamily="18" charset="0"/>
                              <a:ea typeface="Cambria Math" panose="02040503050406030204" pitchFamily="18" charset="0"/>
                            </a:rPr>
                            <m:t>𝑄</m:t>
                          </m:r>
                        </m:sup>
                      </m:sSup>
                      <m:r>
                        <a:rPr lang="en-US" altLang="ja-JP" sz="2400" i="1">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acc>
                            <m:accPr>
                              <m:chr m:val="̅"/>
                              <m:ctrlPr>
                                <a:rPr lang="en-US" altLang="ja-JP" sz="2400" i="1">
                                  <a:latin typeface="Cambria Math" panose="02040503050406030204" pitchFamily="18" charset="0"/>
                                  <a:ea typeface="Cambria Math" panose="02040503050406030204" pitchFamily="18" charset="0"/>
                                </a:rPr>
                              </m:ctrlPr>
                            </m:accPr>
                            <m:e>
                              <m:sSub>
                                <m:sSubPr>
                                  <m:ctrlPr>
                                    <a:rPr lang="en-US" altLang="ja-JP" sz="2400" i="1">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𝜓</m:t>
                                  </m:r>
                                </m:e>
                                <m:sub>
                                  <m:r>
                                    <a:rPr lang="en-US" altLang="ja-JP" sz="2400" i="1">
                                      <a:latin typeface="Cambria Math" panose="02040503050406030204" pitchFamily="18" charset="0"/>
                                      <a:ea typeface="Cambria Math" panose="02040503050406030204" pitchFamily="18" charset="0"/>
                                    </a:rPr>
                                    <m:t>𝑣</m:t>
                                  </m:r>
                                </m:sub>
                              </m:sSub>
                            </m:e>
                          </m:acc>
                        </m:e>
                        <m:sup>
                          <m:r>
                            <a:rPr kumimoji="1" lang="en-US" altLang="ja-JP" sz="2400" b="0" i="1" smtClean="0">
                              <a:latin typeface="Cambria Math" panose="02040503050406030204" pitchFamily="18" charset="0"/>
                              <a:ea typeface="Cambria Math" panose="02040503050406030204" pitchFamily="18" charset="0"/>
                            </a:rPr>
                            <m:t>𝑄</m:t>
                          </m:r>
                        </m:sup>
                      </m:sSup>
                      <m:d>
                        <m:dPr>
                          <m:ctrlPr>
                            <a:rPr kumimoji="1" lang="en-US" altLang="ja-JP" sz="240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𝑖𝑣</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𝐷</m:t>
                          </m:r>
                        </m:e>
                      </m:d>
                      <m:sSubSup>
                        <m:sSubSupPr>
                          <m:ctrlPr>
                            <a:rPr kumimoji="1" lang="en-US" altLang="ja-JP" sz="2400" i="1" smtClean="0">
                              <a:latin typeface="Cambria Math" panose="02040503050406030204" pitchFamily="18" charset="0"/>
                              <a:ea typeface="Cambria Math" panose="02040503050406030204" pitchFamily="18" charset="0"/>
                            </a:rPr>
                          </m:ctrlPr>
                        </m:sSubSupPr>
                        <m:e>
                          <m:r>
                            <a:rPr kumimoji="1" lang="ja-JP" altLang="en-US" sz="2400" i="1" smtClean="0">
                              <a:latin typeface="Cambria Math" panose="02040503050406030204" pitchFamily="18" charset="0"/>
                              <a:ea typeface="Cambria Math" panose="02040503050406030204" pitchFamily="18" charset="0"/>
                            </a:rPr>
                            <m:t>𝜓</m:t>
                          </m:r>
                        </m:e>
                        <m:sub>
                          <m:r>
                            <a:rPr kumimoji="1" lang="en-US" altLang="ja-JP" sz="2400" b="0" i="1" smtClean="0">
                              <a:latin typeface="Cambria Math" panose="02040503050406030204" pitchFamily="18" charset="0"/>
                              <a:ea typeface="Cambria Math" panose="02040503050406030204" pitchFamily="18" charset="0"/>
                            </a:rPr>
                            <m:t>𝑣</m:t>
                          </m:r>
                        </m:sub>
                        <m:sup>
                          <m:r>
                            <a:rPr kumimoji="1" lang="en-US" altLang="ja-JP" sz="2400" b="0" i="1" smtClean="0">
                              <a:latin typeface="Cambria Math" panose="02040503050406030204" pitchFamily="18" charset="0"/>
                              <a:ea typeface="Cambria Math" panose="02040503050406030204" pitchFamily="18" charset="0"/>
                            </a:rPr>
                            <m:t>𝑄</m:t>
                          </m:r>
                        </m:sup>
                      </m:sSubSup>
                    </m:oMath>
                  </m:oMathPara>
                </a14:m>
                <a:endParaRPr kumimoji="1" lang="en-US" altLang="ja-JP" sz="2400"/>
              </a:p>
              <a:p>
                <a:endParaRPr kumimoji="1" lang="en-US" altLang="ja-JP" sz="2400"/>
              </a:p>
              <a:p>
                <a:r>
                  <a:rPr lang="ja-JP" altLang="en-US" sz="2400">
                    <a:solidFill>
                      <a:srgbClr val="FF0000"/>
                    </a:solidFill>
                  </a:rPr>
                  <a:t>ラグランジアンはフレーバー及びスピンに依らない</a:t>
                </a:r>
                <a:endParaRPr lang="en-US" altLang="ja-JP" sz="2400"/>
              </a:p>
            </p:txBody>
          </p:sp>
        </mc:Choice>
        <mc:Fallback xmlns="">
          <p:sp>
            <p:nvSpPr>
              <p:cNvPr id="3" name="テキスト ボックス 2">
                <a:extLst>
                  <a:ext uri="{FF2B5EF4-FFF2-40B4-BE49-F238E27FC236}">
                    <a16:creationId xmlns:a16="http://schemas.microsoft.com/office/drawing/2014/main" id="{CE939B81-27EF-939E-4B94-7B9AE762774A}"/>
                  </a:ext>
                </a:extLst>
              </p:cNvPr>
              <p:cNvSpPr txBox="1">
                <a:spLocks noRot="1" noChangeAspect="1" noMove="1" noResize="1" noEditPoints="1" noAdjustHandles="1" noChangeArrowheads="1" noChangeShapeType="1" noTextEdit="1"/>
              </p:cNvSpPr>
              <p:nvPr/>
            </p:nvSpPr>
            <p:spPr>
              <a:xfrm>
                <a:off x="932543" y="1246948"/>
                <a:ext cx="10326914" cy="4952190"/>
              </a:xfrm>
              <a:prstGeom prst="rect">
                <a:avLst/>
              </a:prstGeom>
              <a:blipFill>
                <a:blip r:embed="rId3"/>
                <a:stretch>
                  <a:fillRect l="-945" t="-739" b="-18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64462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Super flavor symmetry</a:t>
            </a:r>
            <a:endParaRPr kumimoji="1" lang="ja-JP" altLang="en-US" sz="4400">
              <a:solidFill>
                <a:schemeClr val="bg1"/>
              </a:solidFill>
            </a:endParaRPr>
          </a:p>
        </p:txBody>
      </p:sp>
      <p:grpSp>
        <p:nvGrpSpPr>
          <p:cNvPr id="29" name="グループ化 28">
            <a:extLst>
              <a:ext uri="{FF2B5EF4-FFF2-40B4-BE49-F238E27FC236}">
                <a16:creationId xmlns:a16="http://schemas.microsoft.com/office/drawing/2014/main" id="{277A4254-66B4-BEEF-0526-40F00D6105EE}"/>
              </a:ext>
            </a:extLst>
          </p:cNvPr>
          <p:cNvGrpSpPr/>
          <p:nvPr/>
        </p:nvGrpSpPr>
        <p:grpSpPr>
          <a:xfrm>
            <a:off x="2766826" y="3525841"/>
            <a:ext cx="2344280" cy="2319789"/>
            <a:chOff x="2791601" y="3739925"/>
            <a:chExt cx="2344280" cy="2319789"/>
          </a:xfrm>
        </p:grpSpPr>
        <p:sp>
          <p:nvSpPr>
            <p:cNvPr id="5" name="フローチャート: 結合子 4">
              <a:extLst>
                <a:ext uri="{FF2B5EF4-FFF2-40B4-BE49-F238E27FC236}">
                  <a16:creationId xmlns:a16="http://schemas.microsoft.com/office/drawing/2014/main" id="{28D320D1-8B35-DF64-8C39-2907A3C69F1C}"/>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DC2CB0B6-A60C-994B-8A49-68115A88FF6C}"/>
                </a:ext>
              </a:extLst>
            </p:cNvPr>
            <p:cNvGrpSpPr/>
            <p:nvPr/>
          </p:nvGrpSpPr>
          <p:grpSpPr>
            <a:xfrm>
              <a:off x="3247602" y="4022151"/>
              <a:ext cx="1549454" cy="1585556"/>
              <a:chOff x="6783282" y="4022151"/>
              <a:chExt cx="1549454" cy="1585556"/>
            </a:xfrm>
          </p:grpSpPr>
          <p:grpSp>
            <p:nvGrpSpPr>
              <p:cNvPr id="7" name="グループ化 6">
                <a:extLst>
                  <a:ext uri="{FF2B5EF4-FFF2-40B4-BE49-F238E27FC236}">
                    <a16:creationId xmlns:a16="http://schemas.microsoft.com/office/drawing/2014/main" id="{DB5B972D-F0A8-1473-230D-E6B14BB02989}"/>
                  </a:ext>
                </a:extLst>
              </p:cNvPr>
              <p:cNvGrpSpPr/>
              <p:nvPr/>
            </p:nvGrpSpPr>
            <p:grpSpPr>
              <a:xfrm>
                <a:off x="6783282" y="4899820"/>
                <a:ext cx="1549454" cy="707887"/>
                <a:chOff x="794834" y="3521821"/>
                <a:chExt cx="1549454" cy="707887"/>
              </a:xfrm>
            </p:grpSpPr>
            <p:grpSp>
              <p:nvGrpSpPr>
                <p:cNvPr id="9" name="グループ化 8">
                  <a:extLst>
                    <a:ext uri="{FF2B5EF4-FFF2-40B4-BE49-F238E27FC236}">
                      <a16:creationId xmlns:a16="http://schemas.microsoft.com/office/drawing/2014/main" id="{09D21F3A-9D90-A8A4-9C9A-758A7E1BDB06}"/>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B1264E88-A09D-A1D6-5C94-34642D7E5F69}"/>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𝑞</m:t>
                                  </m:r>
                                </m:e>
                              </m:acc>
                            </m:oMath>
                          </m:oMathPara>
                        </a14:m>
                        <a:endParaRPr kumimoji="1" lang="ja-JP" altLang="en-US" sz="2000"/>
                      </a:p>
                    </p:txBody>
                  </p:sp>
                </mc:Choice>
                <mc:Fallback xmlns="">
                  <p:sp>
                    <p:nvSpPr>
                      <p:cNvPr id="16" name="テキスト ボックス 15">
                        <a:extLst>
                          <a:ext uri="{FF2B5EF4-FFF2-40B4-BE49-F238E27FC236}">
                            <a16:creationId xmlns:a16="http://schemas.microsoft.com/office/drawing/2014/main" id="{B1264E88-A09D-A1D6-5C94-34642D7E5F69}"/>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3"/>
                        <a:stretch>
                          <a:fillRect/>
                        </a:stretch>
                      </a:blipFill>
                    </p:spPr>
                    <p:txBody>
                      <a:bodyPr/>
                      <a:lstStyle/>
                      <a:p>
                        <a:r>
                          <a:rPr lang="ja-JP" altLang="en-US">
                            <a:noFill/>
                          </a:rPr>
                          <a:t> </a:t>
                        </a:r>
                      </a:p>
                    </p:txBody>
                  </p:sp>
                </mc:Fallback>
              </mc:AlternateContent>
              <p:sp>
                <p:nvSpPr>
                  <p:cNvPr id="17" name="円/楕円 16">
                    <a:extLst>
                      <a:ext uri="{FF2B5EF4-FFF2-40B4-BE49-F238E27FC236}">
                        <a16:creationId xmlns:a16="http://schemas.microsoft.com/office/drawing/2014/main" id="{6F082CAB-36F5-DBF8-7DA5-44088EF30FCD}"/>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3A54EBD-6E47-45A4-E1E6-ADC4F41427E5}"/>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358BF2B1-A7A9-CF2F-DF2B-90F30109FCC0}"/>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𝑞</m:t>
                                  </m:r>
                                </m:e>
                              </m:acc>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358BF2B1-A7A9-CF2F-DF2B-90F30109FCC0}"/>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4"/>
                        <a:stretch>
                          <a:fillRect/>
                        </a:stretch>
                      </a:blipFill>
                    </p:spPr>
                    <p:txBody>
                      <a:bodyPr/>
                      <a:lstStyle/>
                      <a:p>
                        <a:r>
                          <a:rPr lang="ja-JP" altLang="en-US">
                            <a:noFill/>
                          </a:rPr>
                          <a:t> </a:t>
                        </a:r>
                      </a:p>
                    </p:txBody>
                  </p:sp>
                </mc:Fallback>
              </mc:AlternateContent>
              <p:sp>
                <p:nvSpPr>
                  <p:cNvPr id="15" name="円/楕円 14">
                    <a:extLst>
                      <a:ext uri="{FF2B5EF4-FFF2-40B4-BE49-F238E27FC236}">
                        <a16:creationId xmlns:a16="http://schemas.microsoft.com/office/drawing/2014/main" id="{666BD004-AA5E-128C-9E68-AE01D5147A25}"/>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 name="円/楕円 25">
                <a:extLst>
                  <a:ext uri="{FF2B5EF4-FFF2-40B4-BE49-F238E27FC236}">
                    <a16:creationId xmlns:a16="http://schemas.microsoft.com/office/drawing/2014/main" id="{C7E81E78-4201-ACC6-FFA4-0CC8F59A0EED}"/>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98B0430-740F-E974-5C39-B43CCF40570F}"/>
                      </a:ext>
                    </a:extLst>
                  </p:cNvPr>
                  <p:cNvSpPr txBox="1"/>
                  <p:nvPr/>
                </p:nvSpPr>
                <p:spPr>
                  <a:xfrm>
                    <a:off x="7225190" y="4022151"/>
                    <a:ext cx="570044"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𝑄</m:t>
                          </m:r>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298B0430-740F-E974-5C39-B43CCF40570F}"/>
                      </a:ext>
                    </a:extLst>
                  </p:cNvPr>
                  <p:cNvSpPr txBox="1">
                    <a:spLocks noRot="1" noChangeAspect="1" noMove="1" noResize="1" noEditPoints="1" noAdjustHandles="1" noChangeArrowheads="1" noChangeShapeType="1" noTextEdit="1"/>
                  </p:cNvSpPr>
                  <p:nvPr/>
                </p:nvSpPr>
                <p:spPr>
                  <a:xfrm>
                    <a:off x="7225190" y="4022151"/>
                    <a:ext cx="570044" cy="709233"/>
                  </a:xfrm>
                  <a:prstGeom prst="rect">
                    <a:avLst/>
                  </a:prstGeom>
                  <a:blipFill>
                    <a:blip r:embed="rId5"/>
                    <a:stretch>
                      <a:fillRect/>
                    </a:stretch>
                  </a:blipFill>
                </p:spPr>
                <p:txBody>
                  <a:bodyPr/>
                  <a:lstStyle/>
                  <a:p>
                    <a:r>
                      <a:rPr lang="ja-JP" altLang="en-US">
                        <a:noFill/>
                      </a:rPr>
                      <a:t> </a:t>
                    </a:r>
                  </a:p>
                </p:txBody>
              </p:sp>
            </mc:Fallback>
          </mc:AlternateContent>
        </p:grpSp>
      </p:grpSp>
      <p:grpSp>
        <p:nvGrpSpPr>
          <p:cNvPr id="54" name="グループ化 53">
            <a:extLst>
              <a:ext uri="{FF2B5EF4-FFF2-40B4-BE49-F238E27FC236}">
                <a16:creationId xmlns:a16="http://schemas.microsoft.com/office/drawing/2014/main" id="{21E35E2F-F4B0-3951-84E6-F279E6148323}"/>
              </a:ext>
            </a:extLst>
          </p:cNvPr>
          <p:cNvGrpSpPr/>
          <p:nvPr/>
        </p:nvGrpSpPr>
        <p:grpSpPr>
          <a:xfrm>
            <a:off x="6787998" y="3525841"/>
            <a:ext cx="2344280" cy="2319789"/>
            <a:chOff x="6037721" y="3900979"/>
            <a:chExt cx="2344280" cy="2319789"/>
          </a:xfrm>
        </p:grpSpPr>
        <p:grpSp>
          <p:nvGrpSpPr>
            <p:cNvPr id="30" name="グループ化 29">
              <a:extLst>
                <a:ext uri="{FF2B5EF4-FFF2-40B4-BE49-F238E27FC236}">
                  <a16:creationId xmlns:a16="http://schemas.microsoft.com/office/drawing/2014/main" id="{220CC059-2C41-4483-0431-634546AEC731}"/>
                </a:ext>
              </a:extLst>
            </p:cNvPr>
            <p:cNvGrpSpPr/>
            <p:nvPr/>
          </p:nvGrpSpPr>
          <p:grpSpPr>
            <a:xfrm>
              <a:off x="6037721" y="3900979"/>
              <a:ext cx="2344280" cy="2319789"/>
              <a:chOff x="2791601" y="3739925"/>
              <a:chExt cx="2344280" cy="2319789"/>
            </a:xfrm>
          </p:grpSpPr>
          <p:sp>
            <p:nvSpPr>
              <p:cNvPr id="31" name="フローチャート: 結合子 30">
                <a:extLst>
                  <a:ext uri="{FF2B5EF4-FFF2-40B4-BE49-F238E27FC236}">
                    <a16:creationId xmlns:a16="http://schemas.microsoft.com/office/drawing/2014/main" id="{A7EEE4AA-E15D-5235-06AB-E4E611F5072A}"/>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B4D085C0-1604-1DC2-6FDE-45CADEB94BAF}"/>
                  </a:ext>
                </a:extLst>
              </p:cNvPr>
              <p:cNvGrpSpPr/>
              <p:nvPr/>
            </p:nvGrpSpPr>
            <p:grpSpPr>
              <a:xfrm>
                <a:off x="3247602" y="4899820"/>
                <a:ext cx="1549454" cy="707887"/>
                <a:chOff x="794834" y="3521821"/>
                <a:chExt cx="1549454" cy="707887"/>
              </a:xfrm>
            </p:grpSpPr>
            <p:grpSp>
              <p:nvGrpSpPr>
                <p:cNvPr id="36" name="グループ化 35">
                  <a:extLst>
                    <a:ext uri="{FF2B5EF4-FFF2-40B4-BE49-F238E27FC236}">
                      <a16:creationId xmlns:a16="http://schemas.microsoft.com/office/drawing/2014/main" id="{AFEA7505-1C0B-BBAF-38D2-10CCB165B051}"/>
                    </a:ext>
                  </a:extLst>
                </p:cNvPr>
                <p:cNvGrpSpPr/>
                <p:nvPr/>
              </p:nvGrpSpPr>
              <p:grpSpPr>
                <a:xfrm>
                  <a:off x="1629585" y="3521822"/>
                  <a:ext cx="714703" cy="707886"/>
                  <a:chOff x="3966521" y="3573517"/>
                  <a:chExt cx="714703" cy="707886"/>
                </a:xfrm>
              </p:grpSpPr>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ED51239C-A370-F64F-B4BF-D506B2BFC2DB}"/>
                          </a:ext>
                        </a:extLst>
                      </p:cNvPr>
                      <p:cNvSpPr txBox="1"/>
                      <p:nvPr/>
                    </p:nvSpPr>
                    <p:spPr>
                      <a:xfrm>
                        <a:off x="3966521" y="357351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𝑞</m:t>
                                  </m:r>
                                </m:e>
                              </m:acc>
                            </m:oMath>
                          </m:oMathPara>
                        </a14:m>
                        <a:endParaRPr kumimoji="1" lang="ja-JP" altLang="en-US" sz="2000"/>
                      </a:p>
                    </p:txBody>
                  </p:sp>
                </mc:Choice>
                <mc:Fallback xmlns="">
                  <p:sp>
                    <p:nvSpPr>
                      <p:cNvPr id="40" name="テキスト ボックス 39">
                        <a:extLst>
                          <a:ext uri="{FF2B5EF4-FFF2-40B4-BE49-F238E27FC236}">
                            <a16:creationId xmlns:a16="http://schemas.microsoft.com/office/drawing/2014/main" id="{ED51239C-A370-F64F-B4BF-D506B2BFC2DB}"/>
                          </a:ext>
                        </a:extLst>
                      </p:cNvPr>
                      <p:cNvSpPr txBox="1">
                        <a:spLocks noRot="1" noChangeAspect="1" noMove="1" noResize="1" noEditPoints="1" noAdjustHandles="1" noChangeArrowheads="1" noChangeShapeType="1" noTextEdit="1"/>
                      </p:cNvSpPr>
                      <p:nvPr/>
                    </p:nvSpPr>
                    <p:spPr>
                      <a:xfrm>
                        <a:off x="3966521" y="3573517"/>
                        <a:ext cx="714703" cy="707886"/>
                      </a:xfrm>
                      <a:prstGeom prst="rect">
                        <a:avLst/>
                      </a:prstGeom>
                      <a:blipFill>
                        <a:blip r:embed="rId6"/>
                        <a:stretch>
                          <a:fillRect/>
                        </a:stretch>
                      </a:blipFill>
                    </p:spPr>
                    <p:txBody>
                      <a:bodyPr/>
                      <a:lstStyle/>
                      <a:p>
                        <a:r>
                          <a:rPr lang="ja-JP" altLang="en-US">
                            <a:noFill/>
                          </a:rPr>
                          <a:t> </a:t>
                        </a:r>
                      </a:p>
                    </p:txBody>
                  </p:sp>
                </mc:Fallback>
              </mc:AlternateContent>
              <p:sp>
                <p:nvSpPr>
                  <p:cNvPr id="41" name="円/楕円 40">
                    <a:extLst>
                      <a:ext uri="{FF2B5EF4-FFF2-40B4-BE49-F238E27FC236}">
                        <a16:creationId xmlns:a16="http://schemas.microsoft.com/office/drawing/2014/main" id="{48D10A0F-EEB9-3F5B-2A7D-10C625CCE65E}"/>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715A265E-2A37-F760-1201-E79D8024759C}"/>
                    </a:ext>
                  </a:extLst>
                </p:cNvPr>
                <p:cNvGrpSpPr/>
                <p:nvPr/>
              </p:nvGrpSpPr>
              <p:grpSpPr>
                <a:xfrm>
                  <a:off x="794834" y="3521821"/>
                  <a:ext cx="604309" cy="707886"/>
                  <a:chOff x="3512998" y="5136496"/>
                  <a:chExt cx="604309" cy="707886"/>
                </a:xfrm>
              </p:grpSpPr>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39BD11CE-85D4-AD9C-051B-D6C469814305}"/>
                          </a:ext>
                        </a:extLst>
                      </p:cNvPr>
                      <p:cNvSpPr txBox="1"/>
                      <p:nvPr/>
                    </p:nvSpPr>
                    <p:spPr>
                      <a:xfrm>
                        <a:off x="3547263" y="5136496"/>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𝑞</m:t>
                                  </m:r>
                                </m:e>
                              </m:acc>
                            </m:oMath>
                          </m:oMathPara>
                        </a14:m>
                        <a:endParaRPr kumimoji="1" lang="ja-JP" altLang="en-US" sz="2000"/>
                      </a:p>
                    </p:txBody>
                  </p:sp>
                </mc:Choice>
                <mc:Fallback xmlns="">
                  <p:sp>
                    <p:nvSpPr>
                      <p:cNvPr id="38" name="テキスト ボックス 37">
                        <a:extLst>
                          <a:ext uri="{FF2B5EF4-FFF2-40B4-BE49-F238E27FC236}">
                            <a16:creationId xmlns:a16="http://schemas.microsoft.com/office/drawing/2014/main" id="{39BD11CE-85D4-AD9C-051B-D6C469814305}"/>
                          </a:ext>
                        </a:extLst>
                      </p:cNvPr>
                      <p:cNvSpPr txBox="1">
                        <a:spLocks noRot="1" noChangeAspect="1" noMove="1" noResize="1" noEditPoints="1" noAdjustHandles="1" noChangeArrowheads="1" noChangeShapeType="1" noTextEdit="1"/>
                      </p:cNvSpPr>
                      <p:nvPr/>
                    </p:nvSpPr>
                    <p:spPr>
                      <a:xfrm>
                        <a:off x="3547263" y="5136496"/>
                        <a:ext cx="570044" cy="707886"/>
                      </a:xfrm>
                      <a:prstGeom prst="rect">
                        <a:avLst/>
                      </a:prstGeom>
                      <a:blipFill>
                        <a:blip r:embed="rId7"/>
                        <a:stretch>
                          <a:fillRect/>
                        </a:stretch>
                      </a:blipFill>
                    </p:spPr>
                    <p:txBody>
                      <a:bodyPr/>
                      <a:lstStyle/>
                      <a:p>
                        <a:r>
                          <a:rPr lang="ja-JP" altLang="en-US">
                            <a:noFill/>
                          </a:rPr>
                          <a:t> </a:t>
                        </a:r>
                      </a:p>
                    </p:txBody>
                  </p:sp>
                </mc:Fallback>
              </mc:AlternateContent>
              <p:sp>
                <p:nvSpPr>
                  <p:cNvPr id="39" name="円/楕円 38">
                    <a:extLst>
                      <a:ext uri="{FF2B5EF4-FFF2-40B4-BE49-F238E27FC236}">
                        <a16:creationId xmlns:a16="http://schemas.microsoft.com/office/drawing/2014/main" id="{39373CDD-FE1E-B321-0D4B-EEA714D32784}"/>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F9449B09-7E0D-BDE3-48C9-B355BFFF44A7}"/>
                    </a:ext>
                  </a:extLst>
                </p:cNvPr>
                <p:cNvSpPr txBox="1"/>
                <p:nvPr/>
              </p:nvSpPr>
              <p:spPr>
                <a:xfrm>
                  <a:off x="7297346" y="4304554"/>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42" name="テキスト ボックス 41">
                  <a:extLst>
                    <a:ext uri="{FF2B5EF4-FFF2-40B4-BE49-F238E27FC236}">
                      <a16:creationId xmlns:a16="http://schemas.microsoft.com/office/drawing/2014/main" id="{F9449B09-7E0D-BDE3-48C9-B355BFFF44A7}"/>
                    </a:ext>
                  </a:extLst>
                </p:cNvPr>
                <p:cNvSpPr txBox="1">
                  <a:spLocks noRot="1" noChangeAspect="1" noMove="1" noResize="1" noEditPoints="1" noAdjustHandles="1" noChangeArrowheads="1" noChangeShapeType="1" noTextEdit="1"/>
                </p:cNvSpPr>
                <p:nvPr/>
              </p:nvSpPr>
              <p:spPr>
                <a:xfrm>
                  <a:off x="7297346" y="4304554"/>
                  <a:ext cx="714703" cy="707886"/>
                </a:xfrm>
                <a:prstGeom prst="rect">
                  <a:avLst/>
                </a:prstGeom>
                <a:blipFill>
                  <a:blip r:embed="rId8"/>
                  <a:stretch>
                    <a:fillRect/>
                  </a:stretch>
                </a:blipFill>
              </p:spPr>
              <p:txBody>
                <a:bodyPr/>
                <a:lstStyle/>
                <a:p>
                  <a:r>
                    <a:rPr lang="ja-JP" altLang="en-US">
                      <a:noFill/>
                    </a:rPr>
                    <a:t> </a:t>
                  </a:r>
                </a:p>
              </p:txBody>
            </p:sp>
          </mc:Fallback>
        </mc:AlternateContent>
        <p:sp>
          <p:nvSpPr>
            <p:cNvPr id="43" name="円/楕円 42">
              <a:extLst>
                <a:ext uri="{FF2B5EF4-FFF2-40B4-BE49-F238E27FC236}">
                  <a16:creationId xmlns:a16="http://schemas.microsoft.com/office/drawing/2014/main" id="{61385C65-452A-BDDE-DD39-E3174F72CCC3}"/>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F0C9AC2-F456-9CAC-CE60-5ED221DDE478}"/>
                    </a:ext>
                  </a:extLst>
                </p:cNvPr>
                <p:cNvSpPr txBox="1"/>
                <p:nvPr/>
              </p:nvSpPr>
              <p:spPr>
                <a:xfrm>
                  <a:off x="6510854" y="4321555"/>
                  <a:ext cx="57004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𝑄</m:t>
                            </m:r>
                          </m:e>
                        </m:acc>
                      </m:oMath>
                    </m:oMathPara>
                  </a14:m>
                  <a:endParaRPr kumimoji="1" lang="ja-JP" altLang="en-US" sz="2000"/>
                </a:p>
              </p:txBody>
            </p:sp>
          </mc:Choice>
          <mc:Fallback xmlns="">
            <p:sp>
              <p:nvSpPr>
                <p:cNvPr id="44" name="テキスト ボックス 43">
                  <a:extLst>
                    <a:ext uri="{FF2B5EF4-FFF2-40B4-BE49-F238E27FC236}">
                      <a16:creationId xmlns:a16="http://schemas.microsoft.com/office/drawing/2014/main" id="{3F0C9AC2-F456-9CAC-CE60-5ED221DDE478}"/>
                    </a:ext>
                  </a:extLst>
                </p:cNvPr>
                <p:cNvSpPr txBox="1">
                  <a:spLocks noRot="1" noChangeAspect="1" noMove="1" noResize="1" noEditPoints="1" noAdjustHandles="1" noChangeArrowheads="1" noChangeShapeType="1" noTextEdit="1"/>
                </p:cNvSpPr>
                <p:nvPr/>
              </p:nvSpPr>
              <p:spPr>
                <a:xfrm>
                  <a:off x="6510854" y="4321555"/>
                  <a:ext cx="570044" cy="707886"/>
                </a:xfrm>
                <a:prstGeom prst="rect">
                  <a:avLst/>
                </a:prstGeom>
                <a:blipFill>
                  <a:blip r:embed="rId9"/>
                  <a:stretch>
                    <a:fillRect/>
                  </a:stretch>
                </a:blipFill>
              </p:spPr>
              <p:txBody>
                <a:bodyPr/>
                <a:lstStyle/>
                <a:p>
                  <a:r>
                    <a:rPr lang="ja-JP" altLang="en-US">
                      <a:noFill/>
                    </a:rPr>
                    <a:t> </a:t>
                  </a:r>
                </a:p>
              </p:txBody>
            </p:sp>
          </mc:Fallback>
        </mc:AlternateContent>
        <p:sp>
          <p:nvSpPr>
            <p:cNvPr id="45" name="円/楕円 44">
              <a:extLst>
                <a:ext uri="{FF2B5EF4-FFF2-40B4-BE49-F238E27FC236}">
                  <a16:creationId xmlns:a16="http://schemas.microsoft.com/office/drawing/2014/main" id="{17FC545F-9DF8-29FE-B7C0-8FC65031D54E}"/>
                </a:ext>
              </a:extLst>
            </p:cNvPr>
            <p:cNvSpPr/>
            <p:nvPr/>
          </p:nvSpPr>
          <p:spPr>
            <a:xfrm>
              <a:off x="6493722" y="4337734"/>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C6FC59B8-A78E-0C26-85ED-60C88743E463}"/>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B6CE7A4B-3082-AACC-C2D6-DCEB3F30CEA0}"/>
                  </a:ext>
                </a:extLst>
              </p:cNvPr>
              <p:cNvSpPr txBox="1"/>
              <p:nvPr/>
            </p:nvSpPr>
            <p:spPr>
              <a:xfrm>
                <a:off x="1487146" y="2611093"/>
                <a:ext cx="7860054" cy="831766"/>
              </a:xfrm>
              <a:prstGeom prst="rect">
                <a:avLst/>
              </a:prstGeom>
              <a:noFill/>
            </p:spPr>
            <p:txBody>
              <a:bodyPr wrap="square">
                <a:spAutoFit/>
              </a:bodyPr>
              <a:lstStyle/>
              <a:p>
                <a:r>
                  <a:rPr kumimoji="1" lang="ja-JP" altLang="en-US" sz="2400"/>
                  <a:t>→ヘビークォーク極限において</a:t>
                </a:r>
                <a14:m>
                  <m:oMath xmlns:m="http://schemas.openxmlformats.org/officeDocument/2006/math">
                    <m:r>
                      <a:rPr kumimoji="1" lang="en-US" altLang="ja-JP" sz="2400" b="0" i="1" smtClean="0">
                        <a:latin typeface="Cambria Math" panose="02040503050406030204" pitchFamily="18" charset="0"/>
                      </a:rPr>
                      <m:t>𝑄𝑄</m:t>
                    </m:r>
                  </m:oMath>
                </a14:m>
                <a:r>
                  <a:rPr kumimoji="1" lang="ja-JP" altLang="en-US" sz="2400"/>
                  <a:t>は</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i="1">
                            <a:latin typeface="Cambria Math" panose="02040503050406030204" pitchFamily="18" charset="0"/>
                          </a:rPr>
                          <m:t>𝑄</m:t>
                        </m:r>
                      </m:e>
                    </m:acc>
                  </m:oMath>
                </a14:m>
                <a:r>
                  <a:rPr kumimoji="1" lang="ja-JP" altLang="en-US" sz="2400"/>
                  <a:t>と同じ相互作用</a:t>
                </a:r>
                <a:endParaRPr kumimoji="1" lang="en-US" altLang="ja-JP" sz="2400"/>
              </a:p>
              <a:p>
                <a:r>
                  <a:rPr lang="ja-JP" altLang="en-US" sz="2400"/>
                  <a:t>→</a:t>
                </a:r>
                <a:r>
                  <a:rPr lang="ja-JP" altLang="en-US" sz="2400">
                    <a:solidFill>
                      <a:srgbClr val="FF0000"/>
                    </a:solidFill>
                  </a:rPr>
                  <a:t>スーパーフレーバー対称性</a:t>
                </a:r>
                <a:r>
                  <a:rPr lang="en-US" altLang="ja-JP" sz="2400">
                    <a:solidFill>
                      <a:srgbClr val="FF0000"/>
                    </a:solidFill>
                  </a:rPr>
                  <a:t>(SFS)</a:t>
                </a:r>
              </a:p>
            </p:txBody>
          </p:sp>
        </mc:Choice>
        <mc:Fallback xmlns="">
          <p:sp>
            <p:nvSpPr>
              <p:cNvPr id="48" name="テキスト ボックス 47">
                <a:extLst>
                  <a:ext uri="{FF2B5EF4-FFF2-40B4-BE49-F238E27FC236}">
                    <a16:creationId xmlns:a16="http://schemas.microsoft.com/office/drawing/2014/main" id="{B6CE7A4B-3082-AACC-C2D6-DCEB3F30CEA0}"/>
                  </a:ext>
                </a:extLst>
              </p:cNvPr>
              <p:cNvSpPr txBox="1">
                <a:spLocks noRot="1" noChangeAspect="1" noMove="1" noResize="1" noEditPoints="1" noAdjustHandles="1" noChangeArrowheads="1" noChangeShapeType="1" noTextEdit="1"/>
              </p:cNvSpPr>
              <p:nvPr/>
            </p:nvSpPr>
            <p:spPr>
              <a:xfrm>
                <a:off x="1487146" y="2611093"/>
                <a:ext cx="7860054" cy="831766"/>
              </a:xfrm>
              <a:prstGeom prst="rect">
                <a:avLst/>
              </a:prstGeom>
              <a:blipFill>
                <a:blip r:embed="rId10"/>
                <a:stretch>
                  <a:fillRect l="-1241" t="-5109" b="-15328"/>
                </a:stretch>
              </a:blipFill>
            </p:spPr>
            <p:txBody>
              <a:bodyPr/>
              <a:lstStyle/>
              <a:p>
                <a:r>
                  <a:rPr lang="ja-JP" altLang="en-US">
                    <a:noFill/>
                  </a:rPr>
                  <a:t> </a:t>
                </a:r>
              </a:p>
            </p:txBody>
          </p:sp>
        </mc:Fallback>
      </mc:AlternateContent>
      <p:grpSp>
        <p:nvGrpSpPr>
          <p:cNvPr id="53" name="グループ化 52">
            <a:extLst>
              <a:ext uri="{FF2B5EF4-FFF2-40B4-BE49-F238E27FC236}">
                <a16:creationId xmlns:a16="http://schemas.microsoft.com/office/drawing/2014/main" id="{5565EB2F-B7CA-2C78-6006-C33E03EE8342}"/>
              </a:ext>
            </a:extLst>
          </p:cNvPr>
          <p:cNvGrpSpPr/>
          <p:nvPr/>
        </p:nvGrpSpPr>
        <p:grpSpPr>
          <a:xfrm>
            <a:off x="1449462" y="1060456"/>
            <a:ext cx="6377356" cy="1363184"/>
            <a:chOff x="1433832" y="1228681"/>
            <a:chExt cx="6377356" cy="1363184"/>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53E8D5F-A42C-4D78-CC7C-9F2871C0F694}"/>
                    </a:ext>
                  </a:extLst>
                </p:cNvPr>
                <p:cNvSpPr txBox="1"/>
                <p:nvPr/>
              </p:nvSpPr>
              <p:spPr>
                <a:xfrm>
                  <a:off x="1736962" y="1329914"/>
                  <a:ext cx="6074226" cy="1201098"/>
                </a:xfrm>
                <a:prstGeom prst="rect">
                  <a:avLst/>
                </a:prstGeom>
                <a:noFill/>
              </p:spPr>
              <p:txBody>
                <a:bodyPr wrap="square" rtlCol="0">
                  <a:spAutoFit/>
                </a:bodyPr>
                <a:lstStyle/>
                <a:p>
                  <a:r>
                    <a:rPr kumimoji="1" lang="ja-JP" altLang="en-US" sz="2400"/>
                    <a:t>反ヘビーダイクォーク</a:t>
                  </a:r>
                  <a14:m>
                    <m:oMath xmlns:m="http://schemas.openxmlformats.org/officeDocument/2006/math">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𝑄</m:t>
                          </m:r>
                        </m:e>
                      </m:acc>
                    </m:oMath>
                  </a14:m>
                  <a:r>
                    <a:rPr kumimoji="1" lang="ja-JP" altLang="en-US" sz="2400"/>
                    <a:t>のカラー表現</a:t>
                  </a:r>
                  <a:r>
                    <a:rPr kumimoji="1" lang="en-US" altLang="ja-JP" sz="2400"/>
                    <a:t>3</a:t>
                  </a:r>
                </a:p>
                <a:p>
                  <a:endParaRPr kumimoji="1" lang="en-US" altLang="ja-JP" sz="2400"/>
                </a:p>
                <a:p>
                  <a:r>
                    <a:rPr lang="ja-JP" altLang="en-US" sz="2400"/>
                    <a:t>ヘビークォーク</a:t>
                  </a:r>
                  <a14:m>
                    <m:oMath xmlns:m="http://schemas.openxmlformats.org/officeDocument/2006/math">
                      <m:r>
                        <a:rPr lang="en-US" altLang="ja-JP" sz="2400" b="0" i="1" smtClean="0">
                          <a:latin typeface="Cambria Math" panose="02040503050406030204" pitchFamily="18" charset="0"/>
                        </a:rPr>
                        <m:t>𝑄</m:t>
                      </m:r>
                    </m:oMath>
                  </a14:m>
                  <a:r>
                    <a:rPr lang="ja-JP" altLang="en-US" sz="2400"/>
                    <a:t>のカラー表現</a:t>
                  </a:r>
                  <a:r>
                    <a:rPr lang="en-US" altLang="ja-JP" sz="2400"/>
                    <a:t>3</a:t>
                  </a:r>
                </a:p>
              </p:txBody>
            </p:sp>
          </mc:Choice>
          <mc:Fallback xmlns="">
            <p:sp>
              <p:nvSpPr>
                <p:cNvPr id="3" name="テキスト ボックス 2">
                  <a:extLst>
                    <a:ext uri="{FF2B5EF4-FFF2-40B4-BE49-F238E27FC236}">
                      <a16:creationId xmlns:a16="http://schemas.microsoft.com/office/drawing/2014/main" id="{253E8D5F-A42C-4D78-CC7C-9F2871C0F694}"/>
                    </a:ext>
                  </a:extLst>
                </p:cNvPr>
                <p:cNvSpPr txBox="1">
                  <a:spLocks noRot="1" noChangeAspect="1" noMove="1" noResize="1" noEditPoints="1" noAdjustHandles="1" noChangeArrowheads="1" noChangeShapeType="1" noTextEdit="1"/>
                </p:cNvSpPr>
                <p:nvPr/>
              </p:nvSpPr>
              <p:spPr>
                <a:xfrm>
                  <a:off x="1736962" y="1329914"/>
                  <a:ext cx="6074226" cy="1201098"/>
                </a:xfrm>
                <a:prstGeom prst="rect">
                  <a:avLst/>
                </a:prstGeom>
                <a:blipFill>
                  <a:blip r:embed="rId11"/>
                  <a:stretch>
                    <a:fillRect l="-1505" t="-3553" b="-10660"/>
                  </a:stretch>
                </a:blipFill>
              </p:spPr>
              <p:txBody>
                <a:bodyPr/>
                <a:lstStyle/>
                <a:p>
                  <a:r>
                    <a:rPr lang="ja-JP" altLang="en-US">
                      <a:noFill/>
                    </a:rPr>
                    <a:t> </a:t>
                  </a:r>
                </a:p>
              </p:txBody>
            </p:sp>
          </mc:Fallback>
        </mc:AlternateContent>
        <p:sp>
          <p:nvSpPr>
            <p:cNvPr id="49" name="左中かっこ 48">
              <a:extLst>
                <a:ext uri="{FF2B5EF4-FFF2-40B4-BE49-F238E27FC236}">
                  <a16:creationId xmlns:a16="http://schemas.microsoft.com/office/drawing/2014/main" id="{E0A6B452-B51C-CFF2-9A5E-41248C0FAF88}"/>
                </a:ext>
              </a:extLst>
            </p:cNvPr>
            <p:cNvSpPr/>
            <p:nvPr/>
          </p:nvSpPr>
          <p:spPr>
            <a:xfrm>
              <a:off x="1433832" y="1228681"/>
              <a:ext cx="406400" cy="13631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51" name="曲線コネクタ 50">
            <a:extLst>
              <a:ext uri="{FF2B5EF4-FFF2-40B4-BE49-F238E27FC236}">
                <a16:creationId xmlns:a16="http://schemas.microsoft.com/office/drawing/2014/main" id="{59B40F07-F166-27E6-C47F-20A3A82B02CC}"/>
              </a:ext>
            </a:extLst>
          </p:cNvPr>
          <p:cNvCxnSpPr>
            <a:cxnSpLocks/>
          </p:cNvCxnSpPr>
          <p:nvPr/>
        </p:nvCxnSpPr>
        <p:spPr>
          <a:xfrm rot="16200000" flipH="1">
            <a:off x="5644351" y="2260857"/>
            <a:ext cx="184869" cy="3358414"/>
          </a:xfrm>
          <a:prstGeom prst="curvedConnector3">
            <a:avLst>
              <a:gd name="adj1" fmla="val -1236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A9F7D2AA-D9FE-3416-294F-C44991407050}"/>
                  </a:ext>
                </a:extLst>
              </p:cNvPr>
              <p:cNvSpPr txBox="1"/>
              <p:nvPr/>
            </p:nvSpPr>
            <p:spPr>
              <a:xfrm>
                <a:off x="1449462" y="6250400"/>
                <a:ext cx="9012798" cy="461665"/>
              </a:xfrm>
              <a:prstGeom prst="rect">
                <a:avLst/>
              </a:prstGeom>
              <a:noFill/>
            </p:spPr>
            <p:txBody>
              <a:bodyPr wrap="square" rtlCol="0">
                <a:spAutoFit/>
              </a:bodyPr>
              <a:lstStyle/>
              <a:p>
                <a:r>
                  <a:rPr kumimoji="1" lang="ja-JP" altLang="en-US" sz="2400">
                    <a:solidFill>
                      <a:srgbClr val="FF0000"/>
                    </a:solidFill>
                  </a:rPr>
                  <a:t>本研究では</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𝑇</m:t>
                        </m:r>
                      </m:e>
                      <m:sub>
                        <m:r>
                          <a:rPr lang="en-US" altLang="ja-JP" sz="2400" i="1">
                            <a:solidFill>
                              <a:srgbClr val="FF0000"/>
                            </a:solidFill>
                            <a:latin typeface="Cambria Math" panose="02040503050406030204" pitchFamily="18" charset="0"/>
                          </a:rPr>
                          <m:t>𝑐𝑐</m:t>
                        </m:r>
                      </m:sub>
                    </m:sSub>
                  </m:oMath>
                </a14:m>
                <a:r>
                  <a:rPr kumimoji="1" lang="ja-JP" altLang="en-US" sz="2400">
                    <a:solidFill>
                      <a:srgbClr val="FF0000"/>
                    </a:solidFill>
                  </a:rPr>
                  <a:t>と</a:t>
                </a:r>
                <a:r>
                  <a:rPr kumimoji="1" lang="en-US" altLang="ja-JP" sz="2400">
                    <a:solidFill>
                      <a:srgbClr val="FF0000"/>
                    </a:solidFill>
                  </a:rPr>
                  <a:t>Singly Heavy Baryon(SHB)</a:t>
                </a:r>
                <a:r>
                  <a:rPr kumimoji="1" lang="ja-JP" altLang="en-US" sz="2400">
                    <a:solidFill>
                      <a:srgbClr val="FF0000"/>
                    </a:solidFill>
                  </a:rPr>
                  <a:t>との間に</a:t>
                </a:r>
                <a:r>
                  <a:rPr kumimoji="1" lang="en-US" altLang="ja-JP" sz="2400">
                    <a:solidFill>
                      <a:srgbClr val="FF0000"/>
                    </a:solidFill>
                  </a:rPr>
                  <a:t>SFS</a:t>
                </a:r>
                <a:r>
                  <a:rPr kumimoji="1" lang="ja-JP" altLang="en-US" sz="2400">
                    <a:solidFill>
                      <a:srgbClr val="FF0000"/>
                    </a:solidFill>
                  </a:rPr>
                  <a:t>を仮定</a:t>
                </a:r>
              </a:p>
            </p:txBody>
          </p:sp>
        </mc:Choice>
        <mc:Fallback xmlns="">
          <p:sp>
            <p:nvSpPr>
              <p:cNvPr id="55" name="テキスト ボックス 54">
                <a:extLst>
                  <a:ext uri="{FF2B5EF4-FFF2-40B4-BE49-F238E27FC236}">
                    <a16:creationId xmlns:a16="http://schemas.microsoft.com/office/drawing/2014/main" id="{A9F7D2AA-D9FE-3416-294F-C44991407050}"/>
                  </a:ext>
                </a:extLst>
              </p:cNvPr>
              <p:cNvSpPr txBox="1">
                <a:spLocks noRot="1" noChangeAspect="1" noMove="1" noResize="1" noEditPoints="1" noAdjustHandles="1" noChangeArrowheads="1" noChangeShapeType="1" noTextEdit="1"/>
              </p:cNvSpPr>
              <p:nvPr/>
            </p:nvSpPr>
            <p:spPr>
              <a:xfrm>
                <a:off x="1449462" y="6250400"/>
                <a:ext cx="9012798" cy="461665"/>
              </a:xfrm>
              <a:prstGeom prst="rect">
                <a:avLst/>
              </a:prstGeom>
              <a:blipFill>
                <a:blip r:embed="rId12"/>
                <a:stretch>
                  <a:fillRect l="-1083"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4346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6895956" cy="769441"/>
              </a:xfrm>
              <a:prstGeom prst="rect">
                <a:avLst/>
              </a:prstGeom>
              <a:noFill/>
            </p:spPr>
            <p:txBody>
              <a:bodyPr wrap="square" rtlCol="0">
                <a:spAutoFit/>
              </a:bodyPr>
              <a:lstStyle/>
              <a:p>
                <a:r>
                  <a:rPr kumimoji="1" lang="en-US" altLang="ja-JP" sz="4400">
                    <a:solidFill>
                      <a:schemeClr val="bg1"/>
                    </a:solidFill>
                  </a:rPr>
                  <a:t>Diquarks inside the </a:t>
                </a:r>
                <a14:m>
                  <m:oMath xmlns:m="http://schemas.openxmlformats.org/officeDocument/2006/math">
                    <m:sSub>
                      <m:sSubPr>
                        <m:ctrlPr>
                          <a:rPr lang="en-US" altLang="ja-JP" sz="4400" i="1" smtClean="0">
                            <a:solidFill>
                              <a:schemeClr val="bg1"/>
                            </a:solidFill>
                            <a:latin typeface="Cambria Math" panose="02040503050406030204" pitchFamily="18" charset="0"/>
                          </a:rPr>
                        </m:ctrlPr>
                      </m:sSubPr>
                      <m:e>
                        <m:r>
                          <a:rPr lang="en-US" altLang="ja-JP" sz="4400" i="1">
                            <a:solidFill>
                              <a:schemeClr val="bg1"/>
                            </a:solidFill>
                            <a:latin typeface="Cambria Math" panose="02040503050406030204" pitchFamily="18" charset="0"/>
                          </a:rPr>
                          <m:t>𝑇</m:t>
                        </m:r>
                      </m:e>
                      <m:sub>
                        <m:r>
                          <a:rPr lang="en-US" altLang="ja-JP" sz="4400" i="1">
                            <a:solidFill>
                              <a:schemeClr val="bg1"/>
                            </a:solidFill>
                            <a:latin typeface="Cambria Math" panose="02040503050406030204" pitchFamily="18" charset="0"/>
                          </a:rPr>
                          <m:t>𝑐𝑐</m:t>
                        </m:r>
                      </m:sub>
                    </m:sSub>
                  </m:oMath>
                </a14:m>
                <a:r>
                  <a:rPr kumimoji="1" lang="en-US" altLang="ja-JP" sz="4400">
                    <a:solidFill>
                      <a:schemeClr val="bg1"/>
                    </a:solidFill>
                  </a:rPr>
                  <a:t>’s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0" y="47697"/>
                <a:ext cx="6895956" cy="769441"/>
              </a:xfrm>
              <a:prstGeom prst="rect">
                <a:avLst/>
              </a:prstGeom>
              <a:blipFill>
                <a:blip r:embed="rId3"/>
                <a:stretch>
                  <a:fillRect l="-3537"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C3AEF0D-5B21-9762-D55F-F1B31698DF58}"/>
                  </a:ext>
                </a:extLst>
              </p:cNvPr>
              <p:cNvSpPr txBox="1"/>
              <p:nvPr/>
            </p:nvSpPr>
            <p:spPr>
              <a:xfrm>
                <a:off x="549148" y="1052012"/>
                <a:ext cx="8387256" cy="532710"/>
              </a:xfrm>
              <a:prstGeom prst="rect">
                <a:avLst/>
              </a:prstGeom>
              <a:noFill/>
            </p:spPr>
            <p:txBody>
              <a:bodyPr wrap="square" rtlCol="0">
                <a:spAutoFit/>
              </a:bodyPr>
              <a:lstStyle/>
              <a:p>
                <a14:m>
                  <m:oMath xmlns:m="http://schemas.openxmlformats.org/officeDocument/2006/math">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𝑇</m:t>
                        </m:r>
                      </m:e>
                      <m:sub>
                        <m:r>
                          <a:rPr kumimoji="1" lang="en-US" altLang="ja-JP" sz="2800" b="0" i="1" smtClean="0">
                            <a:latin typeface="Cambria Math" panose="02040503050406030204" pitchFamily="18" charset="0"/>
                            <a:ea typeface="Cambria Math" panose="02040503050406030204" pitchFamily="18" charset="0"/>
                          </a:rPr>
                          <m:t>𝑐𝑐</m:t>
                        </m:r>
                      </m:sub>
                      <m:sup>
                        <m:r>
                          <a:rPr kumimoji="1" lang="en-US" altLang="ja-JP" sz="2800" b="0" i="1" smtClean="0">
                            <a:latin typeface="Cambria Math" panose="02040503050406030204" pitchFamily="18" charset="0"/>
                            <a:ea typeface="Cambria Math" panose="02040503050406030204" pitchFamily="18" charset="0"/>
                          </a:rPr>
                          <m:t>+</m:t>
                        </m:r>
                      </m:sup>
                    </m:sSubSup>
                  </m:oMath>
                </a14:m>
                <a:r>
                  <a:rPr kumimoji="1" lang="ja-JP" altLang="en-US" sz="2800"/>
                  <a:t>：</a:t>
                </a:r>
                <a:r>
                  <a:rPr lang="en-US" altLang="ja-JP" sz="2800"/>
                  <a:t>LHCb</a:t>
                </a:r>
                <a:r>
                  <a:rPr kumimoji="1" lang="en-US" altLang="ja-JP" sz="2800"/>
                  <a:t>,2021</a:t>
                </a:r>
                <a:r>
                  <a:rPr kumimoji="1" lang="ja-JP" altLang="en-US" sz="2800"/>
                  <a:t>年</a:t>
                </a:r>
                <a:r>
                  <a:rPr kumimoji="1" lang="en-US" altLang="ja-JP" sz="2800"/>
                  <a:t>[3]</a:t>
                </a:r>
                <a:endParaRPr kumimoji="1" lang="ja-JP" altLang="en-US"/>
              </a:p>
            </p:txBody>
          </p:sp>
        </mc:Choice>
        <mc:Fallback xmlns="">
          <p:sp>
            <p:nvSpPr>
              <p:cNvPr id="13" name="テキスト ボックス 12">
                <a:extLst>
                  <a:ext uri="{FF2B5EF4-FFF2-40B4-BE49-F238E27FC236}">
                    <a16:creationId xmlns:a16="http://schemas.microsoft.com/office/drawing/2014/main" id="{5C3AEF0D-5B21-9762-D55F-F1B31698DF58}"/>
                  </a:ext>
                </a:extLst>
              </p:cNvPr>
              <p:cNvSpPr txBox="1">
                <a:spLocks noRot="1" noChangeAspect="1" noMove="1" noResize="1" noEditPoints="1" noAdjustHandles="1" noChangeArrowheads="1" noChangeShapeType="1" noTextEdit="1"/>
              </p:cNvSpPr>
              <p:nvPr/>
            </p:nvSpPr>
            <p:spPr>
              <a:xfrm>
                <a:off x="549148" y="1052012"/>
                <a:ext cx="8387256" cy="532710"/>
              </a:xfrm>
              <a:prstGeom prst="rect">
                <a:avLst/>
              </a:prstGeom>
              <a:blipFill>
                <a:blip r:embed="rId4"/>
                <a:stretch>
                  <a:fillRect t="-11494" b="-31034"/>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E80A8E47-7027-9435-7F16-87F51559E96E}"/>
              </a:ext>
            </a:extLst>
          </p:cNvPr>
          <p:cNvSpPr txBox="1"/>
          <p:nvPr/>
        </p:nvSpPr>
        <p:spPr>
          <a:xfrm>
            <a:off x="58528" y="6555554"/>
            <a:ext cx="5055476" cy="307777"/>
          </a:xfrm>
          <a:prstGeom prst="rect">
            <a:avLst/>
          </a:prstGeom>
          <a:noFill/>
        </p:spPr>
        <p:txBody>
          <a:bodyPr wrap="square" rtlCol="0">
            <a:spAutoFit/>
          </a:bodyPr>
          <a:lstStyle/>
          <a:p>
            <a:r>
              <a:rPr kumimoji="1" lang="en-US" altLang="ja-JP" sz="1400"/>
              <a:t>[3]Roel </a:t>
            </a:r>
            <a:r>
              <a:rPr kumimoji="1" lang="en-US" altLang="ja-JP" sz="1400" err="1"/>
              <a:t>Aaji</a:t>
            </a:r>
            <a:r>
              <a:rPr kumimoji="1" lang="en-US" altLang="ja-JP" sz="1400"/>
              <a:t> et al. Nature Phys., Vol. 18, No. 7, pp. 751-754</a:t>
            </a:r>
            <a:endParaRPr kumimoji="1" lang="ja-JP" altLang="en-US" sz="1400"/>
          </a:p>
        </p:txBody>
      </p:sp>
      <p:grpSp>
        <p:nvGrpSpPr>
          <p:cNvPr id="59" name="グループ化 58">
            <a:extLst>
              <a:ext uri="{FF2B5EF4-FFF2-40B4-BE49-F238E27FC236}">
                <a16:creationId xmlns:a16="http://schemas.microsoft.com/office/drawing/2014/main" id="{1B15BADF-B96A-1A00-40E4-3B17359653D9}"/>
              </a:ext>
            </a:extLst>
          </p:cNvPr>
          <p:cNvGrpSpPr/>
          <p:nvPr/>
        </p:nvGrpSpPr>
        <p:grpSpPr>
          <a:xfrm>
            <a:off x="722424" y="3429508"/>
            <a:ext cx="2629473" cy="2641896"/>
            <a:chOff x="824291" y="1897914"/>
            <a:chExt cx="2629473" cy="2641896"/>
          </a:xfrm>
        </p:grpSpPr>
        <p:sp>
          <p:nvSpPr>
            <p:cNvPr id="15" name="フローチャート: 結合子 14">
              <a:extLst>
                <a:ext uri="{FF2B5EF4-FFF2-40B4-BE49-F238E27FC236}">
                  <a16:creationId xmlns:a16="http://schemas.microsoft.com/office/drawing/2014/main" id="{BFD05F9E-CF9E-BBAE-4F1C-B44829AF1E72}"/>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20C55FCD-A8F3-BD80-0491-47E1F6C4CF9F}"/>
                </a:ext>
              </a:extLst>
            </p:cNvPr>
            <p:cNvGrpSpPr/>
            <p:nvPr/>
          </p:nvGrpSpPr>
          <p:grpSpPr>
            <a:xfrm>
              <a:off x="1134437" y="2626843"/>
              <a:ext cx="1209851" cy="1832470"/>
              <a:chOff x="1134437" y="2626843"/>
              <a:chExt cx="1209851" cy="1832470"/>
            </a:xfrm>
          </p:grpSpPr>
          <p:grpSp>
            <p:nvGrpSpPr>
              <p:cNvPr id="31" name="グループ化 30">
                <a:extLst>
                  <a:ext uri="{FF2B5EF4-FFF2-40B4-BE49-F238E27FC236}">
                    <a16:creationId xmlns:a16="http://schemas.microsoft.com/office/drawing/2014/main" id="{01DE9FC9-6ED1-9EF3-6EB2-4F048D5053C3}"/>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4006CA0-1730-5E4C-0818-96BFADF5C83A}"/>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84006CA0-1730-5E4C-0818-96BFADF5C83A}"/>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5"/>
                      <a:stretch>
                        <a:fillRect/>
                      </a:stretch>
                    </a:blipFill>
                  </p:spPr>
                  <p:txBody>
                    <a:bodyPr/>
                    <a:lstStyle/>
                    <a:p>
                      <a:r>
                        <a:rPr lang="ja-JP" altLang="en-US">
                          <a:noFill/>
                        </a:rPr>
                        <a:t> </a:t>
                      </a:r>
                    </a:p>
                  </p:txBody>
                </p:sp>
              </mc:Fallback>
            </mc:AlternateContent>
            <p:sp>
              <p:nvSpPr>
                <p:cNvPr id="30" name="円/楕円 29">
                  <a:extLst>
                    <a:ext uri="{FF2B5EF4-FFF2-40B4-BE49-F238E27FC236}">
                      <a16:creationId xmlns:a16="http://schemas.microsoft.com/office/drawing/2014/main" id="{6F0FBA46-C61F-EC5F-28BA-5FA6837B19DA}"/>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a:extLst>
                  <a:ext uri="{FF2B5EF4-FFF2-40B4-BE49-F238E27FC236}">
                    <a16:creationId xmlns:a16="http://schemas.microsoft.com/office/drawing/2014/main" id="{57A82EB4-DA0C-3CF7-A2C9-790664D9ABB2}"/>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8516D693-AA10-1117-BA68-6B557816A337}"/>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D650D33-6967-1850-D1B2-0DEE691D8FB9}"/>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𝑐</m:t>
                            </m:r>
                          </m:oMath>
                        </m:oMathPara>
                      </a14:m>
                      <a:endParaRPr kumimoji="1" lang="ja-JP" altLang="en-US" sz="2000"/>
                    </a:p>
                  </p:txBody>
                </p:sp>
              </mc:Choice>
              <mc:Fallback xmlns="">
                <p:sp>
                  <p:nvSpPr>
                    <p:cNvPr id="24" name="テキスト ボックス 23">
                      <a:extLst>
                        <a:ext uri="{FF2B5EF4-FFF2-40B4-BE49-F238E27FC236}">
                          <a16:creationId xmlns:a16="http://schemas.microsoft.com/office/drawing/2014/main" id="{2D650D33-6967-1850-D1B2-0DEE691D8FB9}"/>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6"/>
                      <a:stretch>
                        <a:fillRect/>
                      </a:stretch>
                    </a:blipFill>
                  </p:spPr>
                  <p:txBody>
                    <a:bodyPr/>
                    <a:lstStyle/>
                    <a:p>
                      <a:r>
                        <a:rPr lang="ja-JP" altLang="en-US">
                          <a:noFill/>
                        </a:rPr>
                        <a:t> </a:t>
                      </a:r>
                    </a:p>
                  </p:txBody>
                </p:sp>
              </mc:Fallback>
            </mc:AlternateContent>
            <p:sp>
              <p:nvSpPr>
                <p:cNvPr id="37" name="円/楕円 36">
                  <a:extLst>
                    <a:ext uri="{FF2B5EF4-FFF2-40B4-BE49-F238E27FC236}">
                      <a16:creationId xmlns:a16="http://schemas.microsoft.com/office/drawing/2014/main" id="{9824CA82-6EE8-27E5-60D7-16CDC03B4C0C}"/>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コネクタ 43">
                <a:extLst>
                  <a:ext uri="{FF2B5EF4-FFF2-40B4-BE49-F238E27FC236}">
                    <a16:creationId xmlns:a16="http://schemas.microsoft.com/office/drawing/2014/main" id="{8E61E379-637D-DBF5-714C-FA59B56E6519}"/>
                  </a:ext>
                </a:extLst>
              </p:cNvPr>
              <p:cNvCxnSpPr>
                <a:cxnSpLocks/>
                <a:endCxn id="30"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376661B7-DB07-D589-4601-8D51F5D670C5}"/>
                </a:ext>
              </a:extLst>
            </p:cNvPr>
            <p:cNvGrpSpPr/>
            <p:nvPr/>
          </p:nvGrpSpPr>
          <p:grpSpPr>
            <a:xfrm>
              <a:off x="2083824" y="1988804"/>
              <a:ext cx="1209851" cy="1832470"/>
              <a:chOff x="1134437" y="2626843"/>
              <a:chExt cx="1209851" cy="1832470"/>
            </a:xfrm>
          </p:grpSpPr>
          <p:grpSp>
            <p:nvGrpSpPr>
              <p:cNvPr id="49" name="グループ化 48">
                <a:extLst>
                  <a:ext uri="{FF2B5EF4-FFF2-40B4-BE49-F238E27FC236}">
                    <a16:creationId xmlns:a16="http://schemas.microsoft.com/office/drawing/2014/main" id="{114BFB60-9AAD-653B-9E67-C368AA950122}"/>
                  </a:ext>
                </a:extLst>
              </p:cNvPr>
              <p:cNvGrpSpPr/>
              <p:nvPr/>
            </p:nvGrpSpPr>
            <p:grpSpPr>
              <a:xfrm>
                <a:off x="1629585" y="3521822"/>
                <a:ext cx="714703" cy="769441"/>
                <a:chOff x="3966521" y="3573517"/>
                <a:chExt cx="714703" cy="769441"/>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151F1B9-1367-2E43-2395-1AF1B932FC88}"/>
                        </a:ext>
                      </a:extLst>
                    </p:cNvPr>
                    <p:cNvSpPr txBox="1"/>
                    <p:nvPr/>
                  </p:nvSpPr>
                  <p:spPr>
                    <a:xfrm>
                      <a:off x="3966521" y="3573517"/>
                      <a:ext cx="7147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5" name="テキスト ボックス 54">
                      <a:extLst>
                        <a:ext uri="{FF2B5EF4-FFF2-40B4-BE49-F238E27FC236}">
                          <a16:creationId xmlns:a16="http://schemas.microsoft.com/office/drawing/2014/main" id="{6151F1B9-1367-2E43-2395-1AF1B932FC88}"/>
                        </a:ext>
                      </a:extLst>
                    </p:cNvPr>
                    <p:cNvSpPr txBox="1">
                      <a:spLocks noRot="1" noChangeAspect="1" noMove="1" noResize="1" noEditPoints="1" noAdjustHandles="1" noChangeArrowheads="1" noChangeShapeType="1" noTextEdit="1"/>
                    </p:cNvSpPr>
                    <p:nvPr/>
                  </p:nvSpPr>
                  <p:spPr>
                    <a:xfrm>
                      <a:off x="3966521" y="3573517"/>
                      <a:ext cx="714703" cy="769441"/>
                    </a:xfrm>
                    <a:prstGeom prst="rect">
                      <a:avLst/>
                    </a:prstGeom>
                    <a:blipFill>
                      <a:blip r:embed="rId7"/>
                      <a:stretch>
                        <a:fillRect/>
                      </a:stretch>
                    </a:blipFill>
                  </p:spPr>
                  <p:txBody>
                    <a:bodyPr/>
                    <a:lstStyle/>
                    <a:p>
                      <a:r>
                        <a:rPr lang="ja-JP" altLang="en-US">
                          <a:noFill/>
                        </a:rPr>
                        <a:t> </a:t>
                      </a:r>
                    </a:p>
                  </p:txBody>
                </p:sp>
              </mc:Fallback>
            </mc:AlternateContent>
            <p:sp>
              <p:nvSpPr>
                <p:cNvPr id="56" name="円/楕円 55">
                  <a:extLst>
                    <a:ext uri="{FF2B5EF4-FFF2-40B4-BE49-F238E27FC236}">
                      <a16:creationId xmlns:a16="http://schemas.microsoft.com/office/drawing/2014/main" id="{AA566C84-8DCB-66A7-9F9F-323C944B74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楕円 49">
                <a:extLst>
                  <a:ext uri="{FF2B5EF4-FFF2-40B4-BE49-F238E27FC236}">
                    <a16:creationId xmlns:a16="http://schemas.microsoft.com/office/drawing/2014/main" id="{637CCB72-BB0E-3118-22ED-9ECB72704DB5}"/>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981C6C4E-98C3-BAFD-1FDC-73D296FB3E03}"/>
                  </a:ext>
                </a:extLst>
              </p:cNvPr>
              <p:cNvGrpSpPr/>
              <p:nvPr/>
            </p:nvGrpSpPr>
            <p:grpSpPr>
              <a:xfrm>
                <a:off x="1134437" y="2773637"/>
                <a:ext cx="604309" cy="769441"/>
                <a:chOff x="3852601" y="4388312"/>
                <a:chExt cx="604309" cy="769441"/>
              </a:xfrm>
            </p:grpSpPr>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DB74C12D-3395-42C1-86EF-01063B0CEDDA}"/>
                        </a:ext>
                      </a:extLst>
                    </p:cNvPr>
                    <p:cNvSpPr txBox="1"/>
                    <p:nvPr/>
                  </p:nvSpPr>
                  <p:spPr>
                    <a:xfrm>
                      <a:off x="3886866" y="4388312"/>
                      <a:ext cx="5700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400" b="0" i="1" smtClean="0">
                                    <a:latin typeface="Cambria Math" panose="02040503050406030204" pitchFamily="18" charset="0"/>
                                  </a:rPr>
                                </m:ctrlPr>
                              </m:accPr>
                              <m:e>
                                <m:r>
                                  <a:rPr kumimoji="1" lang="en-US" altLang="ja-JP" sz="4400" b="0" i="1" smtClean="0">
                                    <a:latin typeface="Cambria Math" panose="02040503050406030204" pitchFamily="18" charset="0"/>
                                  </a:rPr>
                                  <m:t>𝑞</m:t>
                                </m:r>
                              </m:e>
                            </m:acc>
                          </m:oMath>
                        </m:oMathPara>
                      </a14:m>
                      <a:endParaRPr kumimoji="1" lang="ja-JP" altLang="en-US" sz="2000"/>
                    </a:p>
                  </p:txBody>
                </p:sp>
              </mc:Choice>
              <mc:Fallback xmlns="">
                <p:sp>
                  <p:nvSpPr>
                    <p:cNvPr id="53" name="テキスト ボックス 52">
                      <a:extLst>
                        <a:ext uri="{FF2B5EF4-FFF2-40B4-BE49-F238E27FC236}">
                          <a16:creationId xmlns:a16="http://schemas.microsoft.com/office/drawing/2014/main" id="{DB74C12D-3395-42C1-86EF-01063B0CEDDA}"/>
                        </a:ext>
                      </a:extLst>
                    </p:cNvPr>
                    <p:cNvSpPr txBox="1">
                      <a:spLocks noRot="1" noChangeAspect="1" noMove="1" noResize="1" noEditPoints="1" noAdjustHandles="1" noChangeArrowheads="1" noChangeShapeType="1" noTextEdit="1"/>
                    </p:cNvSpPr>
                    <p:nvPr/>
                  </p:nvSpPr>
                  <p:spPr>
                    <a:xfrm>
                      <a:off x="3886866" y="4388312"/>
                      <a:ext cx="570044" cy="769441"/>
                    </a:xfrm>
                    <a:prstGeom prst="rect">
                      <a:avLst/>
                    </a:prstGeom>
                    <a:blipFill>
                      <a:blip r:embed="rId8"/>
                      <a:stretch>
                        <a:fillRect/>
                      </a:stretch>
                    </a:blipFill>
                  </p:spPr>
                  <p:txBody>
                    <a:bodyPr/>
                    <a:lstStyle/>
                    <a:p>
                      <a:r>
                        <a:rPr lang="ja-JP" altLang="en-US">
                          <a:noFill/>
                        </a:rPr>
                        <a:t> </a:t>
                      </a:r>
                    </a:p>
                  </p:txBody>
                </p:sp>
              </mc:Fallback>
            </mc:AlternateContent>
            <p:sp>
              <p:nvSpPr>
                <p:cNvPr id="54" name="円/楕円 53">
                  <a:extLst>
                    <a:ext uri="{FF2B5EF4-FFF2-40B4-BE49-F238E27FC236}">
                      <a16:creationId xmlns:a16="http://schemas.microsoft.com/office/drawing/2014/main" id="{145D1D1F-98CE-11A4-24A2-C3269F1EE08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2" name="直線コネクタ 51">
                <a:extLst>
                  <a:ext uri="{FF2B5EF4-FFF2-40B4-BE49-F238E27FC236}">
                    <a16:creationId xmlns:a16="http://schemas.microsoft.com/office/drawing/2014/main" id="{518635BD-3DCE-D8E8-9C8C-C08578085365}"/>
                  </a:ext>
                </a:extLst>
              </p:cNvPr>
              <p:cNvCxnSpPr>
                <a:cxnSpLocks/>
                <a:endCxn id="56"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509E1847-57CE-A14A-34DE-C4AEAD9B9DC9}"/>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nvGraphicFramePr>
            <p:xfrm>
              <a:off x="477187" y="1936918"/>
              <a:ext cx="3271335" cy="1194054"/>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ja-JP" altLang="en-US" b="0">
                              <a:solidFill>
                                <a:schemeClr val="tx1"/>
                              </a:solidFill>
                            </a:rPr>
                            <a:t>質量</a:t>
                          </a:r>
                          <a:r>
                            <a:rPr kumimoji="1" lang="en-US" altLang="ja-JP" b="0">
                              <a:solidFill>
                                <a:schemeClr val="tx1"/>
                              </a:solidFill>
                            </a:rPr>
                            <a:t>(MeV)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ea typeface="Cambria Math" panose="02040503050406030204" pitchFamily="18" charset="0"/>
                                  </a:rPr>
                                  <m:t>𝑐𝑐</m:t>
                                </m:r>
                                <m:acc>
                                  <m:accPr>
                                    <m:chr m:val="̅"/>
                                    <m:ctrlPr>
                                      <a:rPr kumimoji="1" lang="en-US" altLang="ja-JP" sz="1800" b="0" i="1" smtClean="0">
                                        <a:latin typeface="Cambria Math" panose="02040503050406030204" pitchFamily="18" charset="0"/>
                                        <a:ea typeface="Cambria Math" panose="02040503050406030204" pitchFamily="18" charset="0"/>
                                      </a:rPr>
                                    </m:ctrlPr>
                                  </m:accPr>
                                  <m:e>
                                    <m:r>
                                      <a:rPr kumimoji="1" lang="en-US" altLang="ja-JP" sz="1800" b="0" i="1" smtClean="0">
                                        <a:latin typeface="Cambria Math" panose="02040503050406030204" pitchFamily="18" charset="0"/>
                                        <a:ea typeface="Cambria Math" panose="02040503050406030204" pitchFamily="18" charset="0"/>
                                      </a:rPr>
                                      <m:t>𝑢</m:t>
                                    </m:r>
                                  </m:e>
                                </m:acc>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𝑑</m:t>
                                    </m:r>
                                  </m:e>
                                </m:acc>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76690"/>
                      </a:ext>
                    </a:extLst>
                  </a:tr>
                  <a:tr h="398018">
                    <a:tc>
                      <a:txBody>
                        <a:bodyPr/>
                        <a:lstStyle/>
                        <a:p>
                          <a:pPr/>
                          <a14:m>
                            <m:oMathPara xmlns:m="http://schemas.openxmlformats.org/officeDocument/2006/math">
                              <m:oMathParaPr>
                                <m:jc m:val="center"/>
                              </m:oMathParaPr>
                              <m:oMath xmlns:m="http://schemas.openxmlformats.org/officeDocument/2006/math">
                                <m:sSup>
                                  <m:sSupPr>
                                    <m:ctrlPr>
                                      <a:rPr kumimoji="1" lang="en-US" altLang="ja-JP" b="0" i="1" smtClean="0">
                                        <a:solidFill>
                                          <a:schemeClr val="tx1"/>
                                        </a:solidFill>
                                        <a:latin typeface="Cambria Math" panose="02040503050406030204" pitchFamily="18" charset="0"/>
                                      </a:rPr>
                                    </m:ctrlPr>
                                  </m:sSupPr>
                                  <m:e>
                                    <m:r>
                                      <a:rPr kumimoji="1" lang="en-US" altLang="ja-JP" b="0" i="1" smtClean="0">
                                        <a:solidFill>
                                          <a:schemeClr val="tx1"/>
                                        </a:solidFill>
                                        <a:latin typeface="Cambria Math" panose="02040503050406030204" pitchFamily="18" charset="0"/>
                                      </a:rPr>
                                      <m:t>𝐽</m:t>
                                    </m:r>
                                  </m:e>
                                  <m:sup>
                                    <m:r>
                                      <a:rPr kumimoji="1" lang="en-US" altLang="ja-JP" b="0" i="1" smtClean="0">
                                        <a:solidFill>
                                          <a:schemeClr val="tx1"/>
                                        </a:solidFill>
                                        <a:latin typeface="Cambria Math" panose="02040503050406030204" pitchFamily="18" charset="0"/>
                                      </a:rPr>
                                      <m:t>𝑃</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Cambria Math" panose="02040503050406030204" pitchFamily="18" charset="0"/>
                                      </a:rPr>
                                    </m:ctrlPr>
                                  </m:sSupPr>
                                  <m:e>
                                    <m:r>
                                      <a:rPr kumimoji="1" lang="en-US" altLang="ja-JP" sz="1800" b="0" i="1" smtClean="0">
                                        <a:latin typeface="Cambria Math" panose="02040503050406030204" pitchFamily="18" charset="0"/>
                                        <a:ea typeface="Cambria Math" panose="02040503050406030204" pitchFamily="18" charset="0"/>
                                      </a:rPr>
                                      <m:t>1</m:t>
                                    </m:r>
                                  </m:e>
                                  <m:sup>
                                    <m:r>
                                      <a:rPr kumimoji="1" lang="en-US" altLang="ja-JP" sz="1800" b="0" i="1" smtClean="0">
                                        <a:latin typeface="Cambria Math" panose="02040503050406030204" pitchFamily="18" charset="0"/>
                                        <a:ea typeface="Cambria Math" panose="02040503050406030204" pitchFamily="18" charset="0"/>
                                      </a:rPr>
                                      <m:t>+</m:t>
                                    </m:r>
                                  </m:sup>
                                </m:sSup>
                              </m:oMath>
                            </m:oMathPara>
                          </a14:m>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736120"/>
                      </a:ext>
                    </a:extLst>
                  </a:tr>
                </a:tbl>
              </a:graphicData>
            </a:graphic>
          </p:graphicFrame>
        </mc:Choice>
        <mc:Fallback xmlns="">
          <p:graphicFrame>
            <p:nvGraphicFramePr>
              <p:cNvPr id="20" name="表 20">
                <a:extLst>
                  <a:ext uri="{FF2B5EF4-FFF2-40B4-BE49-F238E27FC236}">
                    <a16:creationId xmlns:a16="http://schemas.microsoft.com/office/drawing/2014/main" id="{86C33172-6016-7128-1BC1-0FE1A844078C}"/>
                  </a:ext>
                </a:extLst>
              </p:cNvPr>
              <p:cNvGraphicFramePr>
                <a:graphicFrameLocks noGrp="1"/>
              </p:cNvGraphicFramePr>
              <p:nvPr/>
            </p:nvGraphicFramePr>
            <p:xfrm>
              <a:off x="477187" y="1936918"/>
              <a:ext cx="3271335" cy="1194054"/>
            </p:xfrm>
            <a:graphic>
              <a:graphicData uri="http://schemas.openxmlformats.org/drawingml/2006/table">
                <a:tbl>
                  <a:tblPr firstRow="1" bandRow="1">
                    <a:tableStyleId>{5C22544A-7EE6-4342-B048-85BDC9FD1C3A}</a:tableStyleId>
                  </a:tblPr>
                  <a:tblGrid>
                    <a:gridCol w="1570892">
                      <a:extLst>
                        <a:ext uri="{9D8B030D-6E8A-4147-A177-3AD203B41FA5}">
                          <a16:colId xmlns:a16="http://schemas.microsoft.com/office/drawing/2014/main" val="3714902153"/>
                        </a:ext>
                      </a:extLst>
                    </a:gridCol>
                    <a:gridCol w="1700443">
                      <a:extLst>
                        <a:ext uri="{9D8B030D-6E8A-4147-A177-3AD203B41FA5}">
                          <a16:colId xmlns:a16="http://schemas.microsoft.com/office/drawing/2014/main" val="3061555986"/>
                        </a:ext>
                      </a:extLst>
                    </a:gridCol>
                  </a:tblGrid>
                  <a:tr h="398018">
                    <a:tc>
                      <a:txBody>
                        <a:bodyPr/>
                        <a:lstStyle/>
                        <a:p>
                          <a:pPr algn="ctr"/>
                          <a:r>
                            <a:rPr kumimoji="1" lang="ja-JP" altLang="en-US" b="0">
                              <a:solidFill>
                                <a:schemeClr val="tx1"/>
                              </a:solidFill>
                            </a:rPr>
                            <a:t>質量</a:t>
                          </a:r>
                          <a:r>
                            <a:rPr kumimoji="1" lang="en-US" altLang="ja-JP" b="0">
                              <a:solidFill>
                                <a:schemeClr val="tx1"/>
                              </a:solidFill>
                            </a:rPr>
                            <a:t>(MeV)</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a:solidFill>
                                <a:schemeClr val="tx1"/>
                              </a:solidFill>
                            </a:rPr>
                            <a:t>3875</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67058"/>
                      </a:ext>
                    </a:extLst>
                  </a:tr>
                  <a:tr h="398018">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109231" r="-717" b="-104615"/>
                          </a:stretch>
                        </a:blipFill>
                      </a:tcPr>
                    </a:tc>
                    <a:extLst>
                      <a:ext uri="{0D108BD9-81ED-4DB2-BD59-A6C34878D82A}">
                        <a16:rowId xmlns:a16="http://schemas.microsoft.com/office/drawing/2014/main" val="4122476690"/>
                      </a:ext>
                    </a:extLst>
                  </a:tr>
                  <a:tr h="39801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88" t="-206061" r="-108915" b="-303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92832" t="-206061" r="-717" b="-3030"/>
                          </a:stretch>
                        </a:blipFill>
                      </a:tcPr>
                    </a:tc>
                    <a:extLst>
                      <a:ext uri="{0D108BD9-81ED-4DB2-BD59-A6C34878D82A}">
                        <a16:rowId xmlns:a16="http://schemas.microsoft.com/office/drawing/2014/main" val="3190736120"/>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9CAED87-D0CF-F343-5D08-7E9FA121AAA9}"/>
                  </a:ext>
                </a:extLst>
              </p:cNvPr>
              <p:cNvSpPr txBox="1"/>
              <p:nvPr/>
            </p:nvSpPr>
            <p:spPr>
              <a:xfrm>
                <a:off x="5158154" y="1463370"/>
                <a:ext cx="5548923" cy="462434"/>
              </a:xfrm>
              <a:prstGeom prst="rect">
                <a:avLst/>
              </a:prstGeom>
              <a:noFill/>
            </p:spPr>
            <p:txBody>
              <a:bodyPr wrap="square" rtlCol="0">
                <a:spAutoFit/>
              </a:bodyPr>
              <a:lstStyle/>
              <a:p>
                <a:r>
                  <a:rPr kumimoji="1" lang="ja-JP" altLang="en-US" sz="2400" u="sng">
                    <a:solidFill>
                      <a:srgbClr val="FF0000"/>
                    </a:solidFill>
                  </a:rPr>
                  <a:t>仮定：ダイクォークのカラー表現</a:t>
                </a:r>
                <a14:m>
                  <m:oMath xmlns:m="http://schemas.openxmlformats.org/officeDocument/2006/math">
                    <m:acc>
                      <m:accPr>
                        <m:chr m:val="̅"/>
                        <m:ctrlPr>
                          <a:rPr kumimoji="1" lang="en-US" altLang="ja-JP" sz="2400" b="0" i="1" u="sng" smtClean="0">
                            <a:solidFill>
                              <a:srgbClr val="FF0000"/>
                            </a:solidFill>
                            <a:latin typeface="Cambria Math" panose="02040503050406030204" pitchFamily="18" charset="0"/>
                          </a:rPr>
                        </m:ctrlPr>
                      </m:accPr>
                      <m:e>
                        <m:r>
                          <a:rPr kumimoji="1" lang="en-US" altLang="ja-JP" sz="2400" b="0" i="1" u="sng" smtClean="0">
                            <a:solidFill>
                              <a:srgbClr val="FF0000"/>
                            </a:solidFill>
                            <a:latin typeface="Cambria Math" panose="02040503050406030204" pitchFamily="18" charset="0"/>
                          </a:rPr>
                          <m:t>3</m:t>
                        </m:r>
                      </m:e>
                    </m:acc>
                  </m:oMath>
                </a14:m>
                <a:endParaRPr kumimoji="1" lang="ja-JP" altLang="en-US" sz="2400" u="sng">
                  <a:solidFill>
                    <a:srgbClr val="FF0000"/>
                  </a:solidFill>
                </a:endParaRPr>
              </a:p>
            </p:txBody>
          </p:sp>
        </mc:Choice>
        <mc:Fallback xmlns="">
          <p:sp>
            <p:nvSpPr>
              <p:cNvPr id="7" name="テキスト ボックス 6">
                <a:extLst>
                  <a:ext uri="{FF2B5EF4-FFF2-40B4-BE49-F238E27FC236}">
                    <a16:creationId xmlns:a16="http://schemas.microsoft.com/office/drawing/2014/main" id="{99CAED87-D0CF-F343-5D08-7E9FA121AAA9}"/>
                  </a:ext>
                </a:extLst>
              </p:cNvPr>
              <p:cNvSpPr txBox="1">
                <a:spLocks noRot="1" noChangeAspect="1" noMove="1" noResize="1" noEditPoints="1" noAdjustHandles="1" noChangeArrowheads="1" noChangeShapeType="1" noTextEdit="1"/>
              </p:cNvSpPr>
              <p:nvPr/>
            </p:nvSpPr>
            <p:spPr>
              <a:xfrm>
                <a:off x="5158154" y="1463370"/>
                <a:ext cx="5548923" cy="462434"/>
              </a:xfrm>
              <a:prstGeom prst="rect">
                <a:avLst/>
              </a:prstGeom>
              <a:blipFill>
                <a:blip r:embed="rId10"/>
                <a:stretch>
                  <a:fillRect l="-1648" t="-921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 8">
                <a:extLst>
                  <a:ext uri="{FF2B5EF4-FFF2-40B4-BE49-F238E27FC236}">
                    <a16:creationId xmlns:a16="http://schemas.microsoft.com/office/drawing/2014/main" id="{CF7B1AE1-6E90-49B6-2D5E-79884A2C2929}"/>
                  </a:ext>
                </a:extLst>
              </p:cNvPr>
              <p:cNvGraphicFramePr>
                <a:graphicFrameLocks noGrp="1"/>
              </p:cNvGraphicFramePr>
              <p:nvPr/>
            </p:nvGraphicFramePr>
            <p:xfrm>
              <a:off x="5231035" y="1933996"/>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ja-JP" altLang="en-US" b="0">
                              <a:solidFill>
                                <a:schemeClr val="tx1"/>
                              </a:solidFill>
                            </a:rPr>
                            <a:t>ヘビーダイクォークの波動関数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ja-JP" altLang="en-US" b="0">
                              <a:solidFill>
                                <a:schemeClr val="tx1"/>
                              </a:solidFill>
                            </a:rPr>
                            <a:t>カラー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acc>
                                <m:accPr>
                                  <m:chr m:val="̅"/>
                                  <m:ctrlPr>
                                    <a:rPr kumimoji="1" lang="en-US" altLang="ja-JP" b="0" i="1" u="none" smtClean="0">
                                      <a:solidFill>
                                        <a:schemeClr val="tx1"/>
                                      </a:solidFill>
                                      <a:latin typeface="Cambria Math" panose="02040503050406030204" pitchFamily="18" charset="0"/>
                                    </a:rPr>
                                  </m:ctrlPr>
                                </m:accPr>
                                <m:e>
                                  <m:r>
                                    <a:rPr kumimoji="1" lang="en-US" altLang="ja-JP" b="0" i="0" u="none" smtClean="0">
                                      <a:solidFill>
                                        <a:schemeClr val="tx1"/>
                                      </a:solidFill>
                                      <a:latin typeface="Cambria Math" panose="02040503050406030204" pitchFamily="18" charset="0"/>
                                    </a:rPr>
                                    <m:t>3</m:t>
                                  </m:r>
                                </m:e>
                              </m:acc>
                            </m:oMath>
                          </a14:m>
                          <a:r>
                            <a:rPr kumimoji="1" lang="en-US" altLang="ja-JP" b="0" i="0" u="none">
                              <a:solidFill>
                                <a:schemeClr val="tx1"/>
                              </a:solidFill>
                            </a:rPr>
                            <a:t>(</a:t>
                          </a:r>
                          <a:r>
                            <a:rPr kumimoji="1" lang="ja-JP" altLang="en-US" b="0" i="0" u="none">
                              <a:solidFill>
                                <a:schemeClr val="tx1"/>
                              </a:solidFill>
                            </a:rPr>
                            <a:t>反対称</a:t>
                          </a:r>
                          <a:r>
                            <a:rPr kumimoji="1" lang="en-US" altLang="ja-JP" b="0" i="0" u="none">
                              <a:solidFill>
                                <a:schemeClr val="tx1"/>
                              </a:solidFill>
                            </a:rPr>
                            <a:t>)</a:t>
                          </a: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335855"/>
                      </a:ext>
                    </a:extLst>
                  </a:tr>
                  <a:tr h="370840">
                    <a:tc>
                      <a:txBody>
                        <a:bodyPr/>
                        <a:lstStyle/>
                        <a:p>
                          <a:pPr algn="ctr"/>
                          <a:r>
                            <a:rPr kumimoji="1" lang="ja-JP" altLang="en-US" b="0">
                              <a:solidFill>
                                <a:schemeClr val="tx1"/>
                              </a:solidFill>
                            </a:rPr>
                            <a:t>空間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rPr>
                            <a:t>対称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rPr>
                            <a:t>対称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ja-JP" altLang="en-US" b="0">
                              <a:solidFill>
                                <a:schemeClr val="tx1"/>
                              </a:solidFill>
                            </a:rPr>
                            <a:t>スピン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kumimoji="1" lang="en-US" altLang="ja-JP" b="0" i="1" smtClean="0">
                                  <a:solidFill>
                                    <a:schemeClr val="tx1"/>
                                  </a:solidFill>
                                  <a:latin typeface="Cambria Math" panose="02040503050406030204" pitchFamily="18" charset="0"/>
                                </a:rPr>
                                <m:t>1</m:t>
                              </m:r>
                            </m:oMath>
                          </a14:m>
                          <a:r>
                            <a:rPr kumimoji="1" lang="en-US" altLang="ja-JP" b="0">
                              <a:solidFill>
                                <a:schemeClr val="tx1"/>
                              </a:solidFill>
                            </a:rPr>
                            <a:t>(</a:t>
                          </a:r>
                          <a:r>
                            <a:rPr kumimoji="1" lang="ja-JP" altLang="en-US" b="0">
                              <a:solidFill>
                                <a:schemeClr val="tx1"/>
                              </a:solidFill>
                            </a:rPr>
                            <a:t>対称</a:t>
                          </a:r>
                          <a:r>
                            <a:rPr kumimoji="1" lang="en-US" altLang="ja-JP" b="0">
                              <a:solidFill>
                                <a:schemeClr val="tx1"/>
                              </a:solidFill>
                            </a:rPr>
                            <a:t>)</a:t>
                          </a:r>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887094"/>
                      </a:ext>
                    </a:extLst>
                  </a:tr>
                </a:tbl>
              </a:graphicData>
            </a:graphic>
          </p:graphicFrame>
        </mc:Choice>
        <mc:Fallback xmlns="">
          <p:graphicFrame>
            <p:nvGraphicFramePr>
              <p:cNvPr id="8" name="表 8">
                <a:extLst>
                  <a:ext uri="{FF2B5EF4-FFF2-40B4-BE49-F238E27FC236}">
                    <a16:creationId xmlns:a16="http://schemas.microsoft.com/office/drawing/2014/main" id="{CF7B1AE1-6E90-49B6-2D5E-79884A2C2929}"/>
                  </a:ext>
                </a:extLst>
              </p:cNvPr>
              <p:cNvGraphicFramePr>
                <a:graphicFrameLocks noGrp="1"/>
              </p:cNvGraphicFramePr>
              <p:nvPr/>
            </p:nvGraphicFramePr>
            <p:xfrm>
              <a:off x="5231035" y="1933996"/>
              <a:ext cx="5830920" cy="1854200"/>
            </p:xfrm>
            <a:graphic>
              <a:graphicData uri="http://schemas.openxmlformats.org/drawingml/2006/table">
                <a:tbl>
                  <a:tblPr firstRow="1" bandRow="1">
                    <a:tableStyleId>{5C22544A-7EE6-4342-B048-85BDC9FD1C3A}</a:tableStyleId>
                  </a:tblPr>
                  <a:tblGrid>
                    <a:gridCol w="2915460">
                      <a:extLst>
                        <a:ext uri="{9D8B030D-6E8A-4147-A177-3AD203B41FA5}">
                          <a16:colId xmlns:a16="http://schemas.microsoft.com/office/drawing/2014/main" val="2935279457"/>
                        </a:ext>
                      </a:extLst>
                    </a:gridCol>
                    <a:gridCol w="2915460">
                      <a:extLst>
                        <a:ext uri="{9D8B030D-6E8A-4147-A177-3AD203B41FA5}">
                          <a16:colId xmlns:a16="http://schemas.microsoft.com/office/drawing/2014/main" val="2724509491"/>
                        </a:ext>
                      </a:extLst>
                    </a:gridCol>
                  </a:tblGrid>
                  <a:tr h="370840">
                    <a:tc gridSpan="2">
                      <a:txBody>
                        <a:bodyPr/>
                        <a:lstStyle/>
                        <a:p>
                          <a:pPr algn="ctr"/>
                          <a:r>
                            <a:rPr kumimoji="1" lang="ja-JP" altLang="en-US" b="0">
                              <a:solidFill>
                                <a:schemeClr val="tx1"/>
                              </a:solidFill>
                            </a:rPr>
                            <a:t>ヘビーダイクォークの波動関数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b="0" i="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997900"/>
                      </a:ext>
                    </a:extLst>
                  </a:tr>
                  <a:tr h="370840">
                    <a:tc>
                      <a:txBody>
                        <a:bodyPr/>
                        <a:lstStyle/>
                        <a:p>
                          <a:pPr algn="ctr"/>
                          <a:r>
                            <a:rPr kumimoji="1" lang="ja-JP" altLang="en-US" b="0">
                              <a:solidFill>
                                <a:schemeClr val="tx1"/>
                              </a:solidFill>
                            </a:rPr>
                            <a:t>カラー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100418" t="-108197" r="-418" b="-326230"/>
                          </a:stretch>
                        </a:blipFill>
                      </a:tcPr>
                    </a:tc>
                    <a:extLst>
                      <a:ext uri="{0D108BD9-81ED-4DB2-BD59-A6C34878D82A}">
                        <a16:rowId xmlns:a16="http://schemas.microsoft.com/office/drawing/2014/main" val="4262335855"/>
                      </a:ext>
                    </a:extLst>
                  </a:tr>
                  <a:tr h="370840">
                    <a:tc>
                      <a:txBody>
                        <a:bodyPr/>
                        <a:lstStyle/>
                        <a:p>
                          <a:pPr algn="ctr"/>
                          <a:r>
                            <a:rPr kumimoji="1" lang="ja-JP" altLang="en-US" b="0">
                              <a:solidFill>
                                <a:schemeClr val="tx1"/>
                              </a:solidFill>
                            </a:rPr>
                            <a:t>空間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rPr>
                            <a:t>対称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703602"/>
                      </a:ext>
                    </a:extLst>
                  </a:tr>
                  <a:tr h="370840">
                    <a:tc>
                      <a:txBody>
                        <a:bodyPr/>
                        <a:lstStyle/>
                        <a:p>
                          <a:pPr algn="ctr"/>
                          <a:r>
                            <a:rPr kumimoji="1" lang="ja-JP" altLang="en-US" b="0">
                              <a:solidFill>
                                <a:schemeClr val="tx1"/>
                              </a:solidFill>
                            </a:rPr>
                            <a:t>フレーバー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rPr>
                            <a:t>対称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59886"/>
                      </a:ext>
                    </a:extLst>
                  </a:tr>
                  <a:tr h="370840">
                    <a:tc>
                      <a:txBody>
                        <a:bodyPr/>
                        <a:lstStyle/>
                        <a:p>
                          <a:pPr algn="ctr"/>
                          <a:r>
                            <a:rPr kumimoji="1" lang="ja-JP" altLang="en-US" b="0">
                              <a:solidFill>
                                <a:schemeClr val="tx1"/>
                              </a:solidFill>
                            </a:rPr>
                            <a:t>スピン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100418" t="-408197" r="-418" b="-26230"/>
                          </a:stretch>
                        </a:blipFill>
                      </a:tcPr>
                    </a:tc>
                    <a:extLst>
                      <a:ext uri="{0D108BD9-81ED-4DB2-BD59-A6C34878D82A}">
                        <a16:rowId xmlns:a16="http://schemas.microsoft.com/office/drawing/2014/main" val="3083887094"/>
                      </a:ext>
                    </a:extLst>
                  </a:tr>
                </a:tbl>
              </a:graphicData>
            </a:graphic>
          </p:graphicFrame>
        </mc:Fallback>
      </mc:AlternateContent>
      <p:grpSp>
        <p:nvGrpSpPr>
          <p:cNvPr id="9" name="グループ化 8">
            <a:extLst>
              <a:ext uri="{FF2B5EF4-FFF2-40B4-BE49-F238E27FC236}">
                <a16:creationId xmlns:a16="http://schemas.microsoft.com/office/drawing/2014/main" id="{C633B5DD-38B7-E1C3-4EB8-4911B59E69B2}"/>
              </a:ext>
            </a:extLst>
          </p:cNvPr>
          <p:cNvGrpSpPr/>
          <p:nvPr/>
        </p:nvGrpSpPr>
        <p:grpSpPr>
          <a:xfrm rot="1980349">
            <a:off x="5811167" y="4005097"/>
            <a:ext cx="1855726" cy="1854200"/>
            <a:chOff x="824291" y="1897914"/>
            <a:chExt cx="2629473" cy="2641896"/>
          </a:xfrm>
        </p:grpSpPr>
        <p:sp>
          <p:nvSpPr>
            <p:cNvPr id="11" name="フローチャート: 結合子 10">
              <a:extLst>
                <a:ext uri="{FF2B5EF4-FFF2-40B4-BE49-F238E27FC236}">
                  <a16:creationId xmlns:a16="http://schemas.microsoft.com/office/drawing/2014/main" id="{D749C229-18CE-246B-69E0-2822F9552BD8}"/>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8E47463A-8D13-76BE-B695-87CCC10B10A1}"/>
                </a:ext>
              </a:extLst>
            </p:cNvPr>
            <p:cNvGrpSpPr/>
            <p:nvPr/>
          </p:nvGrpSpPr>
          <p:grpSpPr>
            <a:xfrm>
              <a:off x="1134437" y="2626843"/>
              <a:ext cx="1166779" cy="1832470"/>
              <a:chOff x="1134437" y="2626843"/>
              <a:chExt cx="1166779" cy="1832470"/>
            </a:xfrm>
          </p:grpSpPr>
          <p:grpSp>
            <p:nvGrpSpPr>
              <p:cNvPr id="29" name="グループ化 28">
                <a:extLst>
                  <a:ext uri="{FF2B5EF4-FFF2-40B4-BE49-F238E27FC236}">
                    <a16:creationId xmlns:a16="http://schemas.microsoft.com/office/drawing/2014/main" id="{E12680C4-0D12-B804-E2EB-1912F820BFCC}"/>
                  </a:ext>
                </a:extLst>
              </p:cNvPr>
              <p:cNvGrpSpPr/>
              <p:nvPr/>
            </p:nvGrpSpPr>
            <p:grpSpPr>
              <a:xfrm>
                <a:off x="1586513" y="3429484"/>
                <a:ext cx="714703" cy="920903"/>
                <a:chOff x="3923449" y="3481179"/>
                <a:chExt cx="714703" cy="920903"/>
              </a:xfrm>
            </p:grpSpPr>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0BCE54CE-B8C5-A48F-2132-EAEE286B5AA2}"/>
                        </a:ext>
                      </a:extLst>
                    </p:cNvPr>
                    <p:cNvSpPr txBox="1"/>
                    <p:nvPr/>
                  </p:nvSpPr>
                  <p:spPr>
                    <a:xfrm rot="19619651">
                      <a:off x="3923449" y="3481179"/>
                      <a:ext cx="714703" cy="9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𝑐</m:t>
                            </m:r>
                          </m:oMath>
                        </m:oMathPara>
                      </a14:m>
                      <a:endParaRPr kumimoji="1" lang="ja-JP" altLang="en-US" sz="1600"/>
                    </a:p>
                  </p:txBody>
                </p:sp>
              </mc:Choice>
              <mc:Fallback xmlns="">
                <p:sp>
                  <p:nvSpPr>
                    <p:cNvPr id="40" name="テキスト ボックス 39">
                      <a:extLst>
                        <a:ext uri="{FF2B5EF4-FFF2-40B4-BE49-F238E27FC236}">
                          <a16:creationId xmlns:a16="http://schemas.microsoft.com/office/drawing/2014/main" id="{0BCE54CE-B8C5-A48F-2132-EAEE286B5AA2}"/>
                        </a:ext>
                      </a:extLst>
                    </p:cNvPr>
                    <p:cNvSpPr txBox="1">
                      <a:spLocks noRot="1" noChangeAspect="1" noMove="1" noResize="1" noEditPoints="1" noAdjustHandles="1" noChangeArrowheads="1" noChangeShapeType="1" noTextEdit="1"/>
                    </p:cNvSpPr>
                    <p:nvPr/>
                  </p:nvSpPr>
                  <p:spPr>
                    <a:xfrm rot="19619651">
                      <a:off x="3923449" y="3481179"/>
                      <a:ext cx="714703" cy="920903"/>
                    </a:xfrm>
                    <a:prstGeom prst="rect">
                      <a:avLst/>
                    </a:prstGeom>
                    <a:blipFill>
                      <a:blip r:embed="rId12"/>
                      <a:stretch>
                        <a:fillRect/>
                      </a:stretch>
                    </a:blipFill>
                  </p:spPr>
                  <p:txBody>
                    <a:bodyPr/>
                    <a:lstStyle/>
                    <a:p>
                      <a:r>
                        <a:rPr lang="ja-JP" altLang="en-US">
                          <a:noFill/>
                        </a:rPr>
                        <a:t> </a:t>
                      </a:r>
                    </a:p>
                  </p:txBody>
                </p:sp>
              </mc:Fallback>
            </mc:AlternateContent>
            <p:sp>
              <p:nvSpPr>
                <p:cNvPr id="41" name="円/楕円 40">
                  <a:extLst>
                    <a:ext uri="{FF2B5EF4-FFF2-40B4-BE49-F238E27FC236}">
                      <a16:creationId xmlns:a16="http://schemas.microsoft.com/office/drawing/2014/main" id="{3151727B-ECC1-F624-11E1-1BF671475F17}"/>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a:extLst>
                  <a:ext uri="{FF2B5EF4-FFF2-40B4-BE49-F238E27FC236}">
                    <a16:creationId xmlns:a16="http://schemas.microsoft.com/office/drawing/2014/main" id="{D3CB50B5-D67B-7C09-31AD-B93818252F73}"/>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79D62875-B645-6498-2405-F9F91CB9087D}"/>
                  </a:ext>
                </a:extLst>
              </p:cNvPr>
              <p:cNvGrpSpPr/>
              <p:nvPr/>
            </p:nvGrpSpPr>
            <p:grpSpPr>
              <a:xfrm>
                <a:off x="1134437" y="2709792"/>
                <a:ext cx="604309" cy="920903"/>
                <a:chOff x="3852601" y="4324467"/>
                <a:chExt cx="604309" cy="920903"/>
              </a:xfrm>
            </p:grpSpPr>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E6CA2EAA-9899-7DF0-913B-D6969FEE7193}"/>
                        </a:ext>
                      </a:extLst>
                    </p:cNvPr>
                    <p:cNvSpPr txBox="1"/>
                    <p:nvPr/>
                  </p:nvSpPr>
                  <p:spPr>
                    <a:xfrm rot="19619651">
                      <a:off x="3865736" y="4324467"/>
                      <a:ext cx="570044" cy="9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𝑐</m:t>
                            </m:r>
                          </m:oMath>
                        </m:oMathPara>
                      </a14:m>
                      <a:endParaRPr kumimoji="1" lang="ja-JP" altLang="en-US" sz="1600"/>
                    </a:p>
                  </p:txBody>
                </p:sp>
              </mc:Choice>
              <mc:Fallback xmlns="">
                <p:sp>
                  <p:nvSpPr>
                    <p:cNvPr id="36" name="テキスト ボックス 35">
                      <a:extLst>
                        <a:ext uri="{FF2B5EF4-FFF2-40B4-BE49-F238E27FC236}">
                          <a16:creationId xmlns:a16="http://schemas.microsoft.com/office/drawing/2014/main" id="{E6CA2EAA-9899-7DF0-913B-D6969FEE7193}"/>
                        </a:ext>
                      </a:extLst>
                    </p:cNvPr>
                    <p:cNvSpPr txBox="1">
                      <a:spLocks noRot="1" noChangeAspect="1" noMove="1" noResize="1" noEditPoints="1" noAdjustHandles="1" noChangeArrowheads="1" noChangeShapeType="1" noTextEdit="1"/>
                    </p:cNvSpPr>
                    <p:nvPr/>
                  </p:nvSpPr>
                  <p:spPr>
                    <a:xfrm rot="19619651">
                      <a:off x="3865736" y="4324467"/>
                      <a:ext cx="570044" cy="920903"/>
                    </a:xfrm>
                    <a:prstGeom prst="rect">
                      <a:avLst/>
                    </a:prstGeom>
                    <a:blipFill>
                      <a:blip r:embed="rId13"/>
                      <a:stretch>
                        <a:fillRect/>
                      </a:stretch>
                    </a:blipFill>
                  </p:spPr>
                  <p:txBody>
                    <a:bodyPr/>
                    <a:lstStyle/>
                    <a:p>
                      <a:r>
                        <a:rPr lang="ja-JP" altLang="en-US">
                          <a:noFill/>
                        </a:rPr>
                        <a:t> </a:t>
                      </a:r>
                    </a:p>
                  </p:txBody>
                </p:sp>
              </mc:Fallback>
            </mc:AlternateContent>
            <p:sp>
              <p:nvSpPr>
                <p:cNvPr id="39" name="円/楕円 38">
                  <a:extLst>
                    <a:ext uri="{FF2B5EF4-FFF2-40B4-BE49-F238E27FC236}">
                      <a16:creationId xmlns:a16="http://schemas.microsoft.com/office/drawing/2014/main" id="{9AF250F4-C07B-1324-7941-D9EC5C602C67}"/>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5" name="直線コネクタ 34">
                <a:extLst>
                  <a:ext uri="{FF2B5EF4-FFF2-40B4-BE49-F238E27FC236}">
                    <a16:creationId xmlns:a16="http://schemas.microsoft.com/office/drawing/2014/main" id="{9E09C1DF-667E-180C-BF0B-F56B447B9231}"/>
                  </a:ext>
                </a:extLst>
              </p:cNvPr>
              <p:cNvCxnSpPr>
                <a:cxnSpLocks/>
                <a:endCxn id="41"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A64381E2-0CE1-1D77-4191-97A2B3D27048}"/>
                </a:ext>
              </a:extLst>
            </p:cNvPr>
            <p:cNvGrpSpPr/>
            <p:nvPr/>
          </p:nvGrpSpPr>
          <p:grpSpPr>
            <a:xfrm>
              <a:off x="2074879" y="1988804"/>
              <a:ext cx="1187668" cy="1832470"/>
              <a:chOff x="1125492" y="2626843"/>
              <a:chExt cx="1187668" cy="1832470"/>
            </a:xfrm>
          </p:grpSpPr>
          <p:grpSp>
            <p:nvGrpSpPr>
              <p:cNvPr id="19" name="グループ化 18">
                <a:extLst>
                  <a:ext uri="{FF2B5EF4-FFF2-40B4-BE49-F238E27FC236}">
                    <a16:creationId xmlns:a16="http://schemas.microsoft.com/office/drawing/2014/main" id="{97E6EBA0-BBC1-40CE-3954-163DD4ACFF6F}"/>
                  </a:ext>
                </a:extLst>
              </p:cNvPr>
              <p:cNvGrpSpPr/>
              <p:nvPr/>
            </p:nvGrpSpPr>
            <p:grpSpPr>
              <a:xfrm>
                <a:off x="1598457" y="3462180"/>
                <a:ext cx="714703" cy="833197"/>
                <a:chOff x="3935393" y="3513875"/>
                <a:chExt cx="714703" cy="833197"/>
              </a:xfrm>
            </p:grpSpPr>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1D8562C-C859-14D0-D0C4-AE67E6117C6B}"/>
                        </a:ext>
                      </a:extLst>
                    </p:cNvPr>
                    <p:cNvSpPr txBox="1"/>
                    <p:nvPr/>
                  </p:nvSpPr>
                  <p:spPr>
                    <a:xfrm rot="19619651">
                      <a:off x="3935393" y="3513875"/>
                      <a:ext cx="714703" cy="833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𝑞</m:t>
                                </m:r>
                              </m:e>
                            </m:acc>
                          </m:oMath>
                        </m:oMathPara>
                      </a14:m>
                      <a:endParaRPr kumimoji="1" lang="ja-JP" altLang="en-US" sz="2000"/>
                    </a:p>
                  </p:txBody>
                </p:sp>
              </mc:Choice>
              <mc:Fallback xmlns="">
                <p:sp>
                  <p:nvSpPr>
                    <p:cNvPr id="27" name="テキスト ボックス 26">
                      <a:extLst>
                        <a:ext uri="{FF2B5EF4-FFF2-40B4-BE49-F238E27FC236}">
                          <a16:creationId xmlns:a16="http://schemas.microsoft.com/office/drawing/2014/main" id="{F1D8562C-C859-14D0-D0C4-AE67E6117C6B}"/>
                        </a:ext>
                      </a:extLst>
                    </p:cNvPr>
                    <p:cNvSpPr txBox="1">
                      <a:spLocks noRot="1" noChangeAspect="1" noMove="1" noResize="1" noEditPoints="1" noAdjustHandles="1" noChangeArrowheads="1" noChangeShapeType="1" noTextEdit="1"/>
                    </p:cNvSpPr>
                    <p:nvPr/>
                  </p:nvSpPr>
                  <p:spPr>
                    <a:xfrm rot="19619651">
                      <a:off x="3935393" y="3513875"/>
                      <a:ext cx="714703" cy="833197"/>
                    </a:xfrm>
                    <a:prstGeom prst="rect">
                      <a:avLst/>
                    </a:prstGeom>
                    <a:blipFill>
                      <a:blip r:embed="rId14"/>
                      <a:stretch>
                        <a:fillRect/>
                      </a:stretch>
                    </a:blipFill>
                  </p:spPr>
                  <p:txBody>
                    <a:bodyPr/>
                    <a:lstStyle/>
                    <a:p>
                      <a:r>
                        <a:rPr lang="ja-JP" altLang="en-US">
                          <a:noFill/>
                        </a:rPr>
                        <a:t> </a:t>
                      </a:r>
                    </a:p>
                  </p:txBody>
                </p:sp>
              </mc:Fallback>
            </mc:AlternateContent>
            <p:sp>
              <p:nvSpPr>
                <p:cNvPr id="28" name="円/楕円 27">
                  <a:extLst>
                    <a:ext uri="{FF2B5EF4-FFF2-40B4-BE49-F238E27FC236}">
                      <a16:creationId xmlns:a16="http://schemas.microsoft.com/office/drawing/2014/main" id="{AE08A362-14D7-D807-1C30-A47B14B386CF}"/>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a:extLst>
                  <a:ext uri="{FF2B5EF4-FFF2-40B4-BE49-F238E27FC236}">
                    <a16:creationId xmlns:a16="http://schemas.microsoft.com/office/drawing/2014/main" id="{7E5BB9EE-CDD6-8826-E47F-091AAF1EF46E}"/>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96F24F7B-F13E-D890-8018-E5CD03AF46EC}"/>
                  </a:ext>
                </a:extLst>
              </p:cNvPr>
              <p:cNvGrpSpPr/>
              <p:nvPr/>
            </p:nvGrpSpPr>
            <p:grpSpPr>
              <a:xfrm>
                <a:off x="1125492" y="2738038"/>
                <a:ext cx="613254" cy="833197"/>
                <a:chOff x="3843656" y="4352713"/>
                <a:chExt cx="613254" cy="833197"/>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7CDD468E-B811-9141-9BC4-656059FF38D6}"/>
                        </a:ext>
                      </a:extLst>
                    </p:cNvPr>
                    <p:cNvSpPr txBox="1"/>
                    <p:nvPr/>
                  </p:nvSpPr>
                  <p:spPr>
                    <a:xfrm rot="19619651">
                      <a:off x="3843656" y="4352713"/>
                      <a:ext cx="570044" cy="833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𝑞</m:t>
                                </m:r>
                              </m:e>
                            </m:acc>
                          </m:oMath>
                        </m:oMathPara>
                      </a14:m>
                      <a:endParaRPr kumimoji="1" lang="ja-JP" altLang="en-US" sz="2000"/>
                    </a:p>
                  </p:txBody>
                </p:sp>
              </mc:Choice>
              <mc:Fallback xmlns="">
                <p:sp>
                  <p:nvSpPr>
                    <p:cNvPr id="25" name="テキスト ボックス 24">
                      <a:extLst>
                        <a:ext uri="{FF2B5EF4-FFF2-40B4-BE49-F238E27FC236}">
                          <a16:creationId xmlns:a16="http://schemas.microsoft.com/office/drawing/2014/main" id="{7CDD468E-B811-9141-9BC4-656059FF38D6}"/>
                        </a:ext>
                      </a:extLst>
                    </p:cNvPr>
                    <p:cNvSpPr txBox="1">
                      <a:spLocks noRot="1" noChangeAspect="1" noMove="1" noResize="1" noEditPoints="1" noAdjustHandles="1" noChangeArrowheads="1" noChangeShapeType="1" noTextEdit="1"/>
                    </p:cNvSpPr>
                    <p:nvPr/>
                  </p:nvSpPr>
                  <p:spPr>
                    <a:xfrm rot="19619651">
                      <a:off x="3843656" y="4352713"/>
                      <a:ext cx="570044" cy="833197"/>
                    </a:xfrm>
                    <a:prstGeom prst="rect">
                      <a:avLst/>
                    </a:prstGeom>
                    <a:blipFill>
                      <a:blip r:embed="rId15"/>
                      <a:stretch>
                        <a:fillRect/>
                      </a:stretch>
                    </a:blipFill>
                  </p:spPr>
                  <p:txBody>
                    <a:bodyPr/>
                    <a:lstStyle/>
                    <a:p>
                      <a:r>
                        <a:rPr lang="ja-JP" altLang="en-US">
                          <a:noFill/>
                        </a:rPr>
                        <a:t> </a:t>
                      </a:r>
                    </a:p>
                  </p:txBody>
                </p:sp>
              </mc:Fallback>
            </mc:AlternateContent>
            <p:sp>
              <p:nvSpPr>
                <p:cNvPr id="26" name="円/楕円 25">
                  <a:extLst>
                    <a:ext uri="{FF2B5EF4-FFF2-40B4-BE49-F238E27FC236}">
                      <a16:creationId xmlns:a16="http://schemas.microsoft.com/office/drawing/2014/main" id="{A42AB614-F0DB-752C-E42F-BAED5CB628FB}"/>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BB0EE544-822A-70D6-AB80-48A228A78FA2}"/>
                  </a:ext>
                </a:extLst>
              </p:cNvPr>
              <p:cNvCxnSpPr>
                <a:cxnSpLocks/>
                <a:endCxn id="28"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24EFC730-64D9-521E-5B9D-795A730DF363}"/>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6C7CF5E0-99C2-E161-A7EC-E28ADCD88921}"/>
                  </a:ext>
                </a:extLst>
              </p:cNvPr>
              <p:cNvSpPr txBox="1"/>
              <p:nvPr/>
            </p:nvSpPr>
            <p:spPr>
              <a:xfrm>
                <a:off x="6160942" y="5895393"/>
                <a:ext cx="1505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panose="02040503050406030204" pitchFamily="18" charset="0"/>
                            </a:rPr>
                            <m:t>𝐽</m:t>
                          </m:r>
                        </m:e>
                        <m:sup>
                          <m:r>
                            <a:rPr kumimoji="1" lang="en-US" altLang="ja-JP" sz="2400" b="0" i="1" smtClean="0">
                              <a:solidFill>
                                <a:schemeClr val="tx1"/>
                              </a:solidFill>
                              <a:latin typeface="Cambria Math" panose="02040503050406030204" pitchFamily="18" charset="0"/>
                            </a:rPr>
                            <m:t>𝑃</m:t>
                          </m:r>
                        </m:sup>
                      </m:sSup>
                      <m:r>
                        <a:rPr kumimoji="1" lang="en-US" altLang="ja-JP" sz="2400" b="0" i="1" smtClean="0">
                          <a:solidFill>
                            <a:schemeClr val="tx1"/>
                          </a:solidFill>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1</m:t>
                          </m:r>
                        </m:e>
                        <m:sup>
                          <m:r>
                            <a:rPr lang="en-US" altLang="ja-JP" sz="2400" b="0" i="1" smtClean="0">
                              <a:latin typeface="Cambria Math" panose="02040503050406030204" pitchFamily="18" charset="0"/>
                            </a:rPr>
                            <m:t>+</m:t>
                          </m:r>
                        </m:sup>
                      </m:sSup>
                    </m:oMath>
                  </m:oMathPara>
                </a14:m>
                <a:endParaRPr lang="ja-JP" altLang="en-US"/>
              </a:p>
            </p:txBody>
          </p:sp>
        </mc:Choice>
        <mc:Fallback xmlns="">
          <p:sp>
            <p:nvSpPr>
              <p:cNvPr id="77" name="テキスト ボックス 76">
                <a:extLst>
                  <a:ext uri="{FF2B5EF4-FFF2-40B4-BE49-F238E27FC236}">
                    <a16:creationId xmlns:a16="http://schemas.microsoft.com/office/drawing/2014/main" id="{6C7CF5E0-99C2-E161-A7EC-E28ADCD88921}"/>
                  </a:ext>
                </a:extLst>
              </p:cNvPr>
              <p:cNvSpPr txBox="1">
                <a:spLocks noRot="1" noChangeAspect="1" noMove="1" noResize="1" noEditPoints="1" noAdjustHandles="1" noChangeArrowheads="1" noChangeShapeType="1" noTextEdit="1"/>
              </p:cNvSpPr>
              <p:nvPr/>
            </p:nvSpPr>
            <p:spPr>
              <a:xfrm>
                <a:off x="6160942" y="5895393"/>
                <a:ext cx="1505951" cy="461665"/>
              </a:xfrm>
              <a:prstGeom prst="rect">
                <a:avLst/>
              </a:prstGeom>
              <a:blipFill>
                <a:blip r:embed="rId16"/>
                <a:stretch>
                  <a:fillRect b="-131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9CBDE232-4F65-596C-E0D6-44974208F894}"/>
                  </a:ext>
                </a:extLst>
              </p:cNvPr>
              <p:cNvSpPr txBox="1"/>
              <p:nvPr/>
            </p:nvSpPr>
            <p:spPr>
              <a:xfrm>
                <a:off x="9163968" y="5893931"/>
                <a:ext cx="1505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panose="02040503050406030204" pitchFamily="18" charset="0"/>
                            </a:rPr>
                            <m:t>𝐽</m:t>
                          </m:r>
                        </m:e>
                        <m:sup>
                          <m:r>
                            <a:rPr kumimoji="1" lang="en-US" altLang="ja-JP" sz="2400" b="0" i="1" smtClean="0">
                              <a:solidFill>
                                <a:schemeClr val="tx1"/>
                              </a:solidFill>
                              <a:latin typeface="Cambria Math" panose="02040503050406030204" pitchFamily="18" charset="0"/>
                            </a:rPr>
                            <m:t>𝑃</m:t>
                          </m:r>
                        </m:sup>
                      </m:sSup>
                      <m:r>
                        <a:rPr kumimoji="1" lang="en-US" altLang="ja-JP" sz="2400" b="0" i="1" smtClean="0">
                          <a:solidFill>
                            <a:schemeClr val="tx1"/>
                          </a:solidFill>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1</m:t>
                          </m:r>
                        </m:e>
                        <m:sup>
                          <m:r>
                            <a:rPr lang="en-US" altLang="ja-JP" sz="2400" b="0" i="1" smtClean="0">
                              <a:latin typeface="Cambria Math" panose="02040503050406030204" pitchFamily="18" charset="0"/>
                            </a:rPr>
                            <m:t>−</m:t>
                          </m:r>
                        </m:sup>
                      </m:sSup>
                    </m:oMath>
                  </m:oMathPara>
                </a14:m>
                <a:endParaRPr lang="ja-JP" altLang="en-US"/>
              </a:p>
            </p:txBody>
          </p:sp>
        </mc:Choice>
        <mc:Fallback xmlns="">
          <p:sp>
            <p:nvSpPr>
              <p:cNvPr id="78" name="テキスト ボックス 77">
                <a:extLst>
                  <a:ext uri="{FF2B5EF4-FFF2-40B4-BE49-F238E27FC236}">
                    <a16:creationId xmlns:a16="http://schemas.microsoft.com/office/drawing/2014/main" id="{9CBDE232-4F65-596C-E0D6-44974208F894}"/>
                  </a:ext>
                </a:extLst>
              </p:cNvPr>
              <p:cNvSpPr txBox="1">
                <a:spLocks noRot="1" noChangeAspect="1" noMove="1" noResize="1" noEditPoints="1" noAdjustHandles="1" noChangeArrowheads="1" noChangeShapeType="1" noTextEdit="1"/>
              </p:cNvSpPr>
              <p:nvPr/>
            </p:nvSpPr>
            <p:spPr>
              <a:xfrm>
                <a:off x="9163968" y="5893931"/>
                <a:ext cx="1505951" cy="461665"/>
              </a:xfrm>
              <a:prstGeom prst="rect">
                <a:avLst/>
              </a:prstGeom>
              <a:blipFill>
                <a:blip r:embed="rId17"/>
                <a:stretch>
                  <a:fillRect b="-118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a:extLst>
                  <a:ext uri="{FF2B5EF4-FFF2-40B4-BE49-F238E27FC236}">
                    <a16:creationId xmlns:a16="http://schemas.microsoft.com/office/drawing/2014/main" id="{2B177EE8-C14C-8650-9FC0-14BEAD165795}"/>
                  </a:ext>
                </a:extLst>
              </p:cNvPr>
              <p:cNvSpPr txBox="1"/>
              <p:nvPr/>
            </p:nvSpPr>
            <p:spPr>
              <a:xfrm>
                <a:off x="5599622" y="4800097"/>
                <a:ext cx="65026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1</m:t>
                          </m:r>
                        </m:e>
                        <m:sup>
                          <m:r>
                            <a:rPr lang="en-US" altLang="ja-JP" sz="2000" b="0" i="1" smtClean="0">
                              <a:solidFill>
                                <a:srgbClr val="FF0000"/>
                              </a:solidFill>
                              <a:latin typeface="Cambria Math" panose="02040503050406030204" pitchFamily="18" charset="0"/>
                            </a:rPr>
                            <m:t>+</m:t>
                          </m:r>
                        </m:sup>
                      </m:sSup>
                    </m:oMath>
                  </m:oMathPara>
                </a14:m>
                <a:endParaRPr lang="ja-JP" altLang="en-US"/>
              </a:p>
            </p:txBody>
          </p:sp>
        </mc:Choice>
        <mc:Fallback xmlns="">
          <p:sp>
            <p:nvSpPr>
              <p:cNvPr id="80" name="テキスト ボックス 79">
                <a:extLst>
                  <a:ext uri="{FF2B5EF4-FFF2-40B4-BE49-F238E27FC236}">
                    <a16:creationId xmlns:a16="http://schemas.microsoft.com/office/drawing/2014/main" id="{2B177EE8-C14C-8650-9FC0-14BEAD165795}"/>
                  </a:ext>
                </a:extLst>
              </p:cNvPr>
              <p:cNvSpPr txBox="1">
                <a:spLocks noRot="1" noChangeAspect="1" noMove="1" noResize="1" noEditPoints="1" noAdjustHandles="1" noChangeArrowheads="1" noChangeShapeType="1" noTextEdit="1"/>
              </p:cNvSpPr>
              <p:nvPr/>
            </p:nvSpPr>
            <p:spPr>
              <a:xfrm>
                <a:off x="5599622" y="4800097"/>
                <a:ext cx="650267" cy="400110"/>
              </a:xfrm>
              <a:prstGeom prst="rect">
                <a:avLst/>
              </a:prstGeom>
              <a:blipFill>
                <a:blip r:embed="rId18"/>
                <a:stretch>
                  <a:fillRect/>
                </a:stretch>
              </a:blipFill>
            </p:spPr>
            <p:txBody>
              <a:bodyPr/>
              <a:lstStyle/>
              <a:p>
                <a:r>
                  <a:rPr lang="ja-JP" altLang="en-US">
                    <a:noFill/>
                  </a:rPr>
                  <a:t> </a:t>
                </a:r>
              </a:p>
            </p:txBody>
          </p:sp>
        </mc:Fallback>
      </mc:AlternateContent>
      <p:grpSp>
        <p:nvGrpSpPr>
          <p:cNvPr id="81" name="グループ化 80">
            <a:extLst>
              <a:ext uri="{FF2B5EF4-FFF2-40B4-BE49-F238E27FC236}">
                <a16:creationId xmlns:a16="http://schemas.microsoft.com/office/drawing/2014/main" id="{ECB49E60-EC85-233A-4FD0-20F215FCA35D}"/>
              </a:ext>
            </a:extLst>
          </p:cNvPr>
          <p:cNvGrpSpPr/>
          <p:nvPr/>
        </p:nvGrpSpPr>
        <p:grpSpPr>
          <a:xfrm rot="1980349">
            <a:off x="8981436" y="4046404"/>
            <a:ext cx="1855726" cy="1854200"/>
            <a:chOff x="824291" y="1897914"/>
            <a:chExt cx="2629473" cy="2641896"/>
          </a:xfrm>
        </p:grpSpPr>
        <p:sp>
          <p:nvSpPr>
            <p:cNvPr id="82" name="フローチャート: 結合子 81">
              <a:extLst>
                <a:ext uri="{FF2B5EF4-FFF2-40B4-BE49-F238E27FC236}">
                  <a16:creationId xmlns:a16="http://schemas.microsoft.com/office/drawing/2014/main" id="{8176A694-61FF-65E4-7FE0-C3E3F6A9A307}"/>
                </a:ext>
              </a:extLst>
            </p:cNvPr>
            <p:cNvSpPr/>
            <p:nvPr/>
          </p:nvSpPr>
          <p:spPr>
            <a:xfrm>
              <a:off x="824291" y="1897914"/>
              <a:ext cx="2629473" cy="2641896"/>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D2382E89-2C29-2D75-6AD5-778987ABD854}"/>
                </a:ext>
              </a:extLst>
            </p:cNvPr>
            <p:cNvGrpSpPr/>
            <p:nvPr/>
          </p:nvGrpSpPr>
          <p:grpSpPr>
            <a:xfrm>
              <a:off x="1134437" y="2626843"/>
              <a:ext cx="1166779" cy="1832470"/>
              <a:chOff x="1134437" y="2626843"/>
              <a:chExt cx="1166779" cy="1832470"/>
            </a:xfrm>
          </p:grpSpPr>
          <p:grpSp>
            <p:nvGrpSpPr>
              <p:cNvPr id="94" name="グループ化 93">
                <a:extLst>
                  <a:ext uri="{FF2B5EF4-FFF2-40B4-BE49-F238E27FC236}">
                    <a16:creationId xmlns:a16="http://schemas.microsoft.com/office/drawing/2014/main" id="{72075F58-3687-69D6-8C8C-B9C09B741632}"/>
                  </a:ext>
                </a:extLst>
              </p:cNvPr>
              <p:cNvGrpSpPr/>
              <p:nvPr/>
            </p:nvGrpSpPr>
            <p:grpSpPr>
              <a:xfrm>
                <a:off x="1586513" y="3429484"/>
                <a:ext cx="714703" cy="920903"/>
                <a:chOff x="3923449" y="3481179"/>
                <a:chExt cx="714703" cy="920903"/>
              </a:xfrm>
            </p:grpSpPr>
            <mc:AlternateContent xmlns:mc="http://schemas.openxmlformats.org/markup-compatibility/2006" xmlns:a14="http://schemas.microsoft.com/office/drawing/2010/main">
              <mc:Choice Requires="a14">
                <p:sp>
                  <p:nvSpPr>
                    <p:cNvPr id="100" name="テキスト ボックス 99">
                      <a:extLst>
                        <a:ext uri="{FF2B5EF4-FFF2-40B4-BE49-F238E27FC236}">
                          <a16:creationId xmlns:a16="http://schemas.microsoft.com/office/drawing/2014/main" id="{48F55875-1D1C-0F75-5D92-C8CB92C4ED28}"/>
                        </a:ext>
                      </a:extLst>
                    </p:cNvPr>
                    <p:cNvSpPr txBox="1"/>
                    <p:nvPr/>
                  </p:nvSpPr>
                  <p:spPr>
                    <a:xfrm rot="19619651">
                      <a:off x="3923449" y="3481179"/>
                      <a:ext cx="714703" cy="9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𝑐</m:t>
                            </m:r>
                          </m:oMath>
                        </m:oMathPara>
                      </a14:m>
                      <a:endParaRPr kumimoji="1" lang="ja-JP" altLang="en-US" sz="1600"/>
                    </a:p>
                  </p:txBody>
                </p:sp>
              </mc:Choice>
              <mc:Fallback xmlns="">
                <p:sp>
                  <p:nvSpPr>
                    <p:cNvPr id="100" name="テキスト ボックス 99">
                      <a:extLst>
                        <a:ext uri="{FF2B5EF4-FFF2-40B4-BE49-F238E27FC236}">
                          <a16:creationId xmlns:a16="http://schemas.microsoft.com/office/drawing/2014/main" id="{48F55875-1D1C-0F75-5D92-C8CB92C4ED28}"/>
                        </a:ext>
                      </a:extLst>
                    </p:cNvPr>
                    <p:cNvSpPr txBox="1">
                      <a:spLocks noRot="1" noChangeAspect="1" noMove="1" noResize="1" noEditPoints="1" noAdjustHandles="1" noChangeArrowheads="1" noChangeShapeType="1" noTextEdit="1"/>
                    </p:cNvSpPr>
                    <p:nvPr/>
                  </p:nvSpPr>
                  <p:spPr>
                    <a:xfrm rot="19619651">
                      <a:off x="3923449" y="3481179"/>
                      <a:ext cx="714703" cy="920903"/>
                    </a:xfrm>
                    <a:prstGeom prst="rect">
                      <a:avLst/>
                    </a:prstGeom>
                    <a:blipFill>
                      <a:blip r:embed="rId19"/>
                      <a:stretch>
                        <a:fillRect/>
                      </a:stretch>
                    </a:blipFill>
                  </p:spPr>
                  <p:txBody>
                    <a:bodyPr/>
                    <a:lstStyle/>
                    <a:p>
                      <a:r>
                        <a:rPr lang="ja-JP" altLang="en-US">
                          <a:noFill/>
                        </a:rPr>
                        <a:t> </a:t>
                      </a:r>
                    </a:p>
                  </p:txBody>
                </p:sp>
              </mc:Fallback>
            </mc:AlternateContent>
            <p:sp>
              <p:nvSpPr>
                <p:cNvPr id="101" name="円/楕円 100">
                  <a:extLst>
                    <a:ext uri="{FF2B5EF4-FFF2-40B4-BE49-F238E27FC236}">
                      <a16:creationId xmlns:a16="http://schemas.microsoft.com/office/drawing/2014/main" id="{53D72025-7C46-94C0-E08A-7DE203BCDF33}"/>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円/楕円 94">
                <a:extLst>
                  <a:ext uri="{FF2B5EF4-FFF2-40B4-BE49-F238E27FC236}">
                    <a16:creationId xmlns:a16="http://schemas.microsoft.com/office/drawing/2014/main" id="{E2996994-B967-11AB-727F-C65361BB8FFB}"/>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a:extLst>
                  <a:ext uri="{FF2B5EF4-FFF2-40B4-BE49-F238E27FC236}">
                    <a16:creationId xmlns:a16="http://schemas.microsoft.com/office/drawing/2014/main" id="{FDDD50AF-766F-34FC-B971-B830BA872587}"/>
                  </a:ext>
                </a:extLst>
              </p:cNvPr>
              <p:cNvGrpSpPr/>
              <p:nvPr/>
            </p:nvGrpSpPr>
            <p:grpSpPr>
              <a:xfrm>
                <a:off x="1134437" y="2709792"/>
                <a:ext cx="604309" cy="920903"/>
                <a:chOff x="3852601" y="4324467"/>
                <a:chExt cx="604309" cy="920903"/>
              </a:xfrm>
            </p:grpSpPr>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4284D567-2369-0BBA-97BE-3EB0CD8DEEDC}"/>
                        </a:ext>
                      </a:extLst>
                    </p:cNvPr>
                    <p:cNvSpPr txBox="1"/>
                    <p:nvPr/>
                  </p:nvSpPr>
                  <p:spPr>
                    <a:xfrm rot="19619651">
                      <a:off x="3865736" y="4324467"/>
                      <a:ext cx="570044" cy="9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𝑐</m:t>
                            </m:r>
                          </m:oMath>
                        </m:oMathPara>
                      </a14:m>
                      <a:endParaRPr kumimoji="1" lang="ja-JP" altLang="en-US" sz="1600"/>
                    </a:p>
                  </p:txBody>
                </p:sp>
              </mc:Choice>
              <mc:Fallback xmlns="">
                <p:sp>
                  <p:nvSpPr>
                    <p:cNvPr id="98" name="テキスト ボックス 97">
                      <a:extLst>
                        <a:ext uri="{FF2B5EF4-FFF2-40B4-BE49-F238E27FC236}">
                          <a16:creationId xmlns:a16="http://schemas.microsoft.com/office/drawing/2014/main" id="{4284D567-2369-0BBA-97BE-3EB0CD8DEEDC}"/>
                        </a:ext>
                      </a:extLst>
                    </p:cNvPr>
                    <p:cNvSpPr txBox="1">
                      <a:spLocks noRot="1" noChangeAspect="1" noMove="1" noResize="1" noEditPoints="1" noAdjustHandles="1" noChangeArrowheads="1" noChangeShapeType="1" noTextEdit="1"/>
                    </p:cNvSpPr>
                    <p:nvPr/>
                  </p:nvSpPr>
                  <p:spPr>
                    <a:xfrm rot="19619651">
                      <a:off x="3865736" y="4324467"/>
                      <a:ext cx="570044" cy="920903"/>
                    </a:xfrm>
                    <a:prstGeom prst="rect">
                      <a:avLst/>
                    </a:prstGeom>
                    <a:blipFill>
                      <a:blip r:embed="rId20"/>
                      <a:stretch>
                        <a:fillRect/>
                      </a:stretch>
                    </a:blipFill>
                  </p:spPr>
                  <p:txBody>
                    <a:bodyPr/>
                    <a:lstStyle/>
                    <a:p>
                      <a:r>
                        <a:rPr lang="ja-JP" altLang="en-US">
                          <a:noFill/>
                        </a:rPr>
                        <a:t> </a:t>
                      </a:r>
                    </a:p>
                  </p:txBody>
                </p:sp>
              </mc:Fallback>
            </mc:AlternateContent>
            <p:sp>
              <p:nvSpPr>
                <p:cNvPr id="99" name="円/楕円 98">
                  <a:extLst>
                    <a:ext uri="{FF2B5EF4-FFF2-40B4-BE49-F238E27FC236}">
                      <a16:creationId xmlns:a16="http://schemas.microsoft.com/office/drawing/2014/main" id="{1AE7A456-EAB5-989E-FDED-66077AE4D29B}"/>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7" name="直線コネクタ 96">
                <a:extLst>
                  <a:ext uri="{FF2B5EF4-FFF2-40B4-BE49-F238E27FC236}">
                    <a16:creationId xmlns:a16="http://schemas.microsoft.com/office/drawing/2014/main" id="{989F5FE5-BC4F-62BE-1AC4-E3059BE3C146}"/>
                  </a:ext>
                </a:extLst>
              </p:cNvPr>
              <p:cNvCxnSpPr>
                <a:cxnSpLocks/>
                <a:endCxn id="101"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グループ化 83">
              <a:extLst>
                <a:ext uri="{FF2B5EF4-FFF2-40B4-BE49-F238E27FC236}">
                  <a16:creationId xmlns:a16="http://schemas.microsoft.com/office/drawing/2014/main" id="{080443A8-AC6F-D299-8EA3-674E709928D6}"/>
                </a:ext>
              </a:extLst>
            </p:cNvPr>
            <p:cNvGrpSpPr/>
            <p:nvPr/>
          </p:nvGrpSpPr>
          <p:grpSpPr>
            <a:xfrm>
              <a:off x="2074879" y="1988804"/>
              <a:ext cx="1187668" cy="1832470"/>
              <a:chOff x="1125492" y="2626843"/>
              <a:chExt cx="1187668" cy="1832470"/>
            </a:xfrm>
          </p:grpSpPr>
          <p:grpSp>
            <p:nvGrpSpPr>
              <p:cNvPr id="86" name="グループ化 85">
                <a:extLst>
                  <a:ext uri="{FF2B5EF4-FFF2-40B4-BE49-F238E27FC236}">
                    <a16:creationId xmlns:a16="http://schemas.microsoft.com/office/drawing/2014/main" id="{BE453A99-1A8F-16A4-6F88-D3876B067D25}"/>
                  </a:ext>
                </a:extLst>
              </p:cNvPr>
              <p:cNvGrpSpPr/>
              <p:nvPr/>
            </p:nvGrpSpPr>
            <p:grpSpPr>
              <a:xfrm>
                <a:off x="1598457" y="3462180"/>
                <a:ext cx="714703" cy="833197"/>
                <a:chOff x="3935393" y="3513875"/>
                <a:chExt cx="714703" cy="833197"/>
              </a:xfrm>
            </p:grpSpPr>
            <mc:AlternateContent xmlns:mc="http://schemas.openxmlformats.org/markup-compatibility/2006" xmlns:a14="http://schemas.microsoft.com/office/drawing/2010/main">
              <mc:Choice Requires="a14">
                <p:sp>
                  <p:nvSpPr>
                    <p:cNvPr id="92" name="テキスト ボックス 91">
                      <a:extLst>
                        <a:ext uri="{FF2B5EF4-FFF2-40B4-BE49-F238E27FC236}">
                          <a16:creationId xmlns:a16="http://schemas.microsoft.com/office/drawing/2014/main" id="{2F694C1F-EA70-C8DB-BAD8-D7650B337D02}"/>
                        </a:ext>
                      </a:extLst>
                    </p:cNvPr>
                    <p:cNvSpPr txBox="1"/>
                    <p:nvPr/>
                  </p:nvSpPr>
                  <p:spPr>
                    <a:xfrm rot="19619651">
                      <a:off x="3935393" y="3513875"/>
                      <a:ext cx="714703" cy="833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𝑞</m:t>
                                </m:r>
                              </m:e>
                            </m:acc>
                          </m:oMath>
                        </m:oMathPara>
                      </a14:m>
                      <a:endParaRPr kumimoji="1" lang="ja-JP" altLang="en-US" sz="2000"/>
                    </a:p>
                  </p:txBody>
                </p:sp>
              </mc:Choice>
              <mc:Fallback xmlns="">
                <p:sp>
                  <p:nvSpPr>
                    <p:cNvPr id="92" name="テキスト ボックス 91">
                      <a:extLst>
                        <a:ext uri="{FF2B5EF4-FFF2-40B4-BE49-F238E27FC236}">
                          <a16:creationId xmlns:a16="http://schemas.microsoft.com/office/drawing/2014/main" id="{2F694C1F-EA70-C8DB-BAD8-D7650B337D02}"/>
                        </a:ext>
                      </a:extLst>
                    </p:cNvPr>
                    <p:cNvSpPr txBox="1">
                      <a:spLocks noRot="1" noChangeAspect="1" noMove="1" noResize="1" noEditPoints="1" noAdjustHandles="1" noChangeArrowheads="1" noChangeShapeType="1" noTextEdit="1"/>
                    </p:cNvSpPr>
                    <p:nvPr/>
                  </p:nvSpPr>
                  <p:spPr>
                    <a:xfrm rot="19619651">
                      <a:off x="3935393" y="3513875"/>
                      <a:ext cx="714703" cy="833197"/>
                    </a:xfrm>
                    <a:prstGeom prst="rect">
                      <a:avLst/>
                    </a:prstGeom>
                    <a:blipFill>
                      <a:blip r:embed="rId21"/>
                      <a:stretch>
                        <a:fillRect/>
                      </a:stretch>
                    </a:blipFill>
                  </p:spPr>
                  <p:txBody>
                    <a:bodyPr/>
                    <a:lstStyle/>
                    <a:p>
                      <a:r>
                        <a:rPr lang="ja-JP" altLang="en-US">
                          <a:noFill/>
                        </a:rPr>
                        <a:t> </a:t>
                      </a:r>
                    </a:p>
                  </p:txBody>
                </p:sp>
              </mc:Fallback>
            </mc:AlternateContent>
            <p:sp>
              <p:nvSpPr>
                <p:cNvPr id="93" name="円/楕円 92">
                  <a:extLst>
                    <a:ext uri="{FF2B5EF4-FFF2-40B4-BE49-F238E27FC236}">
                      <a16:creationId xmlns:a16="http://schemas.microsoft.com/office/drawing/2014/main" id="{F27548F5-3B19-7104-A1A3-8121A38B0412}"/>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円/楕円 86">
                <a:extLst>
                  <a:ext uri="{FF2B5EF4-FFF2-40B4-BE49-F238E27FC236}">
                    <a16:creationId xmlns:a16="http://schemas.microsoft.com/office/drawing/2014/main" id="{A5CD7291-9332-ACC8-EA3E-AE682B40D054}"/>
                  </a:ext>
                </a:extLst>
              </p:cNvPr>
              <p:cNvSpPr/>
              <p:nvPr/>
            </p:nvSpPr>
            <p:spPr>
              <a:xfrm rot="19475407">
                <a:off x="1241244" y="2626843"/>
                <a:ext cx="862842" cy="1832470"/>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C0B6DD7C-04C3-110C-C4FA-6C96B8D4EA30}"/>
                  </a:ext>
                </a:extLst>
              </p:cNvPr>
              <p:cNvGrpSpPr/>
              <p:nvPr/>
            </p:nvGrpSpPr>
            <p:grpSpPr>
              <a:xfrm>
                <a:off x="1125492" y="2738038"/>
                <a:ext cx="613254" cy="833197"/>
                <a:chOff x="3843656" y="4352713"/>
                <a:chExt cx="613254" cy="833197"/>
              </a:xfrm>
            </p:grpSpPr>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F7ABF803-F8CF-6F75-9EFC-ADDE37F8C3CC}"/>
                        </a:ext>
                      </a:extLst>
                    </p:cNvPr>
                    <p:cNvSpPr txBox="1"/>
                    <p:nvPr/>
                  </p:nvSpPr>
                  <p:spPr>
                    <a:xfrm rot="19619651">
                      <a:off x="3843656" y="4352713"/>
                      <a:ext cx="570044" cy="833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𝑞</m:t>
                                </m:r>
                              </m:e>
                            </m:acc>
                          </m:oMath>
                        </m:oMathPara>
                      </a14:m>
                      <a:endParaRPr kumimoji="1" lang="ja-JP" altLang="en-US" sz="2000"/>
                    </a:p>
                  </p:txBody>
                </p:sp>
              </mc:Choice>
              <mc:Fallback xmlns="">
                <p:sp>
                  <p:nvSpPr>
                    <p:cNvPr id="90" name="テキスト ボックス 89">
                      <a:extLst>
                        <a:ext uri="{FF2B5EF4-FFF2-40B4-BE49-F238E27FC236}">
                          <a16:creationId xmlns:a16="http://schemas.microsoft.com/office/drawing/2014/main" id="{F7ABF803-F8CF-6F75-9EFC-ADDE37F8C3CC}"/>
                        </a:ext>
                      </a:extLst>
                    </p:cNvPr>
                    <p:cNvSpPr txBox="1">
                      <a:spLocks noRot="1" noChangeAspect="1" noMove="1" noResize="1" noEditPoints="1" noAdjustHandles="1" noChangeArrowheads="1" noChangeShapeType="1" noTextEdit="1"/>
                    </p:cNvSpPr>
                    <p:nvPr/>
                  </p:nvSpPr>
                  <p:spPr>
                    <a:xfrm rot="19619651">
                      <a:off x="3843656" y="4352713"/>
                      <a:ext cx="570044" cy="833197"/>
                    </a:xfrm>
                    <a:prstGeom prst="rect">
                      <a:avLst/>
                    </a:prstGeom>
                    <a:blipFill>
                      <a:blip r:embed="rId22"/>
                      <a:stretch>
                        <a:fillRect/>
                      </a:stretch>
                    </a:blipFill>
                  </p:spPr>
                  <p:txBody>
                    <a:bodyPr/>
                    <a:lstStyle/>
                    <a:p>
                      <a:r>
                        <a:rPr lang="ja-JP" altLang="en-US">
                          <a:noFill/>
                        </a:rPr>
                        <a:t> </a:t>
                      </a:r>
                    </a:p>
                  </p:txBody>
                </p:sp>
              </mc:Fallback>
            </mc:AlternateContent>
            <p:sp>
              <p:nvSpPr>
                <p:cNvPr id="91" name="円/楕円 90">
                  <a:extLst>
                    <a:ext uri="{FF2B5EF4-FFF2-40B4-BE49-F238E27FC236}">
                      <a16:creationId xmlns:a16="http://schemas.microsoft.com/office/drawing/2014/main" id="{C7EC8610-C194-B3B8-32D0-A67B4EAA3C50}"/>
                    </a:ext>
                  </a:extLst>
                </p:cNvPr>
                <p:cNvSpPr/>
                <p:nvPr/>
              </p:nvSpPr>
              <p:spPr>
                <a:xfrm>
                  <a:off x="3852601" y="4510646"/>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9" name="直線コネクタ 88">
                <a:extLst>
                  <a:ext uri="{FF2B5EF4-FFF2-40B4-BE49-F238E27FC236}">
                    <a16:creationId xmlns:a16="http://schemas.microsoft.com/office/drawing/2014/main" id="{9AE1C695-EEDB-1A1C-8914-B22C1E85B2C3}"/>
                  </a:ext>
                </a:extLst>
              </p:cNvPr>
              <p:cNvCxnSpPr>
                <a:cxnSpLocks/>
                <a:endCxn id="93" idx="1"/>
              </p:cNvCxnSpPr>
              <p:nvPr/>
            </p:nvCxnSpPr>
            <p:spPr>
              <a:xfrm>
                <a:off x="1586516" y="3444518"/>
                <a:ext cx="155639" cy="25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直線コネクタ 84">
              <a:extLst>
                <a:ext uri="{FF2B5EF4-FFF2-40B4-BE49-F238E27FC236}">
                  <a16:creationId xmlns:a16="http://schemas.microsoft.com/office/drawing/2014/main" id="{14E39881-6304-2889-76A9-F0EBC08C145A}"/>
                </a:ext>
              </a:extLst>
            </p:cNvPr>
            <p:cNvCxnSpPr/>
            <p:nvPr/>
          </p:nvCxnSpPr>
          <p:spPr>
            <a:xfrm flipV="1">
              <a:off x="1664335" y="2931527"/>
              <a:ext cx="949387" cy="638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テキスト ボックス 101">
                <a:extLst>
                  <a:ext uri="{FF2B5EF4-FFF2-40B4-BE49-F238E27FC236}">
                    <a16:creationId xmlns:a16="http://schemas.microsoft.com/office/drawing/2014/main" id="{A5A25E0C-3924-56B1-6764-0A2EC903945F}"/>
                  </a:ext>
                </a:extLst>
              </p:cNvPr>
              <p:cNvSpPr txBox="1"/>
              <p:nvPr/>
            </p:nvSpPr>
            <p:spPr>
              <a:xfrm>
                <a:off x="7315469" y="4757393"/>
                <a:ext cx="65026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0</m:t>
                          </m:r>
                        </m:e>
                        <m:sup>
                          <m:r>
                            <a:rPr lang="en-US" altLang="ja-JP" sz="2000" b="0" i="1" smtClean="0">
                              <a:solidFill>
                                <a:srgbClr val="FF0000"/>
                              </a:solidFill>
                              <a:latin typeface="Cambria Math" panose="02040503050406030204" pitchFamily="18" charset="0"/>
                            </a:rPr>
                            <m:t>+</m:t>
                          </m:r>
                        </m:sup>
                      </m:sSup>
                    </m:oMath>
                  </m:oMathPara>
                </a14:m>
                <a:endParaRPr lang="ja-JP" altLang="en-US"/>
              </a:p>
            </p:txBody>
          </p:sp>
        </mc:Choice>
        <mc:Fallback xmlns="">
          <p:sp>
            <p:nvSpPr>
              <p:cNvPr id="102" name="テキスト ボックス 101">
                <a:extLst>
                  <a:ext uri="{FF2B5EF4-FFF2-40B4-BE49-F238E27FC236}">
                    <a16:creationId xmlns:a16="http://schemas.microsoft.com/office/drawing/2014/main" id="{A5A25E0C-3924-56B1-6764-0A2EC903945F}"/>
                  </a:ext>
                </a:extLst>
              </p:cNvPr>
              <p:cNvSpPr txBox="1">
                <a:spLocks noRot="1" noChangeAspect="1" noMove="1" noResize="1" noEditPoints="1" noAdjustHandles="1" noChangeArrowheads="1" noChangeShapeType="1" noTextEdit="1"/>
              </p:cNvSpPr>
              <p:nvPr/>
            </p:nvSpPr>
            <p:spPr>
              <a:xfrm>
                <a:off x="7315469" y="4757393"/>
                <a:ext cx="650267" cy="400110"/>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2C9F7F66-6A6D-A6B5-F4D9-1227B9991F5B}"/>
                  </a:ext>
                </a:extLst>
              </p:cNvPr>
              <p:cNvSpPr txBox="1"/>
              <p:nvPr/>
            </p:nvSpPr>
            <p:spPr>
              <a:xfrm>
                <a:off x="10498780" y="4784708"/>
                <a:ext cx="65026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0</m:t>
                          </m:r>
                        </m:e>
                        <m:sup>
                          <m:r>
                            <a:rPr lang="en-US" altLang="ja-JP" sz="2000" b="0" i="1" smtClean="0">
                              <a:solidFill>
                                <a:srgbClr val="FF0000"/>
                              </a:solidFill>
                              <a:latin typeface="Cambria Math" panose="02040503050406030204" pitchFamily="18" charset="0"/>
                            </a:rPr>
                            <m:t>−</m:t>
                          </m:r>
                        </m:sup>
                      </m:sSup>
                    </m:oMath>
                  </m:oMathPara>
                </a14:m>
                <a:endParaRPr lang="ja-JP" altLang="en-US"/>
              </a:p>
            </p:txBody>
          </p:sp>
        </mc:Choice>
        <mc:Fallback xmlns="">
          <p:sp>
            <p:nvSpPr>
              <p:cNvPr id="103" name="テキスト ボックス 102">
                <a:extLst>
                  <a:ext uri="{FF2B5EF4-FFF2-40B4-BE49-F238E27FC236}">
                    <a16:creationId xmlns:a16="http://schemas.microsoft.com/office/drawing/2014/main" id="{2C9F7F66-6A6D-A6B5-F4D9-1227B9991F5B}"/>
                  </a:ext>
                </a:extLst>
              </p:cNvPr>
              <p:cNvSpPr txBox="1">
                <a:spLocks noRot="1" noChangeAspect="1" noMove="1" noResize="1" noEditPoints="1" noAdjustHandles="1" noChangeArrowheads="1" noChangeShapeType="1" noTextEdit="1"/>
              </p:cNvSpPr>
              <p:nvPr/>
            </p:nvSpPr>
            <p:spPr>
              <a:xfrm>
                <a:off x="10498780" y="4784708"/>
                <a:ext cx="650267" cy="400110"/>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a:extLst>
                  <a:ext uri="{FF2B5EF4-FFF2-40B4-BE49-F238E27FC236}">
                    <a16:creationId xmlns:a16="http://schemas.microsoft.com/office/drawing/2014/main" id="{1558AF9D-CDC9-01BF-BB87-F4CDEF2D455C}"/>
                  </a:ext>
                </a:extLst>
              </p:cNvPr>
              <p:cNvSpPr txBox="1"/>
              <p:nvPr/>
            </p:nvSpPr>
            <p:spPr>
              <a:xfrm>
                <a:off x="8723380" y="4810625"/>
                <a:ext cx="65026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1</m:t>
                          </m:r>
                        </m:e>
                        <m:sup>
                          <m:r>
                            <a:rPr lang="en-US" altLang="ja-JP" sz="2000" b="0" i="1" smtClean="0">
                              <a:solidFill>
                                <a:srgbClr val="FF0000"/>
                              </a:solidFill>
                              <a:latin typeface="Cambria Math" panose="02040503050406030204" pitchFamily="18" charset="0"/>
                            </a:rPr>
                            <m:t>+</m:t>
                          </m:r>
                        </m:sup>
                      </m:sSup>
                    </m:oMath>
                  </m:oMathPara>
                </a14:m>
                <a:endParaRPr lang="ja-JP" altLang="en-US"/>
              </a:p>
            </p:txBody>
          </p:sp>
        </mc:Choice>
        <mc:Fallback xmlns="">
          <p:sp>
            <p:nvSpPr>
              <p:cNvPr id="125" name="テキスト ボックス 124">
                <a:extLst>
                  <a:ext uri="{FF2B5EF4-FFF2-40B4-BE49-F238E27FC236}">
                    <a16:creationId xmlns:a16="http://schemas.microsoft.com/office/drawing/2014/main" id="{1558AF9D-CDC9-01BF-BB87-F4CDEF2D455C}"/>
                  </a:ext>
                </a:extLst>
              </p:cNvPr>
              <p:cNvSpPr txBox="1">
                <a:spLocks noRot="1" noChangeAspect="1" noMove="1" noResize="1" noEditPoints="1" noAdjustHandles="1" noChangeArrowheads="1" noChangeShapeType="1" noTextEdit="1"/>
              </p:cNvSpPr>
              <p:nvPr/>
            </p:nvSpPr>
            <p:spPr>
              <a:xfrm>
                <a:off x="8723380" y="4810625"/>
                <a:ext cx="650267" cy="400110"/>
              </a:xfrm>
              <a:prstGeom prst="rect">
                <a:avLst/>
              </a:prstGeom>
              <a:blipFill>
                <a:blip r:embed="rId25"/>
                <a:stretch>
                  <a:fillRect/>
                </a:stretch>
              </a:blipFill>
            </p:spPr>
            <p:txBody>
              <a:bodyPr/>
              <a:lstStyle/>
              <a:p>
                <a:r>
                  <a:rPr lang="ja-JP" altLang="en-US">
                    <a:noFill/>
                  </a:rPr>
                  <a:t> </a:t>
                </a:r>
              </a:p>
            </p:txBody>
          </p:sp>
        </mc:Fallback>
      </mc:AlternateContent>
      <p:sp>
        <p:nvSpPr>
          <p:cNvPr id="126" name="テキスト ボックス 125">
            <a:extLst>
              <a:ext uri="{FF2B5EF4-FFF2-40B4-BE49-F238E27FC236}">
                <a16:creationId xmlns:a16="http://schemas.microsoft.com/office/drawing/2014/main" id="{513D309F-16A8-585A-D36F-18938E42295B}"/>
              </a:ext>
            </a:extLst>
          </p:cNvPr>
          <p:cNvSpPr txBox="1"/>
          <p:nvPr/>
        </p:nvSpPr>
        <p:spPr>
          <a:xfrm>
            <a:off x="10601658" y="4120414"/>
            <a:ext cx="1505951" cy="400110"/>
          </a:xfrm>
          <a:prstGeom prst="rect">
            <a:avLst/>
          </a:prstGeom>
          <a:noFill/>
        </p:spPr>
        <p:txBody>
          <a:bodyPr wrap="square" rtlCol="0">
            <a:spAutoFit/>
          </a:bodyPr>
          <a:lstStyle/>
          <a:p>
            <a:r>
              <a:rPr lang="en-US" altLang="ja-JP" sz="2000" err="1">
                <a:solidFill>
                  <a:srgbClr val="FF0000"/>
                </a:solidFill>
              </a:rPr>
              <a:t>ρ</a:t>
            </a:r>
            <a:r>
              <a:rPr lang="en-US" altLang="ja-JP" sz="2000">
                <a:solidFill>
                  <a:srgbClr val="FF0000"/>
                </a:solidFill>
              </a:rPr>
              <a:t>-mode</a:t>
            </a:r>
          </a:p>
        </p:txBody>
      </p:sp>
      <p:sp>
        <p:nvSpPr>
          <p:cNvPr id="159" name="テキスト ボックス 158">
            <a:extLst>
              <a:ext uri="{FF2B5EF4-FFF2-40B4-BE49-F238E27FC236}">
                <a16:creationId xmlns:a16="http://schemas.microsoft.com/office/drawing/2014/main" id="{18A97042-F6F9-2D04-9CD4-44CC5B6B4882}"/>
              </a:ext>
            </a:extLst>
          </p:cNvPr>
          <p:cNvSpPr txBox="1"/>
          <p:nvPr/>
        </p:nvSpPr>
        <p:spPr>
          <a:xfrm>
            <a:off x="7219953" y="5596188"/>
            <a:ext cx="2419332" cy="369332"/>
          </a:xfrm>
          <a:prstGeom prst="rect">
            <a:avLst/>
          </a:prstGeom>
          <a:noFill/>
        </p:spPr>
        <p:txBody>
          <a:bodyPr wrap="square" rtlCol="0">
            <a:spAutoFit/>
          </a:bodyPr>
          <a:lstStyle/>
          <a:p>
            <a:r>
              <a:rPr kumimoji="1" lang="ja-JP" altLang="en-US"/>
              <a:t>カイラルパートナー</a:t>
            </a:r>
          </a:p>
        </p:txBody>
      </p:sp>
    </p:spTree>
    <p:extLst>
      <p:ext uri="{BB962C8B-B14F-4D97-AF65-F5344CB8AC3E}">
        <p14:creationId xmlns:p14="http://schemas.microsoft.com/office/powerpoint/2010/main" val="960831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7B7E0F9-A92B-E934-4C8E-B1B8299EA768}"/>
              </a:ext>
            </a:extLst>
          </p:cNvPr>
          <p:cNvSpPr txBox="1"/>
          <p:nvPr/>
        </p:nvSpPr>
        <p:spPr>
          <a:xfrm>
            <a:off x="0" y="57313"/>
            <a:ext cx="3877519" cy="769441"/>
          </a:xfrm>
          <a:prstGeom prst="rect">
            <a:avLst/>
          </a:prstGeom>
          <a:noFill/>
        </p:spPr>
        <p:txBody>
          <a:bodyPr wrap="square" rtlCol="0">
            <a:spAutoFit/>
          </a:bodyPr>
          <a:lstStyle/>
          <a:p>
            <a:r>
              <a:rPr kumimoji="1" lang="en-US" altLang="ja-JP" sz="4400">
                <a:solidFill>
                  <a:schemeClr val="bg1"/>
                </a:solidFill>
              </a:rPr>
              <a:t>Chiral Partner</a:t>
            </a:r>
            <a:endParaRPr kumimoji="1" lang="ja-JP" altLang="en-US" sz="4400">
              <a:solidFill>
                <a:schemeClr val="bg1"/>
              </a:solidFill>
            </a:endParaRPr>
          </a:p>
        </p:txBody>
      </p:sp>
      <p:sp>
        <p:nvSpPr>
          <p:cNvPr id="5" name="テキスト ボックス 4">
            <a:extLst>
              <a:ext uri="{FF2B5EF4-FFF2-40B4-BE49-F238E27FC236}">
                <a16:creationId xmlns:a16="http://schemas.microsoft.com/office/drawing/2014/main" id="{04238D73-E072-AD63-EBF5-B7DA93309C6F}"/>
              </a:ext>
            </a:extLst>
          </p:cNvPr>
          <p:cNvSpPr txBox="1"/>
          <p:nvPr/>
        </p:nvSpPr>
        <p:spPr>
          <a:xfrm>
            <a:off x="376658" y="1125336"/>
            <a:ext cx="4151799" cy="523220"/>
          </a:xfrm>
          <a:prstGeom prst="rect">
            <a:avLst/>
          </a:prstGeom>
          <a:noFill/>
        </p:spPr>
        <p:txBody>
          <a:bodyPr wrap="square" rtlCol="0">
            <a:spAutoFit/>
          </a:bodyPr>
          <a:lstStyle/>
          <a:p>
            <a:r>
              <a:rPr kumimoji="1" lang="ja-JP" altLang="en-US" sz="2800" u="sng">
                <a:solidFill>
                  <a:srgbClr val="FF0000"/>
                </a:solidFill>
              </a:rPr>
              <a:t>カイラルパートナー</a:t>
            </a:r>
            <a:endParaRPr lang="en-US" altLang="ja-JP" sz="2800" u="sng"/>
          </a:p>
        </p:txBody>
      </p:sp>
      <p:sp>
        <p:nvSpPr>
          <p:cNvPr id="8" name="テキスト ボックス 7">
            <a:extLst>
              <a:ext uri="{FF2B5EF4-FFF2-40B4-BE49-F238E27FC236}">
                <a16:creationId xmlns:a16="http://schemas.microsoft.com/office/drawing/2014/main" id="{9AD5B76E-9538-5016-8E40-4FF79FB2C23B}"/>
              </a:ext>
            </a:extLst>
          </p:cNvPr>
          <p:cNvSpPr txBox="1"/>
          <p:nvPr/>
        </p:nvSpPr>
        <p:spPr>
          <a:xfrm>
            <a:off x="696685" y="2919289"/>
            <a:ext cx="11495315" cy="523220"/>
          </a:xfrm>
          <a:prstGeom prst="rect">
            <a:avLst/>
          </a:prstGeom>
          <a:noFill/>
        </p:spPr>
        <p:txBody>
          <a:bodyPr wrap="square" rtlCol="0">
            <a:spAutoFit/>
          </a:bodyPr>
          <a:lstStyle/>
          <a:p>
            <a:r>
              <a:rPr kumimoji="1" lang="ja-JP" altLang="en-US" sz="2800"/>
              <a:t>・カイラル対称性が回復した場所では、カイラルパートナーは縮退</a:t>
            </a:r>
          </a:p>
        </p:txBody>
      </p:sp>
      <p:sp>
        <p:nvSpPr>
          <p:cNvPr id="9" name="テキスト ボックス 8">
            <a:extLst>
              <a:ext uri="{FF2B5EF4-FFF2-40B4-BE49-F238E27FC236}">
                <a16:creationId xmlns:a16="http://schemas.microsoft.com/office/drawing/2014/main" id="{B2BDDE00-F8A1-0590-1020-50AE6B093AD7}"/>
              </a:ext>
            </a:extLst>
          </p:cNvPr>
          <p:cNvSpPr txBox="1"/>
          <p:nvPr/>
        </p:nvSpPr>
        <p:spPr>
          <a:xfrm>
            <a:off x="1808130" y="3474461"/>
            <a:ext cx="6694714" cy="523220"/>
          </a:xfrm>
          <a:prstGeom prst="rect">
            <a:avLst/>
          </a:prstGeom>
          <a:noFill/>
        </p:spPr>
        <p:txBody>
          <a:bodyPr wrap="square" rtlCol="0">
            <a:spAutoFit/>
          </a:bodyPr>
          <a:lstStyle/>
          <a:p>
            <a:r>
              <a:rPr kumimoji="1" lang="ja-JP" altLang="en-US" sz="2800"/>
              <a:t>カイラル対称性を調べる手がかり</a:t>
            </a:r>
          </a:p>
        </p:txBody>
      </p:sp>
      <p:sp>
        <p:nvSpPr>
          <p:cNvPr id="12" name="テキスト ボックス 11">
            <a:extLst>
              <a:ext uri="{FF2B5EF4-FFF2-40B4-BE49-F238E27FC236}">
                <a16:creationId xmlns:a16="http://schemas.microsoft.com/office/drawing/2014/main" id="{A42BBDBF-4A6A-23B7-B8C3-D69AFC647637}"/>
              </a:ext>
            </a:extLst>
          </p:cNvPr>
          <p:cNvSpPr txBox="1"/>
          <p:nvPr/>
        </p:nvSpPr>
        <p:spPr>
          <a:xfrm>
            <a:off x="696685" y="1806869"/>
            <a:ext cx="8654143" cy="954107"/>
          </a:xfrm>
          <a:prstGeom prst="rect">
            <a:avLst/>
          </a:prstGeom>
          <a:noFill/>
        </p:spPr>
        <p:txBody>
          <a:bodyPr wrap="square">
            <a:spAutoFit/>
          </a:bodyPr>
          <a:lstStyle/>
          <a:p>
            <a:r>
              <a:rPr lang="ja-JP" altLang="en-US" sz="2800"/>
              <a:t>・カイラリティの異なる状態</a:t>
            </a:r>
            <a:endParaRPr lang="en-US" altLang="ja-JP" sz="2800"/>
          </a:p>
          <a:p>
            <a:r>
              <a:rPr lang="ja-JP" altLang="en-US" sz="2800"/>
              <a:t>　</a:t>
            </a:r>
            <a:r>
              <a:rPr kumimoji="1" lang="ja-JP" altLang="en-US" sz="2800"/>
              <a:t>現実にはパリティの異なる状態として存在する</a:t>
            </a:r>
          </a:p>
        </p:txBody>
      </p:sp>
      <p:sp>
        <p:nvSpPr>
          <p:cNvPr id="13" name="右矢印 12">
            <a:extLst>
              <a:ext uri="{FF2B5EF4-FFF2-40B4-BE49-F238E27FC236}">
                <a16:creationId xmlns:a16="http://schemas.microsoft.com/office/drawing/2014/main" id="{D100BE92-1FEE-146A-7BC2-23A5CDF0E795}"/>
              </a:ext>
            </a:extLst>
          </p:cNvPr>
          <p:cNvSpPr/>
          <p:nvPr/>
        </p:nvSpPr>
        <p:spPr>
          <a:xfrm>
            <a:off x="1240972" y="3595958"/>
            <a:ext cx="567158" cy="25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6808200-266B-FB24-4D2D-0E66459A374F}"/>
              </a:ext>
            </a:extLst>
          </p:cNvPr>
          <p:cNvSpPr txBox="1"/>
          <p:nvPr/>
        </p:nvSpPr>
        <p:spPr>
          <a:xfrm>
            <a:off x="376658" y="4339907"/>
            <a:ext cx="8098971" cy="523220"/>
          </a:xfrm>
          <a:prstGeom prst="rect">
            <a:avLst/>
          </a:prstGeom>
          <a:noFill/>
        </p:spPr>
        <p:txBody>
          <a:bodyPr wrap="square" rtlCol="0">
            <a:spAutoFit/>
          </a:bodyPr>
          <a:lstStyle/>
          <a:p>
            <a:r>
              <a:rPr kumimoji="1" lang="ja-JP" altLang="en-US" sz="2800" u="sng">
                <a:solidFill>
                  <a:srgbClr val="FF0000"/>
                </a:solidFill>
              </a:rPr>
              <a:t>カイラルパートナーモデル</a:t>
            </a:r>
            <a:endParaRPr kumimoji="1" lang="en-US" altLang="ja-JP" sz="2800" u="sng">
              <a:solidFill>
                <a:srgbClr val="FF0000"/>
              </a:solidFill>
            </a:endParaRPr>
          </a:p>
        </p:txBody>
      </p:sp>
      <p:sp>
        <p:nvSpPr>
          <p:cNvPr id="15" name="テキスト ボックス 14">
            <a:extLst>
              <a:ext uri="{FF2B5EF4-FFF2-40B4-BE49-F238E27FC236}">
                <a16:creationId xmlns:a16="http://schemas.microsoft.com/office/drawing/2014/main" id="{C3341B22-AD6A-C163-26C3-C91B02DFB07D}"/>
              </a:ext>
            </a:extLst>
          </p:cNvPr>
          <p:cNvSpPr txBox="1"/>
          <p:nvPr/>
        </p:nvSpPr>
        <p:spPr>
          <a:xfrm>
            <a:off x="696685" y="5053392"/>
            <a:ext cx="7794171" cy="523220"/>
          </a:xfrm>
          <a:prstGeom prst="rect">
            <a:avLst/>
          </a:prstGeom>
          <a:noFill/>
        </p:spPr>
        <p:txBody>
          <a:bodyPr wrap="square" rtlCol="0">
            <a:spAutoFit/>
          </a:bodyPr>
          <a:lstStyle/>
          <a:p>
            <a:r>
              <a:rPr kumimoji="1" lang="ja-JP" altLang="en-US" sz="2800"/>
              <a:t>・パートナー間の質量差が結合定数を決定</a:t>
            </a:r>
          </a:p>
        </p:txBody>
      </p:sp>
    </p:spTree>
    <p:extLst>
      <p:ext uri="{BB962C8B-B14F-4D97-AF65-F5344CB8AC3E}">
        <p14:creationId xmlns:p14="http://schemas.microsoft.com/office/powerpoint/2010/main" val="2699432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7B7E0F9-A92B-E934-4C8E-B1B8299EA768}"/>
              </a:ext>
            </a:extLst>
          </p:cNvPr>
          <p:cNvSpPr txBox="1"/>
          <p:nvPr/>
        </p:nvSpPr>
        <p:spPr>
          <a:xfrm>
            <a:off x="0" y="57313"/>
            <a:ext cx="3877519" cy="769441"/>
          </a:xfrm>
          <a:prstGeom prst="rect">
            <a:avLst/>
          </a:prstGeom>
          <a:noFill/>
        </p:spPr>
        <p:txBody>
          <a:bodyPr wrap="square" rtlCol="0">
            <a:spAutoFit/>
          </a:bodyPr>
          <a:lstStyle/>
          <a:p>
            <a:r>
              <a:rPr lang="en-US" altLang="ja-JP" sz="4400">
                <a:solidFill>
                  <a:schemeClr val="bg1"/>
                </a:solidFill>
              </a:rPr>
              <a:t>D</a:t>
            </a:r>
            <a:r>
              <a:rPr kumimoji="1" lang="en-US" altLang="ja-JP" sz="4400">
                <a:solidFill>
                  <a:schemeClr val="bg1"/>
                </a:solidFill>
              </a:rPr>
              <a:t>iquark Field</a:t>
            </a:r>
            <a:endParaRPr kumimoji="1" lang="ja-JP" altLang="en-US" sz="4400">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B579CFBC-0E00-4DD2-684E-48ADDA5A2194}"/>
                  </a:ext>
                </a:extLst>
              </p:cNvPr>
              <p:cNvSpPr txBox="1"/>
              <p:nvPr/>
            </p:nvSpPr>
            <p:spPr>
              <a:xfrm>
                <a:off x="617769" y="2792483"/>
                <a:ext cx="11222183" cy="3496598"/>
              </a:xfrm>
              <a:prstGeom prst="rect">
                <a:avLst/>
              </a:prstGeom>
              <a:noFill/>
            </p:spPr>
            <p:txBody>
              <a:bodyPr wrap="square" rtlCol="0">
                <a:spAutoFit/>
              </a:bodyPr>
              <a:lstStyle/>
              <a:p>
                <a:r>
                  <a:rPr lang="en-US" altLang="ja-JP" sz="2400"/>
                  <a:t>2</a:t>
                </a:r>
                <a:r>
                  <a:rPr lang="ja-JP" altLang="en-US" sz="2400"/>
                  <a:t>つの</a:t>
                </a:r>
                <a:r>
                  <a:rPr lang="en-US" altLang="ja-JP" sz="2400"/>
                  <a:t>quark</a:t>
                </a:r>
                <a:r>
                  <a:rPr lang="ja-JP" altLang="en-US" sz="2400"/>
                  <a:t>からなる</a:t>
                </a:r>
                <a:r>
                  <a:rPr lang="en-US" altLang="ja-JP" sz="2400"/>
                  <a:t>diquark</a:t>
                </a:r>
                <a:r>
                  <a:rPr lang="ja-JP" altLang="en-US" sz="2400"/>
                  <a:t>場</a:t>
                </a:r>
                <a14:m>
                  <m:oMath xmlns:m="http://schemas.openxmlformats.org/officeDocument/2006/math">
                    <m:r>
                      <m:rPr>
                        <m:sty m:val="p"/>
                      </m:rPr>
                      <a:rPr lang="el-GR" altLang="ja-JP" sz="2400" i="1" smtClean="0">
                        <a:latin typeface="Cambria Math" panose="02040503050406030204" pitchFamily="18" charset="0"/>
                        <a:ea typeface="Cambria Math" panose="02040503050406030204" pitchFamily="18" charset="0"/>
                      </a:rPr>
                      <m:t>Ψ</m:t>
                    </m:r>
                  </m:oMath>
                </a14:m>
                <a:r>
                  <a:rPr lang="ja-JP" altLang="en-US" sz="2400"/>
                  <a:t>を次の形で定義</a:t>
                </a:r>
                <a:endParaRPr lang="en-US" altLang="ja-JP" sz="2400"/>
              </a:p>
              <a:p>
                <a:endParaRPr kumimoji="1" lang="en-US" altLang="ja-JP" sz="2400"/>
              </a:p>
              <a:p>
                <a:pPr/>
                <a14:m>
                  <m:oMathPara xmlns:m="http://schemas.openxmlformats.org/officeDocument/2006/math">
                    <m:oMathParaPr>
                      <m:jc m:val="centerGroup"/>
                    </m:oMathParaPr>
                    <m:oMath xmlns:m="http://schemas.openxmlformats.org/officeDocument/2006/math">
                      <m:r>
                        <m:rPr>
                          <m:sty m:val="p"/>
                        </m:rPr>
                        <a:rPr kumimoji="1" lang="el-GR" altLang="ja-JP" sz="2400" i="1" smtClean="0">
                          <a:latin typeface="Cambria Math" panose="02040503050406030204" pitchFamily="18" charset="0"/>
                          <a:ea typeface="Cambria Math" panose="02040503050406030204" pitchFamily="18" charset="0"/>
                        </a:rPr>
                        <m:t>Ψ</m:t>
                      </m:r>
                      <m:r>
                        <a:rPr kumimoji="1" lang="el-GR" altLang="ja-JP" sz="2400" i="1" smtClean="0">
                          <a:latin typeface="Cambria Math" panose="02040503050406030204" pitchFamily="18" charset="0"/>
                          <a:ea typeface="Cambria Math" panose="02040503050406030204" pitchFamily="18" charset="0"/>
                        </a:rPr>
                        <m:t>~</m:t>
                      </m:r>
                      <m:sSup>
                        <m:sSupPr>
                          <m:ctrlPr>
                            <a:rPr kumimoji="1" lang="el-GR" altLang="ja-JP" sz="240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𝑞</m:t>
                          </m:r>
                        </m:e>
                        <m:sup>
                          <m:r>
                            <a:rPr kumimoji="1" lang="en-US" altLang="ja-JP" sz="2400" b="0" i="1" smtClean="0">
                              <a:latin typeface="Cambria Math" panose="02040503050406030204" pitchFamily="18" charset="0"/>
                              <a:ea typeface="Cambria Math" panose="02040503050406030204" pitchFamily="18" charset="0"/>
                            </a:rPr>
                            <m:t>𝑇</m:t>
                          </m:r>
                        </m:sup>
                      </m:sSup>
                      <m:r>
                        <a:rPr kumimoji="1" lang="el-GR" altLang="ja-JP" sz="2400" i="1" smtClean="0">
                          <a:latin typeface="Cambria Math" panose="02040503050406030204" pitchFamily="18" charset="0"/>
                          <a:ea typeface="Cambria Math" panose="02040503050406030204" pitchFamily="18" charset="0"/>
                        </a:rPr>
                        <m:t>𝛤</m:t>
                      </m:r>
                      <m:r>
                        <a:rPr kumimoji="1" lang="en-US" altLang="ja-JP" sz="2400" b="0" i="1" smtClean="0">
                          <a:latin typeface="Cambria Math" panose="02040503050406030204" pitchFamily="18" charset="0"/>
                          <a:ea typeface="Cambria Math" panose="02040503050406030204" pitchFamily="18" charset="0"/>
                        </a:rPr>
                        <m:t>𝑞</m:t>
                      </m:r>
                    </m:oMath>
                  </m:oMathPara>
                </a14:m>
                <a:endParaRPr kumimoji="1" lang="en-US" altLang="ja-JP" sz="2400" i="1"/>
              </a:p>
              <a:p>
                <a:endParaRPr kumimoji="1" lang="en-US" altLang="ja-JP" sz="2400" i="1"/>
              </a:p>
              <a:p>
                <a14:m>
                  <m:oMath xmlns:m="http://schemas.openxmlformats.org/officeDocument/2006/math">
                    <m:r>
                      <a:rPr kumimoji="1" lang="el-GR" altLang="ja-JP" sz="2400" i="1" smtClean="0">
                        <a:latin typeface="Cambria Math" panose="02040503050406030204" pitchFamily="18" charset="0"/>
                        <a:ea typeface="Cambria Math" panose="02040503050406030204" pitchFamily="18" charset="0"/>
                      </a:rPr>
                      <m:t>𝛤</m:t>
                    </m:r>
                  </m:oMath>
                </a14:m>
                <a:r>
                  <a:rPr kumimoji="1" lang="en-US" altLang="ja-JP" sz="2400"/>
                  <a:t>:</a:t>
                </a:r>
                <a:r>
                  <a:rPr kumimoji="1" lang="ja-JP" altLang="en-US" sz="2400"/>
                  <a:t>ガンマ行列からなる定数行列</a:t>
                </a:r>
                <a:endParaRPr kumimoji="1" lang="en-US" altLang="ja-JP" sz="2400"/>
              </a:p>
              <a:p>
                <a:endParaRPr lang="en-US" altLang="ja-JP" sz="2400"/>
              </a:p>
              <a:p>
                <a:r>
                  <a:rPr kumimoji="1" lang="ja-JP" altLang="en-US" sz="2400"/>
                  <a:t>このうち</a:t>
                </a:r>
                <a14:m>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𝐽</m:t>
                        </m:r>
                      </m:e>
                      <m:sup>
                        <m:r>
                          <a:rPr kumimoji="1" lang="en-US" altLang="ja-JP" sz="2400" b="0" i="1" smtClean="0">
                            <a:latin typeface="Cambria Math" panose="02040503050406030204" pitchFamily="18" charset="0"/>
                          </a:rPr>
                          <m:t>𝑃</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0</m:t>
                        </m:r>
                      </m:e>
                      <m:sup>
                        <m:r>
                          <a:rPr lang="en-US" altLang="ja-JP" sz="2400" i="1">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m:t>
                        </m:r>
                      </m:e>
                      <m:sup>
                        <m:r>
                          <a:rPr kumimoji="1" lang="en-US" altLang="ja-JP" sz="2400" b="0" i="1" smtClean="0">
                            <a:latin typeface="Cambria Math" panose="02040503050406030204" pitchFamily="18" charset="0"/>
                          </a:rPr>
                          <m:t>+</m:t>
                        </m:r>
                      </m:sup>
                    </m:sSup>
                  </m:oMath>
                </a14:m>
                <a:r>
                  <a:rPr kumimoji="1" lang="ja-JP" altLang="en-US" sz="2400"/>
                  <a:t>の場</a:t>
                </a:r>
                <a14:m>
                  <m:oMath xmlns:m="http://schemas.openxmlformats.org/officeDocument/2006/math">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a:latin typeface="Cambria Math" panose="02040503050406030204" pitchFamily="18" charset="0"/>
                            <a:ea typeface="Cambria Math" panose="02040503050406030204" pitchFamily="18" charset="0"/>
                          </a:rPr>
                          <m:t>Ψ</m:t>
                        </m:r>
                      </m:e>
                      <m:sup>
                        <m:r>
                          <a:rPr lang="en-US" altLang="ja-JP" sz="2400" i="1">
                            <a:latin typeface="Cambria Math" panose="02040503050406030204" pitchFamily="18" charset="0"/>
                            <a:ea typeface="Cambria Math" panose="02040503050406030204" pitchFamily="18" charset="0"/>
                          </a:rPr>
                          <m:t>±</m:t>
                        </m:r>
                      </m:sup>
                    </m:sSup>
                    <m:r>
                      <a:rPr kumimoji="1"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Ψ</m:t>
                        </m:r>
                      </m:e>
                      <m:sub>
                        <m:r>
                          <a:rPr lang="en-US" altLang="ja-JP" sz="2400" b="0" i="1" smtClean="0">
                            <a:latin typeface="Cambria Math" panose="02040503050406030204" pitchFamily="18" charset="0"/>
                            <a:ea typeface="Cambria Math" panose="02040503050406030204" pitchFamily="18" charset="0"/>
                          </a:rPr>
                          <m:t>𝜇</m:t>
                        </m:r>
                      </m:sub>
                      <m:sup>
                        <m:r>
                          <a:rPr lang="en-US" altLang="ja-JP" sz="2400" b="0" i="1" smtClean="0">
                            <a:latin typeface="Cambria Math" panose="02040503050406030204" pitchFamily="18" charset="0"/>
                            <a:ea typeface="Cambria Math" panose="02040503050406030204" pitchFamily="18" charset="0"/>
                          </a:rPr>
                          <m:t>+</m:t>
                        </m:r>
                      </m:sup>
                    </m:sSubSup>
                  </m:oMath>
                </a14:m>
                <a:r>
                  <a:rPr kumimoji="1" lang="ja-JP" altLang="en-US" sz="2400"/>
                  <a:t>のローレンツ共変性を満たす場は次で与えられる</a:t>
                </a:r>
                <a:endParaRPr kumimoji="1" lang="en-US" altLang="ja-JP" sz="2400"/>
              </a:p>
              <a:p>
                <a:pPr/>
                <a14:m>
                  <m:oMathPara xmlns:m="http://schemas.openxmlformats.org/officeDocument/2006/math">
                    <m:oMathParaPr>
                      <m:jc m:val="centerGroup"/>
                    </m:oMathParaPr>
                    <m:oMath xmlns:m="http://schemas.openxmlformats.org/officeDocument/2006/math">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a:latin typeface="Cambria Math" panose="02040503050406030204" pitchFamily="18" charset="0"/>
                              <a:ea typeface="Cambria Math" panose="02040503050406030204" pitchFamily="18" charset="0"/>
                            </a:rPr>
                            <m:t>Ψ</m:t>
                          </m:r>
                        </m:e>
                        <m:sup>
                          <m:r>
                            <a:rPr lang="en-US" altLang="ja-JP" sz="2400" b="0" i="1" smtClean="0">
                              <a:latin typeface="Cambria Math" panose="02040503050406030204" pitchFamily="18" charset="0"/>
                              <a:ea typeface="Cambria Math" panose="02040503050406030204" pitchFamily="18" charset="0"/>
                            </a:rPr>
                            <m:t>+</m:t>
                          </m:r>
                        </m:sup>
                      </m:sSup>
                      <m:r>
                        <a:rPr lang="el-GR" altLang="ja-JP" sz="2400" i="1">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𝑞</m:t>
                          </m:r>
                        </m:e>
                        <m:sup>
                          <m:r>
                            <a:rPr lang="en-US" altLang="ja-JP" sz="2400" i="1">
                              <a:latin typeface="Cambria Math" panose="02040503050406030204" pitchFamily="18" charset="0"/>
                              <a:ea typeface="Cambria Math" panose="02040503050406030204" pitchFamily="18" charset="0"/>
                            </a:rPr>
                            <m:t>𝑇</m:t>
                          </m:r>
                        </m:sup>
                      </m:sSup>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𝛾</m:t>
                          </m:r>
                        </m:e>
                        <m:sub>
                          <m:r>
                            <a:rPr lang="en-US" altLang="ja-JP" sz="2400" b="0" i="1" smtClean="0">
                              <a:latin typeface="Cambria Math" panose="02040503050406030204" pitchFamily="18" charset="0"/>
                              <a:ea typeface="Cambria Math" panose="02040503050406030204" pitchFamily="18" charset="0"/>
                            </a:rPr>
                            <m:t>5</m:t>
                          </m:r>
                        </m:sub>
                      </m:sSub>
                      <m:r>
                        <a:rPr lang="en-US" altLang="ja-JP" sz="2400" b="0" i="1" smtClean="0">
                          <a:latin typeface="Cambria Math" panose="02040503050406030204" pitchFamily="18" charset="0"/>
                          <a:ea typeface="Cambria Math" panose="02040503050406030204" pitchFamily="18" charset="0"/>
                        </a:rPr>
                        <m:t>𝐶</m:t>
                      </m:r>
                      <m:r>
                        <a:rPr lang="en-US" altLang="ja-JP" sz="2400" i="1">
                          <a:latin typeface="Cambria Math" panose="02040503050406030204" pitchFamily="18" charset="0"/>
                          <a:ea typeface="Cambria Math" panose="02040503050406030204" pitchFamily="18" charset="0"/>
                        </a:rPr>
                        <m:t>𝑞</m:t>
                      </m:r>
                      <m:r>
                        <a:rPr lang="en-US" altLang="ja-JP" sz="2400" b="0" i="1" smtClean="0">
                          <a:latin typeface="Cambria Math" panose="02040503050406030204" pitchFamily="18" charset="0"/>
                          <a:ea typeface="Cambria Math" panose="02040503050406030204" pitchFamily="18" charset="0"/>
                        </a:rPr>
                        <m:t>,  </m:t>
                      </m:r>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a:latin typeface="Cambria Math" panose="02040503050406030204" pitchFamily="18" charset="0"/>
                              <a:ea typeface="Cambria Math" panose="02040503050406030204" pitchFamily="18" charset="0"/>
                            </a:rPr>
                            <m:t>Ψ</m:t>
                          </m:r>
                        </m:e>
                        <m:sup>
                          <m:r>
                            <a:rPr lang="en-US" altLang="ja-JP" sz="2400" b="0" i="1" smtClean="0">
                              <a:latin typeface="Cambria Math" panose="02040503050406030204" pitchFamily="18" charset="0"/>
                              <a:ea typeface="Cambria Math" panose="02040503050406030204" pitchFamily="18" charset="0"/>
                            </a:rPr>
                            <m:t>−</m:t>
                          </m:r>
                        </m:sup>
                      </m:sSup>
                      <m:r>
                        <a:rPr kumimoji="1" lang="el-GR" altLang="ja-JP" sz="2400" i="1" smtClean="0">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𝑞</m:t>
                          </m:r>
                        </m:e>
                        <m:sup>
                          <m:r>
                            <a:rPr lang="en-US" altLang="ja-JP" sz="2400" i="1">
                              <a:latin typeface="Cambria Math" panose="02040503050406030204" pitchFamily="18" charset="0"/>
                              <a:ea typeface="Cambria Math" panose="02040503050406030204" pitchFamily="18" charset="0"/>
                            </a:rPr>
                            <m:t>𝑇</m:t>
                          </m:r>
                        </m:sup>
                      </m:sSup>
                      <m:r>
                        <a:rPr lang="en-US" altLang="ja-JP" sz="2400" b="0" i="1" smtClean="0">
                          <a:latin typeface="Cambria Math" panose="02040503050406030204" pitchFamily="18" charset="0"/>
                          <a:ea typeface="Cambria Math" panose="02040503050406030204" pitchFamily="18" charset="0"/>
                        </a:rPr>
                        <m:t>𝐶</m:t>
                      </m:r>
                      <m:r>
                        <a:rPr lang="en-US" altLang="ja-JP" sz="2400" i="1">
                          <a:latin typeface="Cambria Math" panose="02040503050406030204" pitchFamily="18" charset="0"/>
                          <a:ea typeface="Cambria Math" panose="02040503050406030204" pitchFamily="18" charset="0"/>
                        </a:rPr>
                        <m:t>𝑞</m:t>
                      </m:r>
                      <m:r>
                        <a:rPr lang="en-US" altLang="ja-JP" sz="2400" b="0" i="1" smtClean="0">
                          <a:latin typeface="Cambria Math" panose="02040503050406030204" pitchFamily="18" charset="0"/>
                          <a:ea typeface="Cambria Math" panose="02040503050406030204" pitchFamily="18" charset="0"/>
                        </a:rPr>
                        <m:t>,  </m:t>
                      </m:r>
                      <m:sSubSup>
                        <m:sSubSupPr>
                          <m:ctrlPr>
                            <a:rPr lang="en-US" altLang="ja-JP" sz="2400" b="0" i="1" smtClean="0">
                              <a:latin typeface="Cambria Math" panose="02040503050406030204" pitchFamily="18" charset="0"/>
                              <a:ea typeface="Cambria Math" panose="02040503050406030204" pitchFamily="18" charset="0"/>
                            </a:rPr>
                          </m:ctrlPr>
                        </m:sSubSupPr>
                        <m:e>
                          <m:r>
                            <m:rPr>
                              <m:sty m:val="p"/>
                            </m:rPr>
                            <a:rPr lang="el-GR" altLang="ja-JP" sz="2400" i="1">
                              <a:latin typeface="Cambria Math" panose="02040503050406030204" pitchFamily="18" charset="0"/>
                              <a:ea typeface="Cambria Math" panose="02040503050406030204" pitchFamily="18" charset="0"/>
                            </a:rPr>
                            <m:t>Ψ</m:t>
                          </m:r>
                        </m:e>
                        <m:sub>
                          <m:r>
                            <a:rPr lang="en-US" altLang="ja-JP" sz="2400" b="0" i="1" smtClean="0">
                              <a:latin typeface="Cambria Math" panose="02040503050406030204" pitchFamily="18" charset="0"/>
                              <a:ea typeface="Cambria Math" panose="02040503050406030204" pitchFamily="18" charset="0"/>
                            </a:rPr>
                            <m:t>𝜇</m:t>
                          </m:r>
                        </m:sub>
                        <m:sup>
                          <m:r>
                            <a:rPr lang="en-US" altLang="ja-JP" sz="2400" b="0" i="1" smtClean="0">
                              <a:latin typeface="Cambria Math" panose="02040503050406030204" pitchFamily="18" charset="0"/>
                              <a:ea typeface="Cambria Math" panose="02040503050406030204" pitchFamily="18" charset="0"/>
                            </a:rPr>
                            <m:t>+</m:t>
                          </m:r>
                        </m:sup>
                      </m:sSubSup>
                      <m:r>
                        <a:rPr lang="el-GR" altLang="ja-JP" sz="2400" i="1">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𝑞</m:t>
                          </m:r>
                        </m:e>
                        <m:sup>
                          <m:r>
                            <a:rPr lang="en-US" altLang="ja-JP" sz="2400" i="1">
                              <a:latin typeface="Cambria Math" panose="02040503050406030204" pitchFamily="18" charset="0"/>
                              <a:ea typeface="Cambria Math" panose="02040503050406030204" pitchFamily="18" charset="0"/>
                            </a:rPr>
                            <m:t>𝑇</m:t>
                          </m:r>
                        </m:sup>
                      </m:sSup>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𝛾</m:t>
                          </m:r>
                        </m:e>
                        <m:sub>
                          <m:r>
                            <a:rPr lang="en-US" altLang="ja-JP" sz="2400" i="1">
                              <a:latin typeface="Cambria Math" panose="02040503050406030204" pitchFamily="18" charset="0"/>
                              <a:ea typeface="Cambria Math" panose="02040503050406030204" pitchFamily="18" charset="0"/>
                            </a:rPr>
                            <m:t>𝜇</m:t>
                          </m:r>
                        </m:sub>
                      </m:sSub>
                      <m:r>
                        <a:rPr lang="en-US" altLang="ja-JP" sz="2400" b="0" i="1" smtClean="0">
                          <a:latin typeface="Cambria Math" panose="02040503050406030204" pitchFamily="18" charset="0"/>
                          <a:ea typeface="Cambria Math" panose="02040503050406030204" pitchFamily="18" charset="0"/>
                        </a:rPr>
                        <m:t>𝐶</m:t>
                      </m:r>
                      <m:r>
                        <a:rPr lang="en-US" altLang="ja-JP" sz="2400" i="1">
                          <a:latin typeface="Cambria Math" panose="02040503050406030204" pitchFamily="18" charset="0"/>
                          <a:ea typeface="Cambria Math" panose="02040503050406030204" pitchFamily="18" charset="0"/>
                        </a:rPr>
                        <m:t>𝑞</m:t>
                      </m:r>
                    </m:oMath>
                  </m:oMathPara>
                </a14:m>
                <a:endParaRPr lang="en-US" altLang="ja-JP" sz="2400" i="1"/>
              </a:p>
              <a:p>
                <a:r>
                  <a:rPr lang="en-US" altLang="ja-JP" sz="2400">
                    <a:ea typeface="Cambria Math" panose="02040503050406030204" pitchFamily="18" charset="0"/>
                  </a:rPr>
                  <a:t>※</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𝐶</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𝑖</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𝛾</m:t>
                        </m:r>
                      </m:e>
                      <m:sub>
                        <m:r>
                          <a:rPr lang="en-US" altLang="ja-JP" sz="2400" b="0" i="1" smtClean="0">
                            <a:latin typeface="Cambria Math" panose="02040503050406030204" pitchFamily="18" charset="0"/>
                            <a:ea typeface="Cambria Math" panose="02040503050406030204" pitchFamily="18" charset="0"/>
                          </a:rPr>
                          <m:t>2</m:t>
                        </m:r>
                      </m:sub>
                    </m:sSub>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𝛾</m:t>
                        </m:r>
                      </m:e>
                      <m:sub>
                        <m:r>
                          <a:rPr lang="en-US" altLang="ja-JP" sz="2400" b="0" i="1" smtClean="0">
                            <a:latin typeface="Cambria Math" panose="02040503050406030204" pitchFamily="18" charset="0"/>
                            <a:ea typeface="Cambria Math" panose="02040503050406030204" pitchFamily="18" charset="0"/>
                          </a:rPr>
                          <m:t>0</m:t>
                        </m:r>
                      </m:sub>
                    </m:sSub>
                  </m:oMath>
                </a14:m>
                <a:endParaRPr lang="en-US" altLang="ja-JP" sz="2000"/>
              </a:p>
            </p:txBody>
          </p:sp>
        </mc:Choice>
        <mc:Fallback xmlns="">
          <p:sp>
            <p:nvSpPr>
              <p:cNvPr id="3" name="テキスト ボックス 2">
                <a:extLst>
                  <a:ext uri="{FF2B5EF4-FFF2-40B4-BE49-F238E27FC236}">
                    <a16:creationId xmlns:a16="http://schemas.microsoft.com/office/drawing/2014/main" id="{B579CFBC-0E00-4DD2-684E-48ADDA5A2194}"/>
                  </a:ext>
                </a:extLst>
              </p:cNvPr>
              <p:cNvSpPr txBox="1">
                <a:spLocks noRot="1" noChangeAspect="1" noMove="1" noResize="1" noEditPoints="1" noAdjustHandles="1" noChangeArrowheads="1" noChangeShapeType="1" noTextEdit="1"/>
              </p:cNvSpPr>
              <p:nvPr/>
            </p:nvSpPr>
            <p:spPr>
              <a:xfrm>
                <a:off x="617769" y="2792483"/>
                <a:ext cx="11222183" cy="3496598"/>
              </a:xfrm>
              <a:prstGeom prst="rect">
                <a:avLst/>
              </a:prstGeom>
              <a:blipFill>
                <a:blip r:embed="rId3"/>
                <a:stretch>
                  <a:fillRect l="-815" t="-1394" r="-326" b="-29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BEFA62F-8CFD-06B9-8B05-5DE028AB32FA}"/>
                  </a:ext>
                </a:extLst>
              </p:cNvPr>
              <p:cNvSpPr txBox="1"/>
              <p:nvPr/>
            </p:nvSpPr>
            <p:spPr>
              <a:xfrm>
                <a:off x="617769" y="1116890"/>
                <a:ext cx="9737615" cy="1200329"/>
              </a:xfrm>
              <a:prstGeom prst="rect">
                <a:avLst/>
              </a:prstGeom>
              <a:noFill/>
            </p:spPr>
            <p:txBody>
              <a:bodyPr wrap="square" rtlCol="0">
                <a:spAutoFit/>
              </a:bodyPr>
              <a:lstStyle/>
              <a:p>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m:t>
                        </m:r>
                      </m:sup>
                    </m:sSubSup>
                  </m:oMath>
                </a14:m>
                <a:r>
                  <a:rPr kumimoji="1" lang="ja-JP" altLang="en-US" sz="2400"/>
                  <a:t>：</a:t>
                </a:r>
                <a14:m>
                  <m:oMath xmlns:m="http://schemas.openxmlformats.org/officeDocument/2006/math">
                    <m:sSup>
                      <m:sSupPr>
                        <m:ctrlPr>
                          <a:rPr kumimoji="1" lang="en-US" altLang="ja-JP" sz="240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𝐽</m:t>
                        </m:r>
                      </m:e>
                      <m:sup>
                        <m:r>
                          <a:rPr kumimoji="1" lang="en-US" altLang="ja-JP" sz="2400" i="1" dirty="0" smtClean="0">
                            <a:latin typeface="Cambria Math" panose="02040503050406030204" pitchFamily="18" charset="0"/>
                            <a:ea typeface="Cambria Math" panose="02040503050406030204" pitchFamily="18" charset="0"/>
                          </a:rPr>
                          <m:t>𝜋</m:t>
                        </m:r>
                      </m:sup>
                    </m:sSup>
                    <m:r>
                      <a:rPr kumimoji="1" lang="en-US" altLang="ja-JP" sz="2400" b="0" i="1" dirty="0" smtClean="0">
                        <a:latin typeface="Cambria Math" panose="02040503050406030204" pitchFamily="18" charset="0"/>
                      </a:rPr>
                      <m:t>=</m:t>
                    </m:r>
                    <m:sSup>
                      <m:sSupPr>
                        <m:ctrlPr>
                          <a:rPr kumimoji="1" lang="en-US" altLang="ja-JP" sz="2400" i="1" dirty="0" smtClean="0">
                            <a:latin typeface="Cambria Math" panose="02040503050406030204" pitchFamily="18" charset="0"/>
                          </a:rPr>
                        </m:ctrlPr>
                      </m:sSupPr>
                      <m:e>
                        <m:r>
                          <a:rPr kumimoji="1" lang="en-US" altLang="ja-JP" sz="2400" b="0" i="1" dirty="0" smtClean="0">
                            <a:latin typeface="Cambria Math" panose="02040503050406030204" pitchFamily="18" charset="0"/>
                          </a:rPr>
                          <m:t>1</m:t>
                        </m:r>
                      </m:e>
                      <m:sup>
                        <m:r>
                          <a:rPr kumimoji="1" lang="en-US" altLang="ja-JP" sz="2400" b="0" i="1" dirty="0" smtClean="0">
                            <a:latin typeface="Cambria Math" panose="02040503050406030204" pitchFamily="18" charset="0"/>
                          </a:rPr>
                          <m:t>+</m:t>
                        </m:r>
                      </m:sup>
                    </m:sSup>
                  </m:oMath>
                </a14:m>
                <a:r>
                  <a:rPr kumimoji="1" lang="ja-JP" altLang="en-US" sz="2400"/>
                  <a:t>の反ヘビーダイクォークと</a:t>
                </a:r>
                <a14:m>
                  <m:oMath xmlns:m="http://schemas.openxmlformats.org/officeDocument/2006/math">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𝐽</m:t>
                        </m:r>
                      </m:e>
                      <m:sup>
                        <m:r>
                          <a:rPr lang="en-US" altLang="ja-JP" sz="2400" i="1" dirty="0">
                            <a:latin typeface="Cambria Math" panose="02040503050406030204" pitchFamily="18" charset="0"/>
                            <a:ea typeface="Cambria Math" panose="02040503050406030204" pitchFamily="18" charset="0"/>
                          </a:rPr>
                          <m:t>𝜋</m:t>
                        </m:r>
                      </m:sup>
                    </m:sSup>
                    <m:r>
                      <a:rPr lang="en-US" altLang="ja-JP"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b="0" i="1" dirty="0" smtClean="0">
                            <a:latin typeface="Cambria Math" panose="02040503050406030204" pitchFamily="18" charset="0"/>
                          </a:rPr>
                          <m:t>0</m:t>
                        </m:r>
                      </m:e>
                      <m:sup>
                        <m:r>
                          <a:rPr lang="en-US" altLang="ja-JP" sz="2400" i="1" dirty="0">
                            <a:latin typeface="Cambria Math" panose="02040503050406030204" pitchFamily="18" charset="0"/>
                          </a:rPr>
                          <m:t>+</m:t>
                        </m:r>
                      </m:sup>
                    </m:sSup>
                  </m:oMath>
                </a14:m>
                <a:r>
                  <a:rPr kumimoji="1" lang="ja-JP" altLang="en-US" sz="2400"/>
                  <a:t>のダイクォーク</a:t>
                </a:r>
                <a:endParaRPr kumimoji="1" lang="en-US" altLang="ja-JP" sz="2400"/>
              </a:p>
              <a:p>
                <a:endParaRPr kumimoji="1" lang="en-US" altLang="ja-JP" sz="2400"/>
              </a:p>
              <a:p>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m:t>
                        </m:r>
                      </m:sup>
                    </m:sSubSup>
                  </m:oMath>
                </a14:m>
                <a:r>
                  <a:rPr lang="ja-JP" altLang="en-US" sz="2400"/>
                  <a:t>：</a:t>
                </a:r>
                <a14:m>
                  <m:oMath xmlns:m="http://schemas.openxmlformats.org/officeDocument/2006/math">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𝐽</m:t>
                        </m:r>
                      </m:e>
                      <m:sup>
                        <m:r>
                          <a:rPr lang="en-US" altLang="ja-JP" sz="2400" i="1" dirty="0">
                            <a:latin typeface="Cambria Math" panose="02040503050406030204" pitchFamily="18" charset="0"/>
                            <a:ea typeface="Cambria Math" panose="02040503050406030204" pitchFamily="18" charset="0"/>
                          </a:rPr>
                          <m:t>𝜋</m:t>
                        </m:r>
                      </m:sup>
                    </m:sSup>
                    <m:r>
                      <a:rPr lang="en-US" altLang="ja-JP"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1</m:t>
                        </m:r>
                      </m:e>
                      <m:sup>
                        <m:r>
                          <a:rPr lang="en-US" altLang="ja-JP" sz="2400" i="1" dirty="0">
                            <a:latin typeface="Cambria Math" panose="02040503050406030204" pitchFamily="18" charset="0"/>
                          </a:rPr>
                          <m:t>+</m:t>
                        </m:r>
                      </m:sup>
                    </m:sSup>
                  </m:oMath>
                </a14:m>
                <a:r>
                  <a:rPr lang="ja-JP" altLang="en-US" sz="2400"/>
                  <a:t>の反ヘビーダイクォークと</a:t>
                </a:r>
                <a14:m>
                  <m:oMath xmlns:m="http://schemas.openxmlformats.org/officeDocument/2006/math">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𝐽</m:t>
                        </m:r>
                      </m:e>
                      <m:sup>
                        <m:r>
                          <a:rPr lang="en-US" altLang="ja-JP" sz="2400" i="1" dirty="0">
                            <a:latin typeface="Cambria Math" panose="02040503050406030204" pitchFamily="18" charset="0"/>
                            <a:ea typeface="Cambria Math" panose="02040503050406030204" pitchFamily="18" charset="0"/>
                          </a:rPr>
                          <m:t>𝜋</m:t>
                        </m:r>
                      </m:sup>
                    </m:sSup>
                    <m:r>
                      <a:rPr lang="en-US" altLang="ja-JP"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b="0" i="1" dirty="0" smtClean="0">
                            <a:latin typeface="Cambria Math" panose="02040503050406030204" pitchFamily="18" charset="0"/>
                          </a:rPr>
                          <m:t>0</m:t>
                        </m:r>
                      </m:e>
                      <m:sup>
                        <m:r>
                          <a:rPr lang="en-US" altLang="ja-JP" sz="2400" b="0" i="1" dirty="0" smtClean="0">
                            <a:latin typeface="Cambria Math" panose="02040503050406030204" pitchFamily="18" charset="0"/>
                          </a:rPr>
                          <m:t>−</m:t>
                        </m:r>
                      </m:sup>
                    </m:sSup>
                  </m:oMath>
                </a14:m>
                <a:r>
                  <a:rPr lang="ja-JP" altLang="en-US" sz="2400"/>
                  <a:t>のダイクォーク</a:t>
                </a:r>
                <a:endParaRPr lang="en-US" altLang="ja-JP" sz="2400"/>
              </a:p>
            </p:txBody>
          </p:sp>
        </mc:Choice>
        <mc:Fallback xmlns="">
          <p:sp>
            <p:nvSpPr>
              <p:cNvPr id="4" name="テキスト ボックス 3">
                <a:extLst>
                  <a:ext uri="{FF2B5EF4-FFF2-40B4-BE49-F238E27FC236}">
                    <a16:creationId xmlns:a16="http://schemas.microsoft.com/office/drawing/2014/main" id="{6BEFA62F-8CFD-06B9-8B05-5DE028AB32FA}"/>
                  </a:ext>
                </a:extLst>
              </p:cNvPr>
              <p:cNvSpPr txBox="1">
                <a:spLocks noRot="1" noChangeAspect="1" noMove="1" noResize="1" noEditPoints="1" noAdjustHandles="1" noChangeArrowheads="1" noChangeShapeType="1" noTextEdit="1"/>
              </p:cNvSpPr>
              <p:nvPr/>
            </p:nvSpPr>
            <p:spPr>
              <a:xfrm>
                <a:off x="617769" y="1116890"/>
                <a:ext cx="9737615" cy="1200329"/>
              </a:xfrm>
              <a:prstGeom prst="rect">
                <a:avLst/>
              </a:prstGeom>
              <a:blipFill>
                <a:blip r:embed="rId4"/>
                <a:stretch>
                  <a:fillRect l="-125" t="-4061" b="-1066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85244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7B7E0F9-A92B-E934-4C8E-B1B8299EA768}"/>
                  </a:ext>
                </a:extLst>
              </p:cNvPr>
              <p:cNvSpPr txBox="1"/>
              <p:nvPr/>
            </p:nvSpPr>
            <p:spPr>
              <a:xfrm>
                <a:off x="0" y="57313"/>
                <a:ext cx="10941269" cy="769441"/>
              </a:xfrm>
              <a:prstGeom prst="rect">
                <a:avLst/>
              </a:prstGeom>
              <a:noFill/>
            </p:spPr>
            <p:txBody>
              <a:bodyPr wrap="square" rtlCol="0">
                <a:spAutoFit/>
              </a:bodyPr>
              <a:lstStyle/>
              <a:p>
                <a:r>
                  <a:rPr kumimoji="1" lang="en-US" altLang="ja-JP" sz="4400">
                    <a:solidFill>
                      <a:schemeClr val="bg1"/>
                    </a:solidFill>
                  </a:rPr>
                  <a:t>Effective Field of </a:t>
                </a:r>
                <a14:m>
                  <m:oMath xmlns:m="http://schemas.openxmlformats.org/officeDocument/2006/math">
                    <m:sSub>
                      <m:sSubPr>
                        <m:ctrlPr>
                          <a:rPr lang="en-US" altLang="ja-JP" sz="4400" i="1" smtClean="0">
                            <a:solidFill>
                              <a:schemeClr val="bg1"/>
                            </a:solidFill>
                            <a:latin typeface="Cambria Math" panose="02040503050406030204" pitchFamily="18" charset="0"/>
                          </a:rPr>
                        </m:ctrlPr>
                      </m:sSubPr>
                      <m:e>
                        <m:r>
                          <a:rPr lang="en-US" altLang="ja-JP" sz="4400" i="1">
                            <a:solidFill>
                              <a:schemeClr val="bg1"/>
                            </a:solidFill>
                            <a:latin typeface="Cambria Math" panose="02040503050406030204" pitchFamily="18" charset="0"/>
                          </a:rPr>
                          <m:t>𝑇</m:t>
                        </m:r>
                      </m:e>
                      <m:sub>
                        <m:r>
                          <a:rPr lang="en-US" altLang="ja-JP" sz="4400" i="1">
                            <a:solidFill>
                              <a:schemeClr val="bg1"/>
                            </a:solidFill>
                            <a:latin typeface="Cambria Math" panose="02040503050406030204" pitchFamily="18" charset="0"/>
                          </a:rPr>
                          <m:t>𝑐𝑐</m:t>
                        </m:r>
                      </m:sub>
                    </m:sSub>
                  </m:oMath>
                </a14:m>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77B7E0F9-A92B-E934-4C8E-B1B8299EA768}"/>
                  </a:ext>
                </a:extLst>
              </p:cNvPr>
              <p:cNvSpPr txBox="1">
                <a:spLocks noRot="1" noChangeAspect="1" noMove="1" noResize="1" noEditPoints="1" noAdjustHandles="1" noChangeArrowheads="1" noChangeShapeType="1" noTextEdit="1"/>
              </p:cNvSpPr>
              <p:nvPr/>
            </p:nvSpPr>
            <p:spPr>
              <a:xfrm>
                <a:off x="0" y="57313"/>
                <a:ext cx="10941269" cy="769441"/>
              </a:xfrm>
              <a:prstGeom prst="rect">
                <a:avLst/>
              </a:prstGeom>
              <a:blipFill>
                <a:blip r:embed="rId3"/>
                <a:stretch>
                  <a:fillRect l="-2228" t="-14961" b="-370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B579CFBC-0E00-4DD2-684E-48ADDA5A2194}"/>
                  </a:ext>
                </a:extLst>
              </p:cNvPr>
              <p:cNvSpPr txBox="1"/>
              <p:nvPr/>
            </p:nvSpPr>
            <p:spPr>
              <a:xfrm>
                <a:off x="1250731" y="826754"/>
                <a:ext cx="9690538" cy="5850063"/>
              </a:xfrm>
              <a:prstGeom prst="rect">
                <a:avLst/>
              </a:prstGeom>
              <a:noFill/>
            </p:spPr>
            <p:txBody>
              <a:bodyPr wrap="square" rtlCol="0">
                <a:spAutoFit/>
              </a:bodyPr>
              <a:lstStyle/>
              <a:p>
                <a:r>
                  <a:rPr lang="ja-JP" altLang="en-US" sz="2000"/>
                  <a:t>・</a:t>
                </a:r>
                <a:r>
                  <a:rPr lang="ja-JP" altLang="en-US" sz="2000">
                    <a:solidFill>
                      <a:srgbClr val="FF0000"/>
                    </a:solidFill>
                  </a:rPr>
                  <a:t>反ヘビーダイクォーク場と軽いダイクォーク場によって</a:t>
                </a: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𝑇</m:t>
                        </m:r>
                      </m:e>
                      <m:sub>
                        <m:r>
                          <a:rPr lang="en-US" altLang="ja-JP" sz="2000" i="1">
                            <a:solidFill>
                              <a:srgbClr val="FF0000"/>
                            </a:solidFill>
                            <a:latin typeface="Cambria Math" panose="02040503050406030204" pitchFamily="18" charset="0"/>
                          </a:rPr>
                          <m:t>𝑐𝑐</m:t>
                        </m:r>
                      </m:sub>
                    </m:sSub>
                  </m:oMath>
                </a14:m>
                <a:r>
                  <a:rPr lang="ja-JP" altLang="en-US" sz="2000">
                    <a:solidFill>
                      <a:srgbClr val="FF0000"/>
                    </a:solidFill>
                  </a:rPr>
                  <a:t>を定義</a:t>
                </a:r>
                <a:endParaRPr lang="en-US" altLang="ja-JP" sz="2000"/>
              </a:p>
              <a:p>
                <a:pP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𝑃</m:t>
                          </m:r>
                        </m:e>
                        <m:sub>
                          <m:r>
                            <a:rPr lang="en-US" altLang="ja-JP" sz="2000" b="0" i="1" smtClean="0">
                              <a:latin typeface="Cambria Math" panose="02040503050406030204" pitchFamily="18" charset="0"/>
                            </a:rPr>
                            <m:t>+</m:t>
                          </m:r>
                        </m:sub>
                        <m:sup>
                          <m:r>
                            <a:rPr lang="en-US" altLang="ja-JP" sz="2000" b="0" i="1" smtClean="0">
                              <a:latin typeface="Cambria Math" panose="02040503050406030204" pitchFamily="18" charset="0"/>
                            </a:rPr>
                            <m:t>𝑇</m:t>
                          </m:r>
                        </m:sup>
                      </m:sSubSup>
                      <m:r>
                        <a:rPr lang="en-US" altLang="ja-JP" sz="2000" i="1">
                          <a:latin typeface="Cambria Math" panose="02040503050406030204" pitchFamily="18" charset="0"/>
                          <a:ea typeface="Cambria Math" panose="02040503050406030204" pitchFamily="18" charset="0"/>
                        </a:rPr>
                        <m:t>𝐶</m:t>
                      </m:r>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𝛾</m:t>
                          </m:r>
                        </m:e>
                        <m:sub>
                          <m:r>
                            <a:rPr lang="en-US" altLang="ja-JP" sz="2000" i="1">
                              <a:latin typeface="Cambria Math" panose="02040503050406030204" pitchFamily="18" charset="0"/>
                              <a:ea typeface="Cambria Math" panose="02040503050406030204" pitchFamily="18" charset="0"/>
                            </a:rPr>
                            <m:t>𝜇</m:t>
                          </m:r>
                        </m:sub>
                      </m:sSub>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𝜓</m:t>
                              </m:r>
                            </m:e>
                          </m:acc>
                        </m:e>
                        <m:sub>
                          <m:r>
                            <a:rPr lang="en-US" altLang="ja-JP" sz="2000" i="1">
                              <a:latin typeface="Cambria Math" panose="02040503050406030204" pitchFamily="18" charset="0"/>
                              <a:ea typeface="Cambria Math" panose="02040503050406030204" pitchFamily="18" charset="0"/>
                            </a:rPr>
                            <m:t>±</m:t>
                          </m:r>
                        </m:sub>
                        <m:sup>
                          <m:r>
                            <a:rPr lang="en-US" altLang="ja-JP" sz="2000" i="1">
                              <a:latin typeface="Cambria Math" panose="02040503050406030204" pitchFamily="18" charset="0"/>
                              <a:ea typeface="Cambria Math" panose="02040503050406030204" pitchFamily="18" charset="0"/>
                            </a:rPr>
                            <m:t>𝜇</m:t>
                          </m:r>
                        </m:sup>
                      </m:sSubSup>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𝑃</m:t>
                          </m:r>
                        </m:e>
                        <m:sub>
                          <m:r>
                            <a:rPr lang="en-US" altLang="ja-JP" sz="2000" b="0" i="1" smtClean="0">
                              <a:latin typeface="Cambria Math" panose="02040503050406030204" pitchFamily="18" charset="0"/>
                            </a:rPr>
                            <m:t>+</m:t>
                          </m:r>
                        </m:sub>
                      </m:sSub>
                      <m:r>
                        <a:rPr lang="en-US" altLang="ja-JP" sz="2000" b="0" i="1" smtClean="0">
                          <a:latin typeface="Cambria Math" panose="02040503050406030204" pitchFamily="18" charset="0"/>
                        </a:rPr>
                        <m:t>,  </m:t>
                      </m:r>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𝜓</m:t>
                              </m:r>
                            </m:e>
                          </m:acc>
                        </m:e>
                        <m:sub>
                          <m:r>
                            <a:rPr lang="en-US" altLang="ja-JP" sz="2000" i="1">
                              <a:latin typeface="Cambria Math" panose="02040503050406030204" pitchFamily="18" charset="0"/>
                              <a:ea typeface="Cambria Math" panose="02040503050406030204" pitchFamily="18" charset="0"/>
                            </a:rPr>
                            <m:t>±</m:t>
                          </m:r>
                        </m:sub>
                        <m:sup>
                          <m:r>
                            <a:rPr lang="en-US" altLang="ja-JP" sz="2000" i="1">
                              <a:latin typeface="Cambria Math" panose="02040503050406030204" pitchFamily="18" charset="0"/>
                              <a:ea typeface="Cambria Math" panose="02040503050406030204" pitchFamily="18" charset="0"/>
                            </a:rPr>
                            <m:t>𝜇</m:t>
                          </m:r>
                        </m:sup>
                      </m:sSubSup>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𝑑</m:t>
                          </m:r>
                        </m:e>
                        <m:sup>
                          <m:r>
                            <a:rPr lang="en-US" altLang="ja-JP" sz="2000" i="1">
                              <a:latin typeface="Cambria Math" panose="02040503050406030204" pitchFamily="18" charset="0"/>
                              <a:ea typeface="Cambria Math" panose="02040503050406030204" pitchFamily="18" charset="0"/>
                            </a:rPr>
                            <m:t>±</m:t>
                          </m:r>
                        </m:sup>
                      </m:sSup>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𝐷</m:t>
                              </m:r>
                            </m:e>
                          </m:acc>
                        </m:e>
                        <m:sub>
                          <m:r>
                            <a:rPr lang="en-US" altLang="ja-JP" sz="2000" i="1">
                              <a:latin typeface="Cambria Math" panose="02040503050406030204" pitchFamily="18" charset="0"/>
                              <a:ea typeface="Cambria Math" panose="02040503050406030204" pitchFamily="18" charset="0"/>
                            </a:rPr>
                            <m:t>𝜇</m:t>
                          </m:r>
                        </m:sub>
                        <m:sup>
                          <m:r>
                            <a:rPr lang="en-US" altLang="ja-JP" sz="2000" i="1">
                              <a:latin typeface="Cambria Math" panose="02040503050406030204" pitchFamily="18" charset="0"/>
                              <a:ea typeface="Cambria Math" panose="02040503050406030204" pitchFamily="18" charset="0"/>
                            </a:rPr>
                            <m:t>+</m:t>
                          </m:r>
                        </m:sup>
                      </m:sSubSup>
                    </m:oMath>
                  </m:oMathPara>
                </a14:m>
                <a:endParaRPr lang="en-US" altLang="ja-JP" sz="2000"/>
              </a:p>
              <a:p>
                <a:endParaRPr kumimoji="1" lang="en-US" altLang="ja-JP" sz="2000"/>
              </a:p>
              <a:p>
                <a:r>
                  <a:rPr kumimoji="1" lang="en-US" altLang="ja-JP" sz="2000"/>
                  <a:t>※1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𝑑</m:t>
                        </m:r>
                      </m:e>
                      <m:sup>
                        <m:r>
                          <a:rPr lang="en-US" altLang="ja-JP" sz="2000" i="1">
                            <a:latin typeface="Cambria Math" panose="02040503050406030204" pitchFamily="18" charset="0"/>
                            <a:ea typeface="Cambria Math" panose="02040503050406030204" pitchFamily="18" charset="0"/>
                          </a:rPr>
                          <m:t>±</m:t>
                        </m:r>
                      </m:sup>
                    </m:sSup>
                  </m:oMath>
                </a14:m>
                <a:r>
                  <a:rPr kumimoji="1" lang="ja-JP" altLang="en-US" sz="2000"/>
                  <a:t>：</a:t>
                </a:r>
                <a:r>
                  <a:rPr kumimoji="1" lang="en-US" altLang="ja-JP" sz="2000"/>
                  <a:t> </a:t>
                </a:r>
                <a14:m>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𝐽</m:t>
                        </m:r>
                      </m:e>
                      <m:sup>
                        <m:r>
                          <a:rPr kumimoji="1" lang="en-US" altLang="ja-JP" sz="2000" b="0" i="1" smtClean="0">
                            <a:latin typeface="Cambria Math" panose="02040503050406030204" pitchFamily="18" charset="0"/>
                          </a:rPr>
                          <m:t>𝑃</m:t>
                        </m:r>
                      </m:sup>
                    </m:sSup>
                    <m:r>
                      <a:rPr kumimoji="1" lang="en-US" altLang="ja-JP" sz="2000" b="0" i="1" smtClean="0">
                        <a:latin typeface="Cambria Math" panose="02040503050406030204" pitchFamily="18" charset="0"/>
                      </a:rPr>
                      <m:t>=</m:t>
                    </m:r>
                    <m:sSup>
                      <m:sSupPr>
                        <m:ctrlPr>
                          <a:rPr lang="en-US" altLang="ja-JP" sz="2000" i="1" smtClean="0">
                            <a:latin typeface="Cambria Math" panose="02040503050406030204" pitchFamily="18" charset="0"/>
                          </a:rPr>
                        </m:ctrlPr>
                      </m:sSupPr>
                      <m:e>
                        <m:r>
                          <a:rPr lang="en-US" altLang="ja-JP" sz="2000" b="0" i="1" smtClean="0">
                            <a:latin typeface="Cambria Math" panose="02040503050406030204" pitchFamily="18" charset="0"/>
                          </a:rPr>
                          <m:t>0</m:t>
                        </m:r>
                      </m:e>
                      <m:sup>
                        <m:r>
                          <a:rPr lang="en-US" altLang="ja-JP" sz="2000" i="1">
                            <a:latin typeface="Cambria Math" panose="02040503050406030204" pitchFamily="18" charset="0"/>
                            <a:ea typeface="Cambria Math" panose="02040503050406030204" pitchFamily="18" charset="0"/>
                          </a:rPr>
                          <m:t>±</m:t>
                        </m:r>
                      </m:sup>
                    </m:sSup>
                  </m:oMath>
                </a14:m>
                <a:r>
                  <a:rPr lang="ja-JP" altLang="en-US" sz="2000"/>
                  <a:t>の軽いダイクォーク　</a:t>
                </a:r>
                <a:r>
                  <a:rPr lang="en-US" altLang="ja-JP" sz="2000">
                    <a:ea typeface="Cambria Math" panose="02040503050406030204" pitchFamily="18" charset="0"/>
                  </a:rPr>
                  <a:t> </a:t>
                </a:r>
                <a14:m>
                  <m:oMath xmlns:m="http://schemas.openxmlformats.org/officeDocument/2006/math">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𝐷</m:t>
                            </m:r>
                          </m:e>
                        </m:acc>
                      </m:e>
                      <m:sub>
                        <m:r>
                          <a:rPr lang="en-US" altLang="ja-JP" sz="2000" i="1">
                            <a:latin typeface="Cambria Math" panose="02040503050406030204" pitchFamily="18" charset="0"/>
                            <a:ea typeface="Cambria Math" panose="02040503050406030204" pitchFamily="18" charset="0"/>
                          </a:rPr>
                          <m:t>𝜇</m:t>
                        </m:r>
                      </m:sub>
                      <m:sup>
                        <m:r>
                          <a:rPr lang="en-US" altLang="ja-JP" sz="2000" i="1">
                            <a:latin typeface="Cambria Math" panose="02040503050406030204" pitchFamily="18" charset="0"/>
                            <a:ea typeface="Cambria Math" panose="02040503050406030204" pitchFamily="18" charset="0"/>
                          </a:rPr>
                          <m:t>+</m:t>
                        </m:r>
                      </m:sup>
                    </m:sSubSup>
                  </m:oMath>
                </a14:m>
                <a:r>
                  <a:rPr lang="ja-JP" altLang="en-US" sz="2000"/>
                  <a:t>：</a:t>
                </a:r>
                <a:r>
                  <a:rPr lang="en-US" altLang="ja-JP" sz="2000"/>
                  <a:t>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𝐽</m:t>
                        </m:r>
                      </m:e>
                      <m:sup>
                        <m:r>
                          <a:rPr lang="en-US" altLang="ja-JP" sz="2000" i="1">
                            <a:latin typeface="Cambria Math" panose="02040503050406030204" pitchFamily="18" charset="0"/>
                          </a:rPr>
                          <m:t>𝑃</m:t>
                        </m:r>
                      </m:sup>
                    </m:sSup>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b="0" i="1" smtClean="0">
                            <a:latin typeface="Cambria Math" panose="02040503050406030204" pitchFamily="18" charset="0"/>
                          </a:rPr>
                          <m:t>1</m:t>
                        </m:r>
                      </m:e>
                      <m:sup>
                        <m:r>
                          <a:rPr lang="en-US" altLang="ja-JP" sz="2000" b="0" i="1" smtClean="0">
                            <a:latin typeface="Cambria Math" panose="02040503050406030204" pitchFamily="18" charset="0"/>
                          </a:rPr>
                          <m:t>+</m:t>
                        </m:r>
                      </m:sup>
                    </m:sSup>
                  </m:oMath>
                </a14:m>
                <a:r>
                  <a:rPr lang="ja-JP" altLang="en-US" sz="2000"/>
                  <a:t>の反ヘビーダイクォーク</a:t>
                </a:r>
                <a:endParaRPr lang="en-US" altLang="ja-JP" sz="2000"/>
              </a:p>
              <a:p>
                <a:r>
                  <a:rPr lang="en-US" altLang="ja-JP" sz="2000"/>
                  <a:t>※2 </a:t>
                </a:r>
                <a14:m>
                  <m:oMath xmlns:m="http://schemas.openxmlformats.org/officeDocument/2006/math">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oMath>
                </a14:m>
                <a:r>
                  <a:rPr lang="ja-JP" altLang="en-US" sz="2000"/>
                  <a:t>は</a:t>
                </a:r>
                <a14:m>
                  <m:oMath xmlns:m="http://schemas.openxmlformats.org/officeDocument/2006/math">
                    <m:acc>
                      <m:accPr>
                        <m:chr m:val="̅"/>
                        <m:ctrlPr>
                          <a:rPr lang="ja-JP" altLang="en-US" sz="2000" i="1" dirty="0" smtClean="0">
                            <a:latin typeface="Cambria Math" panose="02040503050406030204" pitchFamily="18" charset="0"/>
                          </a:rPr>
                        </m:ctrlPr>
                      </m:accPr>
                      <m:e>
                        <m:r>
                          <a:rPr lang="en-US" altLang="ja-JP" sz="2000" b="0" i="1" dirty="0" smtClean="0">
                            <a:latin typeface="Cambria Math" panose="02040503050406030204" pitchFamily="18" charset="0"/>
                          </a:rPr>
                          <m:t>𝑐</m:t>
                        </m:r>
                      </m:e>
                    </m:acc>
                    <m:acc>
                      <m:accPr>
                        <m:chr m:val="̅"/>
                        <m:ctrlPr>
                          <a:rPr lang="ja-JP" altLang="en-US" sz="2000" i="1" dirty="0" smtClean="0">
                            <a:latin typeface="Cambria Math" panose="02040503050406030204" pitchFamily="18" charset="0"/>
                          </a:rPr>
                        </m:ctrlPr>
                      </m:accPr>
                      <m:e>
                        <m:r>
                          <a:rPr lang="en-US" altLang="ja-JP" sz="2000" b="0" i="1" dirty="0" smtClean="0">
                            <a:latin typeface="Cambria Math" panose="02040503050406030204" pitchFamily="18" charset="0"/>
                          </a:rPr>
                          <m:t>𝑐</m:t>
                        </m:r>
                      </m:e>
                    </m:acc>
                    <m:r>
                      <a:rPr lang="en-US" altLang="ja-JP" sz="2000" b="0" i="1" dirty="0" smtClean="0">
                        <a:latin typeface="Cambria Math" panose="02040503050406030204" pitchFamily="18" charset="0"/>
                      </a:rPr>
                      <m:t>𝑞𝑞</m:t>
                    </m:r>
                  </m:oMath>
                </a14:m>
                <a:r>
                  <a:rPr lang="ja-JP" altLang="en-US" sz="2000"/>
                  <a:t>の消滅演算子</a:t>
                </a:r>
                <a:endParaRPr lang="en-US" altLang="ja-JP" sz="2000"/>
              </a:p>
              <a:p>
                <a:r>
                  <a:rPr lang="en-US" altLang="ja-JP" sz="2000"/>
                  <a:t>※3 </a:t>
                </a:r>
                <a14:m>
                  <m:oMath xmlns:m="http://schemas.openxmlformats.org/officeDocument/2006/math">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oMath>
                </a14:m>
                <a:r>
                  <a:rPr lang="ja-JP" altLang="en-US" sz="2000"/>
                  <a:t>は軽いフレーバー、重いフレーバー、重いスピノル、ベクトルの足をもつ</a:t>
                </a:r>
                <a:endParaRPr lang="en-US" altLang="ja-JP" sz="2000"/>
              </a:p>
              <a:p>
                <a:endParaRPr lang="en-US" altLang="ja-JP" sz="2000"/>
              </a:p>
              <a:p>
                <a:r>
                  <a:rPr lang="ja-JP" altLang="en-US" sz="2000"/>
                  <a:t>・</a:t>
                </a:r>
                <a:r>
                  <a:rPr lang="en-US" altLang="ja-JP" sz="2000" b="0"/>
                  <a:t> </a:t>
                </a:r>
                <a14:m>
                  <m:oMath xmlns:m="http://schemas.openxmlformats.org/officeDocument/2006/math">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oMath>
                </a14:m>
                <a:r>
                  <a:rPr lang="ja-JP" altLang="en-US" sz="2000"/>
                  <a:t>に共役な場</a:t>
                </a:r>
                <a:endParaRPr lang="en-US" altLang="ja-JP" sz="2000"/>
              </a:p>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𝑇</m:t>
                          </m:r>
                        </m:e>
                        <m:sub>
                          <m:r>
                            <a:rPr lang="en-US" altLang="ja-JP" sz="2000" i="1" smtClean="0">
                              <a:latin typeface="Cambria Math" panose="02040503050406030204" pitchFamily="18" charset="0"/>
                              <a:ea typeface="Cambria Math" panose="02040503050406030204" pitchFamily="18" charset="0"/>
                            </a:rPr>
                            <m:t>±</m:t>
                          </m:r>
                        </m:sub>
                      </m:sSub>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𝛾</m:t>
                          </m:r>
                        </m:e>
                        <m:sub>
                          <m:r>
                            <a:rPr lang="en-US" altLang="ja-JP" sz="2000" b="0" i="1" smtClean="0">
                              <a:latin typeface="Cambria Math" panose="02040503050406030204" pitchFamily="18" charset="0"/>
                              <a:ea typeface="Cambria Math" panose="02040503050406030204" pitchFamily="18" charset="0"/>
                            </a:rPr>
                            <m:t>0</m:t>
                          </m:r>
                        </m:sub>
                      </m:sSub>
                      <m:sSubSup>
                        <m:sSubSupPr>
                          <m:ctrlPr>
                            <a:rPr lang="en-US" altLang="ja-JP" sz="2000" i="1" smtClean="0">
                              <a:latin typeface="Cambria Math" panose="02040503050406030204" pitchFamily="18" charset="0"/>
                              <a:ea typeface="Cambria Math" panose="02040503050406030204" pitchFamily="18" charset="0"/>
                            </a:rPr>
                          </m:ctrlPr>
                        </m:sSubSupPr>
                        <m:e>
                          <m:acc>
                            <m:accPr>
                              <m:chr m:val="̅"/>
                              <m:ctrlPr>
                                <a:rPr lang="en-US" altLang="ja-JP" sz="2000" i="1" smtClean="0">
                                  <a:latin typeface="Cambria Math" panose="02040503050406030204" pitchFamily="18" charset="0"/>
                                  <a:ea typeface="Cambria Math" panose="02040503050406030204" pitchFamily="18" charset="0"/>
                                </a:rPr>
                              </m:ctrlPr>
                            </m:accPr>
                            <m:e>
                              <m:r>
                                <a:rPr lang="en-US" altLang="ja-JP" sz="2000" b="0" i="1" smtClean="0">
                                  <a:latin typeface="Cambria Math" panose="02040503050406030204" pitchFamily="18" charset="0"/>
                                  <a:ea typeface="Cambria Math" panose="02040503050406030204" pitchFamily="18" charset="0"/>
                                </a:rPr>
                                <m:t>𝑇</m:t>
                              </m:r>
                            </m:e>
                          </m:acc>
                        </m:e>
                        <m:sub>
                          <m:r>
                            <a:rPr lang="en-US" altLang="ja-JP" sz="2000" i="1" smtClean="0">
                              <a:latin typeface="Cambria Math" panose="02040503050406030204" pitchFamily="18" charset="0"/>
                              <a:ea typeface="Cambria Math" panose="02040503050406030204" pitchFamily="18" charset="0"/>
                            </a:rPr>
                            <m:t>±</m:t>
                          </m:r>
                        </m:sub>
                        <m:sup>
                          <m:r>
                            <m:rPr>
                              <m:nor/>
                            </m:rPr>
                            <a:rPr lang="en-US" altLang="ja-JP" sz="2000">
                              <a:latin typeface="Cambria Math" panose="02040503050406030204" pitchFamily="18" charset="0"/>
                              <a:ea typeface="Cambria Math" panose="02040503050406030204" pitchFamily="18" charset="0"/>
                            </a:rPr>
                            <m:t>†</m:t>
                          </m:r>
                        </m:sup>
                      </m:sSubSup>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𝛾</m:t>
                          </m:r>
                        </m:e>
                        <m:sub>
                          <m:r>
                            <a:rPr lang="en-US" altLang="ja-JP" sz="2000" b="0" i="1" smtClean="0">
                              <a:latin typeface="Cambria Math" panose="02040503050406030204" pitchFamily="18" charset="0"/>
                              <a:ea typeface="Cambria Math" panose="02040503050406030204" pitchFamily="18" charset="0"/>
                            </a:rPr>
                            <m:t>0</m:t>
                          </m:r>
                        </m:sub>
                      </m:sSub>
                    </m:oMath>
                  </m:oMathPara>
                </a14:m>
                <a:endParaRPr lang="en-US" altLang="ja-JP" sz="2000"/>
              </a:p>
              <a:p>
                <a:r>
                  <a:rPr lang="ja-JP" altLang="en-US" sz="2000"/>
                  <a:t>・パリティ変換</a:t>
                </a:r>
                <a:endParaRPr lang="en-US" altLang="ja-JP" sz="2000"/>
              </a:p>
              <a:p>
                <a:pP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r>
                        <a:rPr lang="en-US" altLang="ja-JP" sz="2000" i="1" smtClean="0">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i="1" smtClean="0">
                              <a:latin typeface="Cambria Math" panose="02040503050406030204" pitchFamily="18" charset="0"/>
                              <a:ea typeface="Cambria Math" panose="02040503050406030204" pitchFamily="18" charset="0"/>
                            </a:rPr>
                            <m:t>𝛾</m:t>
                          </m:r>
                        </m:e>
                        <m:sub>
                          <m:r>
                            <a:rPr lang="en-US" altLang="ja-JP" sz="2000" b="0" i="1" smtClean="0">
                              <a:latin typeface="Cambria Math" panose="02040503050406030204" pitchFamily="18" charset="0"/>
                              <a:ea typeface="Cambria Math" panose="02040503050406030204" pitchFamily="18" charset="0"/>
                            </a:rPr>
                            <m:t>0</m:t>
                          </m:r>
                        </m:sub>
                      </m:sSub>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𝑇</m:t>
                              </m:r>
                            </m:e>
                          </m:acc>
                        </m:e>
                        <m:sub>
                          <m:r>
                            <a:rPr lang="en-US" altLang="ja-JP" sz="2000" i="1">
                              <a:latin typeface="Cambria Math" panose="02040503050406030204" pitchFamily="18" charset="0"/>
                              <a:ea typeface="Cambria Math" panose="02040503050406030204" pitchFamily="18" charset="0"/>
                            </a:rPr>
                            <m:t>±</m:t>
                          </m:r>
                        </m:sub>
                      </m:sSub>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i="1" smtClean="0">
                              <a:latin typeface="Cambria Math" panose="02040503050406030204" pitchFamily="18" charset="0"/>
                              <a:ea typeface="Cambria Math" panose="02040503050406030204" pitchFamily="18" charset="0"/>
                            </a:rPr>
                            <m:t>𝛾</m:t>
                          </m:r>
                        </m:e>
                        <m:sub>
                          <m:r>
                            <a:rPr lang="en-US" altLang="ja-JP" sz="2000" b="0" i="1" smtClean="0">
                              <a:latin typeface="Cambria Math" panose="02040503050406030204" pitchFamily="18" charset="0"/>
                              <a:ea typeface="Cambria Math" panose="02040503050406030204" pitchFamily="18" charset="0"/>
                            </a:rPr>
                            <m:t>0</m:t>
                          </m:r>
                        </m:sub>
                      </m:sSub>
                    </m:oMath>
                  </m:oMathPara>
                </a14:m>
                <a:endParaRPr lang="en-US" altLang="ja-JP" sz="2000"/>
              </a:p>
              <a:p>
                <a:r>
                  <a:rPr lang="ja-JP" altLang="en-US" sz="2000"/>
                  <a:t>・カイラル変換</a:t>
                </a:r>
                <a:r>
                  <a:rPr lang="en-US" altLang="ja-JP" sz="2000"/>
                  <a:t>:</a:t>
                </a:r>
              </a:p>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rPr>
                            <m:t>𝑅</m:t>
                          </m:r>
                        </m:sub>
                      </m:sSub>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ad>
                            <m:radPr>
                              <m:degHide m:val="on"/>
                              <m:ctrlPr>
                                <a:rPr lang="en-US" altLang="ja-JP" sz="2000" b="0" i="1" smtClean="0">
                                  <a:latin typeface="Cambria Math" panose="02040503050406030204" pitchFamily="18" charset="0"/>
                                </a:rPr>
                              </m:ctrlPr>
                            </m:radPr>
                            <m:deg/>
                            <m:e>
                              <m:r>
                                <a:rPr lang="en-US" altLang="ja-JP" sz="2000" b="0" i="1" smtClean="0">
                                  <a:latin typeface="Cambria Math" panose="02040503050406030204" pitchFamily="18" charset="0"/>
                                </a:rPr>
                                <m:t>2</m:t>
                              </m:r>
                            </m:e>
                          </m:rad>
                        </m:den>
                      </m:f>
                      <m:d>
                        <m:dPr>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rPr>
                                <m:t>+</m:t>
                              </m:r>
                            </m:sub>
                          </m:sSub>
                          <m:r>
                            <a:rPr lang="en-US" altLang="ja-JP" sz="2000" b="0" i="1" smtClean="0">
                              <a:latin typeface="Cambria Math" panose="02040503050406030204" pitchFamily="18" charset="0"/>
                            </a:rPr>
                            <m:t>+</m:t>
                          </m:r>
                          <m:sSub>
                            <m:sSubPr>
                              <m:ctrlPr>
                                <a:rPr lang="en-US" altLang="ja-JP" sz="2000" b="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rPr>
                                <m:t>−</m:t>
                              </m:r>
                            </m:sub>
                          </m:sSub>
                        </m:e>
                      </m:d>
                      <m:r>
                        <a:rPr lang="en-US" altLang="ja-JP" sz="2000" b="0" i="1" smtClean="0">
                          <a:latin typeface="Cambria Math" panose="02040503050406030204" pitchFamily="18" charset="0"/>
                        </a:rPr>
                        <m:t>,  </m:t>
                      </m:r>
                      <m:sSub>
                        <m:sSubPr>
                          <m:ctrlPr>
                            <a:rPr lang="en-US" altLang="ja-JP" sz="200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ea typeface="Cambria Math" panose="02040503050406030204" pitchFamily="18" charset="0"/>
                            </a:rPr>
                            <m:t>𝐿</m:t>
                          </m:r>
                        </m:sub>
                      </m:sSub>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ad>
                            <m:radPr>
                              <m:degHide m:val="on"/>
                              <m:ctrlPr>
                                <a:rPr lang="en-US" altLang="ja-JP" sz="2000" b="0" i="1" smtClean="0">
                                  <a:latin typeface="Cambria Math" panose="02040503050406030204" pitchFamily="18" charset="0"/>
                                </a:rPr>
                              </m:ctrlPr>
                            </m:radPr>
                            <m:deg/>
                            <m:e>
                              <m:r>
                                <a:rPr lang="en-US" altLang="ja-JP" sz="2000" b="0" i="1" smtClean="0">
                                  <a:latin typeface="Cambria Math" panose="02040503050406030204" pitchFamily="18" charset="0"/>
                                </a:rPr>
                                <m:t>2</m:t>
                              </m:r>
                            </m:e>
                          </m:rad>
                        </m:den>
                      </m:f>
                      <m:d>
                        <m:dPr>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rPr>
                                <m:t>+</m:t>
                              </m:r>
                            </m:sub>
                          </m:sSub>
                          <m:r>
                            <a:rPr lang="en-US" altLang="ja-JP" sz="2000" b="0" i="1" smtClean="0">
                              <a:latin typeface="Cambria Math" panose="02040503050406030204" pitchFamily="18" charset="0"/>
                            </a:rPr>
                            <m:t>−</m:t>
                          </m:r>
                          <m:sSub>
                            <m:sSubPr>
                              <m:ctrlPr>
                                <a:rPr lang="en-US" altLang="ja-JP" sz="2000" b="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rPr>
                                <m:t>−</m:t>
                              </m:r>
                            </m:sub>
                          </m:sSub>
                        </m:e>
                      </m:d>
                    </m:oMath>
                  </m:oMathPara>
                </a14:m>
                <a:endParaRPr lang="en-US" altLang="ja-JP" sz="2000"/>
              </a:p>
              <a:p>
                <a:r>
                  <a:rPr lang="ja-JP" altLang="en-US" sz="2000"/>
                  <a:t>に対して</a:t>
                </a:r>
                <a:endParaRPr lang="en-US" altLang="ja-JP" sz="2000"/>
              </a:p>
              <a:p>
                <a:pP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ea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ea typeface="Cambria Math" panose="02040503050406030204" pitchFamily="18" charset="0"/>
                            </a:rPr>
                            <m:t>𝑅</m:t>
                          </m:r>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𝑖</m:t>
                          </m:r>
                        </m:sub>
                      </m:sSub>
                      <m:r>
                        <a:rPr lang="en-US" altLang="ja-JP" sz="2000" b="0" i="1"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ea typeface="Cambria Math" panose="02040503050406030204" pitchFamily="18" charset="0"/>
                            </a:rPr>
                            <m:t>𝑅</m:t>
                          </m:r>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𝑗</m:t>
                          </m:r>
                        </m:sub>
                      </m:sSub>
                      <m:sSub>
                        <m:sSubPr>
                          <m:ctrlPr>
                            <a:rPr lang="en-US" altLang="ja-JP" sz="2000" b="0" i="1" smtClean="0">
                              <a:latin typeface="Cambria Math" panose="02040503050406030204" pitchFamily="18" charset="0"/>
                              <a:ea typeface="Cambria Math" panose="02040503050406030204" pitchFamily="18" charset="0"/>
                            </a:rPr>
                          </m:ctrlPr>
                        </m:sSubPr>
                        <m:e>
                          <m:sSup>
                            <m:sSupPr>
                              <m:ctrlPr>
                                <a:rPr lang="en-US" altLang="ja-JP" sz="2000" b="0" i="1" smtClean="0">
                                  <a:latin typeface="Cambria Math" panose="02040503050406030204" pitchFamily="18" charset="0"/>
                                  <a:ea typeface="Cambria Math" panose="02040503050406030204" pitchFamily="18" charset="0"/>
                                </a:rPr>
                              </m:ctrlPr>
                            </m:sSupPr>
                            <m:e>
                              <m:sSubSup>
                                <m:sSubSupPr>
                                  <m:ctrlPr>
                                    <a:rPr lang="en-US" altLang="ja-JP" sz="2000" b="0" i="1" smtClean="0">
                                      <a:latin typeface="Cambria Math" panose="02040503050406030204" pitchFamily="18" charset="0"/>
                                      <a:ea typeface="Cambria Math" panose="02040503050406030204" pitchFamily="18" charset="0"/>
                                    </a:rPr>
                                  </m:ctrlPr>
                                </m:sSubSupPr>
                                <m:e>
                                  <m:r>
                                    <a:rPr lang="en-US" altLang="ja-JP" sz="2000" b="0" i="1" smtClean="0">
                                      <a:latin typeface="Cambria Math" panose="02040503050406030204" pitchFamily="18" charset="0"/>
                                      <a:ea typeface="Cambria Math" panose="02040503050406030204" pitchFamily="18" charset="0"/>
                                    </a:rPr>
                                    <m:t>𝑈</m:t>
                                  </m:r>
                                </m:e>
                                <m:sub>
                                  <m:r>
                                    <a:rPr lang="en-US" altLang="ja-JP" sz="2000" b="0" i="1" smtClean="0">
                                      <a:latin typeface="Cambria Math" panose="02040503050406030204" pitchFamily="18" charset="0"/>
                                      <a:ea typeface="Cambria Math" panose="02040503050406030204" pitchFamily="18" charset="0"/>
                                    </a:rPr>
                                    <m:t>𝑅</m:t>
                                  </m:r>
                                </m:sub>
                                <m:sup>
                                  <m:r>
                                    <m:rPr>
                                      <m:nor/>
                                    </m:rPr>
                                    <a:rPr lang="en-US" altLang="ja-JP" sz="2000" smtClean="0">
                                      <a:latin typeface="Cambria Math" panose="02040503050406030204" pitchFamily="18" charset="0"/>
                                      <a:ea typeface="Cambria Math" panose="02040503050406030204" pitchFamily="18" charset="0"/>
                                    </a:rPr>
                                    <m:t>†</m:t>
                                  </m:r>
                                </m:sup>
                              </m:sSubSup>
                            </m:e>
                            <m:sup>
                              <m:r>
                                <m:rPr>
                                  <m:sty m:val="p"/>
                                </m:rPr>
                                <a:rPr lang="en-US" altLang="ja-JP" sz="2000" i="1">
                                  <a:latin typeface="Cambria Math" panose="02040503050406030204" pitchFamily="18" charset="0"/>
                                  <a:ea typeface="Cambria Math" panose="02040503050406030204" pitchFamily="18" charset="0"/>
                                </a:rPr>
                                <m:t>j</m:t>
                              </m:r>
                            </m:sup>
                          </m:sSup>
                        </m:e>
                        <m:sub>
                          <m:r>
                            <a:rPr lang="en-US" altLang="ja-JP" sz="2000" b="0" i="1" smtClean="0">
                              <a:latin typeface="Cambria Math" panose="02040503050406030204" pitchFamily="18" charset="0"/>
                              <a:ea typeface="Cambria Math" panose="02040503050406030204" pitchFamily="18" charset="0"/>
                            </a:rPr>
                            <m:t>𝑖</m:t>
                          </m:r>
                        </m:sub>
                      </m:sSub>
                      <m:r>
                        <a:rPr lang="en-US" altLang="ja-JP" sz="2000" b="0" i="1" smtClean="0">
                          <a:latin typeface="Cambria Math" panose="02040503050406030204" pitchFamily="18" charset="0"/>
                          <a:ea typeface="Cambria Math" panose="02040503050406030204" pitchFamily="18" charset="0"/>
                        </a:rPr>
                        <m:t>,  </m:t>
                      </m:r>
                      <m:sSub>
                        <m:sSubPr>
                          <m:ctrlPr>
                            <a:rPr lang="en-US" altLang="ja-JP" sz="2000" b="0" i="1" smtClean="0">
                              <a:latin typeface="Cambria Math" panose="02040503050406030204" pitchFamily="18" charset="0"/>
                              <a:ea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ea typeface="Cambria Math" panose="02040503050406030204" pitchFamily="18" charset="0"/>
                            </a:rPr>
                            <m:t>𝐿</m:t>
                          </m:r>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𝑖</m:t>
                          </m:r>
                        </m:sub>
                      </m:sSub>
                      <m:r>
                        <a:rPr lang="en-US" altLang="ja-JP" sz="2000" b="0" i="1"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𝑇</m:t>
                              </m:r>
                            </m:e>
                          </m:acc>
                        </m:e>
                        <m:sub>
                          <m:r>
                            <a:rPr lang="en-US" altLang="ja-JP" sz="2000" b="0" i="1" smtClean="0">
                              <a:latin typeface="Cambria Math" panose="02040503050406030204" pitchFamily="18" charset="0"/>
                              <a:ea typeface="Cambria Math" panose="02040503050406030204" pitchFamily="18" charset="0"/>
                            </a:rPr>
                            <m:t>𝐿</m:t>
                          </m:r>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𝑗</m:t>
                          </m:r>
                        </m:sub>
                      </m:sSub>
                      <m:sSub>
                        <m:sSubPr>
                          <m:ctrlPr>
                            <a:rPr lang="en-US" altLang="ja-JP" sz="2000" b="0" i="1" smtClean="0">
                              <a:latin typeface="Cambria Math" panose="02040503050406030204" pitchFamily="18" charset="0"/>
                              <a:ea typeface="Cambria Math" panose="02040503050406030204" pitchFamily="18" charset="0"/>
                            </a:rPr>
                          </m:ctrlPr>
                        </m:sSubPr>
                        <m:e>
                          <m:sSup>
                            <m:sSupPr>
                              <m:ctrlPr>
                                <a:rPr lang="en-US" altLang="ja-JP" sz="2000" b="0" i="1" smtClean="0">
                                  <a:latin typeface="Cambria Math" panose="02040503050406030204" pitchFamily="18" charset="0"/>
                                  <a:ea typeface="Cambria Math" panose="02040503050406030204" pitchFamily="18" charset="0"/>
                                </a:rPr>
                              </m:ctrlPr>
                            </m:sSupPr>
                            <m:e>
                              <m:sSubSup>
                                <m:sSubSupPr>
                                  <m:ctrlPr>
                                    <a:rPr lang="en-US" altLang="ja-JP" sz="2000" b="0" i="1" smtClean="0">
                                      <a:latin typeface="Cambria Math" panose="02040503050406030204" pitchFamily="18" charset="0"/>
                                      <a:ea typeface="Cambria Math" panose="02040503050406030204" pitchFamily="18" charset="0"/>
                                    </a:rPr>
                                  </m:ctrlPr>
                                </m:sSubSupPr>
                                <m:e>
                                  <m:r>
                                    <a:rPr lang="en-US" altLang="ja-JP" sz="2000" b="0" i="1" smtClean="0">
                                      <a:latin typeface="Cambria Math" panose="02040503050406030204" pitchFamily="18" charset="0"/>
                                      <a:ea typeface="Cambria Math" panose="02040503050406030204" pitchFamily="18" charset="0"/>
                                    </a:rPr>
                                    <m:t>𝑈</m:t>
                                  </m:r>
                                </m:e>
                                <m:sub>
                                  <m:r>
                                    <a:rPr lang="en-US" altLang="ja-JP" sz="2000" b="0" i="1" smtClean="0">
                                      <a:latin typeface="Cambria Math" panose="02040503050406030204" pitchFamily="18" charset="0"/>
                                      <a:ea typeface="Cambria Math" panose="02040503050406030204" pitchFamily="18" charset="0"/>
                                    </a:rPr>
                                    <m:t>𝐿</m:t>
                                  </m:r>
                                </m:sub>
                                <m:sup>
                                  <m:r>
                                    <m:rPr>
                                      <m:nor/>
                                    </m:rPr>
                                    <a:rPr lang="en-US" altLang="ja-JP" sz="2000" smtClean="0">
                                      <a:latin typeface="Cambria Math" panose="02040503050406030204" pitchFamily="18" charset="0"/>
                                      <a:ea typeface="Cambria Math" panose="02040503050406030204" pitchFamily="18" charset="0"/>
                                    </a:rPr>
                                    <m:t>†</m:t>
                                  </m:r>
                                </m:sup>
                              </m:sSubSup>
                            </m:e>
                            <m:sup>
                              <m:r>
                                <m:rPr>
                                  <m:sty m:val="p"/>
                                </m:rPr>
                                <a:rPr lang="en-US" altLang="ja-JP" sz="2000" i="1">
                                  <a:latin typeface="Cambria Math" panose="02040503050406030204" pitchFamily="18" charset="0"/>
                                  <a:ea typeface="Cambria Math" panose="02040503050406030204" pitchFamily="18" charset="0"/>
                                </a:rPr>
                                <m:t>j</m:t>
                              </m:r>
                            </m:sup>
                          </m:sSup>
                        </m:e>
                        <m:sub>
                          <m:r>
                            <a:rPr lang="en-US" altLang="ja-JP" sz="2000" b="0" i="1" smtClean="0">
                              <a:latin typeface="Cambria Math" panose="02040503050406030204" pitchFamily="18" charset="0"/>
                              <a:ea typeface="Cambria Math" panose="02040503050406030204" pitchFamily="18" charset="0"/>
                            </a:rPr>
                            <m:t>𝑖</m:t>
                          </m:r>
                        </m:sub>
                      </m:sSub>
                    </m:oMath>
                  </m:oMathPara>
                </a14:m>
                <a:endParaRPr lang="en-US" altLang="ja-JP" sz="2000"/>
              </a:p>
              <a:p>
                <a:r>
                  <a:rPr lang="en-US" altLang="ja-JP" sz="2000"/>
                  <a:t>※4</a:t>
                </a:r>
                <a:r>
                  <a:rPr kumimoji="1" lang="en-US" altLang="ja-JP" sz="2000" b="0">
                    <a:ea typeface="Cambria Math" panose="02040503050406030204" pitchFamily="18" charset="0"/>
                  </a:rPr>
                  <a:t> </a:t>
                </a:r>
                <a14:m>
                  <m:oMath xmlns:m="http://schemas.openxmlformats.org/officeDocument/2006/math">
                    <m:sSub>
                      <m:sSubPr>
                        <m:ctrlPr>
                          <a:rPr kumimoji="1" lang="en-US" altLang="ja-JP" sz="2000" b="0" i="1" smtClean="0">
                            <a:latin typeface="Cambria Math" panose="02040503050406030204" pitchFamily="18" charset="0"/>
                            <a:ea typeface="Cambria Math" panose="02040503050406030204" pitchFamily="18" charset="0"/>
                          </a:rPr>
                        </m:ctrlPr>
                      </m:sSubPr>
                      <m:e>
                        <m:r>
                          <a:rPr kumimoji="1" lang="en-US" altLang="ja-JP" sz="2000" b="0" i="1" smtClean="0">
                            <a:latin typeface="Cambria Math" panose="02040503050406030204" pitchFamily="18" charset="0"/>
                            <a:ea typeface="Cambria Math" panose="02040503050406030204" pitchFamily="18" charset="0"/>
                          </a:rPr>
                          <m:t>𝑈</m:t>
                        </m:r>
                      </m:e>
                      <m:sub>
                        <m:r>
                          <a:rPr kumimoji="1" lang="en-US" altLang="ja-JP" sz="2000" b="0" i="1" smtClean="0">
                            <a:latin typeface="Cambria Math" panose="02040503050406030204" pitchFamily="18" charset="0"/>
                            <a:ea typeface="Cambria Math" panose="02040503050406030204" pitchFamily="18" charset="0"/>
                          </a:rPr>
                          <m:t>𝐿</m:t>
                        </m:r>
                        <m:r>
                          <a:rPr kumimoji="1" lang="en-US" altLang="ja-JP" sz="2000" b="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𝑅</m:t>
                        </m:r>
                      </m:sub>
                    </m:sSub>
                    <m:r>
                      <a:rPr kumimoji="1" lang="en-US" altLang="ja-JP" sz="2000" b="0" i="1" smtClean="0">
                        <a:latin typeface="Cambria Math" panose="02040503050406030204" pitchFamily="18" charset="0"/>
                        <a:ea typeface="Cambria Math" panose="02040503050406030204" pitchFamily="18" charset="0"/>
                      </a:rPr>
                      <m:t>∈</m:t>
                    </m:r>
                    <m:sSub>
                      <m:sSubPr>
                        <m:ctrlPr>
                          <a:rPr kumimoji="1" lang="en-US" altLang="ja-JP" sz="2000" b="0" i="1" smtClean="0">
                            <a:latin typeface="Cambria Math" panose="02040503050406030204" pitchFamily="18" charset="0"/>
                            <a:ea typeface="Cambria Math" panose="02040503050406030204" pitchFamily="18" charset="0"/>
                          </a:rPr>
                        </m:ctrlPr>
                      </m:sSubPr>
                      <m:e>
                        <m:r>
                          <a:rPr kumimoji="1" lang="en-US" altLang="ja-JP" sz="2000" b="0" i="1" smtClean="0">
                            <a:latin typeface="Cambria Math" panose="02040503050406030204" pitchFamily="18" charset="0"/>
                            <a:ea typeface="Cambria Math" panose="02040503050406030204" pitchFamily="18" charset="0"/>
                          </a:rPr>
                          <m:t>𝑆𝑈</m:t>
                        </m:r>
                        <m:r>
                          <a:rPr kumimoji="1" lang="en-US" altLang="ja-JP" sz="2000" b="0" i="1" smtClean="0">
                            <a:latin typeface="Cambria Math" panose="02040503050406030204" pitchFamily="18" charset="0"/>
                            <a:ea typeface="Cambria Math" panose="02040503050406030204" pitchFamily="18" charset="0"/>
                          </a:rPr>
                          <m:t>(3)</m:t>
                        </m:r>
                      </m:e>
                      <m:sub>
                        <m:r>
                          <a:rPr kumimoji="1" lang="en-US" altLang="ja-JP" sz="2000" b="0" i="1" smtClean="0">
                            <a:latin typeface="Cambria Math" panose="02040503050406030204" pitchFamily="18" charset="0"/>
                            <a:ea typeface="Cambria Math" panose="02040503050406030204" pitchFamily="18" charset="0"/>
                          </a:rPr>
                          <m:t>𝐿</m:t>
                        </m:r>
                        <m:r>
                          <a:rPr kumimoji="1" lang="en-US" altLang="ja-JP" sz="2000" b="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𝑅</m:t>
                        </m:r>
                      </m:sub>
                    </m:sSub>
                  </m:oMath>
                </a14:m>
                <a:endParaRPr lang="en-US" altLang="ja-JP" sz="2000"/>
              </a:p>
            </p:txBody>
          </p:sp>
        </mc:Choice>
        <mc:Fallback xmlns="">
          <p:sp>
            <p:nvSpPr>
              <p:cNvPr id="3" name="テキスト ボックス 2">
                <a:extLst>
                  <a:ext uri="{FF2B5EF4-FFF2-40B4-BE49-F238E27FC236}">
                    <a16:creationId xmlns:a16="http://schemas.microsoft.com/office/drawing/2014/main" id="{B579CFBC-0E00-4DD2-684E-48ADDA5A2194}"/>
                  </a:ext>
                </a:extLst>
              </p:cNvPr>
              <p:cNvSpPr txBox="1">
                <a:spLocks noRot="1" noChangeAspect="1" noMove="1" noResize="1" noEditPoints="1" noAdjustHandles="1" noChangeArrowheads="1" noChangeShapeType="1" noTextEdit="1"/>
              </p:cNvSpPr>
              <p:nvPr/>
            </p:nvSpPr>
            <p:spPr>
              <a:xfrm>
                <a:off x="1250731" y="826754"/>
                <a:ext cx="9690538" cy="5850063"/>
              </a:xfrm>
              <a:prstGeom prst="rect">
                <a:avLst/>
              </a:prstGeom>
              <a:blipFill>
                <a:blip r:embed="rId4"/>
                <a:stretch>
                  <a:fillRect l="-629" t="-521" b="-9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1935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DD33-90DC-FF0A-2C71-5CB6668B54E1}"/>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B215B37-2C9B-C38A-0E5E-18C260FE7E2D}"/>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8594AD7-92E0-1DFB-8CBF-FC852466DB94}"/>
              </a:ext>
            </a:extLst>
          </p:cNvPr>
          <p:cNvSpPr txBox="1"/>
          <p:nvPr/>
        </p:nvSpPr>
        <p:spPr>
          <a:xfrm>
            <a:off x="0" y="47697"/>
            <a:ext cx="10170826" cy="769441"/>
          </a:xfrm>
          <a:prstGeom prst="rect">
            <a:avLst/>
          </a:prstGeom>
          <a:noFill/>
        </p:spPr>
        <p:txBody>
          <a:bodyPr wrap="square" rtlCol="0">
            <a:spAutoFit/>
          </a:bodyPr>
          <a:lstStyle/>
          <a:p>
            <a:r>
              <a:rPr kumimoji="1" lang="en-US" altLang="ja-JP" sz="4400">
                <a:solidFill>
                  <a:schemeClr val="bg1"/>
                </a:solidFill>
              </a:rPr>
              <a:t>From Isoscalar to Isovector</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F67FA035-82B2-2E68-E73B-DC5116FAE44E}"/>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7</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32" name="テキスト ボックス 31">
                <a:extLst>
                  <a:ext uri="{FF2B5EF4-FFF2-40B4-BE49-F238E27FC236}">
                    <a16:creationId xmlns:a16="http://schemas.microsoft.com/office/drawing/2014/main" id="{F67FA035-82B2-2E68-E73B-DC5116FAE44E}"/>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20732" t="-127027" b="-191892"/>
                </a:stretch>
              </a:blipFill>
            </p:spPr>
            <p:txBody>
              <a:bodyPr/>
              <a:lstStyle/>
              <a:p>
                <a:r>
                  <a:rPr lang="ja-JP" altLang="en-US">
                    <a:noFill/>
                  </a:rPr>
                  <a:t> </a:t>
                </a:r>
              </a:p>
            </p:txBody>
          </p:sp>
        </mc:Fallback>
      </mc:AlternateContent>
      <p:grpSp>
        <p:nvGrpSpPr>
          <p:cNvPr id="25" name="グループ化 24">
            <a:extLst>
              <a:ext uri="{FF2B5EF4-FFF2-40B4-BE49-F238E27FC236}">
                <a16:creationId xmlns:a16="http://schemas.microsoft.com/office/drawing/2014/main" id="{B6010869-DFE7-FA7F-4A25-65F87BEE8799}"/>
              </a:ext>
            </a:extLst>
          </p:cNvPr>
          <p:cNvGrpSpPr/>
          <p:nvPr/>
        </p:nvGrpSpPr>
        <p:grpSpPr>
          <a:xfrm>
            <a:off x="875835" y="1603989"/>
            <a:ext cx="1761292" cy="1742892"/>
            <a:chOff x="2791601" y="3739925"/>
            <a:chExt cx="2344280" cy="2319789"/>
          </a:xfrm>
        </p:grpSpPr>
        <p:sp>
          <p:nvSpPr>
            <p:cNvPr id="70" name="フローチャート: 結合子 69">
              <a:extLst>
                <a:ext uri="{FF2B5EF4-FFF2-40B4-BE49-F238E27FC236}">
                  <a16:creationId xmlns:a16="http://schemas.microsoft.com/office/drawing/2014/main" id="{4D3D4D27-7128-A945-4C21-126D582447C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FF0B22E6-26F7-55AD-FEAA-C0CF79872C03}"/>
                </a:ext>
              </a:extLst>
            </p:cNvPr>
            <p:cNvGrpSpPr/>
            <p:nvPr/>
          </p:nvGrpSpPr>
          <p:grpSpPr>
            <a:xfrm>
              <a:off x="3247602" y="3889140"/>
              <a:ext cx="1518327" cy="1860756"/>
              <a:chOff x="6783282" y="3889140"/>
              <a:chExt cx="1518327" cy="1860756"/>
            </a:xfrm>
          </p:grpSpPr>
          <p:grpSp>
            <p:nvGrpSpPr>
              <p:cNvPr id="72" name="グループ化 71">
                <a:extLst>
                  <a:ext uri="{FF2B5EF4-FFF2-40B4-BE49-F238E27FC236}">
                    <a16:creationId xmlns:a16="http://schemas.microsoft.com/office/drawing/2014/main" id="{2BB13556-BEE4-C27C-6CBB-A52928A64A79}"/>
                  </a:ext>
                </a:extLst>
              </p:cNvPr>
              <p:cNvGrpSpPr/>
              <p:nvPr/>
            </p:nvGrpSpPr>
            <p:grpSpPr>
              <a:xfrm>
                <a:off x="6783282" y="4846414"/>
                <a:ext cx="1518327" cy="903482"/>
                <a:chOff x="794834" y="3468415"/>
                <a:chExt cx="1518327" cy="903482"/>
              </a:xfrm>
            </p:grpSpPr>
            <p:grpSp>
              <p:nvGrpSpPr>
                <p:cNvPr id="75" name="グループ化 74">
                  <a:extLst>
                    <a:ext uri="{FF2B5EF4-FFF2-40B4-BE49-F238E27FC236}">
                      <a16:creationId xmlns:a16="http://schemas.microsoft.com/office/drawing/2014/main" id="{79E0F221-ECE5-35A1-FC19-39A2432B36B5}"/>
                    </a:ext>
                  </a:extLst>
                </p:cNvPr>
                <p:cNvGrpSpPr/>
                <p:nvPr/>
              </p:nvGrpSpPr>
              <p:grpSpPr>
                <a:xfrm>
                  <a:off x="1598458" y="3511630"/>
                  <a:ext cx="714703" cy="860267"/>
                  <a:chOff x="3935394" y="3563325"/>
                  <a:chExt cx="714703" cy="860267"/>
                </a:xfrm>
              </p:grpSpPr>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79DE1842-0895-0D83-681E-221DE95FFFB2}"/>
                          </a:ext>
                        </a:extLst>
                      </p:cNvPr>
                      <p:cNvSpPr txBox="1"/>
                      <p:nvPr/>
                    </p:nvSpPr>
                    <p:spPr>
                      <a:xfrm>
                        <a:off x="3935394" y="3563325"/>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xmlns="">
                  <p:sp>
                    <p:nvSpPr>
                      <p:cNvPr id="79" name="テキスト ボックス 78">
                        <a:extLst>
                          <a:ext uri="{FF2B5EF4-FFF2-40B4-BE49-F238E27FC236}">
                            <a16:creationId xmlns:a16="http://schemas.microsoft.com/office/drawing/2014/main" id="{79DE1842-0895-0D83-681E-221DE95FFFB2}"/>
                          </a:ext>
                        </a:extLst>
                      </p:cNvPr>
                      <p:cNvSpPr txBox="1">
                        <a:spLocks noRot="1" noChangeAspect="1" noMove="1" noResize="1" noEditPoints="1" noAdjustHandles="1" noChangeArrowheads="1" noChangeShapeType="1" noTextEdit="1"/>
                      </p:cNvSpPr>
                      <p:nvPr/>
                    </p:nvSpPr>
                    <p:spPr>
                      <a:xfrm>
                        <a:off x="3935394" y="3563325"/>
                        <a:ext cx="714703" cy="860267"/>
                      </a:xfrm>
                      <a:prstGeom prst="rect">
                        <a:avLst/>
                      </a:prstGeom>
                      <a:blipFill>
                        <a:blip r:embed="rId8"/>
                        <a:stretch>
                          <a:fillRect/>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F962795E-957C-8546-91CF-2A22F8C5617C}"/>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67A5AEFD-4BE1-FA28-97D8-779C392A32C4}"/>
                    </a:ext>
                  </a:extLst>
                </p:cNvPr>
                <p:cNvGrpSpPr/>
                <p:nvPr/>
              </p:nvGrpSpPr>
              <p:grpSpPr>
                <a:xfrm>
                  <a:off x="794834" y="3468415"/>
                  <a:ext cx="604309" cy="860265"/>
                  <a:chOff x="3512998" y="5083090"/>
                  <a:chExt cx="604309" cy="860265"/>
                </a:xfrm>
              </p:grpSpPr>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FBC73935-03E7-B9E3-A3D6-D681036372F6}"/>
                          </a:ext>
                        </a:extLst>
                      </p:cNvPr>
                      <p:cNvSpPr txBox="1"/>
                      <p:nvPr/>
                    </p:nvSpPr>
                    <p:spPr>
                      <a:xfrm>
                        <a:off x="3517191" y="5083090"/>
                        <a:ext cx="570044" cy="860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xmlns="">
                  <p:sp>
                    <p:nvSpPr>
                      <p:cNvPr id="77" name="テキスト ボックス 76">
                        <a:extLst>
                          <a:ext uri="{FF2B5EF4-FFF2-40B4-BE49-F238E27FC236}">
                            <a16:creationId xmlns:a16="http://schemas.microsoft.com/office/drawing/2014/main" id="{FBC73935-03E7-B9E3-A3D6-D681036372F6}"/>
                          </a:ext>
                        </a:extLst>
                      </p:cNvPr>
                      <p:cNvSpPr txBox="1">
                        <a:spLocks noRot="1" noChangeAspect="1" noMove="1" noResize="1" noEditPoints="1" noAdjustHandles="1" noChangeArrowheads="1" noChangeShapeType="1" noTextEdit="1"/>
                      </p:cNvSpPr>
                      <p:nvPr/>
                    </p:nvSpPr>
                    <p:spPr>
                      <a:xfrm>
                        <a:off x="3517191" y="5083090"/>
                        <a:ext cx="570044" cy="860265"/>
                      </a:xfrm>
                      <a:prstGeom prst="rect">
                        <a:avLst/>
                      </a:prstGeom>
                      <a:blipFill>
                        <a:blip r:embed="rId9"/>
                        <a:stretch>
                          <a:fillRect/>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09946214-32DD-0D89-40F3-6596A7E72425}"/>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3" name="円/楕円 72">
                <a:extLst>
                  <a:ext uri="{FF2B5EF4-FFF2-40B4-BE49-F238E27FC236}">
                    <a16:creationId xmlns:a16="http://schemas.microsoft.com/office/drawing/2014/main" id="{DB76BA16-EF12-8251-4BC8-E2F3187ED581}"/>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C132D593-11B8-E53B-6CF1-B4A3DDAF66FF}"/>
                      </a:ext>
                    </a:extLst>
                  </p:cNvPr>
                  <p:cNvSpPr txBox="1"/>
                  <p:nvPr/>
                </p:nvSpPr>
                <p:spPr>
                  <a:xfrm>
                    <a:off x="7210948" y="3889140"/>
                    <a:ext cx="570045" cy="7092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sz="2000"/>
                  </a:p>
                </p:txBody>
              </p:sp>
            </mc:Choice>
            <mc:Fallback xmlns="">
              <p:sp>
                <p:nvSpPr>
                  <p:cNvPr id="74" name="テキスト ボックス 73">
                    <a:extLst>
                      <a:ext uri="{FF2B5EF4-FFF2-40B4-BE49-F238E27FC236}">
                        <a16:creationId xmlns:a16="http://schemas.microsoft.com/office/drawing/2014/main" id="{C132D593-11B8-E53B-6CF1-B4A3DDAF66FF}"/>
                      </a:ext>
                    </a:extLst>
                  </p:cNvPr>
                  <p:cNvSpPr txBox="1">
                    <a:spLocks noRot="1" noChangeAspect="1" noMove="1" noResize="1" noEditPoints="1" noAdjustHandles="1" noChangeArrowheads="1" noChangeShapeType="1" noTextEdit="1"/>
                  </p:cNvSpPr>
                  <p:nvPr/>
                </p:nvSpPr>
                <p:spPr>
                  <a:xfrm>
                    <a:off x="7210948" y="3889140"/>
                    <a:ext cx="570045" cy="709232"/>
                  </a:xfrm>
                  <a:prstGeom prst="rect">
                    <a:avLst/>
                  </a:prstGeom>
                  <a:blipFill>
                    <a:blip r:embed="rId10"/>
                    <a:stretch>
                      <a:fillRect/>
                    </a:stretch>
                  </a:blipFill>
                </p:spPr>
                <p:txBody>
                  <a:bodyPr/>
                  <a:lstStyle/>
                  <a:p>
                    <a:r>
                      <a:rPr lang="ja-JP" altLang="en-US">
                        <a:noFill/>
                      </a:rPr>
                      <a:t> </a:t>
                    </a:r>
                  </a:p>
                </p:txBody>
              </p:sp>
            </mc:Fallback>
          </mc:AlternateContent>
        </p:grpSp>
      </p:grpSp>
      <p:grpSp>
        <p:nvGrpSpPr>
          <p:cNvPr id="30" name="グループ化 29">
            <a:extLst>
              <a:ext uri="{FF2B5EF4-FFF2-40B4-BE49-F238E27FC236}">
                <a16:creationId xmlns:a16="http://schemas.microsoft.com/office/drawing/2014/main" id="{92299083-1034-2528-6B87-968BA0AD3493}"/>
              </a:ext>
            </a:extLst>
          </p:cNvPr>
          <p:cNvGrpSpPr/>
          <p:nvPr/>
        </p:nvGrpSpPr>
        <p:grpSpPr>
          <a:xfrm>
            <a:off x="3570049" y="1603989"/>
            <a:ext cx="1761292" cy="1742892"/>
            <a:chOff x="6037721" y="3900979"/>
            <a:chExt cx="2344280" cy="2319789"/>
          </a:xfrm>
        </p:grpSpPr>
        <p:grpSp>
          <p:nvGrpSpPr>
            <p:cNvPr id="56" name="グループ化 55">
              <a:extLst>
                <a:ext uri="{FF2B5EF4-FFF2-40B4-BE49-F238E27FC236}">
                  <a16:creationId xmlns:a16="http://schemas.microsoft.com/office/drawing/2014/main" id="{0C9321A7-37CB-E981-D79F-0D5689DCFD7F}"/>
                </a:ext>
              </a:extLst>
            </p:cNvPr>
            <p:cNvGrpSpPr/>
            <p:nvPr/>
          </p:nvGrpSpPr>
          <p:grpSpPr>
            <a:xfrm>
              <a:off x="6037721" y="3900979"/>
              <a:ext cx="2344280" cy="2319789"/>
              <a:chOff x="2791601" y="3739925"/>
              <a:chExt cx="2344280" cy="2319789"/>
            </a:xfrm>
          </p:grpSpPr>
          <p:sp>
            <p:nvSpPr>
              <p:cNvPr id="62" name="フローチャート: 結合子 61">
                <a:extLst>
                  <a:ext uri="{FF2B5EF4-FFF2-40B4-BE49-F238E27FC236}">
                    <a16:creationId xmlns:a16="http://schemas.microsoft.com/office/drawing/2014/main" id="{1AC89E2E-0A75-0D27-BD6E-FCD1E3F8C44D}"/>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C4CF5D6E-7A05-F73B-CC93-E4A335019745}"/>
                  </a:ext>
                </a:extLst>
              </p:cNvPr>
              <p:cNvGrpSpPr/>
              <p:nvPr/>
            </p:nvGrpSpPr>
            <p:grpSpPr>
              <a:xfrm>
                <a:off x="3242056" y="4848174"/>
                <a:ext cx="1517529" cy="872919"/>
                <a:chOff x="789288" y="3470175"/>
                <a:chExt cx="1517529" cy="872919"/>
              </a:xfrm>
            </p:grpSpPr>
            <p:grpSp>
              <p:nvGrpSpPr>
                <p:cNvPr id="64" name="グループ化 63">
                  <a:extLst>
                    <a:ext uri="{FF2B5EF4-FFF2-40B4-BE49-F238E27FC236}">
                      <a16:creationId xmlns:a16="http://schemas.microsoft.com/office/drawing/2014/main" id="{7D14D28D-E003-2A4F-C3C5-011A9E6FB988}"/>
                    </a:ext>
                  </a:extLst>
                </p:cNvPr>
                <p:cNvGrpSpPr/>
                <p:nvPr/>
              </p:nvGrpSpPr>
              <p:grpSpPr>
                <a:xfrm>
                  <a:off x="1592114" y="3482827"/>
                  <a:ext cx="714703" cy="860267"/>
                  <a:chOff x="3929050" y="3534522"/>
                  <a:chExt cx="714703" cy="860267"/>
                </a:xfrm>
              </p:grpSpPr>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DD9781EB-63CE-0CB1-643C-CA751035AE72}"/>
                          </a:ext>
                        </a:extLst>
                      </p:cNvPr>
                      <p:cNvSpPr txBox="1"/>
                      <p:nvPr/>
                    </p:nvSpPr>
                    <p:spPr>
                      <a:xfrm>
                        <a:off x="3929050" y="3534522"/>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xmlns="">
                  <p:sp>
                    <p:nvSpPr>
                      <p:cNvPr id="68" name="テキスト ボックス 67">
                        <a:extLst>
                          <a:ext uri="{FF2B5EF4-FFF2-40B4-BE49-F238E27FC236}">
                            <a16:creationId xmlns:a16="http://schemas.microsoft.com/office/drawing/2014/main" id="{DD9781EB-63CE-0CB1-643C-CA751035AE72}"/>
                          </a:ext>
                        </a:extLst>
                      </p:cNvPr>
                      <p:cNvSpPr txBox="1">
                        <a:spLocks noRot="1" noChangeAspect="1" noMove="1" noResize="1" noEditPoints="1" noAdjustHandles="1" noChangeArrowheads="1" noChangeShapeType="1" noTextEdit="1"/>
                      </p:cNvSpPr>
                      <p:nvPr/>
                    </p:nvSpPr>
                    <p:spPr>
                      <a:xfrm>
                        <a:off x="3929050" y="3534522"/>
                        <a:ext cx="714703" cy="860267"/>
                      </a:xfrm>
                      <a:prstGeom prst="rect">
                        <a:avLst/>
                      </a:prstGeom>
                      <a:blipFill>
                        <a:blip r:embed="rId11"/>
                        <a:stretch>
                          <a:fillRect/>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D8D2734B-279D-7371-F2E7-BE1F0AE08454}"/>
                      </a:ext>
                    </a:extLst>
                  </p:cNvPr>
                  <p:cNvSpPr/>
                  <p:nvPr/>
                </p:nvSpPr>
                <p:spPr>
                  <a:xfrm>
                    <a:off x="3990591"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A0B8522C-2D2F-AE9E-3651-6DFD27251814}"/>
                    </a:ext>
                  </a:extLst>
                </p:cNvPr>
                <p:cNvGrpSpPr/>
                <p:nvPr/>
              </p:nvGrpSpPr>
              <p:grpSpPr>
                <a:xfrm>
                  <a:off x="789288" y="3470175"/>
                  <a:ext cx="609855" cy="860267"/>
                  <a:chOff x="3507452" y="5084850"/>
                  <a:chExt cx="609855" cy="860267"/>
                </a:xfrm>
              </p:grpSpPr>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71F5047A-D315-76F0-823F-99B060E553CB}"/>
                          </a:ext>
                        </a:extLst>
                      </p:cNvPr>
                      <p:cNvSpPr txBox="1"/>
                      <p:nvPr/>
                    </p:nvSpPr>
                    <p:spPr>
                      <a:xfrm>
                        <a:off x="3507452" y="5084850"/>
                        <a:ext cx="570044"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xmlns="">
                  <p:sp>
                    <p:nvSpPr>
                      <p:cNvPr id="66" name="テキスト ボックス 65">
                        <a:extLst>
                          <a:ext uri="{FF2B5EF4-FFF2-40B4-BE49-F238E27FC236}">
                            <a16:creationId xmlns:a16="http://schemas.microsoft.com/office/drawing/2014/main" id="{71F5047A-D315-76F0-823F-99B060E553CB}"/>
                          </a:ext>
                        </a:extLst>
                      </p:cNvPr>
                      <p:cNvSpPr txBox="1">
                        <a:spLocks noRot="1" noChangeAspect="1" noMove="1" noResize="1" noEditPoints="1" noAdjustHandles="1" noChangeArrowheads="1" noChangeShapeType="1" noTextEdit="1"/>
                      </p:cNvSpPr>
                      <p:nvPr/>
                    </p:nvSpPr>
                    <p:spPr>
                      <a:xfrm>
                        <a:off x="3507452" y="5084850"/>
                        <a:ext cx="570044" cy="860267"/>
                      </a:xfrm>
                      <a:prstGeom prst="rect">
                        <a:avLst/>
                      </a:prstGeom>
                      <a:blipFill>
                        <a:blip r:embed="rId12"/>
                        <a:stretch>
                          <a:fillRect/>
                        </a:stretch>
                      </a:blipFill>
                    </p:spPr>
                    <p:txBody>
                      <a:bodyPr/>
                      <a:lstStyle/>
                      <a:p>
                        <a:r>
                          <a:rPr lang="ja-JP" altLang="en-US">
                            <a:noFill/>
                          </a:rPr>
                          <a:t> </a:t>
                        </a:r>
                      </a:p>
                    </p:txBody>
                  </p:sp>
                </mc:Fallback>
              </mc:AlternateContent>
              <p:sp>
                <p:nvSpPr>
                  <p:cNvPr id="67" name="円/楕円 66">
                    <a:extLst>
                      <a:ext uri="{FF2B5EF4-FFF2-40B4-BE49-F238E27FC236}">
                        <a16:creationId xmlns:a16="http://schemas.microsoft.com/office/drawing/2014/main" id="{5E1BCA41-C91E-FD5B-E834-4F85BD8B3138}"/>
                      </a:ext>
                    </a:extLst>
                  </p:cNvPr>
                  <p:cNvSpPr/>
                  <p:nvPr/>
                </p:nvSpPr>
                <p:spPr>
                  <a:xfrm>
                    <a:off x="3512998"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20547395-7667-351D-8344-542E02122B40}"/>
                    </a:ext>
                  </a:extLst>
                </p:cNvPr>
                <p:cNvSpPr txBox="1"/>
                <p:nvPr/>
              </p:nvSpPr>
              <p:spPr>
                <a:xfrm>
                  <a:off x="7257891" y="417246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xmlns="">
            <p:sp>
              <p:nvSpPr>
                <p:cNvPr id="57" name="テキスト ボックス 56">
                  <a:extLst>
                    <a:ext uri="{FF2B5EF4-FFF2-40B4-BE49-F238E27FC236}">
                      <a16:creationId xmlns:a16="http://schemas.microsoft.com/office/drawing/2014/main" id="{20547395-7667-351D-8344-542E02122B40}"/>
                    </a:ext>
                  </a:extLst>
                </p:cNvPr>
                <p:cNvSpPr txBox="1">
                  <a:spLocks noRot="1" noChangeAspect="1" noMove="1" noResize="1" noEditPoints="1" noAdjustHandles="1" noChangeArrowheads="1" noChangeShapeType="1" noTextEdit="1"/>
                </p:cNvSpPr>
                <p:nvPr/>
              </p:nvSpPr>
              <p:spPr>
                <a:xfrm>
                  <a:off x="7257891" y="4172467"/>
                  <a:ext cx="714703" cy="707886"/>
                </a:xfrm>
                <a:prstGeom prst="rect">
                  <a:avLst/>
                </a:prstGeom>
                <a:blipFill>
                  <a:blip r:embed="rId13"/>
                  <a:stretch>
                    <a:fillRect/>
                  </a:stretch>
                </a:blipFill>
              </p:spPr>
              <p:txBody>
                <a:bodyPr/>
                <a:lstStyle/>
                <a:p>
                  <a:r>
                    <a:rPr lang="ja-JP" altLang="en-US">
                      <a:noFill/>
                    </a:rPr>
                    <a:t> </a:t>
                  </a:r>
                </a:p>
              </p:txBody>
            </p:sp>
          </mc:Fallback>
        </mc:AlternateContent>
        <p:sp>
          <p:nvSpPr>
            <p:cNvPr id="58" name="円/楕円 57">
              <a:extLst>
                <a:ext uri="{FF2B5EF4-FFF2-40B4-BE49-F238E27FC236}">
                  <a16:creationId xmlns:a16="http://schemas.microsoft.com/office/drawing/2014/main" id="{FE3FCC51-15FB-B9FE-CBC1-1600A3A0EFAA}"/>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F07BA650-7610-2F59-A295-428FED1B7785}"/>
                    </a:ext>
                  </a:extLst>
                </p:cNvPr>
                <p:cNvSpPr txBox="1"/>
                <p:nvPr/>
              </p:nvSpPr>
              <p:spPr>
                <a:xfrm>
                  <a:off x="6481968" y="4172467"/>
                  <a:ext cx="5700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xmlns="">
            <p:sp>
              <p:nvSpPr>
                <p:cNvPr id="59" name="テキスト ボックス 58">
                  <a:extLst>
                    <a:ext uri="{FF2B5EF4-FFF2-40B4-BE49-F238E27FC236}">
                      <a16:creationId xmlns:a16="http://schemas.microsoft.com/office/drawing/2014/main" id="{F07BA650-7610-2F59-A295-428FED1B7785}"/>
                    </a:ext>
                  </a:extLst>
                </p:cNvPr>
                <p:cNvSpPr txBox="1">
                  <a:spLocks noRot="1" noChangeAspect="1" noMove="1" noResize="1" noEditPoints="1" noAdjustHandles="1" noChangeArrowheads="1" noChangeShapeType="1" noTextEdit="1"/>
                </p:cNvSpPr>
                <p:nvPr/>
              </p:nvSpPr>
              <p:spPr>
                <a:xfrm>
                  <a:off x="6481968" y="4172467"/>
                  <a:ext cx="570043" cy="707886"/>
                </a:xfrm>
                <a:prstGeom prst="rect">
                  <a:avLst/>
                </a:prstGeom>
                <a:blipFill>
                  <a:blip r:embed="rId14"/>
                  <a:stretch>
                    <a:fillRect/>
                  </a:stretch>
                </a:blipFill>
              </p:spPr>
              <p:txBody>
                <a:bodyPr/>
                <a:lstStyle/>
                <a:p>
                  <a:r>
                    <a:rPr lang="ja-JP" altLang="en-US">
                      <a:noFill/>
                    </a:rPr>
                    <a:t> </a:t>
                  </a:r>
                </a:p>
              </p:txBody>
            </p:sp>
          </mc:Fallback>
        </mc:AlternateContent>
        <p:sp>
          <p:nvSpPr>
            <p:cNvPr id="60" name="円/楕円 59">
              <a:extLst>
                <a:ext uri="{FF2B5EF4-FFF2-40B4-BE49-F238E27FC236}">
                  <a16:creationId xmlns:a16="http://schemas.microsoft.com/office/drawing/2014/main" id="{C7B02988-AA9C-5373-24EB-6C4FB21D061E}"/>
                </a:ext>
              </a:extLst>
            </p:cNvPr>
            <p:cNvSpPr/>
            <p:nvPr/>
          </p:nvSpPr>
          <p:spPr>
            <a:xfrm>
              <a:off x="6493722" y="4337735"/>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a:extLst>
                <a:ext uri="{FF2B5EF4-FFF2-40B4-BE49-F238E27FC236}">
                  <a16:creationId xmlns:a16="http://schemas.microsoft.com/office/drawing/2014/main" id="{EE8FBE00-F4E8-3BC5-0D73-EB36EFDD33E6}"/>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C429539F-443D-BA22-3EC8-F9FE8157265F}"/>
                  </a:ext>
                </a:extLst>
              </p:cNvPr>
              <p:cNvSpPr txBox="1"/>
              <p:nvPr/>
            </p:nvSpPr>
            <p:spPr>
              <a:xfrm>
                <a:off x="3406998" y="1133345"/>
                <a:ext cx="20873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=0</m:t>
                          </m:r>
                        </m:sup>
                      </m:sSubSup>
                    </m:oMath>
                  </m:oMathPara>
                </a14:m>
                <a:endParaRPr lang="ja-JP" altLang="en-US"/>
              </a:p>
            </p:txBody>
          </p:sp>
        </mc:Choice>
        <mc:Fallback>
          <p:sp>
            <p:nvSpPr>
              <p:cNvPr id="31" name="テキスト ボックス 30">
                <a:extLst>
                  <a:ext uri="{FF2B5EF4-FFF2-40B4-BE49-F238E27FC236}">
                    <a16:creationId xmlns:a16="http://schemas.microsoft.com/office/drawing/2014/main" id="{C429539F-443D-BA22-3EC8-F9FE8157265F}"/>
                  </a:ext>
                </a:extLst>
              </p:cNvPr>
              <p:cNvSpPr txBox="1">
                <a:spLocks noRot="1" noChangeAspect="1" noMove="1" noResize="1" noEditPoints="1" noAdjustHandles="1" noChangeArrowheads="1" noChangeShapeType="1" noTextEdit="1"/>
              </p:cNvSpPr>
              <p:nvPr/>
            </p:nvSpPr>
            <p:spPr>
              <a:xfrm>
                <a:off x="3406998" y="1133345"/>
                <a:ext cx="2087393" cy="461665"/>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6459CF5F-3102-4693-BF65-3EEA615C2BAF}"/>
                  </a:ext>
                </a:extLst>
              </p:cNvPr>
              <p:cNvSpPr txBox="1"/>
              <p:nvPr/>
            </p:nvSpPr>
            <p:spPr>
              <a:xfrm>
                <a:off x="819515" y="1139041"/>
                <a:ext cx="1864402" cy="469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i="0">
                              <a:latin typeface="Cambria Math" panose="02040503050406030204" pitchFamily="18" charset="0"/>
                              <a:ea typeface="Cambria Math" panose="02040503050406030204" pitchFamily="18" charset="0"/>
                            </a:rPr>
                            <m:t>Λ</m:t>
                          </m:r>
                        </m:e>
                        <m:sub>
                          <m:r>
                            <m:rPr>
                              <m:sty m:val="p"/>
                            </m:rPr>
                            <a:rPr kumimoji="1" lang="en-US" altLang="ja-JP" sz="2400" b="0" i="0" smtClean="0">
                              <a:latin typeface="Cambria Math" panose="02040503050406030204" pitchFamily="18" charset="0"/>
                            </a:rPr>
                            <m:t>c</m:t>
                          </m:r>
                        </m:sub>
                      </m:sSub>
                    </m:oMath>
                  </m:oMathPara>
                </a14:m>
                <a:endParaRPr lang="ja-JP" altLang="en-US"/>
              </a:p>
            </p:txBody>
          </p:sp>
        </mc:Choice>
        <mc:Fallback>
          <p:sp>
            <p:nvSpPr>
              <p:cNvPr id="33" name="テキスト ボックス 32">
                <a:extLst>
                  <a:ext uri="{FF2B5EF4-FFF2-40B4-BE49-F238E27FC236}">
                    <a16:creationId xmlns:a16="http://schemas.microsoft.com/office/drawing/2014/main" id="{6459CF5F-3102-4693-BF65-3EEA615C2BAF}"/>
                  </a:ext>
                </a:extLst>
              </p:cNvPr>
              <p:cNvSpPr txBox="1">
                <a:spLocks noRot="1" noChangeAspect="1" noMove="1" noResize="1" noEditPoints="1" noAdjustHandles="1" noChangeArrowheads="1" noChangeShapeType="1" noTextEdit="1"/>
              </p:cNvSpPr>
              <p:nvPr/>
            </p:nvSpPr>
            <p:spPr>
              <a:xfrm>
                <a:off x="819515" y="1139041"/>
                <a:ext cx="1864402" cy="469479"/>
              </a:xfrm>
              <a:prstGeom prst="rect">
                <a:avLst/>
              </a:prstGeom>
              <a:blipFill>
                <a:blip r:embed="rId16"/>
                <a:stretch>
                  <a:fillRect/>
                </a:stretch>
              </a:blipFill>
            </p:spPr>
            <p:txBody>
              <a:bodyPr/>
              <a:lstStyle/>
              <a:p>
                <a:r>
                  <a:rPr lang="ja-JP" altLang="en-US">
                    <a:noFill/>
                  </a:rPr>
                  <a:t> </a:t>
                </a:r>
              </a:p>
            </p:txBody>
          </p:sp>
        </mc:Fallback>
      </mc:AlternateContent>
      <p:sp>
        <p:nvSpPr>
          <p:cNvPr id="37" name="左右矢印 36">
            <a:extLst>
              <a:ext uri="{FF2B5EF4-FFF2-40B4-BE49-F238E27FC236}">
                <a16:creationId xmlns:a16="http://schemas.microsoft.com/office/drawing/2014/main" id="{800DD65E-E67F-5553-9049-5382528CB9C1}"/>
              </a:ext>
            </a:extLst>
          </p:cNvPr>
          <p:cNvSpPr/>
          <p:nvPr/>
        </p:nvSpPr>
        <p:spPr>
          <a:xfrm>
            <a:off x="2694570" y="2434927"/>
            <a:ext cx="807817"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46F5005-8A3E-4AFA-F8BA-82FCD9A1369C}"/>
              </a:ext>
            </a:extLst>
          </p:cNvPr>
          <p:cNvSpPr txBox="1"/>
          <p:nvPr/>
        </p:nvSpPr>
        <p:spPr>
          <a:xfrm>
            <a:off x="1635966" y="2000723"/>
            <a:ext cx="2960558" cy="338554"/>
          </a:xfrm>
          <a:prstGeom prst="rect">
            <a:avLst/>
          </a:prstGeom>
          <a:noFill/>
        </p:spPr>
        <p:txBody>
          <a:bodyPr wrap="square" rtlCol="0">
            <a:spAutoFit/>
          </a:bodyPr>
          <a:lstStyle/>
          <a:p>
            <a:pPr algn="ctr"/>
            <a:r>
              <a:rPr kumimoji="1" lang="en-US" altLang="ja-JP" sz="1600">
                <a:solidFill>
                  <a:srgbClr val="FF0000"/>
                </a:solidFill>
              </a:rPr>
              <a:t>SFS</a:t>
            </a:r>
            <a:endParaRPr kumimoji="1" lang="ja-JP" altLang="en-US" sz="1600">
              <a:solidFill>
                <a:srgbClr val="FF0000"/>
              </a:solidFill>
            </a:endParaRPr>
          </a:p>
        </p:txBody>
      </p:sp>
      <p:sp>
        <p:nvSpPr>
          <p:cNvPr id="167" name="テキスト ボックス 166">
            <a:extLst>
              <a:ext uri="{FF2B5EF4-FFF2-40B4-BE49-F238E27FC236}">
                <a16:creationId xmlns:a16="http://schemas.microsoft.com/office/drawing/2014/main" id="{5DED6383-895A-91B6-0AD9-194619C55BB7}"/>
              </a:ext>
            </a:extLst>
          </p:cNvPr>
          <p:cNvSpPr txBox="1"/>
          <p:nvPr/>
        </p:nvSpPr>
        <p:spPr>
          <a:xfrm>
            <a:off x="2851930" y="2576626"/>
            <a:ext cx="643013" cy="461665"/>
          </a:xfrm>
          <a:prstGeom prst="rect">
            <a:avLst/>
          </a:prstGeom>
          <a:noFill/>
        </p:spPr>
        <p:txBody>
          <a:bodyPr wrap="square">
            <a:spAutoFit/>
          </a:bodyPr>
          <a:lstStyle/>
          <a:p>
            <a:r>
              <a:rPr kumimoji="1" lang="en-US" altLang="ja-JP" sz="2400">
                <a:solidFill>
                  <a:schemeClr val="accent2">
                    <a:lumMod val="75000"/>
                  </a:schemeClr>
                </a:solidFill>
              </a:rPr>
              <a:t>①</a:t>
            </a:r>
            <a:endParaRPr lang="ja-JP" altLang="en-US" sz="2400">
              <a:solidFill>
                <a:schemeClr val="accent2">
                  <a:lumMod val="75000"/>
                </a:schemeClr>
              </a:solidFill>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64711CF-C0C2-F6D4-6DD2-775F27040EF5}"/>
                  </a:ext>
                </a:extLst>
              </p:cNvPr>
              <p:cNvSpPr txBox="1"/>
              <p:nvPr/>
            </p:nvSpPr>
            <p:spPr>
              <a:xfrm>
                <a:off x="2595285" y="2149551"/>
                <a:ext cx="10525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𝑐</m:t>
                          </m:r>
                        </m:e>
                      </m:acc>
                    </m:oMath>
                  </m:oMathPara>
                </a14:m>
                <a:endParaRPr kumimoji="1" lang="ja-JP" altLang="en-US"/>
              </a:p>
            </p:txBody>
          </p:sp>
        </mc:Choice>
        <mc:Fallback xmlns="">
          <p:sp>
            <p:nvSpPr>
              <p:cNvPr id="11" name="テキスト ボックス 10">
                <a:extLst>
                  <a:ext uri="{FF2B5EF4-FFF2-40B4-BE49-F238E27FC236}">
                    <a16:creationId xmlns:a16="http://schemas.microsoft.com/office/drawing/2014/main" id="{464711CF-C0C2-F6D4-6DD2-775F27040EF5}"/>
                  </a:ext>
                </a:extLst>
              </p:cNvPr>
              <p:cNvSpPr txBox="1">
                <a:spLocks noRot="1" noChangeAspect="1" noMove="1" noResize="1" noEditPoints="1" noAdjustHandles="1" noChangeArrowheads="1" noChangeShapeType="1" noTextEdit="1"/>
              </p:cNvSpPr>
              <p:nvPr/>
            </p:nvSpPr>
            <p:spPr>
              <a:xfrm>
                <a:off x="2595285" y="2149551"/>
                <a:ext cx="1052553" cy="369332"/>
              </a:xfrm>
              <a:prstGeom prst="rect">
                <a:avLst/>
              </a:prstGeom>
              <a:blipFill>
                <a:blip r:embed="rId27"/>
                <a:stretch>
                  <a:fillRect r="-1744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603AC1E3-3441-1D4B-34A2-50A976453FCF}"/>
                  </a:ext>
                </a:extLst>
              </p:cNvPr>
              <p:cNvSpPr txBox="1"/>
              <p:nvPr/>
            </p:nvSpPr>
            <p:spPr>
              <a:xfrm>
                <a:off x="5665110" y="2103384"/>
                <a:ext cx="6449821" cy="830997"/>
              </a:xfrm>
              <a:prstGeom prst="rect">
                <a:avLst/>
              </a:prstGeom>
              <a:noFill/>
            </p:spPr>
            <p:txBody>
              <a:bodyPr wrap="square">
                <a:spAutoFit/>
              </a:bodyPr>
              <a:lstStyle/>
              <a:p>
                <a:r>
                  <a:rPr kumimoji="1" lang="en-US" altLang="ja-JP" sz="2400" dirty="0"/>
                  <a:t>We studied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kumimoji="1" lang="en-US" altLang="ja-JP" sz="2400" dirty="0"/>
                  <a:t> assuming that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kumimoji="1" lang="en-US" altLang="ja-JP" sz="2400" dirty="0"/>
                  <a:t> is a state obtained by replacing </a:t>
                </a:r>
                <a14:m>
                  <m:oMath xmlns:m="http://schemas.openxmlformats.org/officeDocument/2006/math">
                    <m:r>
                      <a:rPr lang="en-US" altLang="ja-JP" sz="2400" i="1">
                        <a:latin typeface="Cambria Math" panose="02040503050406030204" pitchFamily="18" charset="0"/>
                      </a:rPr>
                      <m:t>𝑐</m:t>
                    </m:r>
                  </m:oMath>
                </a14:m>
                <a:r>
                  <a:rPr kumimoji="1" lang="en-US" altLang="ja-JP" sz="2400" dirty="0"/>
                  <a:t> </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rPr>
                          <m:t>𝑐</m:t>
                        </m:r>
                      </m:sub>
                    </m:sSub>
                  </m:oMath>
                </a14:m>
                <a:r>
                  <a:rPr lang="en-US" altLang="ja-JP" sz="2400" dirty="0"/>
                  <a:t> with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c</m:t>
                    </m:r>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oMath>
                </a14:m>
                <a:r>
                  <a:rPr kumimoji="1" lang="en-US" altLang="ja-JP" sz="2400" dirty="0"/>
                  <a:t>.</a:t>
                </a:r>
              </a:p>
            </p:txBody>
          </p:sp>
        </mc:Choice>
        <mc:Fallback>
          <p:sp>
            <p:nvSpPr>
              <p:cNvPr id="7" name="テキスト ボックス 6">
                <a:extLst>
                  <a:ext uri="{FF2B5EF4-FFF2-40B4-BE49-F238E27FC236}">
                    <a16:creationId xmlns:a16="http://schemas.microsoft.com/office/drawing/2014/main" id="{603AC1E3-3441-1D4B-34A2-50A976453FCF}"/>
                  </a:ext>
                </a:extLst>
              </p:cNvPr>
              <p:cNvSpPr txBox="1">
                <a:spLocks noRot="1" noChangeAspect="1" noMove="1" noResize="1" noEditPoints="1" noAdjustHandles="1" noChangeArrowheads="1" noChangeShapeType="1" noTextEdit="1"/>
              </p:cNvSpPr>
              <p:nvPr/>
            </p:nvSpPr>
            <p:spPr>
              <a:xfrm>
                <a:off x="5665110" y="2103384"/>
                <a:ext cx="6449821" cy="830997"/>
              </a:xfrm>
              <a:prstGeom prst="rect">
                <a:avLst/>
              </a:prstGeom>
              <a:blipFill>
                <a:blip r:embed="rId28"/>
                <a:stretch>
                  <a:fillRect l="-1375" t="-6061" r="-589" b="-1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92183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lang="en-US" altLang="ja-JP" sz="4400">
                    <a:solidFill>
                      <a:schemeClr val="bg1"/>
                    </a:solidFill>
                  </a:rPr>
                  <a:t>Analysis of </a:t>
                </a:r>
                <a14:m>
                  <m:oMath xmlns:m="http://schemas.openxmlformats.org/officeDocument/2006/math">
                    <m:sSubSup>
                      <m:sSubSupPr>
                        <m:ctrlPr>
                          <a:rPr lang="en-US" altLang="ja-JP" sz="4400" i="1" smtClean="0">
                            <a:solidFill>
                              <a:schemeClr val="bg1"/>
                            </a:solidFill>
                            <a:latin typeface="Cambria Math" panose="02040503050406030204" pitchFamily="18" charset="0"/>
                          </a:rPr>
                        </m:ctrlPr>
                      </m:sSubSupPr>
                      <m:e>
                        <m:r>
                          <a:rPr lang="en-US" altLang="ja-JP" sz="4400" b="0" i="1" smtClean="0">
                            <a:solidFill>
                              <a:schemeClr val="bg1"/>
                            </a:solidFill>
                            <a:latin typeface="Cambria Math" panose="02040503050406030204" pitchFamily="18" charset="0"/>
                          </a:rPr>
                          <m:t>𝑇</m:t>
                        </m:r>
                      </m:e>
                      <m:sub>
                        <m:r>
                          <a:rPr lang="en-US" altLang="ja-JP" sz="4400" b="0" i="1" smtClean="0">
                            <a:solidFill>
                              <a:schemeClr val="bg1"/>
                            </a:solidFill>
                            <a:latin typeface="Cambria Math" panose="02040503050406030204" pitchFamily="18" charset="0"/>
                          </a:rPr>
                          <m:t>𝑐𝑐𝑠</m:t>
                        </m:r>
                      </m:sub>
                      <m:sup>
                        <m:r>
                          <a:rPr lang="en-US" altLang="ja-JP" sz="4400" b="0" i="1" smtClean="0">
                            <a:solidFill>
                              <a:schemeClr val="bg1"/>
                            </a:solidFill>
                            <a:latin typeface="Cambria Math" panose="02040503050406030204" pitchFamily="18" charset="0"/>
                          </a:rPr>
                          <m:t>+</m:t>
                        </m:r>
                      </m:sup>
                    </m:sSubSup>
                  </m:oMath>
                </a14:m>
                <a:r>
                  <a:rPr kumimoji="1" lang="en-US" altLang="ja-JP" sz="4400">
                    <a:solidFill>
                      <a:schemeClr val="bg1"/>
                    </a:solidFill>
                  </a:rPr>
                  <a:t>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4544B1B-D13A-D2BC-6C98-400B7620A340}"/>
                  </a:ext>
                </a:extLst>
              </p:cNvPr>
              <p:cNvSpPr txBox="1"/>
              <p:nvPr/>
            </p:nvSpPr>
            <p:spPr>
              <a:xfrm>
                <a:off x="5035238" y="1435093"/>
                <a:ext cx="5585869" cy="830997"/>
              </a:xfrm>
              <a:prstGeom prst="rect">
                <a:avLst/>
              </a:prstGeom>
              <a:noFill/>
            </p:spPr>
            <p:txBody>
              <a:bodyPr wrap="square" rtlCol="0">
                <a:spAutoFit/>
              </a:bodyPr>
              <a:lstStyle/>
              <a:p>
                <a:r>
                  <a:rPr lang="ja-JP" altLang="en-US" sz="2400"/>
                  <a:t>・</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lang="ja-JP" altLang="en-US" sz="2400"/>
                  <a:t>の質量</a:t>
                </a:r>
                <a:endParaRPr lang="en-US" altLang="ja-JP" sz="2400"/>
              </a:p>
              <a:p>
                <a:pPr algn="ctr"/>
                <a:r>
                  <a:rPr lang="en-US" altLang="ja-JP" sz="2400"/>
                  <a:t> </a:t>
                </a:r>
                <a14:m>
                  <m:oMath xmlns:m="http://schemas.openxmlformats.org/officeDocument/2006/math">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m:t>
                            </m:r>
                          </m:sub>
                          <m:sup>
                            <m:r>
                              <a:rPr lang="en-US" altLang="ja-JP" sz="2400" b="0" i="1" dirty="0" smtClean="0">
                                <a:latin typeface="Cambria Math" panose="02040503050406030204" pitchFamily="18" charset="0"/>
                              </a:rPr>
                              <m:t>+</m:t>
                            </m:r>
                          </m:sup>
                        </m:sSubSup>
                      </m:e>
                    </m:d>
                    <m:r>
                      <a:rPr lang="en-US" altLang="ja-JP" sz="2400" i="1" dirty="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Ξ</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rPr>
                      <m:t>𝑀</m:t>
                    </m:r>
                    <m:d>
                      <m:dPr>
                        <m:ctrlPr>
                          <a:rPr lang="en-US" altLang="ja-JP" sz="2400" b="0" i="1" dirty="0" smtClean="0">
                            <a:latin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m:rPr>
                                <m:sty m:val="p"/>
                              </m:rPr>
                              <a:rPr lang="el-GR" altLang="ja-JP" sz="2400" b="0" i="1" dirty="0" smtClean="0">
                                <a:latin typeface="Cambria Math" panose="02040503050406030204" pitchFamily="18" charset="0"/>
                                <a:ea typeface="Cambria Math" panose="02040503050406030204" pitchFamily="18" charset="0"/>
                              </a:rPr>
                              <m:t>Λ</m:t>
                            </m:r>
                          </m:e>
                          <m:sub>
                            <m:r>
                              <a:rPr lang="en-US" altLang="ja-JP" sz="2400" b="0" i="1" dirty="0" smtClean="0">
                                <a:latin typeface="Cambria Math" panose="02040503050406030204" pitchFamily="18" charset="0"/>
                              </a:rPr>
                              <m:t>𝑐</m:t>
                            </m:r>
                          </m:sub>
                          <m:sup>
                            <m:r>
                              <a:rPr lang="en-US" altLang="ja-JP" sz="2400" b="0" i="1" dirty="0" smtClean="0">
                                <a:latin typeface="Cambria Math" panose="02040503050406030204" pitchFamily="18" charset="0"/>
                              </a:rPr>
                              <m:t>+</m:t>
                            </m:r>
                          </m:sup>
                        </m:sSubSup>
                      </m:e>
                    </m:d>
                  </m:oMath>
                </a14:m>
                <a:endParaRPr kumimoji="1" lang="ja-JP" altLang="en-US" sz="2400"/>
              </a:p>
            </p:txBody>
          </p:sp>
        </mc:Choice>
        <mc:Fallback xmlns="">
          <p:sp>
            <p:nvSpPr>
              <p:cNvPr id="3" name="テキスト ボックス 2">
                <a:extLst>
                  <a:ext uri="{FF2B5EF4-FFF2-40B4-BE49-F238E27FC236}">
                    <a16:creationId xmlns:a16="http://schemas.microsoft.com/office/drawing/2014/main" id="{D4544B1B-D13A-D2BC-6C98-400B7620A340}"/>
                  </a:ext>
                </a:extLst>
              </p:cNvPr>
              <p:cNvSpPr txBox="1">
                <a:spLocks noRot="1" noChangeAspect="1" noMove="1" noResize="1" noEditPoints="1" noAdjustHandles="1" noChangeArrowheads="1" noChangeShapeType="1" noTextEdit="1"/>
              </p:cNvSpPr>
              <p:nvPr/>
            </p:nvSpPr>
            <p:spPr>
              <a:xfrm>
                <a:off x="5035238" y="1435093"/>
                <a:ext cx="5585869" cy="830997"/>
              </a:xfrm>
              <a:prstGeom prst="rect">
                <a:avLst/>
              </a:prstGeom>
              <a:blipFill>
                <a:blip r:embed="rId4"/>
                <a:stretch>
                  <a:fillRect l="-1747" t="-58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nvGraphicFramePr>
            <p:xfrm>
              <a:off x="492707" y="2266090"/>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2470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𝛬</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9A857802-B18F-1E01-1817-E2480BE3E32B}"/>
                  </a:ext>
                </a:extLst>
              </p:cNvPr>
              <p:cNvGraphicFramePr>
                <a:graphicFrameLocks noGrp="1"/>
              </p:cNvGraphicFramePr>
              <p:nvPr/>
            </p:nvGraphicFramePr>
            <p:xfrm>
              <a:off x="492707" y="2266090"/>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07059" r="-100329" b="-215294"/>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207059" r="-100329" b="-115294"/>
                          </a:stretch>
                        </a:blipFill>
                      </a:tcPr>
                    </a:tc>
                    <a:tc>
                      <a:txBody>
                        <a:bodyPr/>
                        <a:lstStyle/>
                        <a:p>
                          <a:pPr algn="ctr"/>
                          <a:r>
                            <a:rPr kumimoji="1" lang="en-US" altLang="ja-JP" sz="2400" b="0">
                              <a:solidFill>
                                <a:schemeClr val="tx1"/>
                              </a:solidFill>
                            </a:rPr>
                            <a:t>2470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307059" r="-100329"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p:sp>
        <p:nvSpPr>
          <p:cNvPr id="5" name="テキスト ボックス 4">
            <a:extLst>
              <a:ext uri="{FF2B5EF4-FFF2-40B4-BE49-F238E27FC236}">
                <a16:creationId xmlns:a16="http://schemas.microsoft.com/office/drawing/2014/main" id="{C4100670-B5CF-4BD4-ECB4-016A737DBA8E}"/>
              </a:ext>
            </a:extLst>
          </p:cNvPr>
          <p:cNvSpPr txBox="1"/>
          <p:nvPr/>
        </p:nvSpPr>
        <p:spPr>
          <a:xfrm>
            <a:off x="1190053" y="4325799"/>
            <a:ext cx="2299854" cy="369332"/>
          </a:xfrm>
          <a:prstGeom prst="rect">
            <a:avLst/>
          </a:prstGeom>
          <a:noFill/>
        </p:spPr>
        <p:txBody>
          <a:bodyPr wrap="square" rtlCol="0">
            <a:spAutoFit/>
          </a:bodyPr>
          <a:lstStyle/>
          <a:p>
            <a:pPr algn="ctr"/>
            <a:r>
              <a:rPr kumimoji="1" lang="ja-JP" altLang="en-US"/>
              <a:t>表</a:t>
            </a:r>
            <a:r>
              <a:rPr kumimoji="1" lang="en-US" altLang="ja-JP"/>
              <a:t>1.</a:t>
            </a:r>
            <a:r>
              <a:rPr kumimoji="1" lang="ja-JP" altLang="en-US"/>
              <a:t>実験値</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01317C-EDE7-FA70-3E0A-96E84FD22F40}"/>
                  </a:ext>
                </a:extLst>
              </p:cNvPr>
              <p:cNvSpPr txBox="1"/>
              <p:nvPr/>
            </p:nvSpPr>
            <p:spPr>
              <a:xfrm>
                <a:off x="5503826" y="2203567"/>
                <a:ext cx="250092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ea typeface="Cambria Math" panose="02040503050406030204" pitchFamily="18" charset="0"/>
                        </a:rPr>
                        <m:t>→</m:t>
                      </m:r>
                      <m:r>
                        <a:rPr lang="en-US" altLang="ja-JP" sz="2400" i="1" dirty="0" smtClean="0">
                          <a:latin typeface="Cambria Math" panose="02040503050406030204" pitchFamily="18" charset="0"/>
                        </a:rPr>
                        <m:t>𝑀</m:t>
                      </m:r>
                      <m:d>
                        <m:dPr>
                          <m:ctrlPr>
                            <a:rPr lang="en-US" altLang="ja-JP" sz="2400" i="1" dirty="0">
                              <a:latin typeface="Cambria Math" panose="02040503050406030204" pitchFamily="18" charset="0"/>
                            </a:rPr>
                          </m:ctrlPr>
                        </m:dPr>
                        <m:e>
                          <m:sSubSup>
                            <m:sSubSupPr>
                              <m:ctrlPr>
                                <a:rPr lang="en-US" altLang="ja-JP" sz="2400" i="1" dirty="0">
                                  <a:latin typeface="Cambria Math" panose="02040503050406030204" pitchFamily="18" charset="0"/>
                                </a:rPr>
                              </m:ctrlPr>
                            </m:sSubSup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𝑐𝑐𝑠</m:t>
                              </m:r>
                            </m:sub>
                            <m:sup>
                              <m:r>
                                <a:rPr lang="en-US" altLang="ja-JP" sz="2400" i="1" dirty="0">
                                  <a:latin typeface="Cambria Math" panose="02040503050406030204" pitchFamily="18" charset="0"/>
                                </a:rPr>
                                <m:t>+</m:t>
                              </m:r>
                            </m:sup>
                          </m:sSubSup>
                        </m:e>
                      </m:d>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4059(</m:t>
                      </m:r>
                      <m:r>
                        <m:rPr>
                          <m:sty m:val="p"/>
                        </m:rPr>
                        <a:rPr kumimoji="1" lang="en-US" altLang="ja-JP" sz="2400" b="0" i="0" smtClean="0">
                          <a:latin typeface="Cambria Math" panose="02040503050406030204" pitchFamily="18" charset="0"/>
                          <a:ea typeface="Cambria Math" panose="02040503050406030204" pitchFamily="18" charset="0"/>
                        </a:rPr>
                        <m:t>MeV</m:t>
                      </m:r>
                      <m:r>
                        <a:rPr kumimoji="1" lang="en-US" altLang="ja-JP" sz="2400" b="0" i="1" smtClean="0">
                          <a:latin typeface="Cambria Math" panose="02040503050406030204" pitchFamily="18" charset="0"/>
                          <a:ea typeface="Cambria Math" panose="02040503050406030204" pitchFamily="18" charset="0"/>
                        </a:rPr>
                        <m:t>)</m:t>
                      </m:r>
                    </m:oMath>
                  </m:oMathPara>
                </a14:m>
                <a:endParaRPr kumimoji="1" lang="ja-JP" altLang="en-US" sz="2400"/>
              </a:p>
            </p:txBody>
          </p:sp>
        </mc:Choice>
        <mc:Fallback xmlns="">
          <p:sp>
            <p:nvSpPr>
              <p:cNvPr id="6" name="テキスト ボックス 5">
                <a:extLst>
                  <a:ext uri="{FF2B5EF4-FFF2-40B4-BE49-F238E27FC236}">
                    <a16:creationId xmlns:a16="http://schemas.microsoft.com/office/drawing/2014/main" id="{C101317C-EDE7-FA70-3E0A-96E84FD22F40}"/>
                  </a:ext>
                </a:extLst>
              </p:cNvPr>
              <p:cNvSpPr txBox="1">
                <a:spLocks noRot="1" noChangeAspect="1" noMove="1" noResize="1" noEditPoints="1" noAdjustHandles="1" noChangeArrowheads="1" noChangeShapeType="1" noTextEdit="1"/>
              </p:cNvSpPr>
              <p:nvPr/>
            </p:nvSpPr>
            <p:spPr>
              <a:xfrm>
                <a:off x="5503826" y="2203567"/>
                <a:ext cx="2500923" cy="461665"/>
              </a:xfrm>
              <a:prstGeom prst="rect">
                <a:avLst/>
              </a:prstGeom>
              <a:blipFill>
                <a:blip r:embed="rId6"/>
                <a:stretch>
                  <a:fillRect r="-32439"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A6A0C03-77A4-2B6A-8F49-061D3649576A}"/>
                  </a:ext>
                </a:extLst>
              </p:cNvPr>
              <p:cNvSpPr txBox="1"/>
              <p:nvPr/>
            </p:nvSpPr>
            <p:spPr>
              <a:xfrm>
                <a:off x="5035238" y="3065111"/>
                <a:ext cx="6525846" cy="461665"/>
              </a:xfrm>
              <a:prstGeom prst="rect">
                <a:avLst/>
              </a:prstGeom>
              <a:noFill/>
            </p:spPr>
            <p:txBody>
              <a:bodyPr wrap="square">
                <a:spAutoFit/>
              </a:bodyPr>
              <a:lstStyle/>
              <a:p>
                <a:r>
                  <a:rPr lang="ja-JP" altLang="en-US" sz="2400"/>
                  <a:t>・</a:t>
                </a:r>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𝑐𝑐𝑠</m:t>
                        </m:r>
                      </m:sub>
                      <m:sup>
                        <m:r>
                          <a:rPr lang="en-US" altLang="ja-JP" sz="2400" b="0" i="1" smtClean="0">
                            <a:latin typeface="Cambria Math" panose="02040503050406030204" pitchFamily="18" charset="0"/>
                          </a:rPr>
                          <m:t>+</m:t>
                        </m:r>
                      </m:sup>
                    </m:sSubSup>
                  </m:oMath>
                </a14:m>
                <a:r>
                  <a:rPr lang="ja-JP" altLang="en-US" sz="2400"/>
                  <a:t>の崩壊</a:t>
                </a:r>
                <a:endParaRPr lang="en-US" altLang="ja-JP" sz="2400"/>
              </a:p>
            </p:txBody>
          </p:sp>
        </mc:Choice>
        <mc:Fallback xmlns="">
          <p:sp>
            <p:nvSpPr>
              <p:cNvPr id="8" name="テキスト ボックス 7">
                <a:extLst>
                  <a:ext uri="{FF2B5EF4-FFF2-40B4-BE49-F238E27FC236}">
                    <a16:creationId xmlns:a16="http://schemas.microsoft.com/office/drawing/2014/main" id="{BA6A0C03-77A4-2B6A-8F49-061D3649576A}"/>
                  </a:ext>
                </a:extLst>
              </p:cNvPr>
              <p:cNvSpPr txBox="1">
                <a:spLocks noRot="1" noChangeAspect="1" noMove="1" noResize="1" noEditPoints="1" noAdjustHandles="1" noChangeArrowheads="1" noChangeShapeType="1" noTextEdit="1"/>
              </p:cNvSpPr>
              <p:nvPr/>
            </p:nvSpPr>
            <p:spPr>
              <a:xfrm>
                <a:off x="5035238" y="3065111"/>
                <a:ext cx="6525846" cy="461665"/>
              </a:xfrm>
              <a:prstGeom prst="rect">
                <a:avLst/>
              </a:prstGeom>
              <a:blipFill>
                <a:blip r:embed="rId7"/>
                <a:stretch>
                  <a:fillRect l="-1494" t="-10526" b="-28947"/>
                </a:stretch>
              </a:blipFill>
            </p:spPr>
            <p:txBody>
              <a:bodyPr/>
              <a:lstStyle/>
              <a:p>
                <a:r>
                  <a:rPr lang="ja-JP" altLang="en-US">
                    <a:noFill/>
                  </a:rPr>
                  <a:t> </a:t>
                </a:r>
              </a:p>
            </p:txBody>
          </p:sp>
        </mc:Fallback>
      </mc:AlternateContent>
      <p:grpSp>
        <p:nvGrpSpPr>
          <p:cNvPr id="9" name="グループ化 8">
            <a:extLst>
              <a:ext uri="{FF2B5EF4-FFF2-40B4-BE49-F238E27FC236}">
                <a16:creationId xmlns:a16="http://schemas.microsoft.com/office/drawing/2014/main" id="{30F871F0-C68B-7635-CF74-E20B22FC2E8B}"/>
              </a:ext>
            </a:extLst>
          </p:cNvPr>
          <p:cNvGrpSpPr/>
          <p:nvPr/>
        </p:nvGrpSpPr>
        <p:grpSpPr>
          <a:xfrm>
            <a:off x="5073708" y="3637036"/>
            <a:ext cx="2577448" cy="1909750"/>
            <a:chOff x="1171748" y="2903162"/>
            <a:chExt cx="2577448" cy="1909750"/>
          </a:xfrm>
        </p:grpSpPr>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5A081D2-665B-A33A-E797-46276BDDD983}"/>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11" name="テキスト ボックス 10">
                  <a:extLst>
                    <a:ext uri="{FF2B5EF4-FFF2-40B4-BE49-F238E27FC236}">
                      <a16:creationId xmlns:a16="http://schemas.microsoft.com/office/drawing/2014/main" id="{15A081D2-665B-A33A-E797-46276BDDD983}"/>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8"/>
                  <a:stretch>
                    <a:fillRect/>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675111DE-79C9-4A8F-ED2D-C2BF12BBDEE9}"/>
                </a:ext>
              </a:extLst>
            </p:cNvPr>
            <p:cNvGrpSpPr/>
            <p:nvPr/>
          </p:nvGrpSpPr>
          <p:grpSpPr>
            <a:xfrm>
              <a:off x="1607127" y="2903162"/>
              <a:ext cx="2142069" cy="1909750"/>
              <a:chOff x="1607127" y="2903162"/>
              <a:chExt cx="2142069" cy="1909750"/>
            </a:xfrm>
          </p:grpSpPr>
          <p:grpSp>
            <p:nvGrpSpPr>
              <p:cNvPr id="13" name="グループ化 12">
                <a:extLst>
                  <a:ext uri="{FF2B5EF4-FFF2-40B4-BE49-F238E27FC236}">
                    <a16:creationId xmlns:a16="http://schemas.microsoft.com/office/drawing/2014/main" id="{7F073921-41F9-42E9-288F-BD26937D2274}"/>
                  </a:ext>
                </a:extLst>
              </p:cNvPr>
              <p:cNvGrpSpPr/>
              <p:nvPr/>
            </p:nvGrpSpPr>
            <p:grpSpPr>
              <a:xfrm>
                <a:off x="1607127" y="3159512"/>
                <a:ext cx="1803797" cy="1423639"/>
                <a:chOff x="1607127" y="3159512"/>
                <a:chExt cx="1803797" cy="1423639"/>
              </a:xfrm>
            </p:grpSpPr>
            <p:cxnSp>
              <p:nvCxnSpPr>
                <p:cNvPr id="17" name="直線コネクタ 16">
                  <a:extLst>
                    <a:ext uri="{FF2B5EF4-FFF2-40B4-BE49-F238E27FC236}">
                      <a16:creationId xmlns:a16="http://schemas.microsoft.com/office/drawing/2014/main" id="{BC58FCA0-36D0-7371-1544-7322A1C13D2E}"/>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0763226-7CF7-1F46-75A0-A4A1FE69B14D}"/>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D71656B-DEB2-01FD-6B29-08EA4F70F353}"/>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EDB0414-710A-100A-E668-AB1F9C0475E7}"/>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76520055-AE4D-3B30-1332-D9C1F84B8F60}"/>
                      </a:ext>
                    </a:extLst>
                  </p:cNvPr>
                  <p:cNvSpPr txBox="1"/>
                  <p:nvPr/>
                </p:nvSpPr>
                <p:spPr>
                  <a:xfrm>
                    <a:off x="2550441" y="2903162"/>
                    <a:ext cx="115415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14" name="テキスト ボックス 13">
                    <a:extLst>
                      <a:ext uri="{FF2B5EF4-FFF2-40B4-BE49-F238E27FC236}">
                        <a16:creationId xmlns:a16="http://schemas.microsoft.com/office/drawing/2014/main" id="{76520055-AE4D-3B30-1332-D9C1F84B8F60}"/>
                      </a:ext>
                    </a:extLst>
                  </p:cNvPr>
                  <p:cNvSpPr txBox="1">
                    <a:spLocks noRot="1" noChangeAspect="1" noMove="1" noResize="1" noEditPoints="1" noAdjustHandles="1" noChangeArrowheads="1" noChangeShapeType="1" noTextEdit="1"/>
                  </p:cNvSpPr>
                  <p:nvPr/>
                </p:nvSpPr>
                <p:spPr>
                  <a:xfrm>
                    <a:off x="2550441" y="2903162"/>
                    <a:ext cx="1154151" cy="3912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5300BD2-00A3-154B-60D3-2626AAE7AE1E}"/>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15" name="テキスト ボックス 14">
                    <a:extLst>
                      <a:ext uri="{FF2B5EF4-FFF2-40B4-BE49-F238E27FC236}">
                        <a16:creationId xmlns:a16="http://schemas.microsoft.com/office/drawing/2014/main" id="{15300BD2-00A3-154B-60D3-2626AAE7AE1E}"/>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1455E949-10E8-8592-5A8E-1EC8701FE444}"/>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16" name="テキスト ボックス 15">
                    <a:extLst>
                      <a:ext uri="{FF2B5EF4-FFF2-40B4-BE49-F238E27FC236}">
                        <a16:creationId xmlns:a16="http://schemas.microsoft.com/office/drawing/2014/main" id="{1455E949-10E8-8592-5A8E-1EC8701FE444}"/>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1"/>
                    <a:stretch>
                      <a:fillRect b="-6557"/>
                    </a:stretch>
                  </a:blipFill>
                </p:spPr>
                <p:txBody>
                  <a:bodyPr/>
                  <a:lstStyle/>
                  <a:p>
                    <a:r>
                      <a:rPr lang="ja-JP" altLang="en-US">
                        <a:noFill/>
                      </a:rPr>
                      <a:t> </a:t>
                    </a:r>
                  </a:p>
                </p:txBody>
              </p:sp>
            </mc:Fallback>
          </mc:AlternateContent>
        </p:grpSp>
      </p:grpSp>
      <p:grpSp>
        <p:nvGrpSpPr>
          <p:cNvPr id="21" name="グループ化 20">
            <a:extLst>
              <a:ext uri="{FF2B5EF4-FFF2-40B4-BE49-F238E27FC236}">
                <a16:creationId xmlns:a16="http://schemas.microsoft.com/office/drawing/2014/main" id="{E5E6EFC5-5991-192E-A231-06CDBAFED752}"/>
              </a:ext>
            </a:extLst>
          </p:cNvPr>
          <p:cNvGrpSpPr/>
          <p:nvPr/>
        </p:nvGrpSpPr>
        <p:grpSpPr>
          <a:xfrm>
            <a:off x="8094716" y="3588628"/>
            <a:ext cx="2577448" cy="1931679"/>
            <a:chOff x="1171748" y="2903162"/>
            <a:chExt cx="2577448" cy="1931679"/>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C322452-3F3E-DE4B-0C49-C82C80D5F0D4}"/>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22" name="テキスト ボックス 21">
                  <a:extLst>
                    <a:ext uri="{FF2B5EF4-FFF2-40B4-BE49-F238E27FC236}">
                      <a16:creationId xmlns:a16="http://schemas.microsoft.com/office/drawing/2014/main" id="{5C322452-3F3E-DE4B-0C49-C82C80D5F0D4}"/>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2"/>
                  <a:stretch>
                    <a:fillRect/>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BC420608-28C5-F4E3-CA3F-9216E764067C}"/>
                </a:ext>
              </a:extLst>
            </p:cNvPr>
            <p:cNvGrpSpPr/>
            <p:nvPr/>
          </p:nvGrpSpPr>
          <p:grpSpPr>
            <a:xfrm>
              <a:off x="1607127" y="2903162"/>
              <a:ext cx="2142069" cy="1931679"/>
              <a:chOff x="1607127" y="2903162"/>
              <a:chExt cx="2142069" cy="1931679"/>
            </a:xfrm>
          </p:grpSpPr>
          <p:grpSp>
            <p:nvGrpSpPr>
              <p:cNvPr id="24" name="グループ化 23">
                <a:extLst>
                  <a:ext uri="{FF2B5EF4-FFF2-40B4-BE49-F238E27FC236}">
                    <a16:creationId xmlns:a16="http://schemas.microsoft.com/office/drawing/2014/main" id="{AB18809F-7D37-7DDD-3053-E2B0E1281DA6}"/>
                  </a:ext>
                </a:extLst>
              </p:cNvPr>
              <p:cNvGrpSpPr/>
              <p:nvPr/>
            </p:nvGrpSpPr>
            <p:grpSpPr>
              <a:xfrm>
                <a:off x="1607127" y="3159512"/>
                <a:ext cx="1803797" cy="1423639"/>
                <a:chOff x="1607127" y="3159512"/>
                <a:chExt cx="1803797" cy="1423639"/>
              </a:xfrm>
            </p:grpSpPr>
            <p:cxnSp>
              <p:nvCxnSpPr>
                <p:cNvPr id="28" name="直線コネクタ 27">
                  <a:extLst>
                    <a:ext uri="{FF2B5EF4-FFF2-40B4-BE49-F238E27FC236}">
                      <a16:creationId xmlns:a16="http://schemas.microsoft.com/office/drawing/2014/main" id="{2C143254-564D-2528-CCCC-ED71B8989FED}"/>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4B9B8A8-5A69-E847-3D13-AB6BABF0D9F2}"/>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ECBAFFC-0423-8EB0-93EE-DB4FB70FFEB8}"/>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3514E08-18A3-AC14-1DE7-24C1821BA12B}"/>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8E96E4F-42BE-9527-3E93-913D409E9B84}"/>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25" name="テキスト ボックス 24">
                    <a:extLst>
                      <a:ext uri="{FF2B5EF4-FFF2-40B4-BE49-F238E27FC236}">
                        <a16:creationId xmlns:a16="http://schemas.microsoft.com/office/drawing/2014/main" id="{38E96E4F-42BE-9527-3E93-913D409E9B84}"/>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4E0C1E57-46F2-3647-E7D0-CF907F4A9C68}"/>
                      </a:ext>
                    </a:extLst>
                  </p:cNvPr>
                  <p:cNvSpPr txBox="1"/>
                  <p:nvPr/>
                </p:nvSpPr>
                <p:spPr>
                  <a:xfrm>
                    <a:off x="2505835" y="4443580"/>
                    <a:ext cx="124336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26" name="テキスト ボックス 25">
                    <a:extLst>
                      <a:ext uri="{FF2B5EF4-FFF2-40B4-BE49-F238E27FC236}">
                        <a16:creationId xmlns:a16="http://schemas.microsoft.com/office/drawing/2014/main" id="{4E0C1E57-46F2-3647-E7D0-CF907F4A9C68}"/>
                      </a:ext>
                    </a:extLst>
                  </p:cNvPr>
                  <p:cNvSpPr txBox="1">
                    <a:spLocks noRot="1" noChangeAspect="1" noMove="1" noResize="1" noEditPoints="1" noAdjustHandles="1" noChangeArrowheads="1" noChangeShapeType="1" noTextEdit="1"/>
                  </p:cNvSpPr>
                  <p:nvPr/>
                </p:nvSpPr>
                <p:spPr>
                  <a:xfrm>
                    <a:off x="2505835" y="4443580"/>
                    <a:ext cx="1243361" cy="391261"/>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B09CC1F-EB60-9EA4-76D6-A70FE83F74BE}"/>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27" name="テキスト ボックス 26">
                    <a:extLst>
                      <a:ext uri="{FF2B5EF4-FFF2-40B4-BE49-F238E27FC236}">
                        <a16:creationId xmlns:a16="http://schemas.microsoft.com/office/drawing/2014/main" id="{FB09CC1F-EB60-9EA4-76D6-A70FE83F74BE}"/>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5"/>
                    <a:stretch>
                      <a:fillRect b="-6557"/>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1111834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Decays of </a:t>
                </a:r>
                <a14:m>
                  <m:oMath xmlns:m="http://schemas.openxmlformats.org/officeDocument/2006/math">
                    <m:sSub>
                      <m:sSubPr>
                        <m:ctrlPr>
                          <a:rPr kumimoji="1" lang="en-US" altLang="ja-JP" sz="4400" i="1" smtClean="0">
                            <a:solidFill>
                              <a:schemeClr val="bg1"/>
                            </a:solidFill>
                            <a:latin typeface="Cambria Math" panose="02040503050406030204" pitchFamily="18" charset="0"/>
                          </a:rPr>
                        </m:ctrlPr>
                      </m:sSub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Sub>
                  </m:oMath>
                </a14:m>
                <a:r>
                  <a:rPr kumimoji="1" lang="en-US" altLang="ja-JP" sz="4400">
                    <a:solidFill>
                      <a:schemeClr val="bg1"/>
                    </a:solidFill>
                  </a:rPr>
                  <a:t>’s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5B8B351-F7B0-6802-04C9-194666FDEA77}"/>
                  </a:ext>
                </a:extLst>
              </p:cNvPr>
              <p:cNvSpPr txBox="1"/>
              <p:nvPr/>
            </p:nvSpPr>
            <p:spPr>
              <a:xfrm>
                <a:off x="885237" y="959128"/>
                <a:ext cx="9767132" cy="1905265"/>
              </a:xfrm>
              <a:prstGeom prst="rect">
                <a:avLst/>
              </a:prstGeom>
              <a:noFill/>
            </p:spPr>
            <p:txBody>
              <a:bodyPr wrap="square" rtlCol="0">
                <a:spAutoFit/>
              </a:bodyPr>
              <a:lstStyle/>
              <a:p>
                <a14:m>
                  <m:oMath xmlns:m="http://schemas.openxmlformats.org/officeDocument/2006/math">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oMath>
                </a14:m>
                <a:r>
                  <a:rPr kumimoji="1" lang="ja-JP" altLang="en-US" sz="2400"/>
                  <a:t>の崩壊を記述</a:t>
                </a:r>
                <a:r>
                  <a:rPr lang="ja-JP" altLang="en-US" sz="2400"/>
                  <a:t>する</a:t>
                </a:r>
                <a:r>
                  <a:rPr kumimoji="1" lang="ja-JP" altLang="en-US" sz="2400"/>
                  <a:t>ラグランジアン</a:t>
                </a:r>
                <a:endParaRPr kumimoji="1" lang="en-US" altLang="ja-JP" sz="2400"/>
              </a:p>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𝑇𝐷𝐷</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𝜀</m:t>
                          </m:r>
                        </m:e>
                        <m:sup>
                          <m:r>
                            <a:rPr kumimoji="1" lang="en-US" altLang="ja-JP" sz="2400" b="0" i="1" smtClean="0">
                              <a:latin typeface="Cambria Math" panose="02040503050406030204" pitchFamily="18" charset="0"/>
                              <a:ea typeface="Cambria Math" panose="02040503050406030204" pitchFamily="18" charset="0"/>
                            </a:rPr>
                            <m:t>𝑖𝑗𝑘</m:t>
                          </m:r>
                        </m:sup>
                      </m:sSup>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p>
                            <m:sSupPr>
                              <m:ctrlPr>
                                <a:rPr kumimoji="1" lang="en-US" altLang="ja-JP" sz="2400" b="0" i="1" smtClean="0">
                                  <a:latin typeface="Cambria Math" panose="02040503050406030204" pitchFamily="18" charset="0"/>
                                  <a:ea typeface="Cambria Math" panose="02040503050406030204" pitchFamily="18" charset="0"/>
                                </a:rPr>
                              </m:ctrlPr>
                            </m:sSupPr>
                            <m:e>
                              <m:sSubSup>
                                <m:sSubSupPr>
                                  <m:ctrlPr>
                                    <a:rPr kumimoji="1" lang="en-US" altLang="ja-JP" sz="2400" b="0" i="1" smtClean="0">
                                      <a:latin typeface="Cambria Math" panose="02040503050406030204" pitchFamily="18" charset="0"/>
                                      <a:ea typeface="Cambria Math" panose="02040503050406030204" pitchFamily="18" charset="0"/>
                                    </a:rPr>
                                  </m:ctrlPr>
                                </m:sSubSup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𝐻</m:t>
                                      </m:r>
                                    </m:e>
                                  </m:acc>
                                </m:e>
                                <m:sub>
                                  <m:r>
                                    <a:rPr kumimoji="1" lang="en-US" altLang="ja-JP" sz="2400" b="0" i="1" smtClean="0">
                                      <a:latin typeface="Cambria Math" panose="02040503050406030204" pitchFamily="18" charset="0"/>
                                      <a:ea typeface="Cambria Math" panose="02040503050406030204" pitchFamily="18" charset="0"/>
                                    </a:rPr>
                                    <m:t>𝑅</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𝑖</m:t>
                                  </m:r>
                                </m:sub>
                                <m:sup>
                                  <m:r>
                                    <m:rPr>
                                      <m:nor/>
                                    </m:rPr>
                                    <a:rPr lang="en-US" altLang="ja-JP" sz="2400" smtClean="0">
                                      <a:latin typeface="Cambria Math" panose="02040503050406030204" pitchFamily="18" charset="0"/>
                                      <a:ea typeface="Cambria Math" panose="02040503050406030204" pitchFamily="18" charset="0"/>
                                    </a:rPr>
                                    <m:t>†</m:t>
                                  </m:r>
                                </m:sup>
                              </m:sSubSup>
                            </m:e>
                            <m:sup>
                              <m:r>
                                <a:rPr kumimoji="1" lang="en-US" altLang="ja-JP" sz="2400" b="0" i="1" smtClean="0">
                                  <a:latin typeface="Cambria Math" panose="02040503050406030204" pitchFamily="18" charset="0"/>
                                  <a:ea typeface="Cambria Math" panose="02040503050406030204" pitchFamily="18" charset="0"/>
                                </a:rPr>
                                <m:t>𝑇</m:t>
                              </m:r>
                            </m:sup>
                          </m:sSup>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𝑇</m:t>
                                  </m:r>
                                </m:e>
                              </m:acc>
                            </m:e>
                            <m:sub>
                              <m:r>
                                <a:rPr kumimoji="1" lang="en-US" altLang="ja-JP" sz="2400" b="0" i="1" smtClean="0">
                                  <a:latin typeface="Cambria Math" panose="02040503050406030204" pitchFamily="18" charset="0"/>
                                  <a:ea typeface="Cambria Math" panose="02040503050406030204" pitchFamily="18" charset="0"/>
                                </a:rPr>
                                <m:t>𝑅</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𝑗</m:t>
                              </m:r>
                            </m:sub>
                          </m:sSub>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𝐻</m:t>
                                  </m:r>
                                </m:e>
                              </m:acc>
                            </m:e>
                            <m:sub>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sub>
                            <m:sup>
                              <m:r>
                                <m:rPr>
                                  <m:nor/>
                                </m:rPr>
                                <a:rPr lang="en-US" altLang="ja-JP" sz="2400" smtClean="0">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𝐻</m:t>
                                      </m:r>
                                    </m:e>
                                  </m:acc>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up>
                                  <m:r>
                                    <m:rPr>
                                      <m:nor/>
                                    </m:rPr>
                                    <a:rPr lang="en-US" altLang="ja-JP" sz="2400" smtClean="0">
                                      <a:latin typeface="Cambria Math" panose="02040503050406030204" pitchFamily="18" charset="0"/>
                                      <a:ea typeface="Cambria Math" panose="02040503050406030204" pitchFamily="18" charset="0"/>
                                    </a:rPr>
                                    <m:t>†</m:t>
                                  </m:r>
                                </m:sup>
                              </m:sSubSup>
                            </m:e>
                            <m:sup>
                              <m:r>
                                <a:rPr lang="en-US" altLang="ja-JP" sz="2400" i="1">
                                  <a:latin typeface="Cambria Math" panose="02040503050406030204" pitchFamily="18" charset="0"/>
                                  <a:ea typeface="Cambria Math" panose="02040503050406030204" pitchFamily="18" charset="0"/>
                                </a:rPr>
                                <m:t>𝑇</m:t>
                              </m:r>
                            </m:sup>
                          </m:sSup>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𝑇</m:t>
                                  </m:r>
                                </m:e>
                              </m:acc>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𝑗</m:t>
                              </m:r>
                            </m:sub>
                          </m:sSub>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𝐻</m:t>
                                  </m:r>
                                </m:e>
                              </m:acc>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sub>
                            <m:sup>
                              <m:r>
                                <m:rPr>
                                  <m:nor/>
                                </m:rPr>
                                <a:rPr lang="en-US" altLang="ja-JP" sz="2400" smtClean="0">
                                  <a:latin typeface="Cambria Math" panose="02040503050406030204" pitchFamily="18" charset="0"/>
                                  <a:ea typeface="Cambria Math" panose="02040503050406030204" pitchFamily="18" charset="0"/>
                                </a:rPr>
                                <m:t>†</m:t>
                              </m:r>
                            </m:sup>
                          </m:sSubSup>
                        </m:e>
                      </m:d>
                    </m:oMath>
                  </m:oMathPara>
                </a14:m>
                <a:endParaRPr kumimoji="1" lang="en-US" altLang="ja-JP" sz="2400"/>
              </a:p>
              <a:p>
                <a:r>
                  <a:rPr lang="en-US" altLang="ja-JP" sz="2400"/>
                  <a:t> </a:t>
                </a:r>
              </a:p>
              <a:p>
                <a:endParaRPr kumimoji="1" lang="ja-JP" altLang="en-US" sz="2400"/>
              </a:p>
            </p:txBody>
          </p:sp>
        </mc:Choice>
        <mc:Fallback xmlns="">
          <p:sp>
            <p:nvSpPr>
              <p:cNvPr id="3" name="テキスト ボックス 2">
                <a:extLst>
                  <a:ext uri="{FF2B5EF4-FFF2-40B4-BE49-F238E27FC236}">
                    <a16:creationId xmlns:a16="http://schemas.microsoft.com/office/drawing/2014/main" id="{05B8B351-F7B0-6802-04C9-194666FDEA77}"/>
                  </a:ext>
                </a:extLst>
              </p:cNvPr>
              <p:cNvSpPr txBox="1">
                <a:spLocks noRot="1" noChangeAspect="1" noMove="1" noResize="1" noEditPoints="1" noAdjustHandles="1" noChangeArrowheads="1" noChangeShapeType="1" noTextEdit="1"/>
              </p:cNvSpPr>
              <p:nvPr/>
            </p:nvSpPr>
            <p:spPr>
              <a:xfrm>
                <a:off x="885237" y="959128"/>
                <a:ext cx="9767132" cy="1905265"/>
              </a:xfrm>
              <a:prstGeom prst="rect">
                <a:avLst/>
              </a:prstGeom>
              <a:blipFill>
                <a:blip r:embed="rId4"/>
                <a:stretch>
                  <a:fillRect l="-125" t="-2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8B84868E-948F-560A-0F4F-7FE278D4D429}"/>
                  </a:ext>
                </a:extLst>
              </p:cNvPr>
              <p:cNvSpPr txBox="1"/>
              <p:nvPr/>
            </p:nvSpPr>
            <p:spPr>
              <a:xfrm>
                <a:off x="1084130" y="6159667"/>
                <a:ext cx="5434941" cy="5205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2400" i="1" smtClean="0">
                          <a:latin typeface="Cambria Math" panose="02040503050406030204" pitchFamily="18" charset="0"/>
                          <a:ea typeface="Cambria Math" panose="02040503050406030204" pitchFamily="18" charset="0"/>
                        </a:rPr>
                        <m:t>Γ</m:t>
                      </m:r>
                      <m:d>
                        <m:dPr>
                          <m:ctrlPr>
                            <a:rPr lang="el-GR" altLang="ja-JP" sz="2400" i="1">
                              <a:latin typeface="Cambria Math" panose="02040503050406030204" pitchFamily="18" charset="0"/>
                              <a:ea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r>
                            <a:rPr lang="el-GR" altLang="ja-JP" sz="2400" i="1">
                              <a:latin typeface="Cambria Math" panose="02040503050406030204" pitchFamily="18" charset="0"/>
                              <a:ea typeface="Cambria Math" panose="02040503050406030204" pitchFamily="18" charset="0"/>
                            </a:rPr>
                            <m:t>→</m:t>
                          </m:r>
                          <m:sSubSup>
                            <m:sSubSupPr>
                              <m:ctrlPr>
                                <a:rPr lang="el-GR"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𝐷</m:t>
                              </m:r>
                            </m:e>
                            <m:sub>
                              <m:r>
                                <a:rPr lang="en-US" altLang="ja-JP" sz="2400" b="0" i="1" smtClean="0">
                                  <a:latin typeface="Cambria Math" panose="02040503050406030204" pitchFamily="18" charset="0"/>
                                  <a:ea typeface="Cambria Math" panose="02040503050406030204" pitchFamily="18" charset="0"/>
                                </a:rPr>
                                <m:t>𝑠</m:t>
                              </m:r>
                            </m:sub>
                            <m:sup>
                              <m:r>
                                <a:rPr lang="el-GR" altLang="ja-JP" sz="2400" i="1" smtClean="0">
                                  <a:latin typeface="Cambria Math" panose="02040503050406030204" pitchFamily="18" charset="0"/>
                                  <a:ea typeface="Cambria Math" panose="02040503050406030204" pitchFamily="18" charset="0"/>
                                </a:rPr>
                                <m:t>±</m:t>
                              </m:r>
                            </m:sup>
                          </m:sSubSup>
                          <m:sSup>
                            <m:sSupPr>
                              <m:ctrlPr>
                                <a:rPr lang="el-GR" altLang="ja-JP" sz="2400" i="1" smtClean="0">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0</m:t>
                              </m:r>
                            </m:sup>
                          </m:sSup>
                        </m:e>
                      </m:d>
                      <m:r>
                        <a:rPr lang="en-US" altLang="ja-JP" sz="2400" b="0" i="1" smtClean="0">
                          <a:latin typeface="Cambria Math" panose="02040503050406030204" pitchFamily="18" charset="0"/>
                          <a:ea typeface="Cambria Math" panose="02040503050406030204" pitchFamily="18" charset="0"/>
                        </a:rPr>
                        <m:t>=11.64</m:t>
                      </m:r>
                      <m:d>
                        <m:dPr>
                          <m:ctrlPr>
                            <a:rPr lang="en-US" altLang="ja-JP" sz="2400" b="0" i="1" smtClean="0">
                              <a:latin typeface="Cambria Math" panose="02040503050406030204" pitchFamily="18" charset="0"/>
                              <a:ea typeface="Cambria Math" panose="02040503050406030204" pitchFamily="18" charset="0"/>
                            </a:rPr>
                          </m:ctrlPr>
                        </m:dPr>
                        <m:e>
                          <m:r>
                            <m:rPr>
                              <m:sty m:val="p"/>
                            </m:rPr>
                            <a:rPr lang="en-US" altLang="ja-JP" sz="2400" b="0" i="0" smtClean="0">
                              <a:latin typeface="Cambria Math" panose="02040503050406030204" pitchFamily="18" charset="0"/>
                              <a:ea typeface="Cambria Math" panose="02040503050406030204" pitchFamily="18" charset="0"/>
                            </a:rPr>
                            <m:t>MeV</m:t>
                          </m:r>
                        </m:e>
                      </m:d>
                    </m:oMath>
                  </m:oMathPara>
                </a14:m>
                <a:endParaRPr lang="ja-JP" altLang="en-US" sz="2400"/>
              </a:p>
            </p:txBody>
          </p:sp>
        </mc:Choice>
        <mc:Fallback xmlns="">
          <p:sp>
            <p:nvSpPr>
              <p:cNvPr id="39" name="テキスト ボックス 38">
                <a:extLst>
                  <a:ext uri="{FF2B5EF4-FFF2-40B4-BE49-F238E27FC236}">
                    <a16:creationId xmlns:a16="http://schemas.microsoft.com/office/drawing/2014/main" id="{8B84868E-948F-560A-0F4F-7FE278D4D429}"/>
                  </a:ext>
                </a:extLst>
              </p:cNvPr>
              <p:cNvSpPr txBox="1">
                <a:spLocks noRot="1" noChangeAspect="1" noMove="1" noResize="1" noEditPoints="1" noAdjustHandles="1" noChangeArrowheads="1" noChangeShapeType="1" noTextEdit="1"/>
              </p:cNvSpPr>
              <p:nvPr/>
            </p:nvSpPr>
            <p:spPr>
              <a:xfrm>
                <a:off x="1084130" y="6159667"/>
                <a:ext cx="5434941" cy="52052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9B8DD217-733C-4111-CF98-A287603CD8C4}"/>
                  </a:ext>
                </a:extLst>
              </p:cNvPr>
              <p:cNvSpPr txBox="1"/>
              <p:nvPr/>
            </p:nvSpPr>
            <p:spPr>
              <a:xfrm>
                <a:off x="5560568" y="6158183"/>
                <a:ext cx="6523462" cy="5205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2400" i="1" smtClean="0">
                          <a:latin typeface="Cambria Math" panose="02040503050406030204" pitchFamily="18" charset="0"/>
                          <a:ea typeface="Cambria Math" panose="02040503050406030204" pitchFamily="18" charset="0"/>
                        </a:rPr>
                        <m:t>Γ</m:t>
                      </m:r>
                      <m:d>
                        <m:dPr>
                          <m:ctrlPr>
                            <a:rPr lang="el-GR" altLang="ja-JP" sz="2400" i="1">
                              <a:latin typeface="Cambria Math" panose="02040503050406030204" pitchFamily="18" charset="0"/>
                              <a:ea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𝑐𝑐𝑠</m:t>
                              </m:r>
                            </m:sub>
                            <m:sup>
                              <m:r>
                                <a:rPr lang="en-US" altLang="ja-JP" sz="2400" b="0" i="1" dirty="0" smtClean="0">
                                  <a:latin typeface="Cambria Math" panose="02040503050406030204" pitchFamily="18" charset="0"/>
                                </a:rPr>
                                <m:t>+</m:t>
                              </m:r>
                            </m:sup>
                          </m:sSubSup>
                          <m:r>
                            <a:rPr lang="el-GR" altLang="ja-JP" sz="2400" i="1">
                              <a:latin typeface="Cambria Math" panose="02040503050406030204" pitchFamily="18" charset="0"/>
                              <a:ea typeface="Cambria Math" panose="02040503050406030204" pitchFamily="18" charset="0"/>
                            </a:rPr>
                            <m:t>→</m:t>
                          </m:r>
                          <m:sSubSup>
                            <m:sSubSupPr>
                              <m:ctrlPr>
                                <a:rPr lang="el-GR" altLang="ja-JP" sz="2400" i="1" smtClean="0">
                                  <a:latin typeface="Cambria Math" panose="02040503050406030204" pitchFamily="18" charset="0"/>
                                  <a:ea typeface="Cambria Math" panose="02040503050406030204" pitchFamily="18" charset="0"/>
                                </a:rPr>
                              </m:ctrlPr>
                            </m:sSubSupPr>
                            <m:e>
                              <m:sSup>
                                <m:sSupPr>
                                  <m:ctrlPr>
                                    <a:rPr lang="el-GR" altLang="ja-JP" sz="2400" i="1" smtClean="0">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0</m:t>
                                  </m:r>
                                </m:sup>
                              </m:sSup>
                              <m:r>
                                <a:rPr lang="en-US" altLang="ja-JP" sz="2400" b="0" i="1" smtClean="0">
                                  <a:latin typeface="Cambria Math" panose="02040503050406030204" pitchFamily="18" charset="0"/>
                                  <a:ea typeface="Cambria Math" panose="02040503050406030204" pitchFamily="18" charset="0"/>
                                </a:rPr>
                                <m:t>𝐷</m:t>
                              </m:r>
                            </m:e>
                            <m:sub>
                              <m:r>
                                <a:rPr lang="en-US" altLang="ja-JP" sz="2400" b="0" i="1" smtClean="0">
                                  <a:latin typeface="Cambria Math" panose="02040503050406030204" pitchFamily="18" charset="0"/>
                                  <a:ea typeface="Cambria Math" panose="02040503050406030204" pitchFamily="18" charset="0"/>
                                </a:rPr>
                                <m:t>𝑠</m:t>
                              </m:r>
                            </m:sub>
                            <m:sup>
                              <m:r>
                                <a:rPr lang="en-US" altLang="ja-JP" sz="2400" b="0" i="1" smtClean="0">
                                  <a:latin typeface="Cambria Math" panose="02040503050406030204" pitchFamily="18" charset="0"/>
                                  <a:ea typeface="Cambria Math" panose="02040503050406030204" pitchFamily="18" charset="0"/>
                                </a:rPr>
                                <m:t>∗</m:t>
                              </m:r>
                              <m:r>
                                <a:rPr lang="el-GR" altLang="ja-JP" sz="2400" i="1" smtClean="0">
                                  <a:latin typeface="Cambria Math" panose="02040503050406030204" pitchFamily="18" charset="0"/>
                                  <a:ea typeface="Cambria Math" panose="02040503050406030204" pitchFamily="18" charset="0"/>
                                </a:rPr>
                                <m:t>±</m:t>
                              </m:r>
                            </m:sup>
                          </m:sSubSup>
                        </m:e>
                      </m:d>
                      <m:r>
                        <a:rPr lang="en-US" altLang="ja-JP" sz="2400" b="0" i="1" smtClean="0">
                          <a:latin typeface="Cambria Math" panose="02040503050406030204" pitchFamily="18" charset="0"/>
                          <a:ea typeface="Cambria Math" panose="02040503050406030204" pitchFamily="18" charset="0"/>
                        </a:rPr>
                        <m:t>=8.208(</m:t>
                      </m:r>
                      <m:r>
                        <m:rPr>
                          <m:sty m:val="p"/>
                        </m:rPr>
                        <a:rPr lang="en-US" altLang="ja-JP" sz="2400" b="0" i="0" smtClean="0">
                          <a:latin typeface="Cambria Math" panose="02040503050406030204" pitchFamily="18" charset="0"/>
                          <a:ea typeface="Cambria Math" panose="02040503050406030204" pitchFamily="18" charset="0"/>
                        </a:rPr>
                        <m:t>MeV</m:t>
                      </m:r>
                      <m:r>
                        <a:rPr lang="en-US" altLang="ja-JP" sz="2400" b="0" i="1" smtClean="0">
                          <a:latin typeface="Cambria Math" panose="02040503050406030204" pitchFamily="18" charset="0"/>
                          <a:ea typeface="Cambria Math" panose="02040503050406030204" pitchFamily="18" charset="0"/>
                        </a:rPr>
                        <m:t>)</m:t>
                      </m:r>
                    </m:oMath>
                  </m:oMathPara>
                </a14:m>
                <a:endParaRPr lang="ja-JP" altLang="en-US" sz="2400"/>
              </a:p>
            </p:txBody>
          </p:sp>
        </mc:Choice>
        <mc:Fallback xmlns="">
          <p:sp>
            <p:nvSpPr>
              <p:cNvPr id="41" name="テキスト ボックス 40">
                <a:extLst>
                  <a:ext uri="{FF2B5EF4-FFF2-40B4-BE49-F238E27FC236}">
                    <a16:creationId xmlns:a16="http://schemas.microsoft.com/office/drawing/2014/main" id="{9B8DD217-733C-4111-CF98-A287603CD8C4}"/>
                  </a:ext>
                </a:extLst>
              </p:cNvPr>
              <p:cNvSpPr txBox="1">
                <a:spLocks noRot="1" noChangeAspect="1" noMove="1" noResize="1" noEditPoints="1" noAdjustHandles="1" noChangeArrowheads="1" noChangeShapeType="1" noTextEdit="1"/>
              </p:cNvSpPr>
              <p:nvPr/>
            </p:nvSpPr>
            <p:spPr>
              <a:xfrm>
                <a:off x="5560568" y="6158183"/>
                <a:ext cx="6523462" cy="52052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7E5B788-F3DB-8576-8FD0-2F364540BFE9}"/>
                  </a:ext>
                </a:extLst>
              </p:cNvPr>
              <p:cNvSpPr txBox="1"/>
              <p:nvPr/>
            </p:nvSpPr>
            <p:spPr>
              <a:xfrm>
                <a:off x="3256148" y="2074818"/>
                <a:ext cx="6525846" cy="7895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𝐷𝐷</m:t>
                              </m:r>
                              <m:r>
                                <a:rPr kumimoji="1" lang="en-US" altLang="ja-JP" sz="2400" b="0" i="1" smtClean="0">
                                  <a:latin typeface="Cambria Math" panose="02040503050406030204" pitchFamily="18" charset="0"/>
                                  <a:ea typeface="Cambria Math" panose="02040503050406030204" pitchFamily="18" charset="0"/>
                                </a:rPr>
                                <m:t>𝜋</m:t>
                              </m:r>
                            </m:sub>
                          </m:sSub>
                        </m:num>
                        <m:den>
                          <m:r>
                            <a:rPr kumimoji="1" lang="en-US" altLang="ja-JP" sz="2400" b="0" i="1" smtClean="0">
                              <a:latin typeface="Cambria Math" panose="02040503050406030204" pitchFamily="18" charset="0"/>
                              <a:ea typeface="Cambria Math" panose="02040503050406030204" pitchFamily="18" charset="0"/>
                            </a:rPr>
                            <m:t>𝑓</m:t>
                          </m:r>
                        </m:den>
                      </m:f>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𝐻</m:t>
                                  </m:r>
                                </m:e>
                              </m:acc>
                            </m:e>
                            <m:sub>
                              <m:r>
                                <a:rPr kumimoji="1" lang="en-US" altLang="ja-JP" sz="2400" b="0" i="1" smtClean="0">
                                  <a:latin typeface="Cambria Math" panose="02040503050406030204" pitchFamily="18" charset="0"/>
                                  <a:ea typeface="Cambria Math" panose="02040503050406030204" pitchFamily="18" charset="0"/>
                                </a:rPr>
                                <m:t>𝑅</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𝑖</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𝛾</m:t>
                              </m:r>
                            </m:e>
                            <m:sub>
                              <m:r>
                                <a:rPr kumimoji="1" lang="en-US" altLang="ja-JP" sz="2400" b="0" i="1" smtClean="0">
                                  <a:latin typeface="Cambria Math" panose="02040503050406030204" pitchFamily="18" charset="0"/>
                                  <a:ea typeface="Cambria Math" panose="02040503050406030204" pitchFamily="18" charset="0"/>
                                </a:rPr>
                                <m:t>5</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𝛾</m:t>
                              </m:r>
                            </m:e>
                            <m:sup>
                              <m:r>
                                <a:rPr kumimoji="1" lang="en-US" altLang="ja-JP" sz="2400" b="0" i="1" smtClean="0">
                                  <a:latin typeface="Cambria Math" panose="02040503050406030204" pitchFamily="18" charset="0"/>
                                  <a:ea typeface="Cambria Math" panose="02040503050406030204" pitchFamily="18" charset="0"/>
                                </a:rPr>
                                <m:t>𝜇</m:t>
                              </m:r>
                            </m:sup>
                          </m:sSup>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𝜇</m:t>
                              </m:r>
                            </m:sub>
                          </m:sSub>
                          <m:sSub>
                            <m:sSubPr>
                              <m:ctrlPr>
                                <a:rPr kumimoji="1" lang="en-US" altLang="ja-JP" sz="2400" b="0" i="1" smtClean="0">
                                  <a:latin typeface="Cambria Math" panose="02040503050406030204" pitchFamily="18" charset="0"/>
                                  <a:ea typeface="Cambria Math" panose="02040503050406030204" pitchFamily="18" charset="0"/>
                                </a:rPr>
                              </m:ctrlPr>
                            </m:sSubPr>
                            <m:e>
                              <m:sSup>
                                <m:sSupPr>
                                  <m:ctrlPr>
                                    <a:rPr kumimoji="1" lang="en-US" altLang="ja-JP" sz="2400" b="0" i="1" smtClean="0">
                                      <a:latin typeface="Cambria Math" panose="02040503050406030204" pitchFamily="18" charset="0"/>
                                      <a:ea typeface="Cambria Math" panose="02040503050406030204" pitchFamily="18" charset="0"/>
                                    </a:rPr>
                                  </m:ctrlPr>
                                </m:sSupPr>
                                <m:e>
                                  <m:r>
                                    <m:rPr>
                                      <m:sty m:val="p"/>
                                    </m:rPr>
                                    <a:rPr kumimoji="1" lang="el-GR" altLang="ja-JP" sz="2400" b="0" i="1" smtClean="0">
                                      <a:latin typeface="Cambria Math" panose="02040503050406030204" pitchFamily="18" charset="0"/>
                                      <a:ea typeface="Cambria Math" panose="02040503050406030204" pitchFamily="18" charset="0"/>
                                    </a:rPr>
                                    <m:t>Σ</m:t>
                                  </m:r>
                                </m:e>
                                <m:sup>
                                  <m:r>
                                    <a:rPr kumimoji="1" lang="en-US" altLang="ja-JP" sz="2400" b="0" i="1" smtClean="0">
                                      <a:latin typeface="Cambria Math" panose="02040503050406030204" pitchFamily="18" charset="0"/>
                                      <a:ea typeface="Cambria Math" panose="02040503050406030204" pitchFamily="18" charset="0"/>
                                    </a:rPr>
                                    <m:t>𝑖</m:t>
                                  </m:r>
                                </m:sup>
                              </m:sSup>
                            </m:e>
                            <m:sub>
                              <m:r>
                                <a:rPr kumimoji="1" lang="en-US" altLang="ja-JP" sz="2400" b="0" i="1" smtClean="0">
                                  <a:latin typeface="Cambria Math" panose="02040503050406030204" pitchFamily="18" charset="0"/>
                                  <a:ea typeface="Cambria Math" panose="02040503050406030204" pitchFamily="18" charset="0"/>
                                </a:rPr>
                                <m:t>𝑗</m:t>
                              </m:r>
                            </m:sub>
                          </m:sSub>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𝐻</m:t>
                              </m:r>
                            </m:e>
                            <m:sub>
                              <m:r>
                                <a:rPr kumimoji="1" lang="en-US" altLang="ja-JP" sz="2400" b="0" i="1" smtClean="0">
                                  <a:latin typeface="Cambria Math" panose="02040503050406030204" pitchFamily="18" charset="0"/>
                                  <a:ea typeface="Cambria Math" panose="02040503050406030204" pitchFamily="18" charset="0"/>
                                </a:rPr>
                                <m:t>𝐿</m:t>
                              </m:r>
                            </m:sub>
                            <m:sup>
                              <m:r>
                                <a:rPr kumimoji="1" lang="en-US" altLang="ja-JP" sz="2400" b="0" i="1" smtClean="0">
                                  <a:latin typeface="Cambria Math" panose="02040503050406030204" pitchFamily="18" charset="0"/>
                                  <a:ea typeface="Cambria Math" panose="02040503050406030204" pitchFamily="18" charset="0"/>
                                </a:rPr>
                                <m:t>𝑗</m:t>
                              </m:r>
                            </m:sup>
                          </m:sSubSup>
                          <m:r>
                            <a:rPr kumimoji="1"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𝐻</m:t>
                                  </m:r>
                                </m:e>
                              </m:acc>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𝛾</m:t>
                              </m:r>
                            </m:e>
                            <m:sub>
                              <m:r>
                                <a:rPr lang="en-US" altLang="ja-JP" sz="2400" i="1">
                                  <a:latin typeface="Cambria Math" panose="02040503050406030204" pitchFamily="18" charset="0"/>
                                  <a:ea typeface="Cambria Math" panose="02040503050406030204" pitchFamily="18" charset="0"/>
                                </a:rPr>
                                <m:t>5</m:t>
                              </m:r>
                            </m:sub>
                          </m:sSub>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𝛾</m:t>
                              </m:r>
                            </m:e>
                            <m:sup>
                              <m:r>
                                <a:rPr lang="en-US" altLang="ja-JP" sz="2400" i="1">
                                  <a:latin typeface="Cambria Math" panose="02040503050406030204" pitchFamily="18" charset="0"/>
                                  <a:ea typeface="Cambria Math" panose="02040503050406030204" pitchFamily="18" charset="0"/>
                                </a:rPr>
                                <m:t>𝜇</m:t>
                              </m:r>
                            </m:sup>
                          </m:sSup>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m:t>
                              </m:r>
                            </m:e>
                            <m:sub>
                              <m:r>
                                <a:rPr lang="en-US" altLang="ja-JP" sz="2400" i="1">
                                  <a:latin typeface="Cambria Math" panose="02040503050406030204" pitchFamily="18" charset="0"/>
                                  <a:ea typeface="Cambria Math" panose="02040503050406030204" pitchFamily="18" charset="0"/>
                                </a:rPr>
                                <m:t>𝜇</m:t>
                              </m:r>
                            </m:sub>
                          </m:sSub>
                          <m:sSub>
                            <m:sSubPr>
                              <m:ctrlPr>
                                <a:rPr lang="en-US" altLang="ja-JP" sz="2400" i="1">
                                  <a:latin typeface="Cambria Math" panose="02040503050406030204" pitchFamily="18" charset="0"/>
                                  <a:ea typeface="Cambria Math" panose="02040503050406030204" pitchFamily="18" charset="0"/>
                                </a:rPr>
                              </m:ctrlPr>
                            </m:sSubPr>
                            <m:e>
                              <m:sSup>
                                <m:sSupPr>
                                  <m:ctrlPr>
                                    <a:rPr lang="en-US" altLang="ja-JP" sz="2400" i="1">
                                      <a:latin typeface="Cambria Math" panose="02040503050406030204" pitchFamily="18" charset="0"/>
                                      <a:ea typeface="Cambria Math" panose="02040503050406030204" pitchFamily="18" charset="0"/>
                                    </a:rPr>
                                  </m:ctrlPr>
                                </m:sSupPr>
                                <m:e>
                                  <m:r>
                                    <m:rPr>
                                      <m:sty m:val="p"/>
                                    </m:rPr>
                                    <a:rPr lang="el-GR" altLang="ja-JP" sz="2400" i="1">
                                      <a:latin typeface="Cambria Math" panose="02040503050406030204" pitchFamily="18" charset="0"/>
                                      <a:ea typeface="Cambria Math" panose="02040503050406030204" pitchFamily="18" charset="0"/>
                                    </a:rPr>
                                    <m:t>Σ</m:t>
                                  </m:r>
                                </m:e>
                                <m:sup>
                                  <m:r>
                                    <a:rPr lang="en-US" altLang="ja-JP" sz="2400" i="1">
                                      <a:latin typeface="Cambria Math" panose="02040503050406030204" pitchFamily="18" charset="0"/>
                                      <a:ea typeface="Cambria Math" panose="02040503050406030204" pitchFamily="18" charset="0"/>
                                    </a:rPr>
                                    <m:t>𝑖</m:t>
                                  </m:r>
                                </m:sup>
                              </m:sSup>
                            </m:e>
                            <m:sub>
                              <m:r>
                                <a:rPr lang="en-US" altLang="ja-JP" sz="2400" i="1">
                                  <a:latin typeface="Cambria Math" panose="02040503050406030204" pitchFamily="18" charset="0"/>
                                  <a:ea typeface="Cambria Math" panose="02040503050406030204" pitchFamily="18" charset="0"/>
                                </a:rPr>
                                <m:t>𝑗</m:t>
                              </m:r>
                            </m:sub>
                          </m:sSub>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𝐻</m:t>
                              </m:r>
                            </m:e>
                            <m:sub>
                              <m:r>
                                <a:rPr lang="en-US" altLang="ja-JP" sz="2400" b="0" i="1" smtClean="0">
                                  <a:latin typeface="Cambria Math" panose="02040503050406030204" pitchFamily="18" charset="0"/>
                                  <a:ea typeface="Cambria Math" panose="02040503050406030204" pitchFamily="18" charset="0"/>
                                </a:rPr>
                                <m:t>𝑅</m:t>
                              </m:r>
                            </m:sub>
                            <m:sup>
                              <m:r>
                                <a:rPr lang="en-US" altLang="ja-JP" sz="2400" i="1">
                                  <a:latin typeface="Cambria Math" panose="02040503050406030204" pitchFamily="18" charset="0"/>
                                  <a:ea typeface="Cambria Math" panose="02040503050406030204" pitchFamily="18" charset="0"/>
                                </a:rPr>
                                <m:t>𝑗</m:t>
                              </m:r>
                            </m:sup>
                          </m:sSubSup>
                        </m:e>
                      </m:d>
                    </m:oMath>
                  </m:oMathPara>
                </a14:m>
                <a:endParaRPr lang="ja-JP" altLang="en-US" sz="2400"/>
              </a:p>
            </p:txBody>
          </p:sp>
        </mc:Choice>
        <mc:Fallback xmlns="">
          <p:sp>
            <p:nvSpPr>
              <p:cNvPr id="5" name="テキスト ボックス 4">
                <a:extLst>
                  <a:ext uri="{FF2B5EF4-FFF2-40B4-BE49-F238E27FC236}">
                    <a16:creationId xmlns:a16="http://schemas.microsoft.com/office/drawing/2014/main" id="{27E5B788-F3DB-8576-8FD0-2F364540BFE9}"/>
                  </a:ext>
                </a:extLst>
              </p:cNvPr>
              <p:cNvSpPr txBox="1">
                <a:spLocks noRot="1" noChangeAspect="1" noMove="1" noResize="1" noEditPoints="1" noAdjustHandles="1" noChangeArrowheads="1" noChangeShapeType="1" noTextEdit="1"/>
              </p:cNvSpPr>
              <p:nvPr/>
            </p:nvSpPr>
            <p:spPr>
              <a:xfrm>
                <a:off x="3256148" y="2074818"/>
                <a:ext cx="6525846" cy="7895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1863A92-322E-3530-C2E2-A973FD112206}"/>
                  </a:ext>
                </a:extLst>
              </p:cNvPr>
              <p:cNvSpPr txBox="1"/>
              <p:nvPr/>
            </p:nvSpPr>
            <p:spPr>
              <a:xfrm>
                <a:off x="885237" y="3600297"/>
                <a:ext cx="10273323" cy="461665"/>
              </a:xfrm>
              <a:prstGeom prst="rect">
                <a:avLst/>
              </a:prstGeom>
              <a:noFill/>
            </p:spPr>
            <p:txBody>
              <a:bodyPr wrap="square">
                <a:spAutoFit/>
              </a:bodyPr>
              <a:lstStyle/>
              <a:p>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𝑇𝐷𝐷</m:t>
                        </m:r>
                      </m:sub>
                    </m:sSub>
                  </m:oMath>
                </a14:m>
                <a:r>
                  <a:rPr kumimoji="1" lang="ja-JP" altLang="en-US" sz="2400"/>
                  <a:t>及び</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𝑔</m:t>
                        </m:r>
                      </m:e>
                      <m:sub>
                        <m:r>
                          <a:rPr lang="en-US" altLang="ja-JP" sz="2400" i="1">
                            <a:latin typeface="Cambria Math" panose="02040503050406030204" pitchFamily="18" charset="0"/>
                            <a:ea typeface="Cambria Math" panose="02040503050406030204" pitchFamily="18" charset="0"/>
                          </a:rPr>
                          <m:t>𝐷𝐷</m:t>
                        </m:r>
                        <m:r>
                          <a:rPr lang="en-US" altLang="ja-JP" sz="2400" i="1">
                            <a:latin typeface="Cambria Math" panose="02040503050406030204" pitchFamily="18" charset="0"/>
                            <a:ea typeface="Cambria Math" panose="02040503050406030204" pitchFamily="18" charset="0"/>
                          </a:rPr>
                          <m:t>𝜋</m:t>
                        </m:r>
                      </m:sub>
                    </m:sSub>
                  </m:oMath>
                </a14:m>
                <a:r>
                  <a:rPr kumimoji="1" lang="ja-JP" altLang="en-US" sz="2400"/>
                  <a:t>は</a:t>
                </a:r>
                <a14:m>
                  <m:oMath xmlns:m="http://schemas.openxmlformats.org/officeDocument/2006/math">
                    <m:r>
                      <m:rPr>
                        <m:sty m:val="p"/>
                      </m:rPr>
                      <a:rPr lang="el-GR" altLang="ja-JP" sz="2400" i="1">
                        <a:latin typeface="Cambria Math" panose="02040503050406030204" pitchFamily="18" charset="0"/>
                        <a:ea typeface="Cambria Math" panose="02040503050406030204" pitchFamily="18" charset="0"/>
                      </a:rPr>
                      <m:t>Γ</m:t>
                    </m:r>
                    <m:d>
                      <m:dPr>
                        <m:ctrlPr>
                          <a:rPr lang="el-GR" altLang="ja-JP" sz="2400" i="1">
                            <a:latin typeface="Cambria Math" panose="02040503050406030204" pitchFamily="18" charset="0"/>
                            <a:ea typeface="Cambria Math" panose="02040503050406030204" pitchFamily="18" charset="0"/>
                          </a:rPr>
                        </m:ctrlPr>
                      </m:dPr>
                      <m:e>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𝑐𝑐</m:t>
                            </m:r>
                          </m:sub>
                          <m:sup>
                            <m:r>
                              <a:rPr lang="en-US" altLang="ja-JP" sz="2400" b="0" i="1" dirty="0" smtClean="0">
                                <a:latin typeface="Cambria Math" panose="02040503050406030204" pitchFamily="18" charset="0"/>
                              </a:rPr>
                              <m:t>+</m:t>
                            </m:r>
                          </m:sup>
                        </m:sSubSup>
                        <m:r>
                          <a:rPr lang="el-GR" altLang="ja-JP" sz="2400" i="1">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sSup>
                              <m:sSupPr>
                                <m:ctrlPr>
                                  <a:rPr lang="el-GR" altLang="ja-JP" sz="2400" i="1" smtClean="0">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0</m:t>
                                </m:r>
                              </m:sup>
                            </m:sSup>
                            <m:sSup>
                              <m:sSupPr>
                                <m:ctrlPr>
                                  <a:rPr lang="el-GR" altLang="ja-JP" sz="2400" i="1" smtClean="0">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0</m:t>
                                </m:r>
                              </m:sup>
                            </m:sSup>
                            <m:r>
                              <a:rPr lang="el-GR" altLang="ja-JP" sz="2400" i="1">
                                <a:latin typeface="Cambria Math" panose="02040503050406030204" pitchFamily="18" charset="0"/>
                                <a:ea typeface="Cambria Math" panose="02040503050406030204" pitchFamily="18" charset="0"/>
                              </a:rPr>
                              <m:t>𝜋</m:t>
                            </m:r>
                          </m:e>
                          <m:sup>
                            <m:r>
                              <a:rPr lang="en-US" altLang="ja-JP" sz="2400" i="1">
                                <a:latin typeface="Cambria Math" panose="02040503050406030204" pitchFamily="18" charset="0"/>
                                <a:ea typeface="Cambria Math" panose="02040503050406030204" pitchFamily="18" charset="0"/>
                              </a:rPr>
                              <m:t>+</m:t>
                            </m:r>
                          </m:sup>
                        </m:sSup>
                      </m:e>
                    </m:d>
                  </m:oMath>
                </a14:m>
                <a:r>
                  <a:rPr kumimoji="1" lang="ja-JP" altLang="en-US" sz="2400"/>
                  <a:t>及び</a:t>
                </a:r>
                <a14:m>
                  <m:oMath xmlns:m="http://schemas.openxmlformats.org/officeDocument/2006/math">
                    <m:r>
                      <m:rPr>
                        <m:sty m:val="p"/>
                      </m:rPr>
                      <a:rPr lang="el-GR" altLang="ja-JP" sz="2400" i="1">
                        <a:latin typeface="Cambria Math" panose="02040503050406030204" pitchFamily="18" charset="0"/>
                        <a:ea typeface="Cambria Math" panose="02040503050406030204" pitchFamily="18" charset="0"/>
                      </a:rPr>
                      <m:t>Γ</m:t>
                    </m:r>
                    <m:d>
                      <m:dPr>
                        <m:ctrlPr>
                          <a:rPr lang="el-GR" altLang="ja-JP" sz="2400" i="1">
                            <a:latin typeface="Cambria Math" panose="02040503050406030204" pitchFamily="18" charset="0"/>
                            <a:ea typeface="Cambria Math" panose="02040503050406030204" pitchFamily="18" charset="0"/>
                          </a:rPr>
                        </m:ctrlPr>
                      </m:dPr>
                      <m:e>
                        <m:sSup>
                          <m:sSupPr>
                            <m:ctrlPr>
                              <a:rPr lang="el-GR"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m:t>
                            </m:r>
                          </m:sup>
                        </m:sSup>
                        <m:r>
                          <a:rPr lang="el-GR" altLang="ja-JP" sz="2400" i="1">
                            <a:latin typeface="Cambria Math" panose="02040503050406030204" pitchFamily="18" charset="0"/>
                            <a:ea typeface="Cambria Math" panose="02040503050406030204" pitchFamily="18" charset="0"/>
                          </a:rPr>
                          <m:t>→</m:t>
                        </m:r>
                        <m:sSup>
                          <m:sSupPr>
                            <m:ctrlPr>
                              <a:rPr lang="el-GR"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𝐷</m:t>
                            </m:r>
                          </m:e>
                          <m:sup>
                            <m:r>
                              <a:rPr lang="en-US" altLang="ja-JP" sz="2400" i="1">
                                <a:latin typeface="Cambria Math" panose="02040503050406030204" pitchFamily="18" charset="0"/>
                                <a:ea typeface="Cambria Math" panose="02040503050406030204" pitchFamily="18" charset="0"/>
                              </a:rPr>
                              <m:t>0</m:t>
                            </m:r>
                          </m:sup>
                        </m:sSup>
                        <m:sSup>
                          <m:sSupPr>
                            <m:ctrlPr>
                              <a:rPr lang="el-GR" altLang="ja-JP" sz="2400" i="1">
                                <a:latin typeface="Cambria Math" panose="02040503050406030204" pitchFamily="18" charset="0"/>
                                <a:ea typeface="Cambria Math" panose="02040503050406030204" pitchFamily="18" charset="0"/>
                              </a:rPr>
                            </m:ctrlPr>
                          </m:sSupPr>
                          <m:e>
                            <m:r>
                              <a:rPr lang="el-GR" altLang="ja-JP" sz="2400" i="1">
                                <a:latin typeface="Cambria Math" panose="02040503050406030204" pitchFamily="18" charset="0"/>
                                <a:ea typeface="Cambria Math" panose="02040503050406030204" pitchFamily="18" charset="0"/>
                              </a:rPr>
                              <m:t>𝜋</m:t>
                            </m:r>
                          </m:e>
                          <m:sup>
                            <m:r>
                              <a:rPr lang="en-US" altLang="ja-JP" sz="2400" i="1">
                                <a:latin typeface="Cambria Math" panose="02040503050406030204" pitchFamily="18" charset="0"/>
                                <a:ea typeface="Cambria Math" panose="02040503050406030204" pitchFamily="18" charset="0"/>
                              </a:rPr>
                              <m:t>+</m:t>
                            </m:r>
                          </m:sup>
                        </m:sSup>
                      </m:e>
                    </m:d>
                  </m:oMath>
                </a14:m>
                <a:r>
                  <a:rPr kumimoji="1" lang="ja-JP" altLang="en-US" sz="2400"/>
                  <a:t>の実験値から決定</a:t>
                </a:r>
                <a:endParaRPr lang="ja-JP" altLang="en-US"/>
              </a:p>
            </p:txBody>
          </p:sp>
        </mc:Choice>
        <mc:Fallback xmlns="">
          <p:sp>
            <p:nvSpPr>
              <p:cNvPr id="9" name="テキスト ボックス 8">
                <a:extLst>
                  <a:ext uri="{FF2B5EF4-FFF2-40B4-BE49-F238E27FC236}">
                    <a16:creationId xmlns:a16="http://schemas.microsoft.com/office/drawing/2014/main" id="{51863A92-322E-3530-C2E2-A973FD112206}"/>
                  </a:ext>
                </a:extLst>
              </p:cNvPr>
              <p:cNvSpPr txBox="1">
                <a:spLocks noRot="1" noChangeAspect="1" noMove="1" noResize="1" noEditPoints="1" noAdjustHandles="1" noChangeArrowheads="1" noChangeShapeType="1" noTextEdit="1"/>
              </p:cNvSpPr>
              <p:nvPr/>
            </p:nvSpPr>
            <p:spPr>
              <a:xfrm>
                <a:off x="885237" y="3600297"/>
                <a:ext cx="10273323" cy="461665"/>
              </a:xfrm>
              <a:prstGeom prst="rect">
                <a:avLst/>
              </a:prstGeom>
              <a:blipFill>
                <a:blip r:embed="rId8"/>
                <a:stretch>
                  <a:fillRect l="-178" t="-9333" b="-3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7DB9D0B-8823-A2C8-8026-029A25830887}"/>
                  </a:ext>
                </a:extLst>
              </p:cNvPr>
              <p:cNvSpPr txBox="1"/>
              <p:nvPr/>
            </p:nvSpPr>
            <p:spPr>
              <a:xfrm>
                <a:off x="885237" y="3005120"/>
                <a:ext cx="6525846" cy="461665"/>
              </a:xfrm>
              <a:prstGeom prst="rect">
                <a:avLst/>
              </a:prstGeom>
              <a:noFill/>
            </p:spPr>
            <p:txBody>
              <a:bodyPr wrap="square">
                <a:spAutoFit/>
              </a:bodyPr>
              <a:lstStyle/>
              <a:p>
                <a:r>
                  <a:rPr kumimoji="1" lang="en-US" altLang="ja-JP" sz="2400" b="0">
                    <a:ea typeface="Cambria Math" panose="02040503050406030204" pitchFamily="18" charset="0"/>
                  </a:rPr>
                  <a:t>※ </a:t>
                </a:r>
                <a14:m>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𝐻</m:t>
                    </m:r>
                  </m:oMath>
                </a14:m>
                <a:r>
                  <a:rPr lang="ja-JP" altLang="en-US" sz="2400"/>
                  <a:t>：ヘビーメソン場　</a:t>
                </a:r>
                <a:r>
                  <a:rPr lang="el-GR" altLang="ja-JP" sz="2400">
                    <a:ea typeface="Cambria Math" panose="02040503050406030204" pitchFamily="18" charset="0"/>
                  </a:rPr>
                  <a:t> </a:t>
                </a:r>
                <a14:m>
                  <m:oMath xmlns:m="http://schemas.openxmlformats.org/officeDocument/2006/math">
                    <m:r>
                      <m:rPr>
                        <m:sty m:val="p"/>
                      </m:rPr>
                      <a:rPr lang="el-GR" altLang="ja-JP" sz="2400" i="1">
                        <a:latin typeface="Cambria Math" panose="02040503050406030204" pitchFamily="18" charset="0"/>
                        <a:ea typeface="Cambria Math" panose="02040503050406030204" pitchFamily="18" charset="0"/>
                      </a:rPr>
                      <m:t>Σ</m:t>
                    </m:r>
                  </m:oMath>
                </a14:m>
                <a:r>
                  <a:rPr lang="ja-JP" altLang="en-US" sz="2400"/>
                  <a:t>：ライトメソン場</a:t>
                </a:r>
              </a:p>
            </p:txBody>
          </p:sp>
        </mc:Choice>
        <mc:Fallback xmlns="">
          <p:sp>
            <p:nvSpPr>
              <p:cNvPr id="12" name="テキスト ボックス 11">
                <a:extLst>
                  <a:ext uri="{FF2B5EF4-FFF2-40B4-BE49-F238E27FC236}">
                    <a16:creationId xmlns:a16="http://schemas.microsoft.com/office/drawing/2014/main" id="{F7DB9D0B-8823-A2C8-8026-029A25830887}"/>
                  </a:ext>
                </a:extLst>
              </p:cNvPr>
              <p:cNvSpPr txBox="1">
                <a:spLocks noRot="1" noChangeAspect="1" noMove="1" noResize="1" noEditPoints="1" noAdjustHandles="1" noChangeArrowheads="1" noChangeShapeType="1" noTextEdit="1"/>
              </p:cNvSpPr>
              <p:nvPr/>
            </p:nvSpPr>
            <p:spPr>
              <a:xfrm>
                <a:off x="885237" y="3005120"/>
                <a:ext cx="6525846" cy="461665"/>
              </a:xfrm>
              <a:prstGeom prst="rect">
                <a:avLst/>
              </a:prstGeom>
              <a:blipFill>
                <a:blip r:embed="rId9"/>
                <a:stretch>
                  <a:fillRect l="-1401" t="-10526" b="-28947"/>
                </a:stretch>
              </a:blipFill>
            </p:spPr>
            <p:txBody>
              <a:bodyPr/>
              <a:lstStyle/>
              <a:p>
                <a:r>
                  <a:rPr lang="ja-JP" altLang="en-US">
                    <a:noFill/>
                  </a:rPr>
                  <a:t> </a:t>
                </a:r>
              </a:p>
            </p:txBody>
          </p:sp>
        </mc:Fallback>
      </mc:AlternateContent>
      <p:grpSp>
        <p:nvGrpSpPr>
          <p:cNvPr id="14" name="グループ化 13">
            <a:extLst>
              <a:ext uri="{FF2B5EF4-FFF2-40B4-BE49-F238E27FC236}">
                <a16:creationId xmlns:a16="http://schemas.microsoft.com/office/drawing/2014/main" id="{07E884CC-3EC6-A4A9-7D18-ABF6F49F2F9A}"/>
              </a:ext>
            </a:extLst>
          </p:cNvPr>
          <p:cNvGrpSpPr/>
          <p:nvPr/>
        </p:nvGrpSpPr>
        <p:grpSpPr>
          <a:xfrm>
            <a:off x="2201021" y="4256493"/>
            <a:ext cx="2577448" cy="1909750"/>
            <a:chOff x="1171748" y="2903162"/>
            <a:chExt cx="2577448" cy="1909750"/>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30BC6A5-F020-52D4-515D-A05BC60B7577}"/>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17" name="テキスト ボックス 16">
                  <a:extLst>
                    <a:ext uri="{FF2B5EF4-FFF2-40B4-BE49-F238E27FC236}">
                      <a16:creationId xmlns:a16="http://schemas.microsoft.com/office/drawing/2014/main" id="{B30BC6A5-F020-52D4-515D-A05BC60B7577}"/>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0"/>
                  <a:stretch>
                    <a:fillRect/>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FDBAC4EA-2546-67D6-076E-663A42130611}"/>
                </a:ext>
              </a:extLst>
            </p:cNvPr>
            <p:cNvGrpSpPr/>
            <p:nvPr/>
          </p:nvGrpSpPr>
          <p:grpSpPr>
            <a:xfrm>
              <a:off x="1607127" y="2903162"/>
              <a:ext cx="2142069" cy="1909750"/>
              <a:chOff x="1607127" y="2903162"/>
              <a:chExt cx="2142069" cy="1909750"/>
            </a:xfrm>
          </p:grpSpPr>
          <p:grpSp>
            <p:nvGrpSpPr>
              <p:cNvPr id="21" name="グループ化 20">
                <a:extLst>
                  <a:ext uri="{FF2B5EF4-FFF2-40B4-BE49-F238E27FC236}">
                    <a16:creationId xmlns:a16="http://schemas.microsoft.com/office/drawing/2014/main" id="{CA09079F-D105-C97E-5840-B4A0068142BB}"/>
                  </a:ext>
                </a:extLst>
              </p:cNvPr>
              <p:cNvGrpSpPr/>
              <p:nvPr/>
            </p:nvGrpSpPr>
            <p:grpSpPr>
              <a:xfrm>
                <a:off x="1607127" y="3159512"/>
                <a:ext cx="1803797" cy="1423639"/>
                <a:chOff x="1607127" y="3159512"/>
                <a:chExt cx="1803797" cy="1423639"/>
              </a:xfrm>
            </p:grpSpPr>
            <p:cxnSp>
              <p:nvCxnSpPr>
                <p:cNvPr id="42" name="直線コネクタ 41">
                  <a:extLst>
                    <a:ext uri="{FF2B5EF4-FFF2-40B4-BE49-F238E27FC236}">
                      <a16:creationId xmlns:a16="http://schemas.microsoft.com/office/drawing/2014/main" id="{E99D5A5F-445B-C974-58F0-C9AB5853F826}"/>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04CE438E-8BD4-1CCF-D264-C168C2EC5ACB}"/>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5246C52-CC40-6ADD-F8D4-206819DC436C}"/>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7BAFDAF-8764-968A-8F11-1A6A92812D7A}"/>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6AFE304-CF52-A211-4D64-0D6CA52A8F6E}"/>
                      </a:ext>
                    </a:extLst>
                  </p:cNvPr>
                  <p:cNvSpPr txBox="1"/>
                  <p:nvPr/>
                </p:nvSpPr>
                <p:spPr>
                  <a:xfrm>
                    <a:off x="2550441" y="2903162"/>
                    <a:ext cx="115415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23" name="テキスト ボックス 22">
                    <a:extLst>
                      <a:ext uri="{FF2B5EF4-FFF2-40B4-BE49-F238E27FC236}">
                        <a16:creationId xmlns:a16="http://schemas.microsoft.com/office/drawing/2014/main" id="{C6AFE304-CF52-A211-4D64-0D6CA52A8F6E}"/>
                      </a:ext>
                    </a:extLst>
                  </p:cNvPr>
                  <p:cNvSpPr txBox="1">
                    <a:spLocks noRot="1" noChangeAspect="1" noMove="1" noResize="1" noEditPoints="1" noAdjustHandles="1" noChangeArrowheads="1" noChangeShapeType="1" noTextEdit="1"/>
                  </p:cNvSpPr>
                  <p:nvPr/>
                </p:nvSpPr>
                <p:spPr>
                  <a:xfrm>
                    <a:off x="2550441" y="2903162"/>
                    <a:ext cx="1154151" cy="391261"/>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3B492899-66C4-2A23-2003-FC202791F9B0}"/>
                      </a:ext>
                    </a:extLst>
                  </p:cNvPr>
                  <p:cNvSpPr txBox="1"/>
                  <p:nvPr/>
                </p:nvSpPr>
                <p:spPr>
                  <a:xfrm>
                    <a:off x="2505835" y="4443580"/>
                    <a:ext cx="12433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38" name="テキスト ボックス 37">
                    <a:extLst>
                      <a:ext uri="{FF2B5EF4-FFF2-40B4-BE49-F238E27FC236}">
                        <a16:creationId xmlns:a16="http://schemas.microsoft.com/office/drawing/2014/main" id="{3B492899-66C4-2A23-2003-FC202791F9B0}"/>
                      </a:ext>
                    </a:extLst>
                  </p:cNvPr>
                  <p:cNvSpPr txBox="1">
                    <a:spLocks noRot="1" noChangeAspect="1" noMove="1" noResize="1" noEditPoints="1" noAdjustHandles="1" noChangeArrowheads="1" noChangeShapeType="1" noTextEdit="1"/>
                  </p:cNvSpPr>
                  <p:nvPr/>
                </p:nvSpPr>
                <p:spPr>
                  <a:xfrm>
                    <a:off x="2505835" y="4443580"/>
                    <a:ext cx="1243361"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27D895B5-172F-7672-2C98-9B2117582B35}"/>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40" name="テキスト ボックス 39">
                    <a:extLst>
                      <a:ext uri="{FF2B5EF4-FFF2-40B4-BE49-F238E27FC236}">
                        <a16:creationId xmlns:a16="http://schemas.microsoft.com/office/drawing/2014/main" id="{27D895B5-172F-7672-2C98-9B2117582B35}"/>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3"/>
                    <a:stretch>
                      <a:fillRect b="-6557"/>
                    </a:stretch>
                  </a:blipFill>
                </p:spPr>
                <p:txBody>
                  <a:bodyPr/>
                  <a:lstStyle/>
                  <a:p>
                    <a:r>
                      <a:rPr lang="ja-JP" altLang="en-US">
                        <a:noFill/>
                      </a:rPr>
                      <a:t> </a:t>
                    </a:r>
                  </a:p>
                </p:txBody>
              </p:sp>
            </mc:Fallback>
          </mc:AlternateContent>
        </p:grpSp>
      </p:grpSp>
      <p:grpSp>
        <p:nvGrpSpPr>
          <p:cNvPr id="46" name="グループ化 45">
            <a:extLst>
              <a:ext uri="{FF2B5EF4-FFF2-40B4-BE49-F238E27FC236}">
                <a16:creationId xmlns:a16="http://schemas.microsoft.com/office/drawing/2014/main" id="{5457F695-4956-D8F4-A409-E8B98A0CA291}"/>
              </a:ext>
            </a:extLst>
          </p:cNvPr>
          <p:cNvGrpSpPr/>
          <p:nvPr/>
        </p:nvGrpSpPr>
        <p:grpSpPr>
          <a:xfrm>
            <a:off x="7289731" y="4208085"/>
            <a:ext cx="2577448" cy="1931679"/>
            <a:chOff x="1171748" y="2903162"/>
            <a:chExt cx="2577448" cy="1931679"/>
          </a:xfrm>
        </p:grpSpPr>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4101B2A4-7422-0BCC-1CE1-81B12A50AE99}"/>
                    </a:ext>
                  </a:extLst>
                </p:cNvPr>
                <p:cNvSpPr txBox="1"/>
                <p:nvPr/>
              </p:nvSpPr>
              <p:spPr>
                <a:xfrm>
                  <a:off x="1171748" y="3451262"/>
                  <a:ext cx="10357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𝑐𝑐𝑠</m:t>
                            </m:r>
                          </m:sub>
                          <m:sup>
                            <m:r>
                              <a:rPr lang="en-US" altLang="ja-JP" b="0" i="1" dirty="0" smtClean="0">
                                <a:latin typeface="Cambria Math" panose="02040503050406030204" pitchFamily="18" charset="0"/>
                              </a:rPr>
                              <m:t>+</m:t>
                            </m:r>
                          </m:sup>
                        </m:sSubSup>
                      </m:oMath>
                    </m:oMathPara>
                  </a14:m>
                  <a:endParaRPr lang="ja-JP" altLang="en-US"/>
                </a:p>
              </p:txBody>
            </p:sp>
          </mc:Choice>
          <mc:Fallback xmlns="">
            <p:sp>
              <p:nvSpPr>
                <p:cNvPr id="47" name="テキスト ボックス 46">
                  <a:extLst>
                    <a:ext uri="{FF2B5EF4-FFF2-40B4-BE49-F238E27FC236}">
                      <a16:creationId xmlns:a16="http://schemas.microsoft.com/office/drawing/2014/main" id="{4101B2A4-7422-0BCC-1CE1-81B12A50AE99}"/>
                    </a:ext>
                  </a:extLst>
                </p:cNvPr>
                <p:cNvSpPr txBox="1">
                  <a:spLocks noRot="1" noChangeAspect="1" noMove="1" noResize="1" noEditPoints="1" noAdjustHandles="1" noChangeArrowheads="1" noChangeShapeType="1" noTextEdit="1"/>
                </p:cNvSpPr>
                <p:nvPr/>
              </p:nvSpPr>
              <p:spPr>
                <a:xfrm>
                  <a:off x="1171748" y="3451262"/>
                  <a:ext cx="1035712" cy="369332"/>
                </a:xfrm>
                <a:prstGeom prst="rect">
                  <a:avLst/>
                </a:prstGeom>
                <a:blipFill>
                  <a:blip r:embed="rId14"/>
                  <a:stretch>
                    <a:fillRect/>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C9D15ECB-32C9-087D-51D6-ED636A050F84}"/>
                </a:ext>
              </a:extLst>
            </p:cNvPr>
            <p:cNvGrpSpPr/>
            <p:nvPr/>
          </p:nvGrpSpPr>
          <p:grpSpPr>
            <a:xfrm>
              <a:off x="1607127" y="2903162"/>
              <a:ext cx="2142069" cy="1931679"/>
              <a:chOff x="1607127" y="2903162"/>
              <a:chExt cx="2142069" cy="1931679"/>
            </a:xfrm>
          </p:grpSpPr>
          <p:grpSp>
            <p:nvGrpSpPr>
              <p:cNvPr id="49" name="グループ化 48">
                <a:extLst>
                  <a:ext uri="{FF2B5EF4-FFF2-40B4-BE49-F238E27FC236}">
                    <a16:creationId xmlns:a16="http://schemas.microsoft.com/office/drawing/2014/main" id="{0D6BAA98-3FCF-0035-DBFE-800A75487A45}"/>
                  </a:ext>
                </a:extLst>
              </p:cNvPr>
              <p:cNvGrpSpPr/>
              <p:nvPr/>
            </p:nvGrpSpPr>
            <p:grpSpPr>
              <a:xfrm>
                <a:off x="1607127" y="3159512"/>
                <a:ext cx="1803797" cy="1423639"/>
                <a:chOff x="1607127" y="3159512"/>
                <a:chExt cx="1803797" cy="1423639"/>
              </a:xfrm>
            </p:grpSpPr>
            <p:cxnSp>
              <p:nvCxnSpPr>
                <p:cNvPr id="53" name="直線コネクタ 52">
                  <a:extLst>
                    <a:ext uri="{FF2B5EF4-FFF2-40B4-BE49-F238E27FC236}">
                      <a16:creationId xmlns:a16="http://schemas.microsoft.com/office/drawing/2014/main" id="{C7CEE05C-234F-2AAD-39EC-C6BFC05DBF7C}"/>
                    </a:ext>
                  </a:extLst>
                </p:cNvPr>
                <p:cNvCxnSpPr>
                  <a:cxnSpLocks/>
                </p:cNvCxnSpPr>
                <p:nvPr/>
              </p:nvCxnSpPr>
              <p:spPr>
                <a:xfrm>
                  <a:off x="1607127" y="3842327"/>
                  <a:ext cx="103571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CEDE994-8927-4BF6-27D8-7A9B2507380A}"/>
                    </a:ext>
                  </a:extLst>
                </p:cNvPr>
                <p:cNvCxnSpPr>
                  <a:cxnSpLocks/>
                </p:cNvCxnSpPr>
                <p:nvPr/>
              </p:nvCxnSpPr>
              <p:spPr>
                <a:xfrm flipV="1">
                  <a:off x="2642839" y="3159512"/>
                  <a:ext cx="727195" cy="68281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E02357F-19EF-BBC0-D266-E2C56743452E}"/>
                    </a:ext>
                  </a:extLst>
                </p:cNvPr>
                <p:cNvCxnSpPr>
                  <a:cxnSpLocks/>
                </p:cNvCxnSpPr>
                <p:nvPr/>
              </p:nvCxnSpPr>
              <p:spPr>
                <a:xfrm>
                  <a:off x="2620137" y="3857761"/>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2995C31-D744-31CE-0A06-9B41E90ABCCF}"/>
                    </a:ext>
                  </a:extLst>
                </p:cNvPr>
                <p:cNvCxnSpPr>
                  <a:cxnSpLocks/>
                </p:cNvCxnSpPr>
                <p:nvPr/>
              </p:nvCxnSpPr>
              <p:spPr>
                <a:xfrm>
                  <a:off x="2672178" y="3820594"/>
                  <a:ext cx="738746" cy="72539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46ECDA32-8726-EECD-9D53-C3D9B6DAE57F}"/>
                      </a:ext>
                    </a:extLst>
                  </p:cNvPr>
                  <p:cNvSpPr txBox="1"/>
                  <p:nvPr/>
                </p:nvSpPr>
                <p:spPr>
                  <a:xfrm>
                    <a:off x="2550441" y="2903162"/>
                    <a:ext cx="11541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0</m:t>
                              </m:r>
                            </m:sup>
                          </m:sSup>
                        </m:oMath>
                      </m:oMathPara>
                    </a14:m>
                    <a:endParaRPr lang="ja-JP" altLang="en-US"/>
                  </a:p>
                </p:txBody>
              </p:sp>
            </mc:Choice>
            <mc:Fallback xmlns="">
              <p:sp>
                <p:nvSpPr>
                  <p:cNvPr id="50" name="テキスト ボックス 49">
                    <a:extLst>
                      <a:ext uri="{FF2B5EF4-FFF2-40B4-BE49-F238E27FC236}">
                        <a16:creationId xmlns:a16="http://schemas.microsoft.com/office/drawing/2014/main" id="{46ECDA32-8726-EECD-9D53-C3D9B6DAE57F}"/>
                      </a:ext>
                    </a:extLst>
                  </p:cNvPr>
                  <p:cNvSpPr txBox="1">
                    <a:spLocks noRot="1" noChangeAspect="1" noMove="1" noResize="1" noEditPoints="1" noAdjustHandles="1" noChangeArrowheads="1" noChangeShapeType="1" noTextEdit="1"/>
                  </p:cNvSpPr>
                  <p:nvPr/>
                </p:nvSpPr>
                <p:spPr>
                  <a:xfrm>
                    <a:off x="2550441" y="2903162"/>
                    <a:ext cx="1154151" cy="369332"/>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4653FFF4-DD5B-110E-2204-5DF9DEC8A9D3}"/>
                      </a:ext>
                    </a:extLst>
                  </p:cNvPr>
                  <p:cNvSpPr txBox="1"/>
                  <p:nvPr/>
                </p:nvSpPr>
                <p:spPr>
                  <a:xfrm>
                    <a:off x="2505835" y="4443580"/>
                    <a:ext cx="1243361"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altLang="ja-JP"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𝐷</m:t>
                              </m:r>
                            </m:e>
                            <m:sub>
                              <m:r>
                                <a:rPr lang="en-US" altLang="ja-JP" b="0" i="1" smtClean="0">
                                  <a:latin typeface="Cambria Math" panose="02040503050406030204" pitchFamily="18" charset="0"/>
                                  <a:ea typeface="Cambria Math" panose="02040503050406030204" pitchFamily="18" charset="0"/>
                                </a:rPr>
                                <m:t>𝑠</m:t>
                              </m:r>
                            </m:sub>
                            <m:sup>
                              <m:r>
                                <a:rPr lang="en-US" altLang="ja-JP" b="0" i="1" smtClean="0">
                                  <a:latin typeface="Cambria Math" panose="02040503050406030204" pitchFamily="18" charset="0"/>
                                  <a:ea typeface="Cambria Math" panose="02040503050406030204" pitchFamily="18" charset="0"/>
                                </a:rPr>
                                <m:t>∗</m:t>
                              </m:r>
                              <m:r>
                                <a:rPr lang="el-GR" altLang="ja-JP" i="1" smtClean="0">
                                  <a:latin typeface="Cambria Math" panose="02040503050406030204" pitchFamily="18" charset="0"/>
                                  <a:ea typeface="Cambria Math" panose="02040503050406030204" pitchFamily="18" charset="0"/>
                                </a:rPr>
                                <m:t>±</m:t>
                              </m:r>
                            </m:sup>
                          </m:sSubSup>
                        </m:oMath>
                      </m:oMathPara>
                    </a14:m>
                    <a:endParaRPr lang="ja-JP" altLang="en-US"/>
                  </a:p>
                </p:txBody>
              </p:sp>
            </mc:Choice>
            <mc:Fallback xmlns="">
              <p:sp>
                <p:nvSpPr>
                  <p:cNvPr id="51" name="テキスト ボックス 50">
                    <a:extLst>
                      <a:ext uri="{FF2B5EF4-FFF2-40B4-BE49-F238E27FC236}">
                        <a16:creationId xmlns:a16="http://schemas.microsoft.com/office/drawing/2014/main" id="{4653FFF4-DD5B-110E-2204-5DF9DEC8A9D3}"/>
                      </a:ext>
                    </a:extLst>
                  </p:cNvPr>
                  <p:cNvSpPr txBox="1">
                    <a:spLocks noRot="1" noChangeAspect="1" noMove="1" noResize="1" noEditPoints="1" noAdjustHandles="1" noChangeArrowheads="1" noChangeShapeType="1" noTextEdit="1"/>
                  </p:cNvSpPr>
                  <p:nvPr/>
                </p:nvSpPr>
                <p:spPr>
                  <a:xfrm>
                    <a:off x="2505835" y="4443580"/>
                    <a:ext cx="1243361" cy="391261"/>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1BA323F2-84B4-C884-E56A-2DBC7FCACB5E}"/>
                      </a:ext>
                    </a:extLst>
                  </p:cNvPr>
                  <p:cNvSpPr txBox="1"/>
                  <p:nvPr/>
                </p:nvSpPr>
                <p:spPr>
                  <a:xfrm>
                    <a:off x="2032734" y="3773621"/>
                    <a:ext cx="8614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𝑔</m:t>
                              </m:r>
                            </m:e>
                            <m:sub>
                              <m:r>
                                <a:rPr kumimoji="1" lang="en-US" altLang="ja-JP" b="0" i="1" smtClean="0">
                                  <a:latin typeface="Cambria Math" panose="02040503050406030204" pitchFamily="18" charset="0"/>
                                  <a:ea typeface="Cambria Math" panose="02040503050406030204" pitchFamily="18" charset="0"/>
                                </a:rPr>
                                <m:t>𝑇𝐷𝐷</m:t>
                              </m:r>
                            </m:sub>
                          </m:sSub>
                        </m:oMath>
                      </m:oMathPara>
                    </a14:m>
                    <a:endParaRPr lang="ja-JP" altLang="en-US"/>
                  </a:p>
                </p:txBody>
              </p:sp>
            </mc:Choice>
            <mc:Fallback xmlns="">
              <p:sp>
                <p:nvSpPr>
                  <p:cNvPr id="52" name="テキスト ボックス 51">
                    <a:extLst>
                      <a:ext uri="{FF2B5EF4-FFF2-40B4-BE49-F238E27FC236}">
                        <a16:creationId xmlns:a16="http://schemas.microsoft.com/office/drawing/2014/main" id="{1BA323F2-84B4-C884-E56A-2DBC7FCACB5E}"/>
                      </a:ext>
                    </a:extLst>
                  </p:cNvPr>
                  <p:cNvSpPr txBox="1">
                    <a:spLocks noRot="1" noChangeAspect="1" noMove="1" noResize="1" noEditPoints="1" noAdjustHandles="1" noChangeArrowheads="1" noChangeShapeType="1" noTextEdit="1"/>
                  </p:cNvSpPr>
                  <p:nvPr/>
                </p:nvSpPr>
                <p:spPr>
                  <a:xfrm>
                    <a:off x="2032734" y="3773621"/>
                    <a:ext cx="861431" cy="369332"/>
                  </a:xfrm>
                  <a:prstGeom prst="rect">
                    <a:avLst/>
                  </a:prstGeom>
                  <a:blipFill>
                    <a:blip r:embed="rId17"/>
                    <a:stretch>
                      <a:fillRect b="-6557"/>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2468218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0" y="47697"/>
                <a:ext cx="9823938" cy="769441"/>
              </a:xfrm>
              <a:prstGeom prst="rect">
                <a:avLst/>
              </a:prstGeom>
              <a:noFill/>
            </p:spPr>
            <p:txBody>
              <a:bodyPr wrap="square" rtlCol="0">
                <a:spAutoFit/>
              </a:bodyPr>
              <a:lstStyle/>
              <a:p>
                <a:r>
                  <a:rPr kumimoji="1" lang="en-US" altLang="ja-JP" sz="4400">
                    <a:solidFill>
                      <a:schemeClr val="bg1"/>
                    </a:solidFill>
                  </a:rPr>
                  <a:t>Lagrangian of Chiral Partner of </a:t>
                </a:r>
                <a14:m>
                  <m:oMath xmlns:m="http://schemas.openxmlformats.org/officeDocument/2006/math">
                    <m:sSub>
                      <m:sSubPr>
                        <m:ctrlPr>
                          <a:rPr kumimoji="1" lang="en-US" altLang="ja-JP" sz="4400" i="1" smtClean="0">
                            <a:solidFill>
                              <a:schemeClr val="bg1"/>
                            </a:solidFill>
                            <a:latin typeface="Cambria Math" panose="02040503050406030204" pitchFamily="18" charset="0"/>
                          </a:rPr>
                        </m:ctrlPr>
                      </m:sSub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Sub>
                  </m:oMath>
                </a14:m>
                <a:r>
                  <a:rPr kumimoji="1" lang="en-US" altLang="ja-JP" sz="4400">
                    <a:solidFill>
                      <a:schemeClr val="bg1"/>
                    </a:solidFill>
                  </a:rPr>
                  <a:t>’s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0" y="47697"/>
                <a:ext cx="9823938" cy="769441"/>
              </a:xfrm>
              <a:prstGeom prst="rect">
                <a:avLst/>
              </a:prstGeom>
              <a:blipFill>
                <a:blip r:embed="rId3"/>
                <a:stretch>
                  <a:fillRect l="-2481"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19E1CAE-2044-DE97-8644-B6B679C72AB4}"/>
                  </a:ext>
                </a:extLst>
              </p:cNvPr>
              <p:cNvSpPr txBox="1"/>
              <p:nvPr/>
            </p:nvSpPr>
            <p:spPr>
              <a:xfrm>
                <a:off x="768748" y="1961716"/>
                <a:ext cx="10321283" cy="4246034"/>
              </a:xfrm>
              <a:prstGeom prst="rect">
                <a:avLst/>
              </a:prstGeom>
              <a:noFill/>
            </p:spPr>
            <p:txBody>
              <a:bodyPr wrap="square" rtlCol="0">
                <a:spAutoFit/>
              </a:bodyPr>
              <a:lstStyle/>
              <a:p>
                <a:r>
                  <a:rPr kumimoji="1" lang="ja-JP" altLang="en-US" sz="2400"/>
                  <a:t>先行研究</a:t>
                </a:r>
                <a:r>
                  <a:rPr kumimoji="1" lang="en-US" altLang="ja-JP" sz="2400"/>
                  <a:t>(</a:t>
                </a:r>
                <a:r>
                  <a:rPr lang="en-US" altLang="ja-JP" sz="2400"/>
                  <a:t>[4]</a:t>
                </a:r>
                <a:r>
                  <a:rPr kumimoji="1" lang="en-US" altLang="ja-JP" sz="2400"/>
                  <a:t>, </a:t>
                </a:r>
                <a:r>
                  <a:rPr lang="en-US" altLang="ja-JP" sz="2400"/>
                  <a:t>[5]</a:t>
                </a:r>
                <a:r>
                  <a:rPr kumimoji="1" lang="en-US" altLang="ja-JP" sz="2400"/>
                  <a:t>)</a:t>
                </a:r>
                <a:r>
                  <a:rPr kumimoji="1" lang="ja-JP" altLang="en-US" sz="2400"/>
                  <a:t>よりラグランジアンは以下の形で書ける</a:t>
                </a:r>
                <a:endParaRPr kumimoji="1" lang="en-US" altLang="ja-JP" sz="2400"/>
              </a:p>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ℒ</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kumimoji="1" lang="en-US" altLang="ja-JP" sz="2400" i="1" smtClean="0">
                                          <a:latin typeface="Cambria Math" panose="02040503050406030204" pitchFamily="18" charset="0"/>
                                          <a:ea typeface="Cambria Math" panose="02040503050406030204" pitchFamily="18" charset="0"/>
                                        </a:rPr>
                                      </m:ctrlPr>
                                    </m:accPr>
                                    <m:e>
                                      <m:r>
                                        <m:rPr>
                                          <m:sty m:val="p"/>
                                        </m:rPr>
                                        <a:rPr kumimoji="1" lang="el-GR" altLang="ja-JP" sz="2400" i="1" smtClean="0">
                                          <a:latin typeface="Cambria Math" panose="02040503050406030204" pitchFamily="18" charset="0"/>
                                          <a:ea typeface="Cambria Math" panose="02040503050406030204" pitchFamily="18" charset="0"/>
                                        </a:rPr>
                                        <m:t>Φ</m:t>
                                      </m:r>
                                    </m:e>
                                  </m:acc>
                                </m:e>
                                <m:sub>
                                  <m:r>
                                    <a:rPr lang="en-US" altLang="ja-JP" sz="2400" i="1">
                                      <a:latin typeface="Cambria Math" panose="02040503050406030204" pitchFamily="18" charset="0"/>
                                      <a:ea typeface="Cambria Math" panose="02040503050406030204" pitchFamily="18" charset="0"/>
                                    </a:rPr>
                                    <m:t>𝑅</m:t>
                                  </m:r>
                                </m:sub>
                              </m:sSub>
                            </m:e>
                            <m:sup>
                              <m:r>
                                <a:rPr lang="en-US" altLang="ja-JP" sz="2400" i="1">
                                  <a:latin typeface="Cambria Math" panose="02040503050406030204" pitchFamily="18" charset="0"/>
                                  <a:ea typeface="Cambria Math" panose="02040503050406030204" pitchFamily="18" charset="0"/>
                                </a:rPr>
                                <m:t>𝑖</m:t>
                              </m:r>
                            </m:sup>
                          </m:sSup>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𝑖𝑣</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e>
                          </m:d>
                          <m:sSub>
                            <m:sSubPr>
                              <m:ctrlPr>
                                <a:rPr kumimoji="1" lang="en-US" altLang="ja-JP" sz="2400" b="0" i="1" smtClean="0">
                                  <a:latin typeface="Cambria Math" panose="02040503050406030204" pitchFamily="18" charset="0"/>
                                  <a:ea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Φ</m:t>
                              </m:r>
                            </m:e>
                            <m:sub>
                              <m:r>
                                <a:rPr kumimoji="1" lang="en-US" altLang="ja-JP" sz="2400" b="0" i="1" smtClean="0">
                                  <a:latin typeface="Cambria Math" panose="02040503050406030204" pitchFamily="18" charset="0"/>
                                  <a:ea typeface="Cambria Math" panose="02040503050406030204" pitchFamily="18" charset="0"/>
                                </a:rPr>
                                <m:t>𝑅</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𝑖</m:t>
                              </m:r>
                            </m:sub>
                          </m:sSub>
                          <m:r>
                            <a:rPr lang="en-US" altLang="ja-JP" sz="2400" b="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𝐿</m:t>
                                  </m:r>
                                </m:sub>
                              </m:sSub>
                            </m:e>
                            <m:sup>
                              <m:r>
                                <a:rPr lang="en-US" altLang="ja-JP" sz="2400" i="1">
                                  <a:latin typeface="Cambria Math" panose="02040503050406030204" pitchFamily="18" charset="0"/>
                                  <a:ea typeface="Cambria Math" panose="02040503050406030204" pitchFamily="18" charset="0"/>
                                </a:rPr>
                                <m:t>𝑖</m:t>
                              </m:r>
                            </m:sup>
                          </m:sSup>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𝑖𝑣</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m:t>
                              </m:r>
                            </m:e>
                          </m:d>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Sub>
                        </m:e>
                      </m:d>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0</m:t>
                          </m:r>
                        </m:sub>
                      </m:sSub>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i="1">
                                      <a:latin typeface="Cambria Math" panose="02040503050406030204" pitchFamily="18" charset="0"/>
                                      <a:ea typeface="Cambria Math" panose="02040503050406030204" pitchFamily="18" charset="0"/>
                                    </a:rPr>
                                    <m:t>𝑅</m:t>
                                  </m:r>
                                </m:sub>
                              </m:sSub>
                            </m:e>
                            <m:sup>
                              <m:r>
                                <a:rPr lang="en-US" altLang="ja-JP" sz="2400" i="1">
                                  <a:latin typeface="Cambria Math" panose="02040503050406030204" pitchFamily="18" charset="0"/>
                                  <a:ea typeface="Cambria Math" panose="02040503050406030204" pitchFamily="18" charset="0"/>
                                </a:rPr>
                                <m:t>𝑖</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Sub>
                          <m:r>
                            <a:rPr lang="en-US" altLang="ja-JP" sz="2400" b="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𝐿</m:t>
                                  </m:r>
                                </m:sub>
                              </m:sSub>
                            </m:e>
                            <m:sup>
                              <m:r>
                                <a:rPr lang="en-US" altLang="ja-JP" sz="2400" i="1">
                                  <a:latin typeface="Cambria Math" panose="02040503050406030204" pitchFamily="18" charset="0"/>
                                  <a:ea typeface="Cambria Math" panose="02040503050406030204" pitchFamily="18" charset="0"/>
                                </a:rPr>
                                <m:t>𝑖</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Sub>
                        </m:e>
                      </m:d>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𝐴</m:t>
                              </m:r>
                            </m:sub>
                          </m:sSub>
                        </m:num>
                        <m:den>
                          <m:r>
                            <a:rPr kumimoji="1" lang="en-US" altLang="ja-JP" sz="2400" b="0" i="1" smtClean="0">
                              <a:latin typeface="Cambria Math" panose="02040503050406030204" pitchFamily="18" charset="0"/>
                              <a:ea typeface="Cambria Math" panose="02040503050406030204" pitchFamily="18" charset="0"/>
                            </a:rPr>
                            <m:t>𝑓</m:t>
                          </m:r>
                        </m:den>
                      </m:f>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i="1">
                                      <a:latin typeface="Cambria Math" panose="02040503050406030204" pitchFamily="18" charset="0"/>
                                      <a:ea typeface="Cambria Math" panose="02040503050406030204" pitchFamily="18" charset="0"/>
                                    </a:rPr>
                                    <m:t>𝑅</m:t>
                                  </m:r>
                                </m:sub>
                              </m:sSub>
                            </m:e>
                            <m:sup>
                              <m:r>
                                <a:rPr lang="en-US" altLang="ja-JP" sz="2400" i="1">
                                  <a:latin typeface="Cambria Math" panose="02040503050406030204" pitchFamily="18" charset="0"/>
                                  <a:ea typeface="Cambria Math" panose="02040503050406030204" pitchFamily="18" charset="0"/>
                                </a:rPr>
                                <m:t>𝑖</m:t>
                              </m:r>
                            </m:sup>
                          </m:sSup>
                          <m:sSup>
                            <m:sSupPr>
                              <m:ctrlPr>
                                <a:rPr lang="en-US" altLang="ja-JP" sz="2400" i="1" smtClean="0">
                                  <a:latin typeface="Cambria Math" panose="02040503050406030204" pitchFamily="18" charset="0"/>
                                  <a:ea typeface="Cambria Math" panose="02040503050406030204" pitchFamily="18" charset="0"/>
                                </a:rPr>
                              </m:ctrlPr>
                            </m:sSup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smtClean="0">
                                          <a:latin typeface="Cambria Math" panose="02040503050406030204" pitchFamily="18" charset="0"/>
                                          <a:ea typeface="Cambria Math" panose="02040503050406030204" pitchFamily="18" charset="0"/>
                                        </a:rPr>
                                      </m:ctrlPr>
                                    </m:sSubPr>
                                    <m:e>
                                      <m:r>
                                        <m:rPr>
                                          <m:sty m:val="p"/>
                                        </m:rPr>
                                        <a:rPr lang="el-GR" altLang="ja-JP" sz="2400" i="1" smtClean="0">
                                          <a:latin typeface="Cambria Math" panose="02040503050406030204" pitchFamily="18" charset="0"/>
                                          <a:ea typeface="Cambria Math" panose="02040503050406030204" pitchFamily="18" charset="0"/>
                                        </a:rPr>
                                        <m:t>Σ</m:t>
                                      </m:r>
                                    </m:e>
                                    <m:sub>
                                      <m:r>
                                        <a:rPr lang="en-US" altLang="ja-JP" sz="2400" b="0" i="1" smtClean="0">
                                          <a:latin typeface="Cambria Math" panose="02040503050406030204" pitchFamily="18" charset="0"/>
                                          <a:ea typeface="Cambria Math" panose="02040503050406030204" pitchFamily="18" charset="0"/>
                                        </a:rPr>
                                        <m:t>𝑖</m:t>
                                      </m:r>
                                    </m:sub>
                                  </m:sSub>
                                </m:e>
                                <m:sup>
                                  <m:r>
                                    <a:rPr lang="en-US" altLang="ja-JP" sz="2400" b="0" i="1" smtClean="0">
                                      <a:latin typeface="Cambria Math" panose="02040503050406030204" pitchFamily="18" charset="0"/>
                                      <a:ea typeface="Cambria Math" panose="02040503050406030204" pitchFamily="18" charset="0"/>
                                    </a:rPr>
                                    <m:t>𝑗</m:t>
                                  </m:r>
                                </m:sup>
                              </m:sSup>
                            </m:e>
                            <m:sup>
                              <m:r>
                                <a:rPr lang="en-US" altLang="ja-JP" sz="2400" b="0" i="1" smtClean="0">
                                  <a:latin typeface="Cambria Math" panose="02040503050406030204" pitchFamily="18" charset="0"/>
                                  <a:ea typeface="Cambria Math" panose="02040503050406030204" pitchFamily="18" charset="0"/>
                                </a:rPr>
                                <m:t>𝑇</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𝑗</m:t>
                              </m:r>
                            </m:sub>
                          </m:sSub>
                          <m:r>
                            <a:rPr lang="en-US" altLang="ja-JP" sz="2400" b="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𝐿</m:t>
                                  </m:r>
                                </m:sub>
                              </m:sSub>
                            </m:e>
                            <m:sup>
                              <m:r>
                                <a:rPr lang="en-US" altLang="ja-JP" sz="2400" i="1">
                                  <a:latin typeface="Cambria Math" panose="02040503050406030204" pitchFamily="18" charset="0"/>
                                  <a:ea typeface="Cambria Math" panose="02040503050406030204" pitchFamily="18" charset="0"/>
                                </a:rPr>
                                <m:t>𝑖</m:t>
                              </m:r>
                            </m:sup>
                          </m:sSup>
                          <m:sSup>
                            <m:sSupPr>
                              <m:ctrlPr>
                                <a:rPr lang="en-US" altLang="ja-JP" sz="2400" i="1">
                                  <a:latin typeface="Cambria Math" panose="02040503050406030204" pitchFamily="18" charset="0"/>
                                  <a:ea typeface="Cambria Math" panose="02040503050406030204" pitchFamily="18" charset="0"/>
                                </a:rPr>
                              </m:ctrlPr>
                            </m:sSupPr>
                            <m:e>
                              <m:sSup>
                                <m:sSupPr>
                                  <m:ctrlPr>
                                    <a:rPr lang="en-US" altLang="ja-JP" sz="2400" i="1">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ea typeface="Cambria Math" panose="02040503050406030204" pitchFamily="18" charset="0"/>
                                        </a:rPr>
                                        <m:t>𝑖</m:t>
                                      </m:r>
                                    </m:sub>
                                  </m:sSub>
                                </m:e>
                                <m:sup>
                                  <m:r>
                                    <a:rPr lang="en-US" altLang="ja-JP" sz="2400" i="1">
                                      <a:latin typeface="Cambria Math" panose="02040503050406030204" pitchFamily="18" charset="0"/>
                                      <a:ea typeface="Cambria Math" panose="02040503050406030204" pitchFamily="18" charset="0"/>
                                    </a:rPr>
                                    <m:t>𝑗</m:t>
                                  </m:r>
                                </m:sup>
                              </m:sSup>
                            </m:e>
                            <m:sup>
                              <m:r>
                                <a:rPr lang="en-US" altLang="ja-JP" sz="2400" b="0" i="1" smtClean="0">
                                  <a:latin typeface="Cambria Math" panose="02040503050406030204" pitchFamily="18" charset="0"/>
                                  <a:ea typeface="Cambria Math" panose="02040503050406030204" pitchFamily="18" charset="0"/>
                                </a:rPr>
                                <m:t>∗</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𝑗</m:t>
                              </m:r>
                            </m:sub>
                          </m:sSub>
                        </m:e>
                      </m:d>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m:t>
                              </m:r>
                            </m:e>
                            <m:sub>
                              <m:r>
                                <a:rPr kumimoji="1" lang="en-US" altLang="ja-JP" sz="2400" b="0" i="1" smtClean="0">
                                  <a:latin typeface="Cambria Math" panose="02040503050406030204" pitchFamily="18" charset="0"/>
                                  <a:ea typeface="Cambria Math" panose="02040503050406030204" pitchFamily="18" charset="0"/>
                                </a:rPr>
                                <m:t>1</m:t>
                              </m:r>
                            </m:sub>
                          </m:sSub>
                        </m:num>
                        <m:den>
                          <m:r>
                            <a:rPr kumimoji="1" lang="en-US" altLang="ja-JP" sz="2400" b="0" i="1" smtClean="0">
                              <a:latin typeface="Cambria Math" panose="02040503050406030204" pitchFamily="18" charset="0"/>
                              <a:ea typeface="Cambria Math" panose="02040503050406030204" pitchFamily="18" charset="0"/>
                            </a:rPr>
                            <m:t>2</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𝑓</m:t>
                              </m:r>
                            </m:e>
                            <m:sup>
                              <m:r>
                                <a:rPr kumimoji="1" lang="en-US" altLang="ja-JP" sz="2400" b="0" i="1" smtClean="0">
                                  <a:latin typeface="Cambria Math" panose="02040503050406030204" pitchFamily="18" charset="0"/>
                                  <a:ea typeface="Cambria Math" panose="02040503050406030204" pitchFamily="18" charset="0"/>
                                </a:rPr>
                                <m:t>2</m:t>
                              </m:r>
                            </m:sup>
                          </m:sSup>
                        </m:den>
                      </m:f>
                      <m:r>
                        <a:rPr kumimoji="1" lang="en-US" altLang="ja-JP" sz="2400" b="0" i="1" smtClean="0">
                          <a:latin typeface="Cambria Math" panose="02040503050406030204" pitchFamily="18" charset="0"/>
                          <a:ea typeface="Cambria Math" panose="02040503050406030204" pitchFamily="18" charset="0"/>
                        </a:rPr>
                        <m:t>𝑇𝑟</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𝜀</m:t>
                              </m:r>
                            </m:e>
                            <m:sub>
                              <m:r>
                                <a:rPr kumimoji="1" lang="en-US" altLang="ja-JP" sz="2400" b="0" i="1" smtClean="0">
                                  <a:latin typeface="Cambria Math" panose="02040503050406030204" pitchFamily="18" charset="0"/>
                                  <a:ea typeface="Cambria Math" panose="02040503050406030204" pitchFamily="18" charset="0"/>
                                </a:rPr>
                                <m:t>𝑖𝑗𝑘</m:t>
                              </m:r>
                            </m:sub>
                          </m:sSub>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𝜀</m:t>
                              </m:r>
                            </m:e>
                            <m:sup>
                              <m:r>
                                <a:rPr kumimoji="1" lang="en-US" altLang="ja-JP" sz="2400" b="0" i="1" smtClean="0">
                                  <a:latin typeface="Cambria Math" panose="02040503050406030204" pitchFamily="18" charset="0"/>
                                  <a:ea typeface="Cambria Math" panose="02040503050406030204" pitchFamily="18" charset="0"/>
                                </a:rPr>
                                <m:t>𝑙𝑚𝑛</m:t>
                              </m:r>
                            </m:sup>
                          </m:sSup>
                          <m:d>
                            <m:dPr>
                              <m:ctrlPr>
                                <a:rPr kumimoji="1" lang="en-US" altLang="ja-JP" sz="2400" b="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𝐿</m:t>
                                      </m:r>
                                    </m:sub>
                                  </m:sSub>
                                </m:e>
                                <m:sup>
                                  <m:r>
                                    <a:rPr lang="en-US" altLang="ja-JP" sz="2400" b="0" i="1" smtClean="0">
                                      <a:latin typeface="Cambria Math" panose="02040503050406030204" pitchFamily="18" charset="0"/>
                                      <a:ea typeface="Cambria Math" panose="02040503050406030204" pitchFamily="18" charset="0"/>
                                    </a:rPr>
                                    <m:t>𝑘</m:t>
                                  </m:r>
                                </m:sup>
                              </m:sSup>
                              <m:sSup>
                                <m:sSupPr>
                                  <m:ctrlPr>
                                    <a:rPr lang="en-US" altLang="ja-JP" sz="2400" i="1">
                                      <a:latin typeface="Cambria Math" panose="02040503050406030204" pitchFamily="18" charset="0"/>
                                      <a:ea typeface="Cambria Math" panose="02040503050406030204" pitchFamily="18" charset="0"/>
                                    </a:rPr>
                                  </m:ctrlPr>
                                </m:sSupPr>
                                <m:e>
                                  <m:sSup>
                                    <m:sSupPr>
                                      <m:ctrlPr>
                                        <a:rPr lang="en-US" altLang="ja-JP" sz="2400" i="1">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b="0" i="1" smtClean="0">
                                              <a:latin typeface="Cambria Math" panose="02040503050406030204" pitchFamily="18" charset="0"/>
                                              <a:ea typeface="Cambria Math" panose="02040503050406030204" pitchFamily="18" charset="0"/>
                                            </a:rPr>
                                            <m:t>𝑙</m:t>
                                          </m:r>
                                        </m:sub>
                                      </m:sSub>
                                    </m:e>
                                    <m:sup>
                                      <m:r>
                                        <a:rPr lang="en-US" altLang="ja-JP" sz="2400" b="0" i="1" smtClean="0">
                                          <a:latin typeface="Cambria Math" panose="02040503050406030204" pitchFamily="18" charset="0"/>
                                          <a:ea typeface="Cambria Math" panose="02040503050406030204" pitchFamily="18" charset="0"/>
                                        </a:rPr>
                                        <m:t>𝑖</m:t>
                                      </m:r>
                                    </m:sup>
                                  </m:sSup>
                                </m:e>
                                <m:sup>
                                  <m:r>
                                    <a:rPr lang="en-US" altLang="ja-JP" sz="2400" i="1">
                                      <a:latin typeface="Cambria Math" panose="02040503050406030204" pitchFamily="18" charset="0"/>
                                      <a:ea typeface="Cambria Math" panose="02040503050406030204" pitchFamily="18" charset="0"/>
                                    </a:rPr>
                                    <m:t>𝑇</m:t>
                                  </m:r>
                                </m:sup>
                              </m:sSup>
                              <m:sSup>
                                <m:sSupPr>
                                  <m:ctrlPr>
                                    <a:rPr lang="en-US" altLang="ja-JP" sz="2400" i="1">
                                      <a:latin typeface="Cambria Math" panose="02040503050406030204" pitchFamily="18" charset="0"/>
                                      <a:ea typeface="Cambria Math" panose="02040503050406030204" pitchFamily="18" charset="0"/>
                                    </a:rPr>
                                  </m:ctrlPr>
                                </m:sSupPr>
                                <m:e>
                                  <m:sSup>
                                    <m:sSupPr>
                                      <m:ctrlPr>
                                        <a:rPr lang="en-US" altLang="ja-JP" sz="2400" i="1">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b="0" i="1" smtClean="0">
                                              <a:latin typeface="Cambria Math" panose="02040503050406030204" pitchFamily="18" charset="0"/>
                                              <a:ea typeface="Cambria Math" panose="02040503050406030204" pitchFamily="18" charset="0"/>
                                            </a:rPr>
                                            <m:t>𝑚</m:t>
                                          </m:r>
                                        </m:sub>
                                      </m:sSub>
                                    </m:e>
                                    <m:sup>
                                      <m:r>
                                        <a:rPr lang="en-US" altLang="ja-JP" sz="2400" i="1">
                                          <a:latin typeface="Cambria Math" panose="02040503050406030204" pitchFamily="18" charset="0"/>
                                          <a:ea typeface="Cambria Math" panose="02040503050406030204" pitchFamily="18" charset="0"/>
                                        </a:rPr>
                                        <m:t>𝑗</m:t>
                                      </m:r>
                                    </m:sup>
                                  </m:sSup>
                                </m:e>
                                <m:sup>
                                  <m:r>
                                    <a:rPr lang="en-US" altLang="ja-JP" sz="2400" i="1">
                                      <a:latin typeface="Cambria Math" panose="02040503050406030204" pitchFamily="18" charset="0"/>
                                      <a:ea typeface="Cambria Math" panose="02040503050406030204" pitchFamily="18" charset="0"/>
                                    </a:rPr>
                                    <m:t>𝑇</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𝑅</m:t>
                                      </m:r>
                                    </m:sub>
                                  </m:sSub>
                                </m:e>
                                <m:sup>
                                  <m:r>
                                    <a:rPr lang="en-US" altLang="ja-JP" sz="2400" b="0" i="1" smtClean="0">
                                      <a:latin typeface="Cambria Math" panose="02040503050406030204" pitchFamily="18" charset="0"/>
                                      <a:ea typeface="Cambria Math" panose="02040503050406030204" pitchFamily="18" charset="0"/>
                                    </a:rPr>
                                    <m:t>𝑘</m:t>
                                  </m:r>
                                </m:sup>
                              </m:sSup>
                              <m:sSup>
                                <m:sSupPr>
                                  <m:ctrlPr>
                                    <a:rPr lang="en-US" altLang="ja-JP" sz="2400" i="1">
                                      <a:latin typeface="Cambria Math" panose="02040503050406030204" pitchFamily="18" charset="0"/>
                                      <a:ea typeface="Cambria Math" panose="02040503050406030204" pitchFamily="18" charset="0"/>
                                    </a:rPr>
                                  </m:ctrlPr>
                                </m:sSupPr>
                                <m:e>
                                  <m:sSup>
                                    <m:sSupPr>
                                      <m:ctrlPr>
                                        <a:rPr lang="en-US" altLang="ja-JP" sz="2400" i="1">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ea typeface="Cambria Math" panose="02040503050406030204" pitchFamily="18" charset="0"/>
                                            </a:rPr>
                                            <m:t>𝑙</m:t>
                                          </m:r>
                                        </m:sub>
                                      </m:sSub>
                                    </m:e>
                                    <m:sup>
                                      <m:r>
                                        <a:rPr lang="en-US" altLang="ja-JP" sz="2400" i="1">
                                          <a:latin typeface="Cambria Math" panose="02040503050406030204" pitchFamily="18" charset="0"/>
                                          <a:ea typeface="Cambria Math" panose="02040503050406030204" pitchFamily="18" charset="0"/>
                                        </a:rPr>
                                        <m:t>𝑖</m:t>
                                      </m:r>
                                    </m:sup>
                                  </m:sSup>
                                </m:e>
                                <m:sup>
                                  <m:r>
                                    <a:rPr lang="en-US" altLang="ja-JP" sz="2400" b="0" i="1" smtClean="0">
                                      <a:latin typeface="Cambria Math" panose="02040503050406030204" pitchFamily="18" charset="0"/>
                                      <a:ea typeface="Cambria Math" panose="02040503050406030204" pitchFamily="18" charset="0"/>
                                    </a:rPr>
                                    <m:t>∗</m:t>
                                  </m:r>
                                </m:sup>
                              </m:sSup>
                              <m:sSup>
                                <m:sSupPr>
                                  <m:ctrlPr>
                                    <a:rPr lang="en-US" altLang="ja-JP" sz="2400" i="1">
                                      <a:latin typeface="Cambria Math" panose="02040503050406030204" pitchFamily="18" charset="0"/>
                                      <a:ea typeface="Cambria Math" panose="02040503050406030204" pitchFamily="18" charset="0"/>
                                    </a:rPr>
                                  </m:ctrlPr>
                                </m:sSupPr>
                                <m:e>
                                  <m:sSup>
                                    <m:sSupPr>
                                      <m:ctrlPr>
                                        <a:rPr lang="en-US" altLang="ja-JP" sz="2400" i="1">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ea typeface="Cambria Math" panose="02040503050406030204" pitchFamily="18" charset="0"/>
                                            </a:rPr>
                                            <m:t>𝑚</m:t>
                                          </m:r>
                                        </m:sub>
                                      </m:sSub>
                                    </m:e>
                                    <m:sup>
                                      <m:r>
                                        <a:rPr lang="en-US" altLang="ja-JP" sz="2400" i="1">
                                          <a:latin typeface="Cambria Math" panose="02040503050406030204" pitchFamily="18" charset="0"/>
                                          <a:ea typeface="Cambria Math" panose="02040503050406030204" pitchFamily="18" charset="0"/>
                                        </a:rPr>
                                        <m:t>𝑗</m:t>
                                      </m:r>
                                    </m:sup>
                                  </m:sSup>
                                </m:e>
                                <m:sup>
                                  <m:r>
                                    <a:rPr lang="en-US" altLang="ja-JP" sz="2400" b="0" i="1" smtClean="0">
                                      <a:latin typeface="Cambria Math" panose="02040503050406030204" pitchFamily="18" charset="0"/>
                                      <a:ea typeface="Cambria Math" panose="02040503050406030204" pitchFamily="18" charset="0"/>
                                    </a:rPr>
                                    <m:t>∗</m:t>
                                  </m:r>
                                </m:sup>
                              </m:sSup>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sub>
                              </m:sSub>
                            </m:e>
                          </m:d>
                        </m:e>
                      </m:d>
                      <m:r>
                        <a:rPr kumimoji="1" lang="en-US" altLang="ja-JP" sz="2400" b="0" i="1" smtClean="0">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𝑔</m:t>
                              </m:r>
                            </m:e>
                            <m:sub>
                              <m:r>
                                <a:rPr lang="en-US" altLang="ja-JP" sz="2400" b="0" i="1" smtClean="0">
                                  <a:latin typeface="Cambria Math" panose="02040503050406030204" pitchFamily="18" charset="0"/>
                                  <a:ea typeface="Cambria Math" panose="02040503050406030204" pitchFamily="18" charset="0"/>
                                </a:rPr>
                                <m:t>2</m:t>
                              </m:r>
                            </m:sub>
                          </m:sSub>
                        </m:num>
                        <m:den>
                          <m:r>
                            <a:rPr lang="en-US" altLang="ja-JP" sz="2400" i="1">
                              <a:latin typeface="Cambria Math" panose="02040503050406030204" pitchFamily="18" charset="0"/>
                              <a:ea typeface="Cambria Math" panose="02040503050406030204" pitchFamily="18" charset="0"/>
                            </a:rPr>
                            <m:t>2</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𝑓</m:t>
                              </m:r>
                            </m:e>
                            <m:sup>
                              <m:r>
                                <a:rPr lang="en-US" altLang="ja-JP" sz="2400" i="1">
                                  <a:latin typeface="Cambria Math" panose="02040503050406030204" pitchFamily="18" charset="0"/>
                                  <a:ea typeface="Cambria Math" panose="02040503050406030204" pitchFamily="18" charset="0"/>
                                </a:rPr>
                                <m:t>2</m:t>
                              </m:r>
                            </m:sup>
                          </m:sSup>
                        </m:den>
                      </m:f>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i="1" smtClean="0">
                                  <a:latin typeface="Cambria Math" panose="02040503050406030204" pitchFamily="18" charset="0"/>
                                  <a:ea typeface="Cambria Math" panose="02040503050406030204" pitchFamily="18" charset="0"/>
                                </a:rPr>
                                <m:t>𝛿</m:t>
                              </m:r>
                            </m:e>
                            <m:sup>
                              <m:r>
                                <a:rPr lang="en-US" altLang="ja-JP" sz="2400" b="0" i="1" smtClean="0">
                                  <a:latin typeface="Cambria Math" panose="02040503050406030204" pitchFamily="18" charset="0"/>
                                  <a:ea typeface="Cambria Math" panose="02040503050406030204" pitchFamily="18" charset="0"/>
                                </a:rPr>
                                <m:t>𝑐</m:t>
                              </m:r>
                            </m:sup>
                          </m:sSup>
                        </m:e>
                        <m:sub>
                          <m:r>
                            <a:rPr lang="en-US" altLang="ja-JP" sz="2400" i="1" smtClean="0">
                              <a:latin typeface="Cambria Math" panose="02040503050406030204" pitchFamily="18" charset="0"/>
                              <a:ea typeface="Cambria Math" panose="02040503050406030204" pitchFamily="18" charset="0"/>
                            </a:rPr>
                            <m:t>𝛾</m:t>
                          </m:r>
                        </m:sub>
                      </m:sSub>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𝜀</m:t>
                          </m:r>
                        </m:e>
                        <m:sub>
                          <m:r>
                            <a:rPr lang="en-US" altLang="ja-JP" sz="2400" b="0" i="1" smtClean="0">
                              <a:latin typeface="Cambria Math" panose="02040503050406030204" pitchFamily="18" charset="0"/>
                              <a:ea typeface="Cambria Math" panose="02040503050406030204" pitchFamily="18" charset="0"/>
                            </a:rPr>
                            <m:t>𝑎𝑏𝑐</m:t>
                          </m:r>
                        </m:sub>
                      </m:sSub>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i="1" smtClean="0">
                              <a:latin typeface="Cambria Math" panose="02040503050406030204" pitchFamily="18" charset="0"/>
                              <a:ea typeface="Cambria Math" panose="02040503050406030204" pitchFamily="18" charset="0"/>
                            </a:rPr>
                            <m:t>𝜀</m:t>
                          </m:r>
                        </m:e>
                        <m:sup>
                          <m:r>
                            <a:rPr lang="en-US" altLang="ja-JP" sz="2400" i="1" smtClean="0">
                              <a:latin typeface="Cambria Math" panose="02040503050406030204" pitchFamily="18" charset="0"/>
                              <a:ea typeface="Cambria Math" panose="02040503050406030204" pitchFamily="18" charset="0"/>
                            </a:rPr>
                            <m:t>𝛼𝛽𝛾</m:t>
                          </m:r>
                        </m:sup>
                      </m:sSup>
                      <m:r>
                        <a:rPr lang="en-US" altLang="ja-JP" sz="2400" b="0" i="1" smtClean="0">
                          <a:latin typeface="Cambria Math" panose="02040503050406030204" pitchFamily="18" charset="0"/>
                          <a:ea typeface="Cambria Math" panose="02040503050406030204" pitchFamily="18" charset="0"/>
                        </a:rPr>
                        <m:t>𝑇𝑟</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𝐿</m:t>
                                  </m:r>
                                </m:sub>
                              </m:sSub>
                            </m:e>
                            <m:sup>
                              <m:r>
                                <a:rPr lang="en-US" altLang="ja-JP" sz="2400" b="0" i="1" smtClean="0">
                                  <a:latin typeface="Cambria Math" panose="02040503050406030204" pitchFamily="18" charset="0"/>
                                  <a:ea typeface="Cambria Math" panose="02040503050406030204" pitchFamily="18" charset="0"/>
                                </a:rPr>
                                <m:t>𝑎</m:t>
                              </m:r>
                            </m:sup>
                          </m:sSup>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r>
                                        <m:rPr>
                                          <m:sty m:val="p"/>
                                        </m:rPr>
                                        <a:rPr lang="el-GR" altLang="ja-JP" sz="2400" i="1" smtClean="0">
                                          <a:latin typeface="Cambria Math" panose="02040503050406030204" pitchFamily="18" charset="0"/>
                                          <a:ea typeface="Cambria Math" panose="02040503050406030204" pitchFamily="18" charset="0"/>
                                        </a:rPr>
                                        <m:t>Σ</m:t>
                                      </m:r>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smtClean="0">
                                              <a:latin typeface="Cambria Math" panose="02040503050406030204" pitchFamily="18" charset="0"/>
                                              <a:ea typeface="Cambria Math" panose="02040503050406030204" pitchFamily="18" charset="0"/>
                                            </a:rPr>
                                            <m:t>Σ</m:t>
                                          </m:r>
                                        </m:e>
                                        <m:sup>
                                          <m:r>
                                            <m:rPr>
                                              <m:nor/>
                                            </m:rPr>
                                            <a:rPr lang="en-US" altLang="ja-JP" sz="2400">
                                              <a:latin typeface="Cambria Math" panose="02040503050406030204" pitchFamily="18" charset="0"/>
                                              <a:ea typeface="Cambria Math" panose="02040503050406030204" pitchFamily="18" charset="0"/>
                                            </a:rPr>
                                            <m:t>†</m:t>
                                          </m:r>
                                        </m:sup>
                                      </m:sSup>
                                    </m:e>
                                  </m:d>
                                </m:e>
                                <m:sup>
                                  <m:r>
                                    <a:rPr lang="en-US" altLang="ja-JP" sz="2400" b="0" i="1" smtClean="0">
                                      <a:latin typeface="Cambria Math" panose="02040503050406030204" pitchFamily="18" charset="0"/>
                                      <a:ea typeface="Cambria Math" panose="02040503050406030204" pitchFamily="18" charset="0"/>
                                    </a:rPr>
                                    <m:t>𝑏</m:t>
                                  </m:r>
                                </m:sup>
                              </m:sSup>
                            </m:e>
                            <m:sub>
                              <m:r>
                                <a:rPr lang="en-US" altLang="ja-JP" sz="2400" i="1" smtClean="0">
                                  <a:latin typeface="Cambria Math" panose="02040503050406030204" pitchFamily="18" charset="0"/>
                                  <a:ea typeface="Cambria Math" panose="02040503050406030204" pitchFamily="18" charset="0"/>
                                </a:rPr>
                                <m:t>𝛽</m:t>
                              </m:r>
                            </m:sub>
                          </m:sSub>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𝐿</m:t>
                              </m:r>
                              <m:r>
                                <a:rPr lang="en-US" altLang="ja-JP" sz="2400" i="1">
                                  <a:latin typeface="Cambria Math" panose="02040503050406030204" pitchFamily="18" charset="0"/>
                                  <a:ea typeface="Cambria Math" panose="02040503050406030204" pitchFamily="18" charset="0"/>
                                </a:rPr>
                                <m:t>,</m:t>
                              </m:r>
                              <m:r>
                                <a:rPr lang="en-US" altLang="ja-JP" sz="2400" i="1" smtClean="0">
                                  <a:latin typeface="Cambria Math" panose="02040503050406030204" pitchFamily="18" charset="0"/>
                                  <a:ea typeface="Cambria Math" panose="02040503050406030204" pitchFamily="18" charset="0"/>
                                </a:rPr>
                                <m:t>𝛼</m:t>
                              </m:r>
                            </m:sub>
                          </m:sSub>
                          <m:r>
                            <a:rPr lang="en-US" altLang="ja-JP" sz="2400" b="0" i="1" smtClean="0">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m:rPr>
                                          <m:sty m:val="p"/>
                                        </m:rPr>
                                        <a:rPr lang="el-GR" altLang="ja-JP" sz="2400" i="1">
                                          <a:latin typeface="Cambria Math" panose="02040503050406030204" pitchFamily="18" charset="0"/>
                                          <a:ea typeface="Cambria Math" panose="02040503050406030204" pitchFamily="18" charset="0"/>
                                        </a:rPr>
                                        <m:t>Φ</m:t>
                                      </m:r>
                                    </m:e>
                                  </m:acc>
                                </m:e>
                                <m:sub>
                                  <m:r>
                                    <a:rPr lang="en-US" altLang="ja-JP" sz="2400" b="0" i="1" smtClean="0">
                                      <a:latin typeface="Cambria Math" panose="02040503050406030204" pitchFamily="18" charset="0"/>
                                      <a:ea typeface="Cambria Math" panose="02040503050406030204" pitchFamily="18" charset="0"/>
                                    </a:rPr>
                                    <m:t>𝑅</m:t>
                                  </m:r>
                                </m:sub>
                              </m:sSub>
                            </m:e>
                            <m:sup>
                              <m:r>
                                <a:rPr lang="en-US" altLang="ja-JP" sz="2400" b="0" i="1" smtClean="0">
                                  <a:latin typeface="Cambria Math" panose="02040503050406030204" pitchFamily="18" charset="0"/>
                                  <a:ea typeface="Cambria Math" panose="02040503050406030204" pitchFamily="18" charset="0"/>
                                </a:rPr>
                                <m:t>𝑎</m:t>
                              </m:r>
                            </m:sup>
                          </m:sSup>
                          <m:sSub>
                            <m:sSubPr>
                              <m:ctrlPr>
                                <a:rPr lang="en-US" altLang="ja-JP" sz="2400" i="1" smtClean="0">
                                  <a:latin typeface="Cambria Math" panose="02040503050406030204" pitchFamily="18" charset="0"/>
                                  <a:ea typeface="Cambria Math" panose="02040503050406030204" pitchFamily="18" charset="0"/>
                                </a:rPr>
                              </m:ctrlPr>
                            </m:sSubPr>
                            <m:e>
                              <m:sSup>
                                <m:sSupPr>
                                  <m:ctrlPr>
                                    <a:rPr lang="en-US" altLang="ja-JP" sz="2400" i="1" smtClean="0">
                                      <a:latin typeface="Cambria Math" panose="02040503050406030204" pitchFamily="18" charset="0"/>
                                      <a:ea typeface="Cambria Math" panose="02040503050406030204" pitchFamily="18" charset="0"/>
                                    </a:rPr>
                                  </m:ctrlPr>
                                </m:sSupPr>
                                <m:e>
                                  <m:d>
                                    <m:dPr>
                                      <m:ctrlPr>
                                        <a:rPr lang="en-US" altLang="ja-JP" sz="2400" i="1" smtClean="0">
                                          <a:latin typeface="Cambria Math" panose="02040503050406030204" pitchFamily="18" charset="0"/>
                                          <a:ea typeface="Cambria Math" panose="02040503050406030204" pitchFamily="18" charset="0"/>
                                        </a:rPr>
                                      </m:ctrlPr>
                                    </m:dPr>
                                    <m:e>
                                      <m:sSup>
                                        <m:sSupPr>
                                          <m:ctrlPr>
                                            <a:rPr lang="el-GR" altLang="ja-JP" sz="2400" i="1" smtClean="0">
                                              <a:latin typeface="Cambria Math" panose="02040503050406030204" pitchFamily="18" charset="0"/>
                                              <a:ea typeface="Cambria Math" panose="02040503050406030204" pitchFamily="18" charset="0"/>
                                            </a:rPr>
                                          </m:ctrlPr>
                                        </m:sSupPr>
                                        <m:e>
                                          <m:r>
                                            <m:rPr>
                                              <m:sty m:val="p"/>
                                            </m:rPr>
                                            <a:rPr lang="el-GR" altLang="ja-JP" sz="2400" i="1" smtClean="0">
                                              <a:latin typeface="Cambria Math" panose="02040503050406030204" pitchFamily="18" charset="0"/>
                                              <a:ea typeface="Cambria Math" panose="02040503050406030204" pitchFamily="18" charset="0"/>
                                            </a:rPr>
                                            <m:t>Σ</m:t>
                                          </m:r>
                                        </m:e>
                                        <m:sup>
                                          <m:r>
                                            <m:rPr>
                                              <m:nor/>
                                            </m:rPr>
                                            <a:rPr lang="en-US" altLang="ja-JP" sz="2400">
                                              <a:latin typeface="Cambria Math" panose="02040503050406030204" pitchFamily="18" charset="0"/>
                                              <a:ea typeface="Cambria Math" panose="02040503050406030204" pitchFamily="18" charset="0"/>
                                            </a:rPr>
                                            <m:t>†</m:t>
                                          </m:r>
                                        </m:sup>
                                      </m:sSup>
                                      <m:r>
                                        <m:rPr>
                                          <m:sty m:val="p"/>
                                        </m:rPr>
                                        <a:rPr lang="el-GR" altLang="ja-JP" sz="2400" i="1" smtClean="0">
                                          <a:latin typeface="Cambria Math" panose="02040503050406030204" pitchFamily="18" charset="0"/>
                                          <a:ea typeface="Cambria Math" panose="02040503050406030204" pitchFamily="18" charset="0"/>
                                        </a:rPr>
                                        <m:t>Σ</m:t>
                                      </m:r>
                                    </m:e>
                                  </m:d>
                                </m:e>
                                <m:sup>
                                  <m:r>
                                    <a:rPr lang="en-US" altLang="ja-JP" sz="2400" b="0" i="1" smtClean="0">
                                      <a:latin typeface="Cambria Math" panose="02040503050406030204" pitchFamily="18" charset="0"/>
                                      <a:ea typeface="Cambria Math" panose="02040503050406030204" pitchFamily="18" charset="0"/>
                                    </a:rPr>
                                    <m:t>𝑏</m:t>
                                  </m:r>
                                </m:sup>
                              </m:sSup>
                            </m:e>
                            <m:sub>
                              <m:r>
                                <a:rPr lang="en-US" altLang="ja-JP" sz="2400" i="1" smtClean="0">
                                  <a:latin typeface="Cambria Math" panose="02040503050406030204" pitchFamily="18" charset="0"/>
                                  <a:ea typeface="Cambria Math" panose="02040503050406030204" pitchFamily="18" charset="0"/>
                                </a:rPr>
                                <m:t>𝛽</m:t>
                              </m:r>
                            </m:sub>
                          </m:sSub>
                          <m:sSub>
                            <m:sSubPr>
                              <m:ctrlPr>
                                <a:rPr lang="en-US" altLang="ja-JP" sz="2400" i="1">
                                  <a:latin typeface="Cambria Math" panose="02040503050406030204" pitchFamily="18" charset="0"/>
                                  <a:ea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Φ</m:t>
                              </m:r>
                            </m:e>
                            <m:sub>
                              <m:r>
                                <a:rPr lang="en-US" altLang="ja-JP" sz="2400" b="0" i="1" smtClean="0">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m:t>
                              </m:r>
                              <m:r>
                                <a:rPr lang="en-US" altLang="ja-JP" sz="2400" i="1" smtClean="0">
                                  <a:latin typeface="Cambria Math" panose="02040503050406030204" pitchFamily="18" charset="0"/>
                                  <a:ea typeface="Cambria Math" panose="02040503050406030204" pitchFamily="18" charset="0"/>
                                </a:rPr>
                                <m:t>𝛼</m:t>
                              </m:r>
                            </m:sub>
                          </m:sSub>
                        </m:e>
                      </m:d>
                    </m:oMath>
                  </m:oMathPara>
                </a14:m>
                <a:endParaRPr kumimoji="1" lang="en-US" altLang="ja-JP" sz="2400"/>
              </a:p>
              <a:p>
                <a:endParaRPr kumimoji="1" lang="ja-JP" altLang="en-US" sz="2400"/>
              </a:p>
              <a:p>
                <a:r>
                  <a:rPr kumimoji="1" lang="ja-JP" altLang="en-US" sz="2400"/>
                  <a:t>ただし、</a:t>
                </a:r>
                <a:r>
                  <a:rPr kumimoji="1" lang="en-US" altLang="ja-JP" sz="2400" b="0">
                    <a:ea typeface="Cambria Math" panose="02040503050406030204" pitchFamily="18" charset="0"/>
                  </a:rPr>
                  <a:t> </a:t>
                </a:r>
                <a14:m>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𝑇𝑟</m:t>
                    </m:r>
                  </m:oMath>
                </a14:m>
                <a:r>
                  <a:rPr kumimoji="1" lang="ja-JP" altLang="en-US" sz="2400"/>
                  <a:t>は重い</a:t>
                </a:r>
                <a:r>
                  <a:rPr lang="en-US" altLang="ja-JP" sz="2400"/>
                  <a:t>spinor</a:t>
                </a:r>
                <a:r>
                  <a:rPr lang="ja-JP" altLang="en-US" sz="2400"/>
                  <a:t>の足についてのトレース</a:t>
                </a:r>
                <a:endParaRPr kumimoji="1" lang="ja-JP" altLang="en-US"/>
              </a:p>
            </p:txBody>
          </p:sp>
        </mc:Choice>
        <mc:Fallback xmlns="">
          <p:sp>
            <p:nvSpPr>
              <p:cNvPr id="4" name="テキスト ボックス 3">
                <a:extLst>
                  <a:ext uri="{FF2B5EF4-FFF2-40B4-BE49-F238E27FC236}">
                    <a16:creationId xmlns:a16="http://schemas.microsoft.com/office/drawing/2014/main" id="{419E1CAE-2044-DE97-8644-B6B679C72AB4}"/>
                  </a:ext>
                </a:extLst>
              </p:cNvPr>
              <p:cNvSpPr txBox="1">
                <a:spLocks noRot="1" noChangeAspect="1" noMove="1" noResize="1" noEditPoints="1" noAdjustHandles="1" noChangeArrowheads="1" noChangeShapeType="1" noTextEdit="1"/>
              </p:cNvSpPr>
              <p:nvPr/>
            </p:nvSpPr>
            <p:spPr>
              <a:xfrm>
                <a:off x="768748" y="1961716"/>
                <a:ext cx="10321283" cy="4246034"/>
              </a:xfrm>
              <a:prstGeom prst="rect">
                <a:avLst/>
              </a:prstGeom>
              <a:blipFill>
                <a:blip r:embed="rId4"/>
                <a:stretch>
                  <a:fillRect l="-886" t="-1149" b="-43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8452DC9-3174-1BD5-B0D6-15BDDD1D58B0}"/>
                  </a:ext>
                </a:extLst>
              </p:cNvPr>
              <p:cNvSpPr txBox="1"/>
              <p:nvPr/>
            </p:nvSpPr>
            <p:spPr>
              <a:xfrm>
                <a:off x="768748" y="1102972"/>
                <a:ext cx="10777415" cy="705771"/>
              </a:xfrm>
              <a:prstGeom prst="rect">
                <a:avLst/>
              </a:prstGeom>
              <a:noFill/>
            </p:spPr>
            <p:txBody>
              <a:bodyPr wrap="square" rtlCol="0">
                <a:spAutoFit/>
              </a:bodyPr>
              <a:lstStyle/>
              <a:p>
                <a:r>
                  <a:rPr kumimoji="1" lang="en-US" altLang="ja-JP" sz="2400"/>
                  <a:t>SFS</a:t>
                </a:r>
                <a:r>
                  <a:rPr kumimoji="1" lang="ja-JP" altLang="en-US" sz="2400"/>
                  <a:t>より</a:t>
                </a:r>
                <a14:m>
                  <m:oMath xmlns:m="http://schemas.openxmlformats.org/officeDocument/2006/math">
                    <m:sSub>
                      <m:sSubPr>
                        <m:ctrlPr>
                          <a:rPr kumimoji="1" lang="en-US" altLang="ja-JP" sz="240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𝑇</m:t>
                        </m:r>
                      </m:e>
                      <m:sub>
                        <m:r>
                          <a:rPr kumimoji="1" lang="en-US" altLang="ja-JP" sz="2400" b="0" i="1" smtClean="0">
                            <a:solidFill>
                              <a:schemeClr val="tx1"/>
                            </a:solidFill>
                            <a:latin typeface="Cambria Math" panose="02040503050406030204" pitchFamily="18" charset="0"/>
                          </a:rPr>
                          <m:t>𝑐𝑐</m:t>
                        </m:r>
                      </m:sub>
                    </m:sSub>
                  </m:oMath>
                </a14:m>
                <a:r>
                  <a:rPr kumimoji="1" lang="ja-JP" altLang="en-US" sz="2400"/>
                  <a:t>は</a:t>
                </a:r>
                <a:r>
                  <a:rPr kumimoji="1" lang="en-US" altLang="ja-JP" sz="2400"/>
                  <a:t>SHB</a:t>
                </a:r>
                <a:r>
                  <a:rPr kumimoji="1" lang="ja-JP" altLang="en-US" sz="2400"/>
                  <a:t>と同一のラグランジアンで記述できる</a:t>
                </a:r>
                <a14:m>
                  <m:oMath xmlns:m="http://schemas.openxmlformats.org/officeDocument/2006/math">
                    <m:r>
                      <a:rPr lang="el-GR" altLang="ja-JP" sz="2400" i="1" smtClean="0">
                        <a:latin typeface="Cambria Math" panose="02040503050406030204" pitchFamily="18" charset="0"/>
                        <a:ea typeface="Cambria Math" panose="02040503050406030204" pitchFamily="18" charset="0"/>
                      </a:rPr>
                      <m:t>→</m:t>
                    </m:r>
                    <m:r>
                      <m:rPr>
                        <m:sty m:val="p"/>
                      </m:rPr>
                      <a:rPr lang="el-GR" altLang="ja-JP" sz="2400" i="1">
                        <a:latin typeface="Cambria Math" panose="02040503050406030204" pitchFamily="18" charset="0"/>
                        <a:ea typeface="Cambria Math" panose="02040503050406030204" pitchFamily="18" charset="0"/>
                      </a:rPr>
                      <m:t>Φ</m:t>
                    </m:r>
                    <m:r>
                      <a:rPr lang="en-US" altLang="ja-JP" sz="2400" i="1">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a:rPr lang="en-US" altLang="ja-JP" sz="2400" i="1">
                                  <a:latin typeface="Cambria Math" panose="02040503050406030204" pitchFamily="18" charset="0"/>
                                </a:rPr>
                                <m:t>𝑆</m:t>
                              </m:r>
                            </m:e>
                          </m:mr>
                          <m:m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𝑇</m:t>
                                  </m:r>
                                </m:e>
                              </m:acc>
                            </m:e>
                          </m:mr>
                        </m:m>
                      </m:e>
                    </m:d>
                  </m:oMath>
                </a14:m>
                <a:endParaRPr kumimoji="1" lang="ja-JP" altLang="en-US" sz="2400"/>
              </a:p>
            </p:txBody>
          </p:sp>
        </mc:Choice>
        <mc:Fallback xmlns="">
          <p:sp>
            <p:nvSpPr>
              <p:cNvPr id="3" name="テキスト ボックス 2">
                <a:extLst>
                  <a:ext uri="{FF2B5EF4-FFF2-40B4-BE49-F238E27FC236}">
                    <a16:creationId xmlns:a16="http://schemas.microsoft.com/office/drawing/2014/main" id="{98452DC9-3174-1BD5-B0D6-15BDDD1D58B0}"/>
                  </a:ext>
                </a:extLst>
              </p:cNvPr>
              <p:cNvSpPr txBox="1">
                <a:spLocks noRot="1" noChangeAspect="1" noMove="1" noResize="1" noEditPoints="1" noAdjustHandles="1" noChangeArrowheads="1" noChangeShapeType="1" noTextEdit="1"/>
              </p:cNvSpPr>
              <p:nvPr/>
            </p:nvSpPr>
            <p:spPr>
              <a:xfrm>
                <a:off x="768748" y="1102972"/>
                <a:ext cx="10777415" cy="705771"/>
              </a:xfrm>
              <a:prstGeom prst="rect">
                <a:avLst/>
              </a:prstGeom>
              <a:blipFill>
                <a:blip r:embed="rId5"/>
                <a:stretch>
                  <a:fillRect l="-848" b="-3448"/>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432B914C-BF73-2963-CB43-AD966C698B41}"/>
              </a:ext>
            </a:extLst>
          </p:cNvPr>
          <p:cNvSpPr txBox="1"/>
          <p:nvPr/>
        </p:nvSpPr>
        <p:spPr>
          <a:xfrm>
            <a:off x="0" y="6334780"/>
            <a:ext cx="8569657" cy="523220"/>
          </a:xfrm>
          <a:prstGeom prst="rect">
            <a:avLst/>
          </a:prstGeom>
          <a:noFill/>
        </p:spPr>
        <p:txBody>
          <a:bodyPr wrap="square" rtlCol="0">
            <a:spAutoFit/>
          </a:bodyPr>
          <a:lstStyle/>
          <a:p>
            <a:r>
              <a:rPr kumimoji="1" lang="en-US" altLang="ja-JP" sz="1400"/>
              <a:t>[4]Y. Kawakami and M. Harada, Phys. Rev. D 99, 094016 (2019)</a:t>
            </a:r>
          </a:p>
          <a:p>
            <a:r>
              <a:rPr kumimoji="1" lang="en-US" altLang="ja-JP" sz="1400"/>
              <a:t>[5]</a:t>
            </a:r>
            <a:r>
              <a:rPr kumimoji="1" lang="ja-JP" altLang="en-US" sz="1400"/>
              <a:t>高田寛大</a:t>
            </a:r>
            <a:r>
              <a:rPr kumimoji="1" lang="en-US" altLang="ja-JP" sz="1400"/>
              <a:t>, </a:t>
            </a:r>
            <a:r>
              <a:rPr kumimoji="1" lang="ja-JP" altLang="en-US" sz="1400"/>
              <a:t>カイラルダイクォーク模型に基づく</a:t>
            </a:r>
            <a:r>
              <a:rPr kumimoji="1" lang="en-US" altLang="ja-JP" sz="1400"/>
              <a:t>singly heavy baryons</a:t>
            </a:r>
            <a:r>
              <a:rPr kumimoji="1" lang="ja-JP" altLang="en-US" sz="1400"/>
              <a:t>の質量と崩壊の解析</a:t>
            </a:r>
          </a:p>
        </p:txBody>
      </p:sp>
    </p:spTree>
    <p:extLst>
      <p:ext uri="{BB962C8B-B14F-4D97-AF65-F5344CB8AC3E}">
        <p14:creationId xmlns:p14="http://schemas.microsoft.com/office/powerpoint/2010/main" val="3944569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Masses of Chiral Partner of </a:t>
                </a:r>
                <a14:m>
                  <m:oMath xmlns:m="http://schemas.openxmlformats.org/officeDocument/2006/math">
                    <m:sSub>
                      <m:sSubPr>
                        <m:ctrlPr>
                          <a:rPr kumimoji="1" lang="en-US" altLang="ja-JP" sz="4400" i="1" smtClean="0">
                            <a:solidFill>
                              <a:schemeClr val="bg1"/>
                            </a:solidFill>
                            <a:latin typeface="Cambria Math" panose="02040503050406030204" pitchFamily="18" charset="0"/>
                          </a:rPr>
                        </m:ctrlPr>
                      </m:sSub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Sub>
                  </m:oMath>
                </a14:m>
                <a:r>
                  <a:rPr kumimoji="1" lang="en-US" altLang="ja-JP" sz="4400">
                    <a:solidFill>
                      <a:schemeClr val="bg1"/>
                    </a:solidFill>
                  </a:rPr>
                  <a:t>’s </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4544B1B-D13A-D2BC-6C98-400B7620A340}"/>
                  </a:ext>
                </a:extLst>
              </p:cNvPr>
              <p:cNvSpPr txBox="1"/>
              <p:nvPr/>
            </p:nvSpPr>
            <p:spPr>
              <a:xfrm>
                <a:off x="1000067" y="1076730"/>
                <a:ext cx="10191866" cy="4506105"/>
              </a:xfrm>
              <a:prstGeom prst="rect">
                <a:avLst/>
              </a:prstGeom>
              <a:noFill/>
            </p:spPr>
            <p:txBody>
              <a:bodyPr wrap="square" rtlCol="0">
                <a:spAutoFit/>
              </a:bodyPr>
              <a:lstStyle/>
              <a:p>
                <a:r>
                  <a:rPr kumimoji="1" lang="ja-JP" altLang="en-US" sz="2000"/>
                  <a:t>ラグランジアンから質量は以下の形で書ける</a:t>
                </a:r>
                <a:endParaRPr kumimoji="1" lang="en-US" altLang="ja-JP" sz="2000"/>
              </a:p>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m:t>
                              </m:r>
                            </m:sub>
                            <m:sup>
                              <m:r>
                                <a:rPr lang="en-US" altLang="ja-JP" sz="2000" b="0" i="1" dirty="0" smtClean="0">
                                  <a:latin typeface="Cambria Math" panose="02040503050406030204" pitchFamily="18" charset="0"/>
                                  <a:ea typeface="Cambria Math" panose="02040503050406030204" pitchFamily="18" charset="0"/>
                                </a:rPr>
                                <m:t>±</m:t>
                              </m:r>
                            </m:sup>
                          </m:sSubSup>
                        </m:e>
                      </m:d>
                      <m:r>
                        <a:rPr lang="en-US" altLang="ja-JP" sz="2000" b="0" i="1" dirty="0" smtClean="0">
                          <a:latin typeface="Cambria Math" panose="02040503050406030204" pitchFamily="18" charset="0"/>
                        </a:rPr>
                        <m:t>=</m:t>
                      </m:r>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𝑔</m:t>
                          </m:r>
                        </m:e>
                        <m:sub>
                          <m:r>
                            <a:rPr lang="en-US" altLang="ja-JP" sz="2000" b="0" i="1" dirty="0" smtClean="0">
                              <a:latin typeface="Cambria Math" panose="02040503050406030204" pitchFamily="18" charset="0"/>
                            </a:rPr>
                            <m:t>0</m:t>
                          </m:r>
                        </m:sub>
                      </m:sSub>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𝐴</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e>
                      </m:d>
                      <m:r>
                        <a:rPr lang="en-US" altLang="ja-JP" sz="2000" b="0" i="1" dirty="0" smtClean="0">
                          <a:latin typeface="Cambria Math" panose="02040503050406030204" pitchFamily="18" charset="0"/>
                          <a:ea typeface="Cambria Math" panose="02040503050406030204" pitchFamily="18" charset="0"/>
                        </a:rPr>
                        <m:t>+</m:t>
                      </m:r>
                      <m:f>
                        <m:fPr>
                          <m:ctrlPr>
                            <a:rPr lang="en-US" altLang="ja-JP" sz="2000" b="0" i="1" dirty="0" smtClean="0">
                              <a:latin typeface="Cambria Math" panose="02040503050406030204" pitchFamily="18" charset="0"/>
                              <a:ea typeface="Cambria Math" panose="02040503050406030204" pitchFamily="18" charset="0"/>
                            </a:rPr>
                          </m:ctrlPr>
                        </m:fPr>
                        <m:num>
                          <m:r>
                            <a:rPr lang="en-US" altLang="ja-JP" sz="2000" b="0" i="1" dirty="0" smtClean="0">
                              <a:latin typeface="Cambria Math" panose="02040503050406030204" pitchFamily="18" charset="0"/>
                              <a:ea typeface="Cambria Math" panose="02040503050406030204" pitchFamily="18" charset="0"/>
                            </a:rPr>
                            <m:t>1+</m:t>
                          </m:r>
                          <m:sSup>
                            <m:sSupPr>
                              <m:ctrlPr>
                                <a:rPr lang="en-US" altLang="ja-JP" sz="2000" b="0" i="1" dirty="0" smtClean="0">
                                  <a:latin typeface="Cambria Math" panose="02040503050406030204" pitchFamily="18" charset="0"/>
                                  <a:ea typeface="Cambria Math" panose="02040503050406030204" pitchFamily="18" charset="0"/>
                                </a:rPr>
                              </m:ctrlPr>
                            </m:sSupPr>
                            <m:e>
                              <m:r>
                                <a:rPr lang="en-US" altLang="ja-JP" sz="2000" b="0" i="1" dirty="0" smtClean="0">
                                  <a:latin typeface="Cambria Math" panose="02040503050406030204" pitchFamily="18" charset="0"/>
                                  <a:ea typeface="Cambria Math" panose="02040503050406030204" pitchFamily="18" charset="0"/>
                                </a:rPr>
                                <m:t>𝐴</m:t>
                              </m:r>
                            </m:e>
                            <m:sup>
                              <m:r>
                                <a:rPr lang="en-US" altLang="ja-JP" sz="2000" b="0" i="1" dirty="0" smtClean="0">
                                  <a:latin typeface="Cambria Math" panose="02040503050406030204" pitchFamily="18" charset="0"/>
                                  <a:ea typeface="Cambria Math" panose="02040503050406030204" pitchFamily="18" charset="0"/>
                                </a:rPr>
                                <m:t>2</m:t>
                              </m:r>
                            </m:sup>
                          </m:sSup>
                        </m:num>
                        <m:den>
                          <m:r>
                            <a:rPr lang="en-US" altLang="ja-JP" sz="2000" b="0" i="1" dirty="0" smtClean="0">
                              <a:latin typeface="Cambria Math" panose="02040503050406030204" pitchFamily="18" charset="0"/>
                              <a:ea typeface="Cambria Math" panose="02040503050406030204" pitchFamily="18" charset="0"/>
                            </a:rPr>
                            <m:t>2</m:t>
                          </m:r>
                        </m:den>
                      </m:f>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2</m:t>
                          </m:r>
                        </m:sub>
                      </m:sSub>
                    </m:oMath>
                  </m:oMathPara>
                </a14:m>
                <a:endParaRPr kumimoji="1" lang="en-US" altLang="ja-JP" sz="2000"/>
              </a:p>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up>
                              <m:r>
                                <a:rPr lang="en-US" altLang="ja-JP" sz="2000" b="0" i="1" dirty="0" smtClean="0">
                                  <a:latin typeface="Cambria Math" panose="02040503050406030204" pitchFamily="18" charset="0"/>
                                  <a:ea typeface="Cambria Math" panose="02040503050406030204" pitchFamily="18" charset="0"/>
                                </a:rPr>
                                <m:t>±</m:t>
                              </m:r>
                            </m:sup>
                          </m:sSubSup>
                        </m:e>
                      </m:d>
                      <m:r>
                        <a:rPr lang="en-US" altLang="ja-JP" sz="2000" b="0" i="1" dirty="0" smtClean="0">
                          <a:latin typeface="Cambria Math" panose="02040503050406030204" pitchFamily="18" charset="0"/>
                        </a:rPr>
                        <m:t>=</m:t>
                      </m:r>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𝑔</m:t>
                          </m:r>
                        </m:e>
                        <m:sub>
                          <m:r>
                            <a:rPr lang="en-US" altLang="ja-JP" sz="2000" b="0" i="1" dirty="0" smtClean="0">
                              <a:latin typeface="Cambria Math" panose="02040503050406030204" pitchFamily="18" charset="0"/>
                            </a:rPr>
                            <m:t>0</m:t>
                          </m:r>
                        </m:sub>
                      </m:sSub>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e>
                      </m:d>
                      <m:r>
                        <a:rPr lang="en-US" altLang="ja-JP" sz="2000" b="0" i="1" dirty="0" smtClean="0">
                          <a:latin typeface="Cambria Math" panose="02040503050406030204" pitchFamily="18" charset="0"/>
                          <a:ea typeface="Cambria Math" panose="02040503050406030204" pitchFamily="18" charset="0"/>
                        </a:rPr>
                        <m:t>+</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2</m:t>
                          </m:r>
                        </m:sub>
                      </m:sSub>
                    </m:oMath>
                  </m:oMathPara>
                </a14:m>
                <a:endParaRPr kumimoji="1" lang="ja-JP" altLang="en-US" sz="2000"/>
              </a:p>
              <a:p>
                <a:endParaRPr kumimoji="1" lang="en-US" altLang="ja-JP" sz="2000"/>
              </a:p>
              <a:p>
                <a:r>
                  <a:rPr lang="ja-JP" altLang="en-US" sz="2000"/>
                  <a:t>カイラルパートナー間の質量ギャップ</a:t>
                </a:r>
                <a:endParaRPr lang="en-US" altLang="ja-JP" sz="2000"/>
              </a:p>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𝑐𝑐</m:t>
                              </m:r>
                            </m:sub>
                          </m:sSub>
                        </m:sub>
                      </m:sSub>
                      <m:r>
                        <a:rPr kumimoji="1" lang="en-US" altLang="ja-JP" sz="2000" b="0" i="1" smtClean="0">
                          <a:latin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=2</m:t>
                      </m:r>
                      <m:d>
                        <m:dPr>
                          <m:ctrlPr>
                            <a:rPr lang="en-US" altLang="ja-JP" sz="2000" b="0" i="1" dirty="0" smtClean="0">
                              <a:latin typeface="Cambria Math" panose="02040503050406030204" pitchFamily="18" charset="0"/>
                              <a:ea typeface="Cambria Math" panose="02040503050406030204" pitchFamily="18" charset="0"/>
                            </a:rPr>
                          </m:ctrlPr>
                        </m:dPr>
                        <m:e>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𝐴</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e>
                      </m:d>
                    </m:oMath>
                  </m:oMathPara>
                </a14:m>
                <a:endParaRPr kumimoji="1" lang="en-US" altLang="ja-JP" sz="2000"/>
              </a:p>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𝑇</m:t>
                              </m:r>
                            </m:e>
                            <m:sub>
                              <m:r>
                                <a:rPr kumimoji="1" lang="en-US" altLang="ja-JP" sz="2000" b="0" i="1" smtClean="0">
                                  <a:latin typeface="Cambria Math" panose="02040503050406030204" pitchFamily="18" charset="0"/>
                                </a:rPr>
                                <m:t>𝑐𝑐𝑠</m:t>
                              </m:r>
                            </m:sub>
                          </m:sSub>
                        </m:sub>
                      </m:sSub>
                      <m:r>
                        <a:rPr kumimoji="1" lang="en-US" altLang="ja-JP" sz="2000" b="0" i="1" smtClean="0">
                          <a:latin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=2</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e>
                      </m:d>
                    </m:oMath>
                  </m:oMathPara>
                </a14:m>
                <a:endParaRPr kumimoji="1" lang="en-US" altLang="ja-JP" sz="2000"/>
              </a:p>
              <a:p>
                <a:endParaRPr lang="en-US" altLang="ja-JP" sz="2000"/>
              </a:p>
              <a:p>
                <a:r>
                  <a:rPr kumimoji="1" lang="ja-JP" altLang="en-US" sz="2000"/>
                  <a:t>フレーバーパートナー間の質量ギャップ</a:t>
                </a:r>
                <a:endParaRPr kumimoji="1" lang="en-US" altLang="ja-JP" sz="2000"/>
              </a:p>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𝑀</m:t>
                          </m:r>
                        </m:e>
                        <m:sup>
                          <m:r>
                            <a:rPr kumimoji="1" lang="en-US" altLang="ja-JP" sz="2000" b="0" i="1" smtClean="0">
                              <a:latin typeface="Cambria Math" panose="02040503050406030204" pitchFamily="18" charset="0"/>
                            </a:rPr>
                            <m:t>+</m:t>
                          </m:r>
                        </m:sup>
                      </m:sSup>
                      <m:r>
                        <a:rPr kumimoji="1" lang="en-US" altLang="ja-JP" sz="2000" b="0" i="1" smtClean="0">
                          <a:latin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r>
                            <a:rPr lang="en-US" altLang="ja-JP" sz="2000" b="0" i="1" dirty="0" smtClean="0">
                              <a:latin typeface="Cambria Math" panose="02040503050406030204" pitchFamily="18" charset="0"/>
                              <a:ea typeface="Cambria Math" panose="02040503050406030204" pitchFamily="18" charset="0"/>
                            </a:rPr>
                            <m:t>−1</m:t>
                          </m:r>
                        </m:e>
                      </m:d>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r>
                            <a:rPr lang="en-US" altLang="ja-JP" sz="2000" b="0" i="1" dirty="0" smtClean="0">
                              <a:latin typeface="Cambria Math" panose="02040503050406030204" pitchFamily="18" charset="0"/>
                              <a:ea typeface="Cambria Math" panose="02040503050406030204" pitchFamily="18" charset="0"/>
                            </a:rPr>
                            <m:t>−1</m:t>
                          </m:r>
                        </m:e>
                      </m:d>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f>
                        <m:fPr>
                          <m:ctrlPr>
                            <a:rPr lang="en-US" altLang="ja-JP" sz="2000" b="0" i="1" dirty="0" smtClean="0">
                              <a:latin typeface="Cambria Math" panose="02040503050406030204" pitchFamily="18" charset="0"/>
                              <a:ea typeface="Cambria Math" panose="02040503050406030204" pitchFamily="18" charset="0"/>
                            </a:rPr>
                          </m:ctrlPr>
                        </m:fPr>
                        <m:num>
                          <m:sSup>
                            <m:sSupPr>
                              <m:ctrlPr>
                                <a:rPr lang="en-US" altLang="ja-JP" sz="2000" b="0" i="1" dirty="0" smtClean="0">
                                  <a:latin typeface="Cambria Math" panose="02040503050406030204" pitchFamily="18" charset="0"/>
                                  <a:ea typeface="Cambria Math" panose="02040503050406030204" pitchFamily="18" charset="0"/>
                                </a:rPr>
                              </m:ctrlPr>
                            </m:sSupPr>
                            <m:e>
                              <m:r>
                                <a:rPr lang="en-US" altLang="ja-JP" sz="2000" b="0" i="1" dirty="0" smtClean="0">
                                  <a:latin typeface="Cambria Math" panose="02040503050406030204" pitchFamily="18" charset="0"/>
                                  <a:ea typeface="Cambria Math" panose="02040503050406030204" pitchFamily="18" charset="0"/>
                                </a:rPr>
                                <m:t>𝐴</m:t>
                              </m:r>
                            </m:e>
                            <m:sup>
                              <m:r>
                                <a:rPr lang="en-US" altLang="ja-JP" sz="2000" b="0" i="1" dirty="0" smtClean="0">
                                  <a:latin typeface="Cambria Math" panose="02040503050406030204" pitchFamily="18" charset="0"/>
                                  <a:ea typeface="Cambria Math" panose="02040503050406030204" pitchFamily="18" charset="0"/>
                                </a:rPr>
                                <m:t>2</m:t>
                              </m:r>
                            </m:sup>
                          </m:sSup>
                          <m:r>
                            <a:rPr lang="en-US" altLang="ja-JP" sz="2000" b="0" i="1" dirty="0" smtClean="0">
                              <a:latin typeface="Cambria Math" panose="02040503050406030204" pitchFamily="18" charset="0"/>
                              <a:ea typeface="Cambria Math" panose="02040503050406030204" pitchFamily="18" charset="0"/>
                            </a:rPr>
                            <m:t>−1</m:t>
                          </m:r>
                        </m:num>
                        <m:den>
                          <m:r>
                            <a:rPr lang="en-US" altLang="ja-JP" sz="2000" b="0" i="1" dirty="0" smtClean="0">
                              <a:latin typeface="Cambria Math" panose="02040503050406030204" pitchFamily="18" charset="0"/>
                              <a:ea typeface="Cambria Math" panose="02040503050406030204" pitchFamily="18" charset="0"/>
                            </a:rPr>
                            <m:t>2</m:t>
                          </m:r>
                        </m:den>
                      </m:f>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2</m:t>
                          </m:r>
                        </m:sub>
                      </m:sSub>
                    </m:oMath>
                  </m:oMathPara>
                </a14:m>
                <a:endParaRPr kumimoji="1" lang="en-US" altLang="ja-JP" sz="2000"/>
              </a:p>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𝑀</m:t>
                          </m:r>
                        </m:e>
                        <m:sup>
                          <m:r>
                            <a:rPr kumimoji="1" lang="en-US" altLang="ja-JP" sz="2000" b="0" i="1" smtClean="0">
                              <a:latin typeface="Cambria Math" panose="02040503050406030204" pitchFamily="18" charset="0"/>
                            </a:rPr>
                            <m:t>−</m:t>
                          </m:r>
                        </m:sup>
                      </m:sSup>
                      <m:r>
                        <a:rPr kumimoji="1" lang="en-US" altLang="ja-JP" sz="2000" b="0" i="1" smtClean="0">
                          <a:latin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𝑐𝑐𝑠</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𝑀</m:t>
                      </m:r>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𝑇</m:t>
                              </m:r>
                            </m:e>
                            <m:sub>
                              <m:r>
                                <a:rPr lang="en-US" altLang="ja-JP" sz="2000" b="0" i="1" dirty="0" smtClean="0">
                                  <a:latin typeface="Cambria Math" panose="02040503050406030204" pitchFamily="18" charset="0"/>
                                </a:rPr>
                                <m:t>𝑐𝑐</m:t>
                              </m:r>
                            </m:sub>
                            <m:sup>
                              <m:r>
                                <a:rPr lang="en-US" altLang="ja-JP" sz="2000" b="0" i="1" dirty="0" smtClean="0">
                                  <a:latin typeface="Cambria Math" panose="02040503050406030204" pitchFamily="18" charset="0"/>
                                </a:rPr>
                                <m:t>−</m:t>
                              </m:r>
                            </m:sup>
                          </m:sSubSup>
                        </m:e>
                      </m:d>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r>
                            <a:rPr lang="en-US" altLang="ja-JP" sz="2000" b="0" i="1" dirty="0" smtClean="0">
                              <a:latin typeface="Cambria Math" panose="02040503050406030204" pitchFamily="18" charset="0"/>
                              <a:ea typeface="Cambria Math" panose="02040503050406030204" pitchFamily="18" charset="0"/>
                            </a:rPr>
                            <m:t>−1</m:t>
                          </m:r>
                        </m:e>
                      </m:d>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1</m:t>
                          </m:r>
                        </m:sub>
                      </m:sSub>
                      <m:r>
                        <a:rPr lang="en-US" altLang="ja-JP" sz="2000" b="0" i="1" dirty="0" smtClean="0">
                          <a:latin typeface="Cambria Math" panose="02040503050406030204" pitchFamily="18" charset="0"/>
                          <a:ea typeface="Cambria Math" panose="02040503050406030204" pitchFamily="18" charset="0"/>
                        </a:rPr>
                        <m:t>+</m:t>
                      </m:r>
                      <m:d>
                        <m:dPr>
                          <m:ctrlPr>
                            <a:rPr lang="en-US" altLang="ja-JP" sz="2000" b="0" i="1" dirty="0" smtClean="0">
                              <a:latin typeface="Cambria Math" panose="02040503050406030204" pitchFamily="18" charset="0"/>
                              <a:ea typeface="Cambria Math" panose="02040503050406030204" pitchFamily="18" charset="0"/>
                            </a:rPr>
                          </m:ctrlPr>
                        </m:dPr>
                        <m:e>
                          <m:r>
                            <a:rPr lang="en-US" altLang="ja-JP" sz="2000" b="0" i="1" dirty="0" smtClean="0">
                              <a:latin typeface="Cambria Math" panose="02040503050406030204" pitchFamily="18" charset="0"/>
                              <a:ea typeface="Cambria Math" panose="02040503050406030204" pitchFamily="18" charset="0"/>
                            </a:rPr>
                            <m:t>𝐴</m:t>
                          </m:r>
                          <m:r>
                            <a:rPr lang="en-US" altLang="ja-JP" sz="2000" b="0" i="1" dirty="0" smtClean="0">
                              <a:latin typeface="Cambria Math" panose="02040503050406030204" pitchFamily="18" charset="0"/>
                              <a:ea typeface="Cambria Math" panose="02040503050406030204" pitchFamily="18" charset="0"/>
                            </a:rPr>
                            <m:t>−1</m:t>
                          </m:r>
                        </m:e>
                      </m:d>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𝐴</m:t>
                          </m:r>
                        </m:sub>
                      </m:sSub>
                      <m:r>
                        <a:rPr lang="en-US" altLang="ja-JP" sz="2000" b="0" i="1" dirty="0" smtClean="0">
                          <a:latin typeface="Cambria Math" panose="02040503050406030204" pitchFamily="18" charset="0"/>
                          <a:ea typeface="Cambria Math" panose="02040503050406030204" pitchFamily="18" charset="0"/>
                        </a:rPr>
                        <m:t>+</m:t>
                      </m:r>
                      <m:f>
                        <m:fPr>
                          <m:ctrlPr>
                            <a:rPr lang="en-US" altLang="ja-JP" sz="2000" b="0" i="1" dirty="0" smtClean="0">
                              <a:latin typeface="Cambria Math" panose="02040503050406030204" pitchFamily="18" charset="0"/>
                              <a:ea typeface="Cambria Math" panose="02040503050406030204" pitchFamily="18" charset="0"/>
                            </a:rPr>
                          </m:ctrlPr>
                        </m:fPr>
                        <m:num>
                          <m:sSup>
                            <m:sSupPr>
                              <m:ctrlPr>
                                <a:rPr lang="en-US" altLang="ja-JP" sz="2000" b="0" i="1" dirty="0" smtClean="0">
                                  <a:latin typeface="Cambria Math" panose="02040503050406030204" pitchFamily="18" charset="0"/>
                                  <a:ea typeface="Cambria Math" panose="02040503050406030204" pitchFamily="18" charset="0"/>
                                </a:rPr>
                              </m:ctrlPr>
                            </m:sSupPr>
                            <m:e>
                              <m:r>
                                <a:rPr lang="en-US" altLang="ja-JP" sz="2000" b="0" i="1" dirty="0" smtClean="0">
                                  <a:latin typeface="Cambria Math" panose="02040503050406030204" pitchFamily="18" charset="0"/>
                                  <a:ea typeface="Cambria Math" panose="02040503050406030204" pitchFamily="18" charset="0"/>
                                </a:rPr>
                                <m:t>𝐴</m:t>
                              </m:r>
                            </m:e>
                            <m:sup>
                              <m:r>
                                <a:rPr lang="en-US" altLang="ja-JP" sz="2000" b="0" i="1" dirty="0" smtClean="0">
                                  <a:latin typeface="Cambria Math" panose="02040503050406030204" pitchFamily="18" charset="0"/>
                                  <a:ea typeface="Cambria Math" panose="02040503050406030204" pitchFamily="18" charset="0"/>
                                </a:rPr>
                                <m:t>2</m:t>
                              </m:r>
                            </m:sup>
                          </m:sSup>
                          <m:r>
                            <a:rPr lang="en-US" altLang="ja-JP" sz="2000" b="0" i="1" dirty="0" smtClean="0">
                              <a:latin typeface="Cambria Math" panose="02040503050406030204" pitchFamily="18" charset="0"/>
                              <a:ea typeface="Cambria Math" panose="02040503050406030204" pitchFamily="18" charset="0"/>
                            </a:rPr>
                            <m:t>−1</m:t>
                          </m:r>
                        </m:num>
                        <m:den>
                          <m:r>
                            <a:rPr lang="en-US" altLang="ja-JP" sz="2000" b="0" i="1" dirty="0" smtClean="0">
                              <a:latin typeface="Cambria Math" panose="02040503050406030204" pitchFamily="18" charset="0"/>
                              <a:ea typeface="Cambria Math" panose="02040503050406030204" pitchFamily="18" charset="0"/>
                            </a:rPr>
                            <m:t>2</m:t>
                          </m:r>
                        </m:den>
                      </m:f>
                      <m:sSub>
                        <m:sSubPr>
                          <m:ctrlPr>
                            <a:rPr lang="en-US" altLang="ja-JP" sz="2000" b="0" i="1" dirty="0" smtClean="0">
                              <a:latin typeface="Cambria Math" panose="02040503050406030204" pitchFamily="18" charset="0"/>
                              <a:ea typeface="Cambria Math" panose="02040503050406030204" pitchFamily="18" charset="0"/>
                            </a:rPr>
                          </m:ctrlPr>
                        </m:sSubPr>
                        <m:e>
                          <m:r>
                            <a:rPr lang="en-US" altLang="ja-JP" sz="2000" b="0" i="1" dirty="0" smtClean="0">
                              <a:latin typeface="Cambria Math" panose="02040503050406030204" pitchFamily="18" charset="0"/>
                              <a:ea typeface="Cambria Math" panose="02040503050406030204" pitchFamily="18" charset="0"/>
                            </a:rPr>
                            <m:t>𝑔</m:t>
                          </m:r>
                        </m:e>
                        <m:sub>
                          <m:r>
                            <a:rPr lang="en-US" altLang="ja-JP" sz="2000" b="0" i="1" dirty="0" smtClean="0">
                              <a:latin typeface="Cambria Math" panose="02040503050406030204" pitchFamily="18" charset="0"/>
                              <a:ea typeface="Cambria Math" panose="02040503050406030204" pitchFamily="18" charset="0"/>
                            </a:rPr>
                            <m:t>2</m:t>
                          </m:r>
                        </m:sub>
                      </m:sSub>
                    </m:oMath>
                  </m:oMathPara>
                </a14:m>
                <a:endParaRPr kumimoji="1" lang="ja-JP" altLang="en-US"/>
              </a:p>
            </p:txBody>
          </p:sp>
        </mc:Choice>
        <mc:Fallback xmlns="">
          <p:sp>
            <p:nvSpPr>
              <p:cNvPr id="3" name="テキスト ボックス 2">
                <a:extLst>
                  <a:ext uri="{FF2B5EF4-FFF2-40B4-BE49-F238E27FC236}">
                    <a16:creationId xmlns:a16="http://schemas.microsoft.com/office/drawing/2014/main" id="{D4544B1B-D13A-D2BC-6C98-400B7620A340}"/>
                  </a:ext>
                </a:extLst>
              </p:cNvPr>
              <p:cNvSpPr txBox="1">
                <a:spLocks noRot="1" noChangeAspect="1" noMove="1" noResize="1" noEditPoints="1" noAdjustHandles="1" noChangeArrowheads="1" noChangeShapeType="1" noTextEdit="1"/>
              </p:cNvSpPr>
              <p:nvPr/>
            </p:nvSpPr>
            <p:spPr>
              <a:xfrm>
                <a:off x="1000067" y="1076730"/>
                <a:ext cx="10191866" cy="4506105"/>
              </a:xfrm>
              <a:prstGeom prst="rect">
                <a:avLst/>
              </a:prstGeom>
              <a:blipFill>
                <a:blip r:embed="rId4"/>
                <a:stretch>
                  <a:fillRect l="-598" t="-8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45DE747-C179-C038-D7FB-607EAAA11359}"/>
                  </a:ext>
                </a:extLst>
              </p:cNvPr>
              <p:cNvSpPr txBox="1"/>
              <p:nvPr/>
            </p:nvSpPr>
            <p:spPr>
              <a:xfrm>
                <a:off x="1000067" y="5935980"/>
                <a:ext cx="5196840" cy="369332"/>
              </a:xfrm>
              <a:prstGeom prst="rect">
                <a:avLst/>
              </a:prstGeom>
              <a:noFill/>
            </p:spPr>
            <p:txBody>
              <a:bodyPr wrap="square" rtlCol="0">
                <a:spAutoFit/>
              </a:bodyPr>
              <a:lstStyle/>
              <a:p>
                <a:r>
                  <a:rPr lang="en-US" altLang="ja-JP"/>
                  <a:t>※ </a:t>
                </a:r>
                <a14:m>
                  <m:oMath xmlns:m="http://schemas.openxmlformats.org/officeDocument/2006/math">
                    <m:r>
                      <m:rPr>
                        <m:sty m:val="p"/>
                      </m:rPr>
                      <a:rPr kumimoji="1" lang="el-GR" altLang="ja-JP" i="1" smtClean="0">
                        <a:latin typeface="Cambria Math" panose="02040503050406030204" pitchFamily="18" charset="0"/>
                        <a:ea typeface="Cambria Math" panose="02040503050406030204" pitchFamily="18" charset="0"/>
                      </a:rPr>
                      <m:t>Σ</m:t>
                    </m:r>
                  </m:oMath>
                </a14:m>
                <a:r>
                  <a:rPr kumimoji="1" lang="ja-JP" altLang="en-US"/>
                  <a:t>の真空期待値：</a:t>
                </a:r>
                <a14:m>
                  <m:oMath xmlns:m="http://schemas.openxmlformats.org/officeDocument/2006/math">
                    <m:d>
                      <m:dPr>
                        <m:begChr m:val="⟨"/>
                        <m:endChr m:val="⟩"/>
                        <m:ctrlPr>
                          <a:rPr kumimoji="1" lang="ja-JP" altLang="en-US" i="1" smtClean="0">
                            <a:latin typeface="Cambria Math" panose="02040503050406030204" pitchFamily="18" charset="0"/>
                          </a:rPr>
                        </m:ctrlPr>
                      </m:dPr>
                      <m:e>
                        <m:r>
                          <m:rPr>
                            <m:sty m:val="p"/>
                          </m:rPr>
                          <a:rPr kumimoji="1" lang="el-GR" altLang="ja-JP" i="1" smtClean="0">
                            <a:latin typeface="Cambria Math" panose="02040503050406030204" pitchFamily="18" charset="0"/>
                            <a:ea typeface="Cambria Math" panose="02040503050406030204" pitchFamily="18" charset="0"/>
                          </a:rPr>
                          <m:t>Σ</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𝑓</m:t>
                        </m:r>
                      </m:e>
                      <m:sub>
                        <m:r>
                          <a:rPr kumimoji="1" lang="en-US" altLang="ja-JP" b="0" i="1" smtClean="0">
                            <a:latin typeface="Cambria Math" panose="02040503050406030204" pitchFamily="18" charset="0"/>
                            <a:ea typeface="Cambria Math" panose="02040503050406030204" pitchFamily="18" charset="0"/>
                          </a:rPr>
                          <m:t>𝜋</m:t>
                        </m:r>
                      </m:sub>
                    </m:sSub>
                    <m:r>
                      <a:rPr kumimoji="1" lang="en-US" altLang="ja-JP" b="0" i="1" smtClean="0">
                        <a:latin typeface="Cambria Math" panose="02040503050406030204" pitchFamily="18" charset="0"/>
                      </a:rPr>
                      <m:t>𝑑𝑖𝑎𝑔</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1,1,</m:t>
                        </m:r>
                        <m:r>
                          <a:rPr kumimoji="1" lang="en-US" altLang="ja-JP" b="0" i="1" smtClean="0">
                            <a:latin typeface="Cambria Math" panose="02040503050406030204" pitchFamily="18" charset="0"/>
                          </a:rPr>
                          <m:t>𝐴</m:t>
                        </m:r>
                      </m:e>
                    </m:d>
                  </m:oMath>
                </a14:m>
                <a:endParaRPr kumimoji="1" lang="ja-JP" altLang="en-US"/>
              </a:p>
            </p:txBody>
          </p:sp>
        </mc:Choice>
        <mc:Fallback xmlns="">
          <p:sp>
            <p:nvSpPr>
              <p:cNvPr id="5" name="テキスト ボックス 4">
                <a:extLst>
                  <a:ext uri="{FF2B5EF4-FFF2-40B4-BE49-F238E27FC236}">
                    <a16:creationId xmlns:a16="http://schemas.microsoft.com/office/drawing/2014/main" id="{E45DE747-C179-C038-D7FB-607EAAA11359}"/>
                  </a:ext>
                </a:extLst>
              </p:cNvPr>
              <p:cNvSpPr txBox="1">
                <a:spLocks noRot="1" noChangeAspect="1" noMove="1" noResize="1" noEditPoints="1" noAdjustHandles="1" noChangeArrowheads="1" noChangeShapeType="1" noTextEdit="1"/>
              </p:cNvSpPr>
              <p:nvPr/>
            </p:nvSpPr>
            <p:spPr>
              <a:xfrm>
                <a:off x="1000067" y="5935980"/>
                <a:ext cx="5196840" cy="369332"/>
              </a:xfrm>
              <a:prstGeom prst="rect">
                <a:avLst/>
              </a:prstGeom>
              <a:blipFill>
                <a:blip r:embed="rId5"/>
                <a:stretch>
                  <a:fillRect l="-938" t="-8333"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8CDCC92-AB74-4A76-BDCB-F19CBAEAB26F}"/>
                  </a:ext>
                </a:extLst>
              </p:cNvPr>
              <p:cNvSpPr txBox="1"/>
              <p:nvPr/>
            </p:nvSpPr>
            <p:spPr>
              <a:xfrm>
                <a:off x="1000067" y="6391203"/>
                <a:ext cx="7421882" cy="369332"/>
              </a:xfrm>
              <a:prstGeom prst="rect">
                <a:avLst/>
              </a:prstGeom>
              <a:noFill/>
            </p:spPr>
            <p:txBody>
              <a:bodyPr wrap="square" rtlCol="0">
                <a:spAutoFit/>
              </a:bodyPr>
              <a:lstStyle/>
              <a:p>
                <a:r>
                  <a:rPr lang="en-US" altLang="ja-JP"/>
                  <a:t>※ </a:t>
                </a:r>
                <a14:m>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=1.38</m:t>
                    </m:r>
                  </m:oMath>
                </a14:m>
                <a:r>
                  <a:rPr lang="ja-JP" altLang="en-US"/>
                  <a:t>：フレーバー対称性の破れの程度を表す</a:t>
                </a:r>
                <a:endParaRPr kumimoji="1" lang="en-US" altLang="ja-JP"/>
              </a:p>
            </p:txBody>
          </p:sp>
        </mc:Choice>
        <mc:Fallback xmlns="">
          <p:sp>
            <p:nvSpPr>
              <p:cNvPr id="6" name="テキスト ボックス 5">
                <a:extLst>
                  <a:ext uri="{FF2B5EF4-FFF2-40B4-BE49-F238E27FC236}">
                    <a16:creationId xmlns:a16="http://schemas.microsoft.com/office/drawing/2014/main" id="{48CDCC92-AB74-4A76-BDCB-F19CBAEAB26F}"/>
                  </a:ext>
                </a:extLst>
              </p:cNvPr>
              <p:cNvSpPr txBox="1">
                <a:spLocks noRot="1" noChangeAspect="1" noMove="1" noResize="1" noEditPoints="1" noAdjustHandles="1" noChangeArrowheads="1" noChangeShapeType="1" noTextEdit="1"/>
              </p:cNvSpPr>
              <p:nvPr/>
            </p:nvSpPr>
            <p:spPr>
              <a:xfrm>
                <a:off x="1000067" y="6391203"/>
                <a:ext cx="7421882" cy="369332"/>
              </a:xfrm>
              <a:prstGeom prst="rect">
                <a:avLst/>
              </a:prstGeom>
              <a:blipFill>
                <a:blip r:embed="rId6"/>
                <a:stretch>
                  <a:fillRect l="-657" t="-6557" b="-262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06682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Masses of Chiral Partner of </a:t>
                </a:r>
                <a14:m>
                  <m:oMath xmlns:m="http://schemas.openxmlformats.org/officeDocument/2006/math">
                    <m:sSub>
                      <m:sSubPr>
                        <m:ctrlPr>
                          <a:rPr kumimoji="1" lang="en-US" altLang="ja-JP" sz="4400" i="1" smtClean="0">
                            <a:solidFill>
                              <a:schemeClr val="bg1"/>
                            </a:solidFill>
                            <a:latin typeface="Cambria Math" panose="02040503050406030204" pitchFamily="18" charset="0"/>
                          </a:rPr>
                        </m:ctrlPr>
                      </m:sSub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Sub>
                  </m:oMath>
                </a14:m>
                <a:r>
                  <a:rPr kumimoji="1" lang="en-US" altLang="ja-JP" sz="4400">
                    <a:solidFill>
                      <a:schemeClr val="bg1"/>
                    </a:solidFill>
                  </a:rPr>
                  <a:t>’s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6CB358AB-AB82-C5A6-FEE5-DDEF75D2B388}"/>
                  </a:ext>
                </a:extLst>
              </p:cNvPr>
              <p:cNvGraphicFramePr>
                <a:graphicFrameLocks noGrp="1"/>
              </p:cNvGraphicFramePr>
              <p:nvPr/>
            </p:nvGraphicFramePr>
            <p:xfrm>
              <a:off x="992837" y="121711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n-US" altLang="ja-JP" sz="2400" b="0" i="1" dirty="0" smtClean="0">
                                        <a:solidFill>
                                          <a:schemeClr val="tx1"/>
                                        </a:solidFill>
                                        <a:latin typeface="Cambria Math" panose="02040503050406030204" pitchFamily="18" charset="0"/>
                                      </a:rPr>
                                      <m:t>𝑇</m:t>
                                    </m:r>
                                  </m:e>
                                  <m:sub>
                                    <m:r>
                                      <a:rPr lang="en-US" altLang="ja-JP" sz="2400" b="0" i="1" dirty="0" smtClean="0">
                                        <a:solidFill>
                                          <a:schemeClr val="tx1"/>
                                        </a:solidFill>
                                        <a:latin typeface="Cambria Math" panose="02040503050406030204" pitchFamily="18" charset="0"/>
                                      </a:rPr>
                                      <m:t>𝑐𝑐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2470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𝛬</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4" name="表 4">
                <a:extLst>
                  <a:ext uri="{FF2B5EF4-FFF2-40B4-BE49-F238E27FC236}">
                    <a16:creationId xmlns:a16="http://schemas.microsoft.com/office/drawing/2014/main" id="{6CB358AB-AB82-C5A6-FEE5-DDEF75D2B388}"/>
                  </a:ext>
                </a:extLst>
              </p:cNvPr>
              <p:cNvGraphicFramePr>
                <a:graphicFrameLocks noGrp="1"/>
              </p:cNvGraphicFramePr>
              <p:nvPr/>
            </p:nvGraphicFramePr>
            <p:xfrm>
              <a:off x="992837" y="1217118"/>
              <a:ext cx="3694546" cy="2059709"/>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107059" r="-100658" b="-215294"/>
                          </a:stretch>
                        </a:blipFill>
                      </a:tcPr>
                    </a:tc>
                    <a:tc>
                      <a:txBody>
                        <a:bodyPr/>
                        <a:lstStyle/>
                        <a:p>
                          <a:pPr algn="ctr"/>
                          <a:r>
                            <a:rPr kumimoji="1" lang="en-US" altLang="ja-JP" sz="2400" b="0">
                              <a:solidFill>
                                <a:schemeClr val="tx1"/>
                              </a:solidFill>
                            </a:rPr>
                            <a:t>3875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0188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207059" r="-100658" b="-115294"/>
                          </a:stretch>
                        </a:blipFill>
                      </a:tcPr>
                    </a:tc>
                    <a:tc>
                      <a:txBody>
                        <a:bodyPr/>
                        <a:lstStyle/>
                        <a:p>
                          <a:pPr algn="ctr"/>
                          <a:r>
                            <a:rPr kumimoji="1" lang="en-US" altLang="ja-JP" sz="2400" b="0">
                              <a:solidFill>
                                <a:schemeClr val="tx1"/>
                              </a:solidFill>
                            </a:rPr>
                            <a:t>2470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9" t="-307059" r="-100658" b="-15294"/>
                          </a:stretch>
                        </a:blipFill>
                      </a:tcPr>
                    </a:tc>
                    <a:tc>
                      <a:txBody>
                        <a:bodyPr/>
                        <a:lstStyle/>
                        <a:p>
                          <a:pPr algn="ctr"/>
                          <a:r>
                            <a:rPr kumimoji="1" lang="en-US" altLang="ja-JP" sz="2400" b="0">
                              <a:solidFill>
                                <a:schemeClr val="tx1"/>
                              </a:solidFill>
                            </a:rPr>
                            <a:t>2286</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p:sp>
        <p:nvSpPr>
          <p:cNvPr id="6" name="テキスト ボックス 5">
            <a:extLst>
              <a:ext uri="{FF2B5EF4-FFF2-40B4-BE49-F238E27FC236}">
                <a16:creationId xmlns:a16="http://schemas.microsoft.com/office/drawing/2014/main" id="{2AC858FB-38E4-AD6A-7E62-6B41658A045C}"/>
              </a:ext>
            </a:extLst>
          </p:cNvPr>
          <p:cNvSpPr txBox="1"/>
          <p:nvPr/>
        </p:nvSpPr>
        <p:spPr>
          <a:xfrm>
            <a:off x="1690183" y="3276827"/>
            <a:ext cx="2299854" cy="369332"/>
          </a:xfrm>
          <a:prstGeom prst="rect">
            <a:avLst/>
          </a:prstGeom>
          <a:noFill/>
        </p:spPr>
        <p:txBody>
          <a:bodyPr wrap="square" rtlCol="0">
            <a:spAutoFit/>
          </a:bodyPr>
          <a:lstStyle/>
          <a:p>
            <a:pPr algn="ctr"/>
            <a:r>
              <a:rPr kumimoji="1" lang="ja-JP" altLang="en-US"/>
              <a:t>表</a:t>
            </a:r>
            <a:r>
              <a:rPr kumimoji="1" lang="en-US" altLang="ja-JP"/>
              <a:t>1.</a:t>
            </a:r>
            <a:r>
              <a:rPr kumimoji="1" lang="ja-JP" altLang="en-US"/>
              <a:t>実験値</a:t>
            </a:r>
          </a:p>
        </p:txBody>
      </p:sp>
      <mc:AlternateContent xmlns:mc="http://schemas.openxmlformats.org/markup-compatibility/2006" xmlns:a14="http://schemas.microsoft.com/office/drawing/2010/main">
        <mc:Choice Requires="a14">
          <p:graphicFrame>
            <p:nvGraphicFramePr>
              <p:cNvPr id="7" name="表 4">
                <a:extLst>
                  <a:ext uri="{FF2B5EF4-FFF2-40B4-BE49-F238E27FC236}">
                    <a16:creationId xmlns:a16="http://schemas.microsoft.com/office/drawing/2014/main" id="{917459F1-1515-E514-4BC8-DB0DCBCCAF8B}"/>
                  </a:ext>
                </a:extLst>
              </p:cNvPr>
              <p:cNvGraphicFramePr>
                <a:graphicFrameLocks noGrp="1"/>
              </p:cNvGraphicFramePr>
              <p:nvPr/>
            </p:nvGraphicFramePr>
            <p:xfrm>
              <a:off x="992837" y="4022190"/>
              <a:ext cx="3694546" cy="154301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𝛯</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2765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pPr/>
                          <a14:m>
                            <m:oMathPara xmlns:m="http://schemas.openxmlformats.org/officeDocument/2006/math">
                              <m:oMathParaPr>
                                <m:jc m:val="centerGroup"/>
                              </m:oMathParaPr>
                              <m:oMath xmlns:m="http://schemas.openxmlformats.org/officeDocument/2006/math">
                                <m:sSubSup>
                                  <m:sSubSupPr>
                                    <m:ctrlPr>
                                      <a:rPr lang="en-US" altLang="ja-JP" sz="2400" b="0" i="1" dirty="0" smtClean="0">
                                        <a:solidFill>
                                          <a:schemeClr val="tx1"/>
                                        </a:solidFill>
                                        <a:latin typeface="Cambria Math" panose="02040503050406030204" pitchFamily="18" charset="0"/>
                                      </a:rPr>
                                    </m:ctrlPr>
                                  </m:sSubSupPr>
                                  <m:e>
                                    <m:r>
                                      <a:rPr lang="el-GR" altLang="ja-JP" sz="2400" b="0" i="1" dirty="0" smtClean="0">
                                        <a:solidFill>
                                          <a:schemeClr val="tx1"/>
                                        </a:solidFill>
                                        <a:latin typeface="Cambria Math" panose="02040503050406030204" pitchFamily="18" charset="0"/>
                                        <a:ea typeface="Cambria Math" panose="02040503050406030204" pitchFamily="18" charset="0"/>
                                      </a:rPr>
                                      <m:t>𝛬</m:t>
                                    </m:r>
                                  </m:e>
                                  <m:sub>
                                    <m:r>
                                      <a:rPr lang="en-US" altLang="ja-JP" sz="2400" b="0" i="1" dirty="0" smtClean="0">
                                        <a:solidFill>
                                          <a:schemeClr val="tx1"/>
                                        </a:solidFill>
                                        <a:latin typeface="Cambria Math" panose="02040503050406030204" pitchFamily="18" charset="0"/>
                                      </a:rPr>
                                      <m:t>𝑐</m:t>
                                    </m:r>
                                  </m:sub>
                                  <m:sup>
                                    <m:r>
                                      <a:rPr lang="en-US" altLang="ja-JP" sz="2400" b="0" i="1" dirty="0" smtClean="0">
                                        <a:solidFill>
                                          <a:schemeClr val="tx1"/>
                                        </a:solidFill>
                                        <a:latin typeface="Cambria Math" panose="02040503050406030204" pitchFamily="18" charset="0"/>
                                      </a:rPr>
                                      <m:t>−</m:t>
                                    </m:r>
                                  </m:sup>
                                </m:sSubSup>
                              </m:oMath>
                            </m:oMathPara>
                          </a14:m>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a:solidFill>
                                <a:schemeClr val="tx1"/>
                              </a:solidFill>
                            </a:rPr>
                            <a:t>2890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Choice>
        <mc:Fallback xmlns="">
          <p:graphicFrame>
            <p:nvGraphicFramePr>
              <p:cNvPr id="7" name="表 4">
                <a:extLst>
                  <a:ext uri="{FF2B5EF4-FFF2-40B4-BE49-F238E27FC236}">
                    <a16:creationId xmlns:a16="http://schemas.microsoft.com/office/drawing/2014/main" id="{917459F1-1515-E514-4BC8-DB0DCBCCAF8B}"/>
                  </a:ext>
                </a:extLst>
              </p:cNvPr>
              <p:cNvGraphicFramePr>
                <a:graphicFrameLocks noGrp="1"/>
              </p:cNvGraphicFramePr>
              <p:nvPr/>
            </p:nvGraphicFramePr>
            <p:xfrm>
              <a:off x="992837" y="4022190"/>
              <a:ext cx="3694546" cy="1543012"/>
            </p:xfrm>
            <a:graphic>
              <a:graphicData uri="http://schemas.openxmlformats.org/drawingml/2006/table">
                <a:tbl>
                  <a:tblPr firstRow="1" bandRow="1">
                    <a:tableStyleId>{5C22544A-7EE6-4342-B048-85BDC9FD1C3A}</a:tableStyleId>
                  </a:tblPr>
                  <a:tblGrid>
                    <a:gridCol w="1847273">
                      <a:extLst>
                        <a:ext uri="{9D8B030D-6E8A-4147-A177-3AD203B41FA5}">
                          <a16:colId xmlns:a16="http://schemas.microsoft.com/office/drawing/2014/main" val="119531772"/>
                        </a:ext>
                      </a:extLst>
                    </a:gridCol>
                    <a:gridCol w="1847273">
                      <a:extLst>
                        <a:ext uri="{9D8B030D-6E8A-4147-A177-3AD203B41FA5}">
                          <a16:colId xmlns:a16="http://schemas.microsoft.com/office/drawing/2014/main" val="2930744339"/>
                        </a:ext>
                      </a:extLst>
                    </a:gridCol>
                  </a:tblGrid>
                  <a:tr h="509618">
                    <a:tc>
                      <a:txBody>
                        <a:bodyPr/>
                        <a:lstStyle/>
                        <a:p>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0">
                              <a:solidFill>
                                <a:schemeClr val="tx1"/>
                              </a:solidFill>
                            </a:rPr>
                            <a:t>質量</a:t>
                          </a:r>
                          <a:r>
                            <a:rPr kumimoji="1" lang="en-US" altLang="ja-JP" sz="2400" b="0">
                              <a:solidFill>
                                <a:schemeClr val="tx1"/>
                              </a:solidFill>
                            </a:rPr>
                            <a:t>(MeV)</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437999"/>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107059" r="-100658" b="-115294"/>
                          </a:stretch>
                        </a:blipFill>
                      </a:tcPr>
                    </a:tc>
                    <a:tc>
                      <a:txBody>
                        <a:bodyPr/>
                        <a:lstStyle/>
                        <a:p>
                          <a:pPr algn="ctr"/>
                          <a:r>
                            <a:rPr kumimoji="1" lang="en-US" altLang="ja-JP" sz="2400" b="0">
                              <a:solidFill>
                                <a:schemeClr val="tx1"/>
                              </a:solidFill>
                            </a:rPr>
                            <a:t>2765</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23850"/>
                      </a:ext>
                    </a:extLst>
                  </a:tr>
                  <a:tr h="51669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9" t="-207059" r="-100658" b="-15294"/>
                          </a:stretch>
                        </a:blipFill>
                      </a:tcPr>
                    </a:tc>
                    <a:tc>
                      <a:txBody>
                        <a:bodyPr/>
                        <a:lstStyle/>
                        <a:p>
                          <a:pPr algn="ctr"/>
                          <a:r>
                            <a:rPr kumimoji="1" lang="en-US" altLang="ja-JP" sz="2400" b="0">
                              <a:solidFill>
                                <a:schemeClr val="tx1"/>
                              </a:solidFill>
                            </a:rPr>
                            <a:t>2890</a:t>
                          </a:r>
                          <a:endParaRPr kumimoji="1" lang="ja-JP" altLang="en-US" sz="2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04932"/>
                      </a:ext>
                    </a:extLst>
                  </a:tr>
                </a:tbl>
              </a:graphicData>
            </a:graphic>
          </p:graphicFrame>
        </mc:Fallback>
      </mc:AlternateContent>
      <p:sp>
        <p:nvSpPr>
          <p:cNvPr id="8" name="テキスト ボックス 7">
            <a:extLst>
              <a:ext uri="{FF2B5EF4-FFF2-40B4-BE49-F238E27FC236}">
                <a16:creationId xmlns:a16="http://schemas.microsoft.com/office/drawing/2014/main" id="{92EAD6F6-2298-2E15-C697-E0FC937F9B64}"/>
              </a:ext>
            </a:extLst>
          </p:cNvPr>
          <p:cNvSpPr txBox="1"/>
          <p:nvPr/>
        </p:nvSpPr>
        <p:spPr>
          <a:xfrm>
            <a:off x="1018243" y="5571692"/>
            <a:ext cx="3694547" cy="646331"/>
          </a:xfrm>
          <a:prstGeom prst="rect">
            <a:avLst/>
          </a:prstGeom>
          <a:noFill/>
        </p:spPr>
        <p:txBody>
          <a:bodyPr wrap="square" rtlCol="0">
            <a:spAutoFit/>
          </a:bodyPr>
          <a:lstStyle/>
          <a:p>
            <a:pPr algn="ctr"/>
            <a:r>
              <a:rPr kumimoji="1" lang="ja-JP" altLang="en-US"/>
              <a:t>表</a:t>
            </a:r>
            <a:r>
              <a:rPr lang="en-US" altLang="ja-JP"/>
              <a:t>2</a:t>
            </a:r>
            <a:r>
              <a:rPr kumimoji="1" lang="en-US" altLang="ja-JP"/>
              <a:t>.</a:t>
            </a:r>
            <a:r>
              <a:rPr lang="ja-JP" altLang="en-US"/>
              <a:t>クォークモデル及びカイラルダイクォーク模型による</a:t>
            </a:r>
            <a:r>
              <a:rPr lang="en-US" altLang="ja-JP"/>
              <a:t>Input</a:t>
            </a:r>
            <a:endParaRPr kumimoji="1" lang="ja-JP" altLang="en-US"/>
          </a:p>
        </p:txBody>
      </p:sp>
      <p:grpSp>
        <p:nvGrpSpPr>
          <p:cNvPr id="35" name="グループ化 34">
            <a:extLst>
              <a:ext uri="{FF2B5EF4-FFF2-40B4-BE49-F238E27FC236}">
                <a16:creationId xmlns:a16="http://schemas.microsoft.com/office/drawing/2014/main" id="{63EF83AB-DB98-3CBB-178F-37FAF6D958B2}"/>
              </a:ext>
            </a:extLst>
          </p:cNvPr>
          <p:cNvGrpSpPr/>
          <p:nvPr/>
        </p:nvGrpSpPr>
        <p:grpSpPr>
          <a:xfrm>
            <a:off x="6251951" y="921550"/>
            <a:ext cx="3333164" cy="2511093"/>
            <a:chOff x="6223219" y="931340"/>
            <a:chExt cx="3846307" cy="2871350"/>
          </a:xfrm>
        </p:grpSpPr>
        <p:pic>
          <p:nvPicPr>
            <p:cNvPr id="19" name="図 18" descr="グラフ, 折れ線グラフ&#10;&#10;自動的に生成された説明">
              <a:extLst>
                <a:ext uri="{FF2B5EF4-FFF2-40B4-BE49-F238E27FC236}">
                  <a16:creationId xmlns:a16="http://schemas.microsoft.com/office/drawing/2014/main" id="{A4FC3A76-80C3-9A37-E466-7B4ABE526876}"/>
                </a:ext>
              </a:extLst>
            </p:cNvPr>
            <p:cNvPicPr>
              <a:picLocks noChangeAspect="1"/>
            </p:cNvPicPr>
            <p:nvPr/>
          </p:nvPicPr>
          <p:blipFill rotWithShape="1">
            <a:blip r:embed="rId6"/>
            <a:srcRect l="4739" t="11217" r="7234" b="4783"/>
            <a:stretch/>
          </p:blipFill>
          <p:spPr>
            <a:xfrm>
              <a:off x="6507480" y="931340"/>
              <a:ext cx="3562046" cy="2549299"/>
            </a:xfrm>
            <a:prstGeom prst="rect">
              <a:avLst/>
            </a:prstGeom>
          </p:spPr>
        </p:pic>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FBCD7FBB-348B-AB76-4B7B-22D8796D53CE}"/>
                    </a:ext>
                  </a:extLst>
                </p:cNvPr>
                <p:cNvSpPr txBox="1"/>
                <p:nvPr/>
              </p:nvSpPr>
              <p:spPr>
                <a:xfrm>
                  <a:off x="7299960" y="3458557"/>
                  <a:ext cx="2446020" cy="344133"/>
                </a:xfrm>
                <a:prstGeom prst="rect">
                  <a:avLst/>
                </a:prstGeom>
                <a:noFill/>
              </p:spPr>
              <p:txBody>
                <a:bodyPr wrap="square" rtlCol="0">
                  <a:spAutoFit/>
                </a:bodyPr>
                <a:lstStyle/>
                <a:p>
                  <a14:m>
                    <m:oMath xmlns:m="http://schemas.openxmlformats.org/officeDocument/2006/math">
                      <m:sSub>
                        <m:sSubPr>
                          <m:ctrlPr>
                            <a:rPr kumimoji="1" lang="en-US" altLang="ja-JP" sz="1400" i="1" smtClean="0">
                              <a:latin typeface="Cambria Math" panose="02040503050406030204" pitchFamily="18" charset="0"/>
                            </a:rPr>
                          </m:ctrlPr>
                        </m:sSubPr>
                        <m:e>
                          <m:r>
                            <m:rPr>
                              <m:sty m:val="p"/>
                            </m:rPr>
                            <a:rPr kumimoji="1" lang="el-GR" altLang="ja-JP" sz="1400" i="1" smtClean="0">
                              <a:latin typeface="Cambria Math" panose="02040503050406030204" pitchFamily="18" charset="0"/>
                              <a:ea typeface="Cambria Math" panose="02040503050406030204" pitchFamily="18" charset="0"/>
                            </a:rPr>
                            <m:t>Λ</m:t>
                          </m:r>
                        </m:e>
                        <m:sub>
                          <m:r>
                            <a:rPr kumimoji="1" lang="en-US" altLang="ja-JP" sz="1400" b="0" i="1" smtClean="0">
                              <a:latin typeface="Cambria Math" panose="02040503050406030204" pitchFamily="18" charset="0"/>
                            </a:rPr>
                            <m:t>𝑐</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box>
                                <m:boxPr>
                                  <m:ctrlPr>
                                    <a:rPr kumimoji="1" lang="en-US" altLang="ja-JP" sz="1400" i="1" smtClean="0">
                                      <a:latin typeface="Cambria Math" panose="02040503050406030204" pitchFamily="18" charset="0"/>
                                    </a:rPr>
                                  </m:ctrlPr>
                                </m:boxPr>
                                <m:e>
                                  <m:argPr>
                                    <m:argSz m:val="-1"/>
                                  </m:argPr>
                                  <m:f>
                                    <m:fPr>
                                      <m:ctrlPr>
                                        <a:rPr kumimoji="1" lang="en-US" altLang="ja-JP" sz="1400" i="1" smtClean="0">
                                          <a:latin typeface="Cambria Math" panose="02040503050406030204" pitchFamily="18" charset="0"/>
                                        </a:rPr>
                                      </m:ctrlPr>
                                    </m:fPr>
                                    <m:num>
                                      <m:r>
                                        <a:rPr kumimoji="1" lang="en-US" altLang="ja-JP" sz="1400" b="0" i="1" smtClean="0">
                                          <a:latin typeface="Cambria Math" panose="02040503050406030204" pitchFamily="18" charset="0"/>
                                        </a:rPr>
                                        <m:t>1</m:t>
                                      </m:r>
                                    </m:num>
                                    <m:den>
                                      <m:r>
                                        <a:rPr kumimoji="1" lang="en-US" altLang="ja-JP" sz="1400" b="0" i="1" smtClean="0">
                                          <a:latin typeface="Cambria Math" panose="02040503050406030204" pitchFamily="18" charset="0"/>
                                        </a:rPr>
                                        <m:t>2</m:t>
                                      </m:r>
                                    </m:den>
                                  </m:f>
                                </m:e>
                              </m:box>
                            </m:e>
                            <m:sup>
                              <m:r>
                                <a:rPr kumimoji="1" lang="en-US" altLang="ja-JP" sz="1400" b="0" i="1" smtClean="0">
                                  <a:latin typeface="Cambria Math" panose="02040503050406030204" pitchFamily="18" charset="0"/>
                                </a:rPr>
                                <m:t>−</m:t>
                              </m:r>
                            </m:sup>
                          </m:sSup>
                        </m:e>
                      </m:d>
                    </m:oMath>
                  </a14:m>
                  <a:r>
                    <a:rPr kumimoji="1" lang="ja-JP" altLang="en-US" sz="1400"/>
                    <a:t>の質量</a:t>
                  </a:r>
                  <a:r>
                    <a:rPr kumimoji="1" lang="en-US" altLang="ja-JP" sz="1400"/>
                    <a:t>(MeV)</a:t>
                  </a:r>
                  <a:endParaRPr kumimoji="1" lang="ja-JP" altLang="en-US"/>
                </a:p>
              </p:txBody>
            </p:sp>
          </mc:Choice>
          <mc:Fallback xmlns="">
            <p:sp>
              <p:nvSpPr>
                <p:cNvPr id="20" name="テキスト ボックス 19">
                  <a:extLst>
                    <a:ext uri="{FF2B5EF4-FFF2-40B4-BE49-F238E27FC236}">
                      <a16:creationId xmlns:a16="http://schemas.microsoft.com/office/drawing/2014/main" id="{FBCD7FBB-348B-AB76-4B7B-22D8796D53CE}"/>
                    </a:ext>
                  </a:extLst>
                </p:cNvPr>
                <p:cNvSpPr txBox="1">
                  <a:spLocks noRot="1" noChangeAspect="1" noMove="1" noResize="1" noEditPoints="1" noAdjustHandles="1" noChangeArrowheads="1" noChangeShapeType="1" noTextEdit="1"/>
                </p:cNvSpPr>
                <p:nvPr/>
              </p:nvSpPr>
              <p:spPr>
                <a:xfrm>
                  <a:off x="7299960" y="3458557"/>
                  <a:ext cx="2446020" cy="344133"/>
                </a:xfrm>
                <a:prstGeom prst="rect">
                  <a:avLst/>
                </a:prstGeom>
                <a:blipFill>
                  <a:blip r:embed="rId7"/>
                  <a:stretch>
                    <a:fillRect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5D7C5BCB-EC2E-8617-1C05-034230AF73E8}"/>
                    </a:ext>
                  </a:extLst>
                </p:cNvPr>
                <p:cNvSpPr txBox="1"/>
                <p:nvPr/>
              </p:nvSpPr>
              <p:spPr>
                <a:xfrm rot="16200000">
                  <a:off x="5284042" y="1968822"/>
                  <a:ext cx="2233513" cy="355159"/>
                </a:xfrm>
                <a:prstGeom prst="rect">
                  <a:avLst/>
                </a:prstGeom>
                <a:noFill/>
              </p:spPr>
              <p:txBody>
                <a:bodyPr wrap="square" rtlCol="0">
                  <a:spAutoFit/>
                </a:bodyPr>
                <a:lstStyle/>
                <a:p>
                  <a14:m>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𝑐𝑐</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r>
                                <a:rPr kumimoji="1" lang="en-US" altLang="ja-JP" sz="1400" b="0" i="1" smtClean="0">
                                  <a:latin typeface="Cambria Math" panose="02040503050406030204" pitchFamily="18" charset="0"/>
                                </a:rPr>
                                <m:t>1</m:t>
                              </m:r>
                            </m:e>
                            <m:sup>
                              <m:r>
                                <a:rPr kumimoji="1" lang="en-US" altLang="ja-JP" sz="1400" b="0" i="1" smtClean="0">
                                  <a:latin typeface="Cambria Math" panose="02040503050406030204" pitchFamily="18" charset="0"/>
                                </a:rPr>
                                <m:t>−</m:t>
                              </m:r>
                            </m:sup>
                          </m:sSup>
                        </m:e>
                      </m:d>
                    </m:oMath>
                  </a14:m>
                  <a:r>
                    <a:rPr kumimoji="1" lang="ja-JP" altLang="en-US" sz="1400"/>
                    <a:t>の質量</a:t>
                  </a:r>
                  <a:r>
                    <a:rPr kumimoji="1" lang="en-US" altLang="ja-JP" sz="1400"/>
                    <a:t>(MeV)</a:t>
                  </a:r>
                  <a:endParaRPr kumimoji="1" lang="ja-JP" altLang="en-US"/>
                </a:p>
              </p:txBody>
            </p:sp>
          </mc:Choice>
          <mc:Fallback xmlns="">
            <p:sp>
              <p:nvSpPr>
                <p:cNvPr id="30" name="テキスト ボックス 29">
                  <a:extLst>
                    <a:ext uri="{FF2B5EF4-FFF2-40B4-BE49-F238E27FC236}">
                      <a16:creationId xmlns:a16="http://schemas.microsoft.com/office/drawing/2014/main" id="{5D7C5BCB-EC2E-8617-1C05-034230AF73E8}"/>
                    </a:ext>
                  </a:extLst>
                </p:cNvPr>
                <p:cNvSpPr txBox="1">
                  <a:spLocks noRot="1" noChangeAspect="1" noMove="1" noResize="1" noEditPoints="1" noAdjustHandles="1" noChangeArrowheads="1" noChangeShapeType="1" noTextEdit="1"/>
                </p:cNvSpPr>
                <p:nvPr/>
              </p:nvSpPr>
              <p:spPr>
                <a:xfrm rot="16200000">
                  <a:off x="5284042" y="1968822"/>
                  <a:ext cx="2233513" cy="355159"/>
                </a:xfrm>
                <a:prstGeom prst="rect">
                  <a:avLst/>
                </a:prstGeom>
                <a:blipFill>
                  <a:blip r:embed="rId8"/>
                  <a:stretch>
                    <a:fillRect l="-4000" r="-20000"/>
                  </a:stretch>
                </a:blipFill>
              </p:spPr>
              <p:txBody>
                <a:bodyPr/>
                <a:lstStyle/>
                <a:p>
                  <a:r>
                    <a:rPr lang="ja-JP" altLang="en-US">
                      <a:noFill/>
                    </a:rPr>
                    <a:t> </a:t>
                  </a:r>
                </a:p>
              </p:txBody>
            </p:sp>
          </mc:Fallback>
        </mc:AlternateContent>
      </p:grpSp>
      <p:grpSp>
        <p:nvGrpSpPr>
          <p:cNvPr id="36" name="グループ化 35">
            <a:extLst>
              <a:ext uri="{FF2B5EF4-FFF2-40B4-BE49-F238E27FC236}">
                <a16:creationId xmlns:a16="http://schemas.microsoft.com/office/drawing/2014/main" id="{B45A60B0-DAED-1A62-DB8D-9F72AF5F5862}"/>
              </a:ext>
            </a:extLst>
          </p:cNvPr>
          <p:cNvGrpSpPr/>
          <p:nvPr/>
        </p:nvGrpSpPr>
        <p:grpSpPr>
          <a:xfrm>
            <a:off x="6251951" y="3924468"/>
            <a:ext cx="3261554" cy="2492945"/>
            <a:chOff x="6157846" y="3792500"/>
            <a:chExt cx="3899946" cy="3065500"/>
          </a:xfrm>
        </p:grpSpPr>
        <p:pic>
          <p:nvPicPr>
            <p:cNvPr id="32" name="図 31" descr="グラフ, 折れ線グラフ&#10;&#10;自動的に生成された説明">
              <a:extLst>
                <a:ext uri="{FF2B5EF4-FFF2-40B4-BE49-F238E27FC236}">
                  <a16:creationId xmlns:a16="http://schemas.microsoft.com/office/drawing/2014/main" id="{A9A2A5B2-6668-1AFF-C5F2-A83C7D355694}"/>
                </a:ext>
              </a:extLst>
            </p:cNvPr>
            <p:cNvPicPr>
              <a:picLocks noChangeAspect="1"/>
            </p:cNvPicPr>
            <p:nvPr/>
          </p:nvPicPr>
          <p:blipFill rotWithShape="1">
            <a:blip r:embed="rId9"/>
            <a:srcRect l="5131" t="11565" r="9565" b="4435"/>
            <a:stretch/>
          </p:blipFill>
          <p:spPr>
            <a:xfrm>
              <a:off x="6495746" y="3946264"/>
              <a:ext cx="3562046" cy="2630685"/>
            </a:xfrm>
            <a:prstGeom prst="rect">
              <a:avLst/>
            </a:prstGeom>
          </p:spPr>
        </p:pic>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6741915-0727-3DDF-7C7F-9A2433441038}"/>
                    </a:ext>
                  </a:extLst>
                </p:cNvPr>
                <p:cNvSpPr txBox="1"/>
                <p:nvPr/>
              </p:nvSpPr>
              <p:spPr>
                <a:xfrm>
                  <a:off x="7391400" y="6513867"/>
                  <a:ext cx="2446020" cy="344133"/>
                </a:xfrm>
                <a:prstGeom prst="rect">
                  <a:avLst/>
                </a:prstGeom>
                <a:noFill/>
              </p:spPr>
              <p:txBody>
                <a:bodyPr wrap="square" rtlCol="0">
                  <a:spAutoFit/>
                </a:bodyPr>
                <a:lstStyle/>
                <a:p>
                  <a14:m>
                    <m:oMath xmlns:m="http://schemas.openxmlformats.org/officeDocument/2006/math">
                      <m:sSub>
                        <m:sSubPr>
                          <m:ctrlPr>
                            <a:rPr kumimoji="1" lang="en-US" altLang="ja-JP" sz="1400" i="1" smtClean="0">
                              <a:latin typeface="Cambria Math" panose="02040503050406030204" pitchFamily="18" charset="0"/>
                            </a:rPr>
                          </m:ctrlPr>
                        </m:sSubPr>
                        <m:e>
                          <m:r>
                            <m:rPr>
                              <m:sty m:val="p"/>
                            </m:rPr>
                            <a:rPr lang="el-GR" altLang="ja-JP" sz="1400" i="1">
                              <a:latin typeface="Cambria Math" panose="02040503050406030204" pitchFamily="18" charset="0"/>
                              <a:ea typeface="Cambria Math" panose="02040503050406030204" pitchFamily="18" charset="0"/>
                            </a:rPr>
                            <m:t>Ξ</m:t>
                          </m:r>
                        </m:e>
                        <m:sub>
                          <m:r>
                            <a:rPr kumimoji="1" lang="en-US" altLang="ja-JP" sz="1400" b="0" i="1" smtClean="0">
                              <a:latin typeface="Cambria Math" panose="02040503050406030204" pitchFamily="18" charset="0"/>
                            </a:rPr>
                            <m:t>𝑐</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box>
                                <m:boxPr>
                                  <m:ctrlPr>
                                    <a:rPr kumimoji="1" lang="en-US" altLang="ja-JP" sz="1400" i="1" smtClean="0">
                                      <a:latin typeface="Cambria Math" panose="02040503050406030204" pitchFamily="18" charset="0"/>
                                    </a:rPr>
                                  </m:ctrlPr>
                                </m:boxPr>
                                <m:e>
                                  <m:argPr>
                                    <m:argSz m:val="-1"/>
                                  </m:argPr>
                                  <m:f>
                                    <m:fPr>
                                      <m:ctrlPr>
                                        <a:rPr kumimoji="1" lang="en-US" altLang="ja-JP" sz="1400" i="1" smtClean="0">
                                          <a:latin typeface="Cambria Math" panose="02040503050406030204" pitchFamily="18" charset="0"/>
                                        </a:rPr>
                                      </m:ctrlPr>
                                    </m:fPr>
                                    <m:num>
                                      <m:r>
                                        <a:rPr kumimoji="1" lang="en-US" altLang="ja-JP" sz="1400" b="0" i="1" smtClean="0">
                                          <a:latin typeface="Cambria Math" panose="02040503050406030204" pitchFamily="18" charset="0"/>
                                        </a:rPr>
                                        <m:t>1</m:t>
                                      </m:r>
                                    </m:num>
                                    <m:den>
                                      <m:r>
                                        <a:rPr kumimoji="1" lang="en-US" altLang="ja-JP" sz="1400" b="0" i="1" smtClean="0">
                                          <a:latin typeface="Cambria Math" panose="02040503050406030204" pitchFamily="18" charset="0"/>
                                        </a:rPr>
                                        <m:t>2</m:t>
                                      </m:r>
                                    </m:den>
                                  </m:f>
                                </m:e>
                              </m:box>
                            </m:e>
                            <m:sup>
                              <m:r>
                                <a:rPr kumimoji="1" lang="en-US" altLang="ja-JP" sz="1400" b="0" i="1" smtClean="0">
                                  <a:latin typeface="Cambria Math" panose="02040503050406030204" pitchFamily="18" charset="0"/>
                                </a:rPr>
                                <m:t>−</m:t>
                              </m:r>
                            </m:sup>
                          </m:sSup>
                        </m:e>
                      </m:d>
                    </m:oMath>
                  </a14:m>
                  <a:r>
                    <a:rPr kumimoji="1" lang="ja-JP" altLang="en-US" sz="1400"/>
                    <a:t>の質量</a:t>
                  </a:r>
                  <a:r>
                    <a:rPr kumimoji="1" lang="en-US" altLang="ja-JP" sz="1400"/>
                    <a:t>(MeV)</a:t>
                  </a:r>
                  <a:endParaRPr kumimoji="1" lang="ja-JP" altLang="en-US"/>
                </a:p>
              </p:txBody>
            </p:sp>
          </mc:Choice>
          <mc:Fallback xmlns="">
            <p:sp>
              <p:nvSpPr>
                <p:cNvPr id="33" name="テキスト ボックス 32">
                  <a:extLst>
                    <a:ext uri="{FF2B5EF4-FFF2-40B4-BE49-F238E27FC236}">
                      <a16:creationId xmlns:a16="http://schemas.microsoft.com/office/drawing/2014/main" id="{E6741915-0727-3DDF-7C7F-9A2433441038}"/>
                    </a:ext>
                  </a:extLst>
                </p:cNvPr>
                <p:cNvSpPr txBox="1">
                  <a:spLocks noRot="1" noChangeAspect="1" noMove="1" noResize="1" noEditPoints="1" noAdjustHandles="1" noChangeArrowheads="1" noChangeShapeType="1" noTextEdit="1"/>
                </p:cNvSpPr>
                <p:nvPr/>
              </p:nvSpPr>
              <p:spPr>
                <a:xfrm>
                  <a:off x="7391400" y="6513867"/>
                  <a:ext cx="2446020" cy="344133"/>
                </a:xfrm>
                <a:prstGeom prst="rect">
                  <a:avLst/>
                </a:prstGeom>
                <a:blipFill>
                  <a:blip r:embed="rId10"/>
                  <a:stretch>
                    <a:fillRect b="-369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A013A433-234A-982B-92FB-6B81CA135D41}"/>
                    </a:ext>
                  </a:extLst>
                </p:cNvPr>
                <p:cNvSpPr txBox="1"/>
                <p:nvPr/>
              </p:nvSpPr>
              <p:spPr>
                <a:xfrm rot="16200000">
                  <a:off x="5166385" y="4783961"/>
                  <a:ext cx="2350942" cy="368019"/>
                </a:xfrm>
                <a:prstGeom prst="rect">
                  <a:avLst/>
                </a:prstGeom>
                <a:noFill/>
              </p:spPr>
              <p:txBody>
                <a:bodyPr wrap="square" rtlCol="0">
                  <a:spAutoFit/>
                </a:bodyPr>
                <a:lstStyle/>
                <a:p>
                  <a14:m>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𝑐𝑐𝑠</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r>
                                <a:rPr kumimoji="1" lang="en-US" altLang="ja-JP" sz="1400" b="0" i="1" smtClean="0">
                                  <a:latin typeface="Cambria Math" panose="02040503050406030204" pitchFamily="18" charset="0"/>
                                </a:rPr>
                                <m:t>1</m:t>
                              </m:r>
                            </m:e>
                            <m:sup>
                              <m:r>
                                <a:rPr kumimoji="1" lang="en-US" altLang="ja-JP" sz="1400" b="0" i="1" smtClean="0">
                                  <a:latin typeface="Cambria Math" panose="02040503050406030204" pitchFamily="18" charset="0"/>
                                </a:rPr>
                                <m:t>−</m:t>
                              </m:r>
                            </m:sup>
                          </m:sSup>
                        </m:e>
                      </m:d>
                    </m:oMath>
                  </a14:m>
                  <a:r>
                    <a:rPr kumimoji="1" lang="ja-JP" altLang="en-US" sz="1400"/>
                    <a:t>の質量</a:t>
                  </a:r>
                  <a:r>
                    <a:rPr kumimoji="1" lang="en-US" altLang="ja-JP" sz="1400"/>
                    <a:t>(MeV)</a:t>
                  </a:r>
                  <a:endParaRPr kumimoji="1" lang="ja-JP" altLang="en-US"/>
                </a:p>
              </p:txBody>
            </p:sp>
          </mc:Choice>
          <mc:Fallback xmlns="">
            <p:sp>
              <p:nvSpPr>
                <p:cNvPr id="34" name="テキスト ボックス 33">
                  <a:extLst>
                    <a:ext uri="{FF2B5EF4-FFF2-40B4-BE49-F238E27FC236}">
                      <a16:creationId xmlns:a16="http://schemas.microsoft.com/office/drawing/2014/main" id="{A013A433-234A-982B-92FB-6B81CA135D41}"/>
                    </a:ext>
                  </a:extLst>
                </p:cNvPr>
                <p:cNvSpPr txBox="1">
                  <a:spLocks noRot="1" noChangeAspect="1" noMove="1" noResize="1" noEditPoints="1" noAdjustHandles="1" noChangeArrowheads="1" noChangeShapeType="1" noTextEdit="1"/>
                </p:cNvSpPr>
                <p:nvPr/>
              </p:nvSpPr>
              <p:spPr>
                <a:xfrm rot="16200000">
                  <a:off x="5166385" y="4783961"/>
                  <a:ext cx="2350942" cy="368019"/>
                </a:xfrm>
                <a:prstGeom prst="rect">
                  <a:avLst/>
                </a:prstGeom>
                <a:blipFill>
                  <a:blip r:embed="rId11"/>
                  <a:stretch>
                    <a:fillRect l="-4000" r="-20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87B4743-34D5-5F3A-A36F-ED0C90B80FBD}"/>
                  </a:ext>
                </a:extLst>
              </p:cNvPr>
              <p:cNvSpPr txBox="1"/>
              <p:nvPr/>
            </p:nvSpPr>
            <p:spPr>
              <a:xfrm>
                <a:off x="7185042" y="3429000"/>
                <a:ext cx="2906408" cy="307777"/>
              </a:xfrm>
              <a:prstGeom prst="rect">
                <a:avLst/>
              </a:prstGeom>
              <a:noFill/>
            </p:spPr>
            <p:txBody>
              <a:bodyPr wrap="square" rtlCol="0">
                <a:spAutoFit/>
              </a:bodyPr>
              <a:lstStyle/>
              <a:p>
                <a:r>
                  <a:rPr kumimoji="1" lang="ja-JP" altLang="en-US" sz="1400"/>
                  <a:t>図</a:t>
                </a:r>
                <a:r>
                  <a:rPr kumimoji="1" lang="en-US" altLang="ja-JP" sz="1400"/>
                  <a:t>1. </a:t>
                </a:r>
                <a14:m>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𝑐𝑐</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r>
                              <a:rPr kumimoji="1" lang="en-US" altLang="ja-JP" sz="1400" b="0" i="1" smtClean="0">
                                <a:latin typeface="Cambria Math" panose="02040503050406030204" pitchFamily="18" charset="0"/>
                              </a:rPr>
                              <m:t>1</m:t>
                            </m:r>
                          </m:e>
                          <m:sup>
                            <m:r>
                              <a:rPr kumimoji="1" lang="en-US" altLang="ja-JP" sz="1400" b="0" i="1" smtClean="0">
                                <a:latin typeface="Cambria Math" panose="02040503050406030204" pitchFamily="18" charset="0"/>
                              </a:rPr>
                              <m:t>−</m:t>
                            </m:r>
                          </m:sup>
                        </m:sSup>
                      </m:e>
                    </m:d>
                  </m:oMath>
                </a14:m>
                <a:r>
                  <a:rPr kumimoji="1" lang="ja-JP" altLang="en-US" sz="1400"/>
                  <a:t>の質量</a:t>
                </a:r>
              </a:p>
            </p:txBody>
          </p:sp>
        </mc:Choice>
        <mc:Fallback xmlns="">
          <p:sp>
            <p:nvSpPr>
              <p:cNvPr id="37" name="テキスト ボックス 36">
                <a:extLst>
                  <a:ext uri="{FF2B5EF4-FFF2-40B4-BE49-F238E27FC236}">
                    <a16:creationId xmlns:a16="http://schemas.microsoft.com/office/drawing/2014/main" id="{387B4743-34D5-5F3A-A36F-ED0C90B80FBD}"/>
                  </a:ext>
                </a:extLst>
              </p:cNvPr>
              <p:cNvSpPr txBox="1">
                <a:spLocks noRot="1" noChangeAspect="1" noMove="1" noResize="1" noEditPoints="1" noAdjustHandles="1" noChangeArrowheads="1" noChangeShapeType="1" noTextEdit="1"/>
              </p:cNvSpPr>
              <p:nvPr/>
            </p:nvSpPr>
            <p:spPr>
              <a:xfrm>
                <a:off x="7185042" y="3429000"/>
                <a:ext cx="2906408" cy="307777"/>
              </a:xfrm>
              <a:prstGeom prst="rect">
                <a:avLst/>
              </a:prstGeom>
              <a:blipFill>
                <a:blip r:embed="rId12"/>
                <a:stretch>
                  <a:fillRect l="-630"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7DFE2D81-CA8C-3E27-2DB9-EAE0A4DB6E24}"/>
                  </a:ext>
                </a:extLst>
              </p:cNvPr>
              <p:cNvSpPr txBox="1"/>
              <p:nvPr/>
            </p:nvSpPr>
            <p:spPr>
              <a:xfrm>
                <a:off x="7185042" y="6431569"/>
                <a:ext cx="2906408" cy="307777"/>
              </a:xfrm>
              <a:prstGeom prst="rect">
                <a:avLst/>
              </a:prstGeom>
              <a:noFill/>
            </p:spPr>
            <p:txBody>
              <a:bodyPr wrap="square" rtlCol="0">
                <a:spAutoFit/>
              </a:bodyPr>
              <a:lstStyle/>
              <a:p>
                <a:r>
                  <a:rPr kumimoji="1" lang="ja-JP" altLang="en-US" sz="1400"/>
                  <a:t>図</a:t>
                </a:r>
                <a:r>
                  <a:rPr lang="en-US" altLang="ja-JP" sz="1400"/>
                  <a:t>2</a:t>
                </a:r>
                <a:r>
                  <a:rPr kumimoji="1" lang="en-US" altLang="ja-JP" sz="1400"/>
                  <a:t>. </a:t>
                </a:r>
                <a14:m>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𝑐𝑐𝑠</m:t>
                        </m:r>
                      </m:sub>
                    </m:sSub>
                    <m:d>
                      <m:dPr>
                        <m:ctrlPr>
                          <a:rPr kumimoji="1" lang="en-US" altLang="ja-JP" sz="1400" i="1" smtClean="0">
                            <a:latin typeface="Cambria Math" panose="02040503050406030204" pitchFamily="18" charset="0"/>
                          </a:rPr>
                        </m:ctrlPr>
                      </m:dPr>
                      <m:e>
                        <m:sSup>
                          <m:sSupPr>
                            <m:ctrlPr>
                              <a:rPr kumimoji="1" lang="en-US" altLang="ja-JP" sz="1400" i="1" smtClean="0">
                                <a:latin typeface="Cambria Math" panose="02040503050406030204" pitchFamily="18" charset="0"/>
                              </a:rPr>
                            </m:ctrlPr>
                          </m:sSupPr>
                          <m:e>
                            <m:r>
                              <a:rPr kumimoji="1" lang="en-US" altLang="ja-JP" sz="1400" b="0" i="1" smtClean="0">
                                <a:latin typeface="Cambria Math" panose="02040503050406030204" pitchFamily="18" charset="0"/>
                              </a:rPr>
                              <m:t>1</m:t>
                            </m:r>
                          </m:e>
                          <m:sup>
                            <m:r>
                              <a:rPr kumimoji="1" lang="en-US" altLang="ja-JP" sz="1400" b="0" i="1" smtClean="0">
                                <a:latin typeface="Cambria Math" panose="02040503050406030204" pitchFamily="18" charset="0"/>
                              </a:rPr>
                              <m:t>−</m:t>
                            </m:r>
                          </m:sup>
                        </m:sSup>
                      </m:e>
                    </m:d>
                  </m:oMath>
                </a14:m>
                <a:r>
                  <a:rPr kumimoji="1" lang="ja-JP" altLang="en-US" sz="1400"/>
                  <a:t>の質量</a:t>
                </a:r>
              </a:p>
            </p:txBody>
          </p:sp>
        </mc:Choice>
        <mc:Fallback xmlns="">
          <p:sp>
            <p:nvSpPr>
              <p:cNvPr id="38" name="テキスト ボックス 37">
                <a:extLst>
                  <a:ext uri="{FF2B5EF4-FFF2-40B4-BE49-F238E27FC236}">
                    <a16:creationId xmlns:a16="http://schemas.microsoft.com/office/drawing/2014/main" id="{7DFE2D81-CA8C-3E27-2DB9-EAE0A4DB6E24}"/>
                  </a:ext>
                </a:extLst>
              </p:cNvPr>
              <p:cNvSpPr txBox="1">
                <a:spLocks noRot="1" noChangeAspect="1" noMove="1" noResize="1" noEditPoints="1" noAdjustHandles="1" noChangeArrowheads="1" noChangeShapeType="1" noTextEdit="1"/>
              </p:cNvSpPr>
              <p:nvPr/>
            </p:nvSpPr>
            <p:spPr>
              <a:xfrm>
                <a:off x="7185042" y="6431569"/>
                <a:ext cx="2906408" cy="307777"/>
              </a:xfrm>
              <a:prstGeom prst="rect">
                <a:avLst/>
              </a:prstGeom>
              <a:blipFill>
                <a:blip r:embed="rId13"/>
                <a:stretch>
                  <a:fillRect l="-630" t="-3922" b="-196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391326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F635A95-F837-CBB8-2B9B-32B591CFAF6D}"/>
                  </a:ext>
                </a:extLst>
              </p:cNvPr>
              <p:cNvSpPr txBox="1"/>
              <p:nvPr/>
            </p:nvSpPr>
            <p:spPr>
              <a:xfrm>
                <a:off x="-2" y="47697"/>
                <a:ext cx="12801601" cy="769441"/>
              </a:xfrm>
              <a:prstGeom prst="rect">
                <a:avLst/>
              </a:prstGeom>
              <a:noFill/>
            </p:spPr>
            <p:txBody>
              <a:bodyPr wrap="square" rtlCol="0">
                <a:spAutoFit/>
              </a:bodyPr>
              <a:lstStyle/>
              <a:p>
                <a:r>
                  <a:rPr kumimoji="1" lang="en-US" altLang="ja-JP" sz="4400">
                    <a:solidFill>
                      <a:schemeClr val="bg1"/>
                    </a:solidFill>
                  </a:rPr>
                  <a:t>Decays of </a:t>
                </a:r>
                <a14:m>
                  <m:oMath xmlns:m="http://schemas.openxmlformats.org/officeDocument/2006/math">
                    <m:sSub>
                      <m:sSubPr>
                        <m:ctrlPr>
                          <a:rPr kumimoji="1" lang="en-US" altLang="ja-JP" sz="4400" i="1" smtClean="0">
                            <a:solidFill>
                              <a:schemeClr val="bg1"/>
                            </a:solidFill>
                            <a:latin typeface="Cambria Math" panose="02040503050406030204" pitchFamily="18" charset="0"/>
                          </a:rPr>
                        </m:ctrlPr>
                      </m:sSubPr>
                      <m:e>
                        <m:r>
                          <a:rPr kumimoji="1" lang="en-US" altLang="ja-JP" sz="4400" b="0" i="1" smtClean="0">
                            <a:solidFill>
                              <a:schemeClr val="bg1"/>
                            </a:solidFill>
                            <a:latin typeface="Cambria Math" panose="02040503050406030204" pitchFamily="18" charset="0"/>
                          </a:rPr>
                          <m:t>𝑇</m:t>
                        </m:r>
                      </m:e>
                      <m:sub>
                        <m:r>
                          <a:rPr kumimoji="1" lang="en-US" altLang="ja-JP" sz="4400" b="0" i="1" smtClean="0">
                            <a:solidFill>
                              <a:schemeClr val="bg1"/>
                            </a:solidFill>
                            <a:latin typeface="Cambria Math" panose="02040503050406030204" pitchFamily="18" charset="0"/>
                          </a:rPr>
                          <m:t>𝑐𝑐</m:t>
                        </m:r>
                      </m:sub>
                    </m:sSub>
                  </m:oMath>
                </a14:m>
                <a:r>
                  <a:rPr kumimoji="1" lang="en-US" altLang="ja-JP" sz="4400">
                    <a:solidFill>
                      <a:schemeClr val="bg1"/>
                    </a:solidFill>
                  </a:rPr>
                  <a:t>’s</a:t>
                </a:r>
                <a:endParaRPr kumimoji="1" lang="ja-JP" altLang="en-US" sz="4400">
                  <a:solidFill>
                    <a:schemeClr val="bg1"/>
                  </a:solidFill>
                </a:endParaRPr>
              </a:p>
            </p:txBody>
          </p:sp>
        </mc:Choice>
        <mc:Fallback xmlns="">
          <p:sp>
            <p:nvSpPr>
              <p:cNvPr id="2" name="テキスト ボックス 1">
                <a:extLst>
                  <a:ext uri="{FF2B5EF4-FFF2-40B4-BE49-F238E27FC236}">
                    <a16:creationId xmlns:a16="http://schemas.microsoft.com/office/drawing/2014/main" id="{EF635A95-F837-CBB8-2B9B-32B591CFAF6D}"/>
                  </a:ext>
                </a:extLst>
              </p:cNvPr>
              <p:cNvSpPr txBox="1">
                <a:spLocks noRot="1" noChangeAspect="1" noMove="1" noResize="1" noEditPoints="1" noAdjustHandles="1" noChangeArrowheads="1" noChangeShapeType="1" noTextEdit="1"/>
              </p:cNvSpPr>
              <p:nvPr/>
            </p:nvSpPr>
            <p:spPr>
              <a:xfrm>
                <a:off x="-2" y="47697"/>
                <a:ext cx="12801601" cy="769441"/>
              </a:xfrm>
              <a:prstGeom prst="rect">
                <a:avLst/>
              </a:prstGeom>
              <a:blipFill>
                <a:blip r:embed="rId3"/>
                <a:stretch>
                  <a:fillRect l="-1905" t="-15873"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8EE2830-0CF8-1466-8DDB-715DAEC8ED4A}"/>
                  </a:ext>
                </a:extLst>
              </p:cNvPr>
              <p:cNvSpPr txBox="1"/>
              <p:nvPr/>
            </p:nvSpPr>
            <p:spPr>
              <a:xfrm>
                <a:off x="733828" y="873260"/>
                <a:ext cx="7481455" cy="369332"/>
              </a:xfrm>
              <a:prstGeom prst="rect">
                <a:avLst/>
              </a:prstGeom>
              <a:noFill/>
            </p:spPr>
            <p:txBody>
              <a:bodyPr wrap="square" rtlCol="0">
                <a:spAutoFit/>
              </a:bodyPr>
              <a:lstStyle/>
              <a:p>
                <a:r>
                  <a:rPr kumimoji="1" lang="ja-JP" altLang="en-US"/>
                  <a:t>ラグランジアンによって記述される</a:t>
                </a:r>
                <a14:m>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𝑇</m:t>
                        </m:r>
                      </m:e>
                      <m:sub>
                        <m:r>
                          <a:rPr lang="en-US" altLang="ja-JP" b="0" i="1" dirty="0" smtClean="0">
                            <a:latin typeface="Cambria Math" panose="02040503050406030204" pitchFamily="18" charset="0"/>
                          </a:rPr>
                          <m:t>𝑐𝑐</m:t>
                        </m:r>
                      </m:sub>
                    </m:sSub>
                  </m:oMath>
                </a14:m>
                <a:r>
                  <a:rPr kumimoji="1" lang="ja-JP" altLang="en-US"/>
                  <a:t>の崩壊過程は以下</a:t>
                </a:r>
                <a:endParaRPr kumimoji="1" lang="en-US" altLang="ja-JP"/>
              </a:p>
            </p:txBody>
          </p:sp>
        </mc:Choice>
        <mc:Fallback xmlns="">
          <p:sp>
            <p:nvSpPr>
              <p:cNvPr id="3" name="テキスト ボックス 2">
                <a:extLst>
                  <a:ext uri="{FF2B5EF4-FFF2-40B4-BE49-F238E27FC236}">
                    <a16:creationId xmlns:a16="http://schemas.microsoft.com/office/drawing/2014/main" id="{68EE2830-0CF8-1466-8DDB-715DAEC8ED4A}"/>
                  </a:ext>
                </a:extLst>
              </p:cNvPr>
              <p:cNvSpPr txBox="1">
                <a:spLocks noRot="1" noChangeAspect="1" noMove="1" noResize="1" noEditPoints="1" noAdjustHandles="1" noChangeArrowheads="1" noChangeShapeType="1" noTextEdit="1"/>
              </p:cNvSpPr>
              <p:nvPr/>
            </p:nvSpPr>
            <p:spPr>
              <a:xfrm>
                <a:off x="733828" y="873260"/>
                <a:ext cx="7481455" cy="369332"/>
              </a:xfrm>
              <a:prstGeom prst="rect">
                <a:avLst/>
              </a:prstGeom>
              <a:blipFill>
                <a:blip r:embed="rId4"/>
                <a:stretch>
                  <a:fillRect l="-651" t="-6557" b="-26230"/>
                </a:stretch>
              </a:blipFill>
            </p:spPr>
            <p:txBody>
              <a:bodyPr/>
              <a:lstStyle/>
              <a:p>
                <a:r>
                  <a:rPr lang="ja-JP" altLang="en-US">
                    <a:noFill/>
                  </a:rPr>
                  <a:t> </a:t>
                </a:r>
              </a:p>
            </p:txBody>
          </p:sp>
        </mc:Fallback>
      </mc:AlternateContent>
      <p:pic>
        <p:nvPicPr>
          <p:cNvPr id="6" name="図 5" descr="グラフィカル ユーザー インターフェイス, グラフ&#10;&#10;自動的に生成された説明">
            <a:extLst>
              <a:ext uri="{FF2B5EF4-FFF2-40B4-BE49-F238E27FC236}">
                <a16:creationId xmlns:a16="http://schemas.microsoft.com/office/drawing/2014/main" id="{AD14A84C-C6EB-A55E-1904-C0D48DF7115C}"/>
              </a:ext>
            </a:extLst>
          </p:cNvPr>
          <p:cNvPicPr>
            <a:picLocks noChangeAspect="1"/>
          </p:cNvPicPr>
          <p:nvPr/>
        </p:nvPicPr>
        <p:blipFill rotWithShape="1">
          <a:blip r:embed="rId5"/>
          <a:srcRect l="7856" t="11458" r="53289" b="50040"/>
          <a:stretch/>
        </p:blipFill>
        <p:spPr>
          <a:xfrm>
            <a:off x="582534" y="1584884"/>
            <a:ext cx="4049414" cy="2258316"/>
          </a:xfrm>
          <a:prstGeom prst="rect">
            <a:avLst/>
          </a:prstGeom>
        </p:spPr>
      </p:pic>
      <p:pic>
        <p:nvPicPr>
          <p:cNvPr id="7" name="図 6" descr="グラフィカル ユーザー インターフェイス, グラフ&#10;&#10;自動的に生成された説明">
            <a:extLst>
              <a:ext uri="{FF2B5EF4-FFF2-40B4-BE49-F238E27FC236}">
                <a16:creationId xmlns:a16="http://schemas.microsoft.com/office/drawing/2014/main" id="{5BB2B4A8-21A0-8053-E344-71BC7F5CEF41}"/>
              </a:ext>
            </a:extLst>
          </p:cNvPr>
          <p:cNvPicPr>
            <a:picLocks noChangeAspect="1"/>
          </p:cNvPicPr>
          <p:nvPr/>
        </p:nvPicPr>
        <p:blipFill rotWithShape="1">
          <a:blip r:embed="rId5"/>
          <a:srcRect l="8831" t="53430" r="52315" b="8068"/>
          <a:stretch/>
        </p:blipFill>
        <p:spPr>
          <a:xfrm>
            <a:off x="679560" y="4161161"/>
            <a:ext cx="4049415" cy="2258316"/>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94BAD0E-D45B-9DD0-EF37-F9A113BC0BC6}"/>
                  </a:ext>
                </a:extLst>
              </p:cNvPr>
              <p:cNvSpPr txBox="1"/>
              <p:nvPr/>
            </p:nvSpPr>
            <p:spPr>
              <a:xfrm>
                <a:off x="2727960" y="6469226"/>
                <a:ext cx="7284720" cy="338554"/>
              </a:xfrm>
              <a:prstGeom prst="rect">
                <a:avLst/>
              </a:prstGeom>
              <a:noFill/>
            </p:spPr>
            <p:txBody>
              <a:bodyPr wrap="square" rtlCol="0">
                <a:spAutoFit/>
              </a:bodyPr>
              <a:lstStyle/>
              <a:p>
                <a:r>
                  <a:rPr kumimoji="1" lang="ja-JP" altLang="en-US" sz="1600"/>
                  <a:t>図</a:t>
                </a:r>
                <a:r>
                  <a:rPr kumimoji="1" lang="en-US" altLang="ja-JP" sz="1600"/>
                  <a:t>3</a:t>
                </a:r>
                <a:r>
                  <a:rPr kumimoji="1" lang="en-US" altLang="ja-JP" sz="1600">
                    <a:solidFill>
                      <a:schemeClr val="tx1"/>
                    </a:solidFill>
                  </a:rPr>
                  <a:t>.</a:t>
                </a:r>
                <a:r>
                  <a:rPr lang="en-US" altLang="ja-JP" sz="1600">
                    <a:solidFill>
                      <a:schemeClr val="tx1"/>
                    </a:solidFill>
                  </a:rPr>
                  <a:t> </a:t>
                </a:r>
                <a14:m>
                  <m:oMath xmlns:m="http://schemas.openxmlformats.org/officeDocument/2006/math">
                    <m:sSub>
                      <m:sSubPr>
                        <m:ctrlPr>
                          <a:rPr kumimoji="1" lang="en-US" altLang="ja-JP" sz="1600" i="1" smtClean="0">
                            <a:solidFill>
                              <a:schemeClr val="tx1"/>
                            </a:solidFill>
                            <a:latin typeface="Cambria Math" panose="02040503050406030204" pitchFamily="18" charset="0"/>
                          </a:rPr>
                        </m:ctrlPr>
                      </m:sSubPr>
                      <m:e>
                        <m:r>
                          <a:rPr kumimoji="1" lang="en-US" altLang="ja-JP" sz="1600" b="0" i="1" smtClean="0">
                            <a:solidFill>
                              <a:schemeClr val="tx1"/>
                            </a:solidFill>
                            <a:latin typeface="Cambria Math" panose="02040503050406030204" pitchFamily="18" charset="0"/>
                          </a:rPr>
                          <m:t>𝑇</m:t>
                        </m:r>
                      </m:e>
                      <m:sub>
                        <m:r>
                          <a:rPr kumimoji="1" lang="en-US" altLang="ja-JP" sz="1600" b="0" i="1" smtClean="0">
                            <a:solidFill>
                              <a:schemeClr val="tx1"/>
                            </a:solidFill>
                            <a:latin typeface="Cambria Math" panose="02040503050406030204" pitchFamily="18" charset="0"/>
                          </a:rPr>
                          <m:t>𝑐𝑐</m:t>
                        </m:r>
                      </m:sub>
                    </m:sSub>
                  </m:oMath>
                </a14:m>
                <a:r>
                  <a:rPr kumimoji="1" lang="ja-JP" altLang="en-US" sz="1600">
                    <a:solidFill>
                      <a:schemeClr val="tx1"/>
                    </a:solidFill>
                  </a:rPr>
                  <a:t>の崩壊幅　横軸は</a:t>
                </a:r>
                <a14:m>
                  <m:oMath xmlns:m="http://schemas.openxmlformats.org/officeDocument/2006/math">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m:t>
                        </m:r>
                      </m:sub>
                      <m:sup>
                        <m:r>
                          <a:rPr lang="en-US" altLang="ja-JP" sz="1600" i="1" dirty="0">
                            <a:latin typeface="Cambria Math" panose="02040503050406030204" pitchFamily="18" charset="0"/>
                          </a:rPr>
                          <m:t>−</m:t>
                        </m:r>
                      </m:sup>
                    </m:sSubSup>
                  </m:oMath>
                </a14:m>
                <a:r>
                  <a:rPr kumimoji="1" lang="ja-JP" altLang="en-US" sz="1600">
                    <a:solidFill>
                      <a:schemeClr val="tx1"/>
                    </a:solidFill>
                  </a:rPr>
                  <a:t>の質量</a:t>
                </a:r>
                <a:r>
                  <a:rPr kumimoji="1" lang="en-US" altLang="ja-JP" sz="1600">
                    <a:solidFill>
                      <a:schemeClr val="tx1"/>
                    </a:solidFill>
                  </a:rPr>
                  <a:t>(MeV) </a:t>
                </a:r>
                <a:r>
                  <a:rPr kumimoji="1" lang="ja-JP" altLang="en-US" sz="1600">
                    <a:solidFill>
                      <a:schemeClr val="tx1"/>
                    </a:solidFill>
                  </a:rPr>
                  <a:t>縦軸は</a:t>
                </a:r>
                <a14:m>
                  <m:oMath xmlns:m="http://schemas.openxmlformats.org/officeDocument/2006/math">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𝑐𝑐𝑠</m:t>
                        </m:r>
                      </m:sub>
                      <m:sup>
                        <m:r>
                          <a:rPr lang="en-US" altLang="ja-JP" sz="1600" i="1" dirty="0">
                            <a:latin typeface="Cambria Math" panose="02040503050406030204" pitchFamily="18" charset="0"/>
                          </a:rPr>
                          <m:t>−</m:t>
                        </m:r>
                      </m:sup>
                    </m:sSubSup>
                  </m:oMath>
                </a14:m>
                <a:r>
                  <a:rPr kumimoji="1" lang="ja-JP" altLang="en-US" sz="1600">
                    <a:solidFill>
                      <a:schemeClr val="tx1"/>
                    </a:solidFill>
                  </a:rPr>
                  <a:t>の質量</a:t>
                </a:r>
                <a:r>
                  <a:rPr kumimoji="1" lang="en-US" altLang="ja-JP" sz="1600">
                    <a:solidFill>
                      <a:schemeClr val="tx1"/>
                    </a:solidFill>
                  </a:rPr>
                  <a:t>(MeV) </a:t>
                </a:r>
                <a:endParaRPr kumimoji="1" lang="ja-JP" altLang="en-US" sz="1600"/>
              </a:p>
            </p:txBody>
          </p:sp>
        </mc:Choice>
        <mc:Fallback xmlns="">
          <p:sp>
            <p:nvSpPr>
              <p:cNvPr id="8" name="テキスト ボックス 7">
                <a:extLst>
                  <a:ext uri="{FF2B5EF4-FFF2-40B4-BE49-F238E27FC236}">
                    <a16:creationId xmlns:a16="http://schemas.microsoft.com/office/drawing/2014/main" id="{794BAD0E-D45B-9DD0-EF37-F9A113BC0BC6}"/>
                  </a:ext>
                </a:extLst>
              </p:cNvPr>
              <p:cNvSpPr txBox="1">
                <a:spLocks noRot="1" noChangeAspect="1" noMove="1" noResize="1" noEditPoints="1" noAdjustHandles="1" noChangeArrowheads="1" noChangeShapeType="1" noTextEdit="1"/>
              </p:cNvSpPr>
              <p:nvPr/>
            </p:nvSpPr>
            <p:spPr>
              <a:xfrm>
                <a:off x="2727960" y="6469226"/>
                <a:ext cx="7284720" cy="338554"/>
              </a:xfrm>
              <a:prstGeom prst="rect">
                <a:avLst/>
              </a:prstGeom>
              <a:blipFill>
                <a:blip r:embed="rId6"/>
                <a:stretch>
                  <a:fillRect l="-502"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DE5B860-F39F-9599-01C2-FB9709B4E693}"/>
                  </a:ext>
                </a:extLst>
              </p:cNvPr>
              <p:cNvSpPr txBox="1"/>
              <p:nvPr/>
            </p:nvSpPr>
            <p:spPr>
              <a:xfrm>
                <a:off x="5793809" y="1293325"/>
                <a:ext cx="2209800" cy="338554"/>
              </a:xfrm>
              <a:prstGeom prst="rect">
                <a:avLst/>
              </a:prstGeom>
              <a:noFill/>
            </p:spPr>
            <p:txBody>
              <a:bodyPr wrap="square">
                <a:spAutoFit/>
              </a:bodyPr>
              <a:lstStyle/>
              <a:p>
                <a14:m>
                  <m:oMath xmlns:m="http://schemas.openxmlformats.org/officeDocument/2006/math">
                    <m:sSubSup>
                      <m:sSubSupPr>
                        <m:ctrlPr>
                          <a:rPr lang="en-US" altLang="ja-JP" sz="1600" b="0" i="1" dirty="0" smtClean="0">
                            <a:latin typeface="Cambria Math" panose="02040503050406030204" pitchFamily="18" charset="0"/>
                          </a:rPr>
                        </m:ctrlPr>
                      </m:sSubSupPr>
                      <m:e>
                        <m:r>
                          <a:rPr lang="en-US" altLang="ja-JP" sz="1600" b="0" i="1" dirty="0" smtClean="0">
                            <a:latin typeface="Cambria Math" panose="02040503050406030204" pitchFamily="18" charset="0"/>
                          </a:rPr>
                          <m:t>𝑇</m:t>
                        </m:r>
                      </m:e>
                      <m:sub>
                        <m:r>
                          <a:rPr lang="en-US" altLang="ja-JP" sz="1600" b="0" i="1" dirty="0" smtClean="0">
                            <a:latin typeface="Cambria Math" panose="02040503050406030204" pitchFamily="18" charset="0"/>
                          </a:rPr>
                          <m:t>𝑐𝑐</m:t>
                        </m:r>
                      </m:sub>
                      <m:sup>
                        <m:r>
                          <a:rPr lang="en-US" altLang="ja-JP" sz="1600" b="0" i="1" dirty="0" smtClean="0">
                            <a:latin typeface="Cambria Math" panose="02040503050406030204" pitchFamily="18" charset="0"/>
                          </a:rPr>
                          <m:t>−</m:t>
                        </m:r>
                      </m:sup>
                    </m:sSubSup>
                    <m:r>
                      <a:rPr lang="en-US" altLang="ja-JP" sz="1600" b="0" i="1" dirty="0" smtClean="0">
                        <a:latin typeface="Cambria Math" panose="02040503050406030204" pitchFamily="18" charset="0"/>
                        <a:ea typeface="Cambria Math" panose="02040503050406030204" pitchFamily="18" charset="0"/>
                      </a:rPr>
                      <m:t>→</m:t>
                    </m:r>
                    <m:sSubSup>
                      <m:sSubSupPr>
                        <m:ctrlPr>
                          <a:rPr lang="en-US" altLang="ja-JP" sz="1600" b="0" i="1" dirty="0" smtClean="0">
                            <a:latin typeface="Cambria Math" panose="02040503050406030204" pitchFamily="18" charset="0"/>
                          </a:rPr>
                        </m:ctrlPr>
                      </m:sSubSupPr>
                      <m:e>
                        <m:r>
                          <a:rPr lang="en-US" altLang="ja-JP" sz="1600" b="0" i="1" dirty="0" smtClean="0">
                            <a:latin typeface="Cambria Math" panose="02040503050406030204" pitchFamily="18" charset="0"/>
                          </a:rPr>
                          <m:t>𝑇</m:t>
                        </m:r>
                      </m:e>
                      <m:sub>
                        <m:r>
                          <a:rPr lang="en-US" altLang="ja-JP" sz="1600" b="0" i="1" dirty="0" smtClean="0">
                            <a:latin typeface="Cambria Math" panose="02040503050406030204" pitchFamily="18" charset="0"/>
                          </a:rPr>
                          <m:t>𝑐𝑐</m:t>
                        </m:r>
                      </m:sub>
                      <m:sup>
                        <m:r>
                          <a:rPr lang="en-US" altLang="ja-JP" sz="1600" b="0" i="1" dirty="0" smtClean="0">
                            <a:latin typeface="Cambria Math" panose="02040503050406030204" pitchFamily="18" charset="0"/>
                          </a:rPr>
                          <m:t>+</m:t>
                        </m:r>
                      </m:sup>
                    </m:sSubSup>
                    <m:r>
                      <a:rPr lang="en-US" altLang="ja-JP" sz="1600" b="0" i="1" dirty="0" smtClean="0">
                        <a:latin typeface="Cambria Math" panose="02040503050406030204" pitchFamily="18" charset="0"/>
                        <a:ea typeface="Cambria Math" panose="02040503050406030204" pitchFamily="18" charset="0"/>
                      </a:rPr>
                      <m:t>𝜂</m:t>
                    </m:r>
                  </m:oMath>
                </a14:m>
                <a:r>
                  <a:rPr lang="ja-JP" altLang="en-US" sz="1600"/>
                  <a:t>の崩壊幅</a:t>
                </a:r>
                <a:endParaRPr lang="ja-JP" altLang="en-US"/>
              </a:p>
            </p:txBody>
          </p:sp>
        </mc:Choice>
        <mc:Fallback xmlns="">
          <p:sp>
            <p:nvSpPr>
              <p:cNvPr id="11" name="テキスト ボックス 10">
                <a:extLst>
                  <a:ext uri="{FF2B5EF4-FFF2-40B4-BE49-F238E27FC236}">
                    <a16:creationId xmlns:a16="http://schemas.microsoft.com/office/drawing/2014/main" id="{1DE5B860-F39F-9599-01C2-FB9709B4E693}"/>
                  </a:ext>
                </a:extLst>
              </p:cNvPr>
              <p:cNvSpPr txBox="1">
                <a:spLocks noRot="1" noChangeAspect="1" noMove="1" noResize="1" noEditPoints="1" noAdjustHandles="1" noChangeArrowheads="1" noChangeShapeType="1" noTextEdit="1"/>
              </p:cNvSpPr>
              <p:nvPr/>
            </p:nvSpPr>
            <p:spPr>
              <a:xfrm>
                <a:off x="5793809" y="1293325"/>
                <a:ext cx="2209800" cy="338554"/>
              </a:xfrm>
              <a:prstGeom prst="rect">
                <a:avLst/>
              </a:prstGeom>
              <a:blipFill>
                <a:blip r:embed="rId7"/>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729E0CF0-95F9-1398-28D2-099090F79D38}"/>
                  </a:ext>
                </a:extLst>
              </p:cNvPr>
              <p:cNvSpPr txBox="1"/>
              <p:nvPr/>
            </p:nvSpPr>
            <p:spPr>
              <a:xfrm>
                <a:off x="1386447" y="1248965"/>
                <a:ext cx="2125980" cy="338554"/>
              </a:xfrm>
              <a:prstGeom prst="rect">
                <a:avLst/>
              </a:prstGeom>
              <a:noFill/>
            </p:spPr>
            <p:txBody>
              <a:bodyPr wrap="square">
                <a:spAutoFit/>
              </a:bodyPr>
              <a:lstStyle/>
              <a:p>
                <a14:m>
                  <m:oMath xmlns:m="http://schemas.openxmlformats.org/officeDocument/2006/math">
                    <m:sSubSup>
                      <m:sSubSupPr>
                        <m:ctrlPr>
                          <a:rPr lang="en-US" altLang="ja-JP" sz="1600" b="0" i="1" dirty="0" smtClean="0">
                            <a:latin typeface="Cambria Math" panose="02040503050406030204" pitchFamily="18" charset="0"/>
                          </a:rPr>
                        </m:ctrlPr>
                      </m:sSubSupPr>
                      <m:e>
                        <m:r>
                          <a:rPr lang="en-US" altLang="ja-JP" sz="1600" b="0" i="1" dirty="0" smtClean="0">
                            <a:latin typeface="Cambria Math" panose="02040503050406030204" pitchFamily="18" charset="0"/>
                          </a:rPr>
                          <m:t>𝑇</m:t>
                        </m:r>
                      </m:e>
                      <m:sub>
                        <m:r>
                          <a:rPr lang="en-US" altLang="ja-JP" sz="1600" b="0" i="1" dirty="0" smtClean="0">
                            <a:latin typeface="Cambria Math" panose="02040503050406030204" pitchFamily="18" charset="0"/>
                          </a:rPr>
                          <m:t>𝑐𝑐𝑠</m:t>
                        </m:r>
                      </m:sub>
                      <m:sup>
                        <m:r>
                          <a:rPr lang="en-US" altLang="ja-JP" sz="1600" b="0" i="1" dirty="0" smtClean="0">
                            <a:latin typeface="Cambria Math" panose="02040503050406030204" pitchFamily="18" charset="0"/>
                          </a:rPr>
                          <m:t>−</m:t>
                        </m:r>
                      </m:sup>
                    </m:sSubSup>
                    <m:r>
                      <a:rPr lang="en-US" altLang="ja-JP" sz="1600" b="0" i="1" dirty="0" smtClean="0">
                        <a:latin typeface="Cambria Math" panose="02040503050406030204" pitchFamily="18" charset="0"/>
                        <a:ea typeface="Cambria Math" panose="02040503050406030204" pitchFamily="18" charset="0"/>
                      </a:rPr>
                      <m:t>→</m:t>
                    </m:r>
                    <m:sSubSup>
                      <m:sSubSupPr>
                        <m:ctrlPr>
                          <a:rPr lang="en-US" altLang="ja-JP" sz="1600" b="0" i="1" dirty="0" smtClean="0">
                            <a:latin typeface="Cambria Math" panose="02040503050406030204" pitchFamily="18" charset="0"/>
                          </a:rPr>
                        </m:ctrlPr>
                      </m:sSubSupPr>
                      <m:e>
                        <m:r>
                          <a:rPr lang="en-US" altLang="ja-JP" sz="1600" b="0" i="1" dirty="0" smtClean="0">
                            <a:latin typeface="Cambria Math" panose="02040503050406030204" pitchFamily="18" charset="0"/>
                          </a:rPr>
                          <m:t>𝑇</m:t>
                        </m:r>
                      </m:e>
                      <m:sub>
                        <m:r>
                          <a:rPr lang="en-US" altLang="ja-JP" sz="1600" b="0" i="1" dirty="0" smtClean="0">
                            <a:latin typeface="Cambria Math" panose="02040503050406030204" pitchFamily="18" charset="0"/>
                          </a:rPr>
                          <m:t>𝑐𝑐𝑠</m:t>
                        </m:r>
                      </m:sub>
                      <m:sup>
                        <m:r>
                          <a:rPr lang="en-US" altLang="ja-JP" sz="1600" b="0" i="1" dirty="0" smtClean="0">
                            <a:latin typeface="Cambria Math" panose="02040503050406030204" pitchFamily="18" charset="0"/>
                          </a:rPr>
                          <m:t>+</m:t>
                        </m:r>
                      </m:sup>
                    </m:sSubSup>
                    <m:r>
                      <a:rPr lang="en-US" altLang="ja-JP" sz="1600" b="0" i="1" dirty="0" smtClean="0">
                        <a:latin typeface="Cambria Math" panose="02040503050406030204" pitchFamily="18" charset="0"/>
                        <a:ea typeface="Cambria Math" panose="02040503050406030204" pitchFamily="18" charset="0"/>
                      </a:rPr>
                      <m:t>𝜋</m:t>
                    </m:r>
                  </m:oMath>
                </a14:m>
                <a:r>
                  <a:rPr lang="ja-JP" altLang="en-US" sz="1600"/>
                  <a:t>の崩壊幅</a:t>
                </a:r>
                <a:endParaRPr lang="en-US" altLang="ja-JP"/>
              </a:p>
            </p:txBody>
          </p:sp>
        </mc:Choice>
        <mc:Fallback xmlns="">
          <p:sp>
            <p:nvSpPr>
              <p:cNvPr id="13" name="テキスト ボックス 12">
                <a:extLst>
                  <a:ext uri="{FF2B5EF4-FFF2-40B4-BE49-F238E27FC236}">
                    <a16:creationId xmlns:a16="http://schemas.microsoft.com/office/drawing/2014/main" id="{729E0CF0-95F9-1398-28D2-099090F79D38}"/>
                  </a:ext>
                </a:extLst>
              </p:cNvPr>
              <p:cNvSpPr txBox="1">
                <a:spLocks noRot="1" noChangeAspect="1" noMove="1" noResize="1" noEditPoints="1" noAdjustHandles="1" noChangeArrowheads="1" noChangeShapeType="1" noTextEdit="1"/>
              </p:cNvSpPr>
              <p:nvPr/>
            </p:nvSpPr>
            <p:spPr>
              <a:xfrm>
                <a:off x="1386447" y="1248965"/>
                <a:ext cx="2125980" cy="338554"/>
              </a:xfrm>
              <a:prstGeom prst="rect">
                <a:avLst/>
              </a:prstGeom>
              <a:blipFill>
                <a:blip r:embed="rId8"/>
                <a:stretch>
                  <a:fillRect t="-5455" b="-2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EED0EE6-0D43-5B45-CB3A-60ABB09ECEAA}"/>
                  </a:ext>
                </a:extLst>
              </p:cNvPr>
              <p:cNvSpPr txBox="1"/>
              <p:nvPr/>
            </p:nvSpPr>
            <p:spPr>
              <a:xfrm>
                <a:off x="1386447" y="3849009"/>
                <a:ext cx="2125980" cy="338554"/>
              </a:xfrm>
              <a:prstGeom prst="rect">
                <a:avLst/>
              </a:prstGeom>
              <a:noFill/>
            </p:spPr>
            <p:txBody>
              <a:bodyPr wrap="square">
                <a:spAutoFit/>
              </a:bodyPr>
              <a:lstStyle/>
              <a:p>
                <a14:m>
                  <m:oMath xmlns:m="http://schemas.openxmlformats.org/officeDocument/2006/math">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𝑐𝑐𝑠</m:t>
                        </m:r>
                      </m:sub>
                      <m:sup>
                        <m:r>
                          <a:rPr lang="en-US" altLang="ja-JP" sz="1600" i="1" dirty="0">
                            <a:latin typeface="Cambria Math" panose="02040503050406030204" pitchFamily="18" charset="0"/>
                          </a:rPr>
                          <m:t>−</m:t>
                        </m:r>
                      </m:sup>
                    </m:sSubSup>
                    <m:r>
                      <a:rPr lang="en-US" altLang="ja-JP" sz="1600" i="1" dirty="0">
                        <a:latin typeface="Cambria Math" panose="02040503050406030204" pitchFamily="18" charset="0"/>
                        <a:ea typeface="Cambria Math" panose="02040503050406030204" pitchFamily="18" charset="0"/>
                      </a:rPr>
                      <m:t>→</m:t>
                    </m:r>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m:t>
                        </m:r>
                      </m:sub>
                      <m:sup>
                        <m:r>
                          <a:rPr lang="en-US" altLang="ja-JP" sz="1600" i="1" dirty="0">
                            <a:latin typeface="Cambria Math" panose="02040503050406030204" pitchFamily="18" charset="0"/>
                          </a:rPr>
                          <m:t>+</m:t>
                        </m:r>
                      </m:sup>
                    </m:sSubSup>
                    <m:r>
                      <a:rPr lang="en-US" altLang="ja-JP" sz="1600" i="1" dirty="0">
                        <a:latin typeface="Cambria Math" panose="02040503050406030204" pitchFamily="18" charset="0"/>
                      </a:rPr>
                      <m:t>𝐾</m:t>
                    </m:r>
                  </m:oMath>
                </a14:m>
                <a:r>
                  <a:rPr lang="ja-JP" altLang="en-US" sz="1600"/>
                  <a:t>の崩壊幅</a:t>
                </a:r>
                <a:endParaRPr lang="en-US" altLang="ja-JP"/>
              </a:p>
            </p:txBody>
          </p:sp>
        </mc:Choice>
        <mc:Fallback xmlns="">
          <p:sp>
            <p:nvSpPr>
              <p:cNvPr id="14" name="テキスト ボックス 13">
                <a:extLst>
                  <a:ext uri="{FF2B5EF4-FFF2-40B4-BE49-F238E27FC236}">
                    <a16:creationId xmlns:a16="http://schemas.microsoft.com/office/drawing/2014/main" id="{8EED0EE6-0D43-5B45-CB3A-60ABB09ECEAA}"/>
                  </a:ext>
                </a:extLst>
              </p:cNvPr>
              <p:cNvSpPr txBox="1">
                <a:spLocks noRot="1" noChangeAspect="1" noMove="1" noResize="1" noEditPoints="1" noAdjustHandles="1" noChangeArrowheads="1" noChangeShapeType="1" noTextEdit="1"/>
              </p:cNvSpPr>
              <p:nvPr/>
            </p:nvSpPr>
            <p:spPr>
              <a:xfrm>
                <a:off x="1386447" y="3849009"/>
                <a:ext cx="2125980" cy="338554"/>
              </a:xfrm>
              <a:prstGeom prst="rect">
                <a:avLst/>
              </a:prstGeom>
              <a:blipFill>
                <a:blip r:embed="rId9"/>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3CC179A1-A5A6-88BE-74A5-545F27112379}"/>
                  </a:ext>
                </a:extLst>
              </p:cNvPr>
              <p:cNvSpPr txBox="1"/>
              <p:nvPr/>
            </p:nvSpPr>
            <p:spPr>
              <a:xfrm>
                <a:off x="5793809" y="3839230"/>
                <a:ext cx="2125980" cy="338554"/>
              </a:xfrm>
              <a:prstGeom prst="rect">
                <a:avLst/>
              </a:prstGeom>
              <a:noFill/>
            </p:spPr>
            <p:txBody>
              <a:bodyPr wrap="square">
                <a:spAutoFit/>
              </a:bodyPr>
              <a:lstStyle/>
              <a:p>
                <a14:m>
                  <m:oMath xmlns:m="http://schemas.openxmlformats.org/officeDocument/2006/math">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m:t>
                        </m:r>
                      </m:sub>
                      <m:sup>
                        <m:r>
                          <a:rPr lang="en-US" altLang="ja-JP" sz="1600" i="1" dirty="0">
                            <a:latin typeface="Cambria Math" panose="02040503050406030204" pitchFamily="18" charset="0"/>
                          </a:rPr>
                          <m:t>−</m:t>
                        </m:r>
                      </m:sup>
                    </m:sSubSup>
                    <m:r>
                      <a:rPr lang="en-US" altLang="ja-JP" sz="1600" i="1" dirty="0">
                        <a:latin typeface="Cambria Math" panose="02040503050406030204" pitchFamily="18" charset="0"/>
                        <a:ea typeface="Cambria Math" panose="02040503050406030204" pitchFamily="18" charset="0"/>
                      </a:rPr>
                      <m:t>→</m:t>
                    </m:r>
                    <m:sSubSup>
                      <m:sSubSupPr>
                        <m:ctrlPr>
                          <a:rPr lang="en-US" altLang="ja-JP" sz="1600" i="1" dirty="0">
                            <a:latin typeface="Cambria Math" panose="02040503050406030204" pitchFamily="18" charset="0"/>
                          </a:rPr>
                        </m:ctrlPr>
                      </m:sSubSupPr>
                      <m:e>
                        <m:r>
                          <a:rPr lang="en-US" altLang="ja-JP" sz="1600" i="1" dirty="0">
                            <a:latin typeface="Cambria Math" panose="02040503050406030204" pitchFamily="18" charset="0"/>
                          </a:rPr>
                          <m:t>𝑇</m:t>
                        </m:r>
                      </m:e>
                      <m:sub>
                        <m:r>
                          <a:rPr lang="en-US" altLang="ja-JP" sz="1600" i="1" dirty="0">
                            <a:latin typeface="Cambria Math" panose="02040503050406030204" pitchFamily="18" charset="0"/>
                          </a:rPr>
                          <m:t>𝑐𝑐𝑠</m:t>
                        </m:r>
                      </m:sub>
                      <m:sup>
                        <m:r>
                          <a:rPr lang="en-US" altLang="ja-JP" sz="1600" i="1" dirty="0">
                            <a:latin typeface="Cambria Math" panose="02040503050406030204" pitchFamily="18" charset="0"/>
                          </a:rPr>
                          <m:t>+</m:t>
                        </m:r>
                      </m:sup>
                    </m:sSubSup>
                    <m:r>
                      <a:rPr lang="en-US" altLang="ja-JP" sz="1600" i="1" dirty="0">
                        <a:latin typeface="Cambria Math" panose="02040503050406030204" pitchFamily="18" charset="0"/>
                      </a:rPr>
                      <m:t>𝐾</m:t>
                    </m:r>
                  </m:oMath>
                </a14:m>
                <a:r>
                  <a:rPr lang="ja-JP" altLang="en-US" sz="1600"/>
                  <a:t>の崩壊幅</a:t>
                </a:r>
                <a:endParaRPr lang="en-US" altLang="ja-JP"/>
              </a:p>
            </p:txBody>
          </p:sp>
        </mc:Choice>
        <mc:Fallback xmlns="">
          <p:sp>
            <p:nvSpPr>
              <p:cNvPr id="15" name="テキスト ボックス 14">
                <a:extLst>
                  <a:ext uri="{FF2B5EF4-FFF2-40B4-BE49-F238E27FC236}">
                    <a16:creationId xmlns:a16="http://schemas.microsoft.com/office/drawing/2014/main" id="{3CC179A1-A5A6-88BE-74A5-545F27112379}"/>
                  </a:ext>
                </a:extLst>
              </p:cNvPr>
              <p:cNvSpPr txBox="1">
                <a:spLocks noRot="1" noChangeAspect="1" noMove="1" noResize="1" noEditPoints="1" noAdjustHandles="1" noChangeArrowheads="1" noChangeShapeType="1" noTextEdit="1"/>
              </p:cNvSpPr>
              <p:nvPr/>
            </p:nvSpPr>
            <p:spPr>
              <a:xfrm>
                <a:off x="5793809" y="3839230"/>
                <a:ext cx="2125980" cy="338554"/>
              </a:xfrm>
              <a:prstGeom prst="rect">
                <a:avLst/>
              </a:prstGeom>
              <a:blipFill>
                <a:blip r:embed="rId10"/>
                <a:stretch>
                  <a:fillRect t="-5455" b="-23636"/>
                </a:stretch>
              </a:blipFill>
            </p:spPr>
            <p:txBody>
              <a:bodyPr/>
              <a:lstStyle/>
              <a:p>
                <a:r>
                  <a:rPr lang="ja-JP" altLang="en-US">
                    <a:noFill/>
                  </a:rPr>
                  <a:t> </a:t>
                </a:r>
              </a:p>
            </p:txBody>
          </p:sp>
        </mc:Fallback>
      </mc:AlternateContent>
      <p:pic>
        <p:nvPicPr>
          <p:cNvPr id="16" name="図 15" descr="グラフィカル ユーザー インターフェイス, グラフ&#10;&#10;自動的に生成された説明">
            <a:extLst>
              <a:ext uri="{FF2B5EF4-FFF2-40B4-BE49-F238E27FC236}">
                <a16:creationId xmlns:a16="http://schemas.microsoft.com/office/drawing/2014/main" id="{11FCA9AE-56E7-1112-7B29-EDC9E65FE84D}"/>
              </a:ext>
            </a:extLst>
          </p:cNvPr>
          <p:cNvPicPr>
            <a:picLocks noChangeAspect="1"/>
          </p:cNvPicPr>
          <p:nvPr/>
        </p:nvPicPr>
        <p:blipFill rotWithShape="1">
          <a:blip r:embed="rId5"/>
          <a:srcRect l="50586" t="11458" r="10048" b="50040"/>
          <a:stretch/>
        </p:blipFill>
        <p:spPr>
          <a:xfrm>
            <a:off x="4847334" y="1573673"/>
            <a:ext cx="4102751" cy="2258316"/>
          </a:xfrm>
          <a:prstGeom prst="rect">
            <a:avLst/>
          </a:prstGeom>
        </p:spPr>
      </p:pic>
      <p:pic>
        <p:nvPicPr>
          <p:cNvPr id="17" name="図 16" descr="グラフィカル ユーザー インターフェイス, グラフ&#10;&#10;自動的に生成された説明">
            <a:extLst>
              <a:ext uri="{FF2B5EF4-FFF2-40B4-BE49-F238E27FC236}">
                <a16:creationId xmlns:a16="http://schemas.microsoft.com/office/drawing/2014/main" id="{3D1C0740-DBB3-49EC-6D44-7AF10757338B}"/>
              </a:ext>
            </a:extLst>
          </p:cNvPr>
          <p:cNvPicPr>
            <a:picLocks noChangeAspect="1"/>
          </p:cNvPicPr>
          <p:nvPr/>
        </p:nvPicPr>
        <p:blipFill rotWithShape="1">
          <a:blip r:embed="rId5"/>
          <a:srcRect l="50504" t="53430" r="9074" b="8068"/>
          <a:stretch/>
        </p:blipFill>
        <p:spPr>
          <a:xfrm>
            <a:off x="4852593" y="4187563"/>
            <a:ext cx="4212806" cy="2258316"/>
          </a:xfrm>
          <a:prstGeom prst="rect">
            <a:avLst/>
          </a:prstGeom>
        </p:spPr>
      </p:pic>
      <p:sp>
        <p:nvSpPr>
          <p:cNvPr id="18" name="テキスト ボックス 17">
            <a:extLst>
              <a:ext uri="{FF2B5EF4-FFF2-40B4-BE49-F238E27FC236}">
                <a16:creationId xmlns:a16="http://schemas.microsoft.com/office/drawing/2014/main" id="{E91DC888-A2A0-BAC8-D173-E6E0CBA9C585}"/>
              </a:ext>
            </a:extLst>
          </p:cNvPr>
          <p:cNvSpPr txBox="1"/>
          <p:nvPr/>
        </p:nvSpPr>
        <p:spPr>
          <a:xfrm>
            <a:off x="8808720" y="2390876"/>
            <a:ext cx="3505200" cy="646331"/>
          </a:xfrm>
          <a:prstGeom prst="rect">
            <a:avLst/>
          </a:prstGeom>
          <a:noFill/>
        </p:spPr>
        <p:txBody>
          <a:bodyPr wrap="square" rtlCol="0">
            <a:spAutoFit/>
          </a:bodyPr>
          <a:lstStyle/>
          <a:p>
            <a:r>
              <a:rPr kumimoji="1" lang="ja-JP" altLang="en-US"/>
              <a:t>崩壊幅は</a:t>
            </a:r>
            <a:r>
              <a:rPr kumimoji="1" lang="en-US" altLang="ja-JP"/>
              <a:t>100MeV</a:t>
            </a:r>
            <a:r>
              <a:rPr kumimoji="1" lang="ja-JP" altLang="en-US"/>
              <a:t>を超えており、おそらく観測は難しい</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3BFE640-AF33-9C2B-5692-AE560557AB40}"/>
                  </a:ext>
                </a:extLst>
              </p:cNvPr>
              <p:cNvSpPr txBox="1"/>
              <p:nvPr/>
            </p:nvSpPr>
            <p:spPr>
              <a:xfrm>
                <a:off x="8999220" y="4657059"/>
                <a:ext cx="3124200" cy="1200329"/>
              </a:xfrm>
              <a:prstGeom prst="rect">
                <a:avLst/>
              </a:prstGeom>
              <a:noFill/>
            </p:spPr>
            <p:txBody>
              <a:bodyPr wrap="square" rtlCol="0">
                <a:spAutoFit/>
              </a:bodyPr>
              <a:lstStyle/>
              <a:p>
                <a:r>
                  <a:rPr kumimoji="1" lang="ja-JP" altLang="en-US"/>
                  <a:t>クォークモデルとカイラルダイクォーク模型の結果が正しいなら</a:t>
                </a:r>
                <a14:m>
                  <m:oMath xmlns:m="http://schemas.openxmlformats.org/officeDocument/2006/math">
                    <m:r>
                      <a:rPr lang="en-US" altLang="ja-JP" sz="1800" i="1" dirty="0" smtClean="0">
                        <a:latin typeface="Cambria Math" panose="02040503050406030204" pitchFamily="18" charset="0"/>
                      </a:rPr>
                      <m:t>𝐾</m:t>
                    </m:r>
                  </m:oMath>
                </a14:m>
                <a:r>
                  <a:rPr kumimoji="1" lang="ja-JP" altLang="en-US"/>
                  <a:t>放出崩壊は起こらない</a:t>
                </a:r>
              </a:p>
            </p:txBody>
          </p:sp>
        </mc:Choice>
        <mc:Fallback xmlns="">
          <p:sp>
            <p:nvSpPr>
              <p:cNvPr id="19" name="テキスト ボックス 18">
                <a:extLst>
                  <a:ext uri="{FF2B5EF4-FFF2-40B4-BE49-F238E27FC236}">
                    <a16:creationId xmlns:a16="http://schemas.microsoft.com/office/drawing/2014/main" id="{43BFE640-AF33-9C2B-5692-AE560557AB40}"/>
                  </a:ext>
                </a:extLst>
              </p:cNvPr>
              <p:cNvSpPr txBox="1">
                <a:spLocks noRot="1" noChangeAspect="1" noMove="1" noResize="1" noEditPoints="1" noAdjustHandles="1" noChangeArrowheads="1" noChangeShapeType="1" noTextEdit="1"/>
              </p:cNvSpPr>
              <p:nvPr/>
            </p:nvSpPr>
            <p:spPr>
              <a:xfrm>
                <a:off x="8999220" y="4657059"/>
                <a:ext cx="3124200" cy="1200329"/>
              </a:xfrm>
              <a:prstGeom prst="rect">
                <a:avLst/>
              </a:prstGeom>
              <a:blipFill>
                <a:blip r:embed="rId11"/>
                <a:stretch>
                  <a:fillRect l="-1559" t="-3046" r="-1170" b="-71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487987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0CE2762-4FA1-9AC6-2350-E9CAEE7B22E7}"/>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164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910B-CAD9-8034-AC64-C1DBB9050C9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7F7A124-6468-A0FA-40B4-7556DF63F620}"/>
              </a:ext>
            </a:extLst>
          </p:cNvPr>
          <p:cNvSpPr/>
          <p:nvPr/>
        </p:nvSpPr>
        <p:spPr>
          <a:xfrm>
            <a:off x="0" y="0"/>
            <a:ext cx="12192000" cy="81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BE6F106-6A62-29FE-A106-70A5F151AD1C}"/>
              </a:ext>
            </a:extLst>
          </p:cNvPr>
          <p:cNvSpPr txBox="1"/>
          <p:nvPr/>
        </p:nvSpPr>
        <p:spPr>
          <a:xfrm>
            <a:off x="0" y="47697"/>
            <a:ext cx="10170826" cy="769441"/>
          </a:xfrm>
          <a:prstGeom prst="rect">
            <a:avLst/>
          </a:prstGeom>
          <a:noFill/>
        </p:spPr>
        <p:txBody>
          <a:bodyPr wrap="square" rtlCol="0">
            <a:spAutoFit/>
          </a:bodyPr>
          <a:lstStyle/>
          <a:p>
            <a:r>
              <a:rPr kumimoji="1" lang="en-US" altLang="ja-JP" sz="4400">
                <a:solidFill>
                  <a:schemeClr val="bg1"/>
                </a:solidFill>
              </a:rPr>
              <a:t>From Isoscalar to Isovector</a:t>
            </a:r>
            <a:endParaRPr kumimoji="1" lang="ja-JP" altLang="en-US" sz="4400">
              <a:solidFill>
                <a:schemeClr val="bg1"/>
              </a:solidFill>
            </a:endParaRPr>
          </a:p>
        </p:txBody>
      </p:sp>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0AF99470-6170-3729-F045-4B73AA3BB7B6}"/>
                  </a:ext>
                </a:extLst>
              </p:cNvPr>
              <p:cNvSpPr txBox="1"/>
              <p:nvPr/>
            </p:nvSpPr>
            <p:spPr>
              <a:xfrm>
                <a:off x="11171784" y="6396335"/>
                <a:ext cx="1020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kumimoji="1" lang="ja-JP" altLang="en-US" sz="2400" i="1" smtClean="0">
                              <a:latin typeface="Cambria Math" panose="02040503050406030204" pitchFamily="18" charset="0"/>
                            </a:rPr>
                          </m:ctrlPr>
                        </m:fPr>
                        <m:num>
                          <m:r>
                            <a:rPr kumimoji="1" lang="en-US" altLang="ja-JP" sz="2400" b="0" i="1" smtClean="0">
                              <a:latin typeface="Cambria Math" panose="02040503050406030204" pitchFamily="18" charset="0"/>
                            </a:rPr>
                            <m:t>7</m:t>
                          </m:r>
                        </m:num>
                        <m:den>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6</m:t>
                          </m:r>
                        </m:den>
                      </m:f>
                    </m:oMath>
                  </m:oMathPara>
                </a14:m>
                <a:endParaRPr kumimoji="1" lang="ja-JP" altLang="en-US"/>
              </a:p>
            </p:txBody>
          </p:sp>
        </mc:Choice>
        <mc:Fallback>
          <p:sp>
            <p:nvSpPr>
              <p:cNvPr id="32" name="テキスト ボックス 31">
                <a:extLst>
                  <a:ext uri="{FF2B5EF4-FFF2-40B4-BE49-F238E27FC236}">
                    <a16:creationId xmlns:a16="http://schemas.microsoft.com/office/drawing/2014/main" id="{0AF99470-6170-3729-F045-4B73AA3BB7B6}"/>
                  </a:ext>
                </a:extLst>
              </p:cNvPr>
              <p:cNvSpPr txBox="1">
                <a:spLocks noRot="1" noChangeAspect="1" noMove="1" noResize="1" noEditPoints="1" noAdjustHandles="1" noChangeArrowheads="1" noChangeShapeType="1" noTextEdit="1"/>
              </p:cNvSpPr>
              <p:nvPr/>
            </p:nvSpPr>
            <p:spPr>
              <a:xfrm>
                <a:off x="11171784" y="6396335"/>
                <a:ext cx="1020216" cy="461665"/>
              </a:xfrm>
              <a:prstGeom prst="rect">
                <a:avLst/>
              </a:prstGeom>
              <a:blipFill>
                <a:blip r:embed="rId3"/>
                <a:stretch>
                  <a:fillRect l="-20732" t="-127027" b="-191892"/>
                </a:stretch>
              </a:blipFill>
            </p:spPr>
            <p:txBody>
              <a:bodyPr/>
              <a:lstStyle/>
              <a:p>
                <a:r>
                  <a:rPr lang="ja-JP" altLang="en-US">
                    <a:noFill/>
                  </a:rPr>
                  <a:t> </a:t>
                </a:r>
              </a:p>
            </p:txBody>
          </p:sp>
        </mc:Fallback>
      </mc:AlternateContent>
      <p:grpSp>
        <p:nvGrpSpPr>
          <p:cNvPr id="22" name="グループ化 21">
            <a:extLst>
              <a:ext uri="{FF2B5EF4-FFF2-40B4-BE49-F238E27FC236}">
                <a16:creationId xmlns:a16="http://schemas.microsoft.com/office/drawing/2014/main" id="{312EF7F5-B3C7-9D43-863B-C134C33CFC5A}"/>
              </a:ext>
            </a:extLst>
          </p:cNvPr>
          <p:cNvGrpSpPr/>
          <p:nvPr/>
        </p:nvGrpSpPr>
        <p:grpSpPr>
          <a:xfrm>
            <a:off x="704419" y="1133345"/>
            <a:ext cx="4789972" cy="5175925"/>
            <a:chOff x="6698821" y="1095346"/>
            <a:chExt cx="4789972" cy="5175925"/>
          </a:xfrm>
        </p:grpSpPr>
        <p:grpSp>
          <p:nvGrpSpPr>
            <p:cNvPr id="23" name="グループ化 22">
              <a:extLst>
                <a:ext uri="{FF2B5EF4-FFF2-40B4-BE49-F238E27FC236}">
                  <a16:creationId xmlns:a16="http://schemas.microsoft.com/office/drawing/2014/main" id="{C4803291-AFAB-E5F3-D34D-9622CB886838}"/>
                </a:ext>
              </a:extLst>
            </p:cNvPr>
            <p:cNvGrpSpPr/>
            <p:nvPr/>
          </p:nvGrpSpPr>
          <p:grpSpPr>
            <a:xfrm>
              <a:off x="9559685" y="4057735"/>
              <a:ext cx="1761292" cy="1742892"/>
              <a:chOff x="6037721" y="3900979"/>
              <a:chExt cx="2344280" cy="2319789"/>
            </a:xfrm>
          </p:grpSpPr>
          <p:grpSp>
            <p:nvGrpSpPr>
              <p:cNvPr id="81" name="グループ化 80">
                <a:extLst>
                  <a:ext uri="{FF2B5EF4-FFF2-40B4-BE49-F238E27FC236}">
                    <a16:creationId xmlns:a16="http://schemas.microsoft.com/office/drawing/2014/main" id="{5CDD5C77-581C-DF36-5878-2646559B7290}"/>
                  </a:ext>
                </a:extLst>
              </p:cNvPr>
              <p:cNvGrpSpPr/>
              <p:nvPr/>
            </p:nvGrpSpPr>
            <p:grpSpPr>
              <a:xfrm>
                <a:off x="6037721" y="3900979"/>
                <a:ext cx="2344280" cy="2319789"/>
                <a:chOff x="2791601" y="3739925"/>
                <a:chExt cx="2344280" cy="2319789"/>
              </a:xfrm>
            </p:grpSpPr>
            <p:sp>
              <p:nvSpPr>
                <p:cNvPr id="87" name="フローチャート: 結合子 86">
                  <a:extLst>
                    <a:ext uri="{FF2B5EF4-FFF2-40B4-BE49-F238E27FC236}">
                      <a16:creationId xmlns:a16="http://schemas.microsoft.com/office/drawing/2014/main" id="{AE9BD0D7-2CAC-5FCA-FE8E-2FC49F4CAA4F}"/>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13899B4C-A8A2-93C9-4866-A895621EC727}"/>
                    </a:ext>
                  </a:extLst>
                </p:cNvPr>
                <p:cNvGrpSpPr/>
                <p:nvPr/>
              </p:nvGrpSpPr>
              <p:grpSpPr>
                <a:xfrm>
                  <a:off x="3247602" y="4840481"/>
                  <a:ext cx="1509816" cy="888715"/>
                  <a:chOff x="794834" y="3462482"/>
                  <a:chExt cx="1509816" cy="888715"/>
                </a:xfrm>
              </p:grpSpPr>
              <p:grpSp>
                <p:nvGrpSpPr>
                  <p:cNvPr id="89" name="グループ化 88">
                    <a:extLst>
                      <a:ext uri="{FF2B5EF4-FFF2-40B4-BE49-F238E27FC236}">
                        <a16:creationId xmlns:a16="http://schemas.microsoft.com/office/drawing/2014/main" id="{0446F1C7-32D4-ADFE-FBB8-E8BCF6CCB4B1}"/>
                      </a:ext>
                    </a:extLst>
                  </p:cNvPr>
                  <p:cNvGrpSpPr/>
                  <p:nvPr/>
                </p:nvGrpSpPr>
                <p:grpSpPr>
                  <a:xfrm>
                    <a:off x="1589947" y="3490930"/>
                    <a:ext cx="714703" cy="860267"/>
                    <a:chOff x="3926883" y="3542625"/>
                    <a:chExt cx="714703" cy="860267"/>
                  </a:xfrm>
                </p:grpSpPr>
                <mc:AlternateContent xmlns:mc="http://schemas.openxmlformats.org/markup-compatibility/2006">
                  <mc:Choice xmlns:a14="http://schemas.microsoft.com/office/drawing/2010/main" Requires="a14">
                    <p:sp>
                      <p:nvSpPr>
                        <p:cNvPr id="93" name="テキスト ボックス 92">
                          <a:extLst>
                            <a:ext uri="{FF2B5EF4-FFF2-40B4-BE49-F238E27FC236}">
                              <a16:creationId xmlns:a16="http://schemas.microsoft.com/office/drawing/2014/main" id="{69B6D802-0186-9D16-0988-29FFB6D517C1}"/>
                            </a:ext>
                          </a:extLst>
                        </p:cNvPr>
                        <p:cNvSpPr txBox="1"/>
                        <p:nvPr/>
                      </p:nvSpPr>
                      <p:spPr>
                        <a:xfrm>
                          <a:off x="3926883" y="3542625"/>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93" name="テキスト ボックス 92">
                          <a:extLst>
                            <a:ext uri="{FF2B5EF4-FFF2-40B4-BE49-F238E27FC236}">
                              <a16:creationId xmlns:a16="http://schemas.microsoft.com/office/drawing/2014/main" id="{69B6D802-0186-9D16-0988-29FFB6D517C1}"/>
                            </a:ext>
                          </a:extLst>
                        </p:cNvPr>
                        <p:cNvSpPr txBox="1">
                          <a:spLocks noRot="1" noChangeAspect="1" noMove="1" noResize="1" noEditPoints="1" noAdjustHandles="1" noChangeArrowheads="1" noChangeShapeType="1" noTextEdit="1"/>
                        </p:cNvSpPr>
                        <p:nvPr/>
                      </p:nvSpPr>
                      <p:spPr>
                        <a:xfrm>
                          <a:off x="3926883" y="3542625"/>
                          <a:ext cx="714703" cy="860267"/>
                        </a:xfrm>
                        <a:prstGeom prst="rect">
                          <a:avLst/>
                        </a:prstGeom>
                        <a:blipFill>
                          <a:blip r:embed="rId4"/>
                          <a:stretch>
                            <a:fillRect l="-4651" r="-4651"/>
                          </a:stretch>
                        </a:blipFill>
                      </p:spPr>
                      <p:txBody>
                        <a:bodyPr/>
                        <a:lstStyle/>
                        <a:p>
                          <a:r>
                            <a:rPr lang="ja-JP" altLang="en-US">
                              <a:noFill/>
                            </a:rPr>
                            <a:t> </a:t>
                          </a:r>
                        </a:p>
                      </p:txBody>
                    </p:sp>
                  </mc:Fallback>
                </mc:AlternateContent>
                <p:sp>
                  <p:nvSpPr>
                    <p:cNvPr id="94" name="円/楕円 93">
                      <a:extLst>
                        <a:ext uri="{FF2B5EF4-FFF2-40B4-BE49-F238E27FC236}">
                          <a16:creationId xmlns:a16="http://schemas.microsoft.com/office/drawing/2014/main" id="{FA98BB52-DD6C-FEEF-7D41-E93FD739FE2C}"/>
                        </a:ext>
                      </a:extLst>
                    </p:cNvPr>
                    <p:cNvSpPr/>
                    <p:nvPr/>
                  </p:nvSpPr>
                  <p:spPr>
                    <a:xfrm>
                      <a:off x="3990591"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ADAC81D9-CB09-8A7D-C824-D2FA88C636E6}"/>
                      </a:ext>
                    </a:extLst>
                  </p:cNvPr>
                  <p:cNvGrpSpPr/>
                  <p:nvPr/>
                </p:nvGrpSpPr>
                <p:grpSpPr>
                  <a:xfrm>
                    <a:off x="794834" y="3462482"/>
                    <a:ext cx="604309" cy="860267"/>
                    <a:chOff x="3512998" y="5077157"/>
                    <a:chExt cx="604309" cy="860267"/>
                  </a:xfrm>
                </p:grpSpPr>
                <mc:AlternateContent xmlns:mc="http://schemas.openxmlformats.org/markup-compatibility/2006">
                  <mc:Choice xmlns:a14="http://schemas.microsoft.com/office/drawing/2010/main" Requires="a14">
                    <p:sp>
                      <p:nvSpPr>
                        <p:cNvPr id="91" name="テキスト ボックス 90">
                          <a:extLst>
                            <a:ext uri="{FF2B5EF4-FFF2-40B4-BE49-F238E27FC236}">
                              <a16:creationId xmlns:a16="http://schemas.microsoft.com/office/drawing/2014/main" id="{591AB25D-80D3-C943-41D7-231DEF9E9C0B}"/>
                            </a:ext>
                          </a:extLst>
                        </p:cNvPr>
                        <p:cNvSpPr txBox="1"/>
                        <p:nvPr/>
                      </p:nvSpPr>
                      <p:spPr>
                        <a:xfrm>
                          <a:off x="3547263" y="5077157"/>
                          <a:ext cx="570044"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𝑠</m:t>
                                </m:r>
                              </m:oMath>
                            </m:oMathPara>
                          </a14:m>
                          <a:endParaRPr kumimoji="1" lang="ja-JP" altLang="en-US"/>
                        </a:p>
                      </p:txBody>
                    </p:sp>
                  </mc:Choice>
                  <mc:Fallback>
                    <p:sp>
                      <p:nvSpPr>
                        <p:cNvPr id="91" name="テキスト ボックス 90">
                          <a:extLst>
                            <a:ext uri="{FF2B5EF4-FFF2-40B4-BE49-F238E27FC236}">
                              <a16:creationId xmlns:a16="http://schemas.microsoft.com/office/drawing/2014/main" id="{591AB25D-80D3-C943-41D7-231DEF9E9C0B}"/>
                            </a:ext>
                          </a:extLst>
                        </p:cNvPr>
                        <p:cNvSpPr txBox="1">
                          <a:spLocks noRot="1" noChangeAspect="1" noMove="1" noResize="1" noEditPoints="1" noAdjustHandles="1" noChangeArrowheads="1" noChangeShapeType="1" noTextEdit="1"/>
                        </p:cNvSpPr>
                        <p:nvPr/>
                      </p:nvSpPr>
                      <p:spPr>
                        <a:xfrm>
                          <a:off x="3547263" y="5077157"/>
                          <a:ext cx="570044" cy="860267"/>
                        </a:xfrm>
                        <a:prstGeom prst="rect">
                          <a:avLst/>
                        </a:prstGeom>
                        <a:blipFill>
                          <a:blip r:embed="rId5"/>
                          <a:stretch>
                            <a:fillRect/>
                          </a:stretch>
                        </a:blipFill>
                      </p:spPr>
                      <p:txBody>
                        <a:bodyPr/>
                        <a:lstStyle/>
                        <a:p>
                          <a:r>
                            <a:rPr lang="ja-JP" altLang="en-US">
                              <a:noFill/>
                            </a:rPr>
                            <a:t> </a:t>
                          </a:r>
                        </a:p>
                      </p:txBody>
                    </p:sp>
                  </mc:Fallback>
                </mc:AlternateContent>
                <p:sp>
                  <p:nvSpPr>
                    <p:cNvPr id="92" name="円/楕円 91">
                      <a:extLst>
                        <a:ext uri="{FF2B5EF4-FFF2-40B4-BE49-F238E27FC236}">
                          <a16:creationId xmlns:a16="http://schemas.microsoft.com/office/drawing/2014/main" id="{B510EB0C-545E-C53F-E97E-CCE00192BEA0}"/>
                        </a:ext>
                      </a:extLst>
                    </p:cNvPr>
                    <p:cNvSpPr/>
                    <p:nvPr/>
                  </p:nvSpPr>
                  <p:spPr>
                    <a:xfrm>
                      <a:off x="3512998"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mc:Choice xmlns:a14="http://schemas.microsoft.com/office/drawing/2010/main" Requires="a14">
              <p:sp>
                <p:nvSpPr>
                  <p:cNvPr id="82" name="テキスト ボックス 81">
                    <a:extLst>
                      <a:ext uri="{FF2B5EF4-FFF2-40B4-BE49-F238E27FC236}">
                        <a16:creationId xmlns:a16="http://schemas.microsoft.com/office/drawing/2014/main" id="{9085C9ED-665D-9052-9FD1-40216FE3C16E}"/>
                      </a:ext>
                    </a:extLst>
                  </p:cNvPr>
                  <p:cNvSpPr txBox="1"/>
                  <p:nvPr/>
                </p:nvSpPr>
                <p:spPr>
                  <a:xfrm>
                    <a:off x="7257891" y="417246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82" name="テキスト ボックス 81">
                    <a:extLst>
                      <a:ext uri="{FF2B5EF4-FFF2-40B4-BE49-F238E27FC236}">
                        <a16:creationId xmlns:a16="http://schemas.microsoft.com/office/drawing/2014/main" id="{9085C9ED-665D-9052-9FD1-40216FE3C16E}"/>
                      </a:ext>
                    </a:extLst>
                  </p:cNvPr>
                  <p:cNvSpPr txBox="1">
                    <a:spLocks noRot="1" noChangeAspect="1" noMove="1" noResize="1" noEditPoints="1" noAdjustHandles="1" noChangeArrowheads="1" noChangeShapeType="1" noTextEdit="1"/>
                  </p:cNvSpPr>
                  <p:nvPr/>
                </p:nvSpPr>
                <p:spPr>
                  <a:xfrm>
                    <a:off x="7257891" y="4172467"/>
                    <a:ext cx="714703" cy="707886"/>
                  </a:xfrm>
                  <a:prstGeom prst="rect">
                    <a:avLst/>
                  </a:prstGeom>
                  <a:blipFill>
                    <a:blip r:embed="rId6"/>
                    <a:stretch>
                      <a:fillRect b="-18605"/>
                    </a:stretch>
                  </a:blipFill>
                </p:spPr>
                <p:txBody>
                  <a:bodyPr/>
                  <a:lstStyle/>
                  <a:p>
                    <a:r>
                      <a:rPr lang="ja-JP" altLang="en-US">
                        <a:noFill/>
                      </a:rPr>
                      <a:t> </a:t>
                    </a:r>
                  </a:p>
                </p:txBody>
              </p:sp>
            </mc:Fallback>
          </mc:AlternateContent>
          <p:sp>
            <p:nvSpPr>
              <p:cNvPr id="83" name="円/楕円 82">
                <a:extLst>
                  <a:ext uri="{FF2B5EF4-FFF2-40B4-BE49-F238E27FC236}">
                    <a16:creationId xmlns:a16="http://schemas.microsoft.com/office/drawing/2014/main" id="{7C27D4E2-371E-5DA1-A09A-B43DAAB7A8CE}"/>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84" name="テキスト ボックス 83">
                    <a:extLst>
                      <a:ext uri="{FF2B5EF4-FFF2-40B4-BE49-F238E27FC236}">
                        <a16:creationId xmlns:a16="http://schemas.microsoft.com/office/drawing/2014/main" id="{8985ED34-4BF3-6A89-1BF1-697C1691C25B}"/>
                      </a:ext>
                    </a:extLst>
                  </p:cNvPr>
                  <p:cNvSpPr txBox="1"/>
                  <p:nvPr/>
                </p:nvSpPr>
                <p:spPr>
                  <a:xfrm>
                    <a:off x="6481968" y="4172467"/>
                    <a:ext cx="5700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84" name="テキスト ボックス 83">
                    <a:extLst>
                      <a:ext uri="{FF2B5EF4-FFF2-40B4-BE49-F238E27FC236}">
                        <a16:creationId xmlns:a16="http://schemas.microsoft.com/office/drawing/2014/main" id="{8985ED34-4BF3-6A89-1BF1-697C1691C25B}"/>
                      </a:ext>
                    </a:extLst>
                  </p:cNvPr>
                  <p:cNvSpPr txBox="1">
                    <a:spLocks noRot="1" noChangeAspect="1" noMove="1" noResize="1" noEditPoints="1" noAdjustHandles="1" noChangeArrowheads="1" noChangeShapeType="1" noTextEdit="1"/>
                  </p:cNvSpPr>
                  <p:nvPr/>
                </p:nvSpPr>
                <p:spPr>
                  <a:xfrm>
                    <a:off x="6481968" y="4172467"/>
                    <a:ext cx="570043" cy="707886"/>
                  </a:xfrm>
                  <a:prstGeom prst="rect">
                    <a:avLst/>
                  </a:prstGeom>
                  <a:blipFill>
                    <a:blip r:embed="rId7"/>
                    <a:stretch>
                      <a:fillRect l="-8824" r="-5882" b="-18605"/>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F769F1FB-3D6F-2533-D5EE-9E3457683D5D}"/>
                  </a:ext>
                </a:extLst>
              </p:cNvPr>
              <p:cNvSpPr/>
              <p:nvPr/>
            </p:nvSpPr>
            <p:spPr>
              <a:xfrm>
                <a:off x="6493722" y="4337735"/>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DFD9C3B4-001A-72AC-1303-A08F37D3EEC1}"/>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5A1D8BB4-A9F0-10EB-567D-A79F5B4816AC}"/>
                </a:ext>
              </a:extLst>
            </p:cNvPr>
            <p:cNvGrpSpPr/>
            <p:nvPr/>
          </p:nvGrpSpPr>
          <p:grpSpPr>
            <a:xfrm>
              <a:off x="6870237" y="1565990"/>
              <a:ext cx="1761292" cy="1742892"/>
              <a:chOff x="2791601" y="3739925"/>
              <a:chExt cx="2344280" cy="2319789"/>
            </a:xfrm>
          </p:grpSpPr>
          <p:sp>
            <p:nvSpPr>
              <p:cNvPr id="70" name="フローチャート: 結合子 69">
                <a:extLst>
                  <a:ext uri="{FF2B5EF4-FFF2-40B4-BE49-F238E27FC236}">
                    <a16:creationId xmlns:a16="http://schemas.microsoft.com/office/drawing/2014/main" id="{722F55B1-FA29-0445-6626-47C7E868C74B}"/>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FB12CA3E-6766-06FB-7E53-71A0A0ED2DC4}"/>
                  </a:ext>
                </a:extLst>
              </p:cNvPr>
              <p:cNvGrpSpPr/>
              <p:nvPr/>
            </p:nvGrpSpPr>
            <p:grpSpPr>
              <a:xfrm>
                <a:off x="3247602" y="3889140"/>
                <a:ext cx="1518327" cy="1860756"/>
                <a:chOff x="6783282" y="3889140"/>
                <a:chExt cx="1518327" cy="1860756"/>
              </a:xfrm>
            </p:grpSpPr>
            <p:grpSp>
              <p:nvGrpSpPr>
                <p:cNvPr id="72" name="グループ化 71">
                  <a:extLst>
                    <a:ext uri="{FF2B5EF4-FFF2-40B4-BE49-F238E27FC236}">
                      <a16:creationId xmlns:a16="http://schemas.microsoft.com/office/drawing/2014/main" id="{0BB5875E-02F6-2258-3313-A310AFEACE54}"/>
                    </a:ext>
                  </a:extLst>
                </p:cNvPr>
                <p:cNvGrpSpPr/>
                <p:nvPr/>
              </p:nvGrpSpPr>
              <p:grpSpPr>
                <a:xfrm>
                  <a:off x="6783282" y="4846414"/>
                  <a:ext cx="1518327" cy="903482"/>
                  <a:chOff x="794834" y="3468415"/>
                  <a:chExt cx="1518327" cy="903482"/>
                </a:xfrm>
              </p:grpSpPr>
              <p:grpSp>
                <p:nvGrpSpPr>
                  <p:cNvPr id="75" name="グループ化 74">
                    <a:extLst>
                      <a:ext uri="{FF2B5EF4-FFF2-40B4-BE49-F238E27FC236}">
                        <a16:creationId xmlns:a16="http://schemas.microsoft.com/office/drawing/2014/main" id="{ED39FC37-FE3F-A6D1-D8CA-2AE09358C23C}"/>
                      </a:ext>
                    </a:extLst>
                  </p:cNvPr>
                  <p:cNvGrpSpPr/>
                  <p:nvPr/>
                </p:nvGrpSpPr>
                <p:grpSpPr>
                  <a:xfrm>
                    <a:off x="1598458" y="3511630"/>
                    <a:ext cx="714703" cy="860267"/>
                    <a:chOff x="3935394" y="3563325"/>
                    <a:chExt cx="714703" cy="860267"/>
                  </a:xfrm>
                </p:grpSpPr>
                <mc:AlternateContent xmlns:mc="http://schemas.openxmlformats.org/markup-compatibility/2006">
                  <mc:Choice xmlns:a14="http://schemas.microsoft.com/office/drawing/2010/main" Requires="a14">
                    <p:sp>
                      <p:nvSpPr>
                        <p:cNvPr id="79" name="テキスト ボックス 78">
                          <a:extLst>
                            <a:ext uri="{FF2B5EF4-FFF2-40B4-BE49-F238E27FC236}">
                              <a16:creationId xmlns:a16="http://schemas.microsoft.com/office/drawing/2014/main" id="{4A766F61-1287-B6C0-0E05-5FDFE01B247D}"/>
                            </a:ext>
                          </a:extLst>
                        </p:cNvPr>
                        <p:cNvSpPr txBox="1"/>
                        <p:nvPr/>
                      </p:nvSpPr>
                      <p:spPr>
                        <a:xfrm>
                          <a:off x="3935394" y="3563325"/>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79" name="テキスト ボックス 78">
                          <a:extLst>
                            <a:ext uri="{FF2B5EF4-FFF2-40B4-BE49-F238E27FC236}">
                              <a16:creationId xmlns:a16="http://schemas.microsoft.com/office/drawing/2014/main" id="{4A766F61-1287-B6C0-0E05-5FDFE01B247D}"/>
                            </a:ext>
                          </a:extLst>
                        </p:cNvPr>
                        <p:cNvSpPr txBox="1">
                          <a:spLocks noRot="1" noChangeAspect="1" noMove="1" noResize="1" noEditPoints="1" noAdjustHandles="1" noChangeArrowheads="1" noChangeShapeType="1" noTextEdit="1"/>
                        </p:cNvSpPr>
                        <p:nvPr/>
                      </p:nvSpPr>
                      <p:spPr>
                        <a:xfrm>
                          <a:off x="3935394" y="3563325"/>
                          <a:ext cx="714703" cy="860267"/>
                        </a:xfrm>
                        <a:prstGeom prst="rect">
                          <a:avLst/>
                        </a:prstGeom>
                        <a:blipFill>
                          <a:blip r:embed="rId8"/>
                          <a:stretch>
                            <a:fillRect l="-6977" r="-4651"/>
                          </a:stretch>
                        </a:blipFill>
                      </p:spPr>
                      <p:txBody>
                        <a:bodyPr/>
                        <a:lstStyle/>
                        <a:p>
                          <a:r>
                            <a:rPr lang="ja-JP" altLang="en-US">
                              <a:noFill/>
                            </a:rPr>
                            <a:t> </a:t>
                          </a:r>
                        </a:p>
                      </p:txBody>
                    </p:sp>
                  </mc:Fallback>
                </mc:AlternateContent>
                <p:sp>
                  <p:nvSpPr>
                    <p:cNvPr id="80" name="円/楕円 79">
                      <a:extLst>
                        <a:ext uri="{FF2B5EF4-FFF2-40B4-BE49-F238E27FC236}">
                          <a16:creationId xmlns:a16="http://schemas.microsoft.com/office/drawing/2014/main" id="{83B9F0A2-FD5C-E896-229B-7AEF303061BB}"/>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1B8AA7C7-ABCB-7288-2E25-231A06B64B2E}"/>
                      </a:ext>
                    </a:extLst>
                  </p:cNvPr>
                  <p:cNvGrpSpPr/>
                  <p:nvPr/>
                </p:nvGrpSpPr>
                <p:grpSpPr>
                  <a:xfrm>
                    <a:off x="794834" y="3468415"/>
                    <a:ext cx="604309" cy="860265"/>
                    <a:chOff x="3512998" y="5083090"/>
                    <a:chExt cx="604309" cy="860265"/>
                  </a:xfrm>
                </p:grpSpPr>
                <mc:AlternateContent xmlns:mc="http://schemas.openxmlformats.org/markup-compatibility/2006">
                  <mc:Choice xmlns:a14="http://schemas.microsoft.com/office/drawing/2010/main" Requires="a14">
                    <p:sp>
                      <p:nvSpPr>
                        <p:cNvPr id="77" name="テキスト ボックス 76">
                          <a:extLst>
                            <a:ext uri="{FF2B5EF4-FFF2-40B4-BE49-F238E27FC236}">
                              <a16:creationId xmlns:a16="http://schemas.microsoft.com/office/drawing/2014/main" id="{1199ECD5-32E7-25F4-E8D3-846DAEB0336E}"/>
                            </a:ext>
                          </a:extLst>
                        </p:cNvPr>
                        <p:cNvSpPr txBox="1"/>
                        <p:nvPr/>
                      </p:nvSpPr>
                      <p:spPr>
                        <a:xfrm>
                          <a:off x="3517191" y="5083090"/>
                          <a:ext cx="570044" cy="860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p:sp>
                      <p:nvSpPr>
                        <p:cNvPr id="77" name="テキスト ボックス 76">
                          <a:extLst>
                            <a:ext uri="{FF2B5EF4-FFF2-40B4-BE49-F238E27FC236}">
                              <a16:creationId xmlns:a16="http://schemas.microsoft.com/office/drawing/2014/main" id="{1199ECD5-32E7-25F4-E8D3-846DAEB0336E}"/>
                            </a:ext>
                          </a:extLst>
                        </p:cNvPr>
                        <p:cNvSpPr txBox="1">
                          <a:spLocks noRot="1" noChangeAspect="1" noMove="1" noResize="1" noEditPoints="1" noAdjustHandles="1" noChangeArrowheads="1" noChangeShapeType="1" noTextEdit="1"/>
                        </p:cNvSpPr>
                        <p:nvPr/>
                      </p:nvSpPr>
                      <p:spPr>
                        <a:xfrm>
                          <a:off x="3517191" y="5083090"/>
                          <a:ext cx="570044" cy="860265"/>
                        </a:xfrm>
                        <a:prstGeom prst="rect">
                          <a:avLst/>
                        </a:prstGeom>
                        <a:blipFill>
                          <a:blip r:embed="rId9"/>
                          <a:stretch>
                            <a:fillRect l="-5714" r="-5714"/>
                          </a:stretch>
                        </a:blipFill>
                      </p:spPr>
                      <p:txBody>
                        <a:bodyPr/>
                        <a:lstStyle/>
                        <a:p>
                          <a:r>
                            <a:rPr lang="ja-JP" altLang="en-US">
                              <a:noFill/>
                            </a:rPr>
                            <a:t> </a:t>
                          </a:r>
                        </a:p>
                      </p:txBody>
                    </p:sp>
                  </mc:Fallback>
                </mc:AlternateContent>
                <p:sp>
                  <p:nvSpPr>
                    <p:cNvPr id="78" name="円/楕円 77">
                      <a:extLst>
                        <a:ext uri="{FF2B5EF4-FFF2-40B4-BE49-F238E27FC236}">
                          <a16:creationId xmlns:a16="http://schemas.microsoft.com/office/drawing/2014/main" id="{2A1150BE-C718-C201-7655-97EC97B3226F}"/>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3" name="円/楕円 72">
                  <a:extLst>
                    <a:ext uri="{FF2B5EF4-FFF2-40B4-BE49-F238E27FC236}">
                      <a16:creationId xmlns:a16="http://schemas.microsoft.com/office/drawing/2014/main" id="{DB2E90D6-CA33-DC9F-C0E6-1C66CCAD0073}"/>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4" name="テキスト ボックス 73">
                      <a:extLst>
                        <a:ext uri="{FF2B5EF4-FFF2-40B4-BE49-F238E27FC236}">
                          <a16:creationId xmlns:a16="http://schemas.microsoft.com/office/drawing/2014/main" id="{79F4E8D4-FEFE-34E5-A1D3-59A098BE2A42}"/>
                        </a:ext>
                      </a:extLst>
                    </p:cNvPr>
                    <p:cNvSpPr txBox="1"/>
                    <p:nvPr/>
                  </p:nvSpPr>
                  <p:spPr>
                    <a:xfrm>
                      <a:off x="7210948" y="3889140"/>
                      <a:ext cx="570045" cy="7092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sz="2000"/>
                    </a:p>
                  </p:txBody>
                </p:sp>
              </mc:Choice>
              <mc:Fallback>
                <p:sp>
                  <p:nvSpPr>
                    <p:cNvPr id="74" name="テキスト ボックス 73">
                      <a:extLst>
                        <a:ext uri="{FF2B5EF4-FFF2-40B4-BE49-F238E27FC236}">
                          <a16:creationId xmlns:a16="http://schemas.microsoft.com/office/drawing/2014/main" id="{79F4E8D4-FEFE-34E5-A1D3-59A098BE2A42}"/>
                        </a:ext>
                      </a:extLst>
                    </p:cNvPr>
                    <p:cNvSpPr txBox="1">
                      <a:spLocks noRot="1" noChangeAspect="1" noMove="1" noResize="1" noEditPoints="1" noAdjustHandles="1" noChangeArrowheads="1" noChangeShapeType="1" noTextEdit="1"/>
                    </p:cNvSpPr>
                    <p:nvPr/>
                  </p:nvSpPr>
                  <p:spPr>
                    <a:xfrm>
                      <a:off x="7210948" y="3889140"/>
                      <a:ext cx="570045" cy="709232"/>
                    </a:xfrm>
                    <a:prstGeom prst="rect">
                      <a:avLst/>
                    </a:prstGeom>
                    <a:blipFill>
                      <a:blip r:embed="rId10"/>
                      <a:stretch>
                        <a:fillRect l="-8571" r="-2857" b="-18605"/>
                      </a:stretch>
                    </a:blipFill>
                  </p:spPr>
                  <p:txBody>
                    <a:bodyPr/>
                    <a:lstStyle/>
                    <a:p>
                      <a:r>
                        <a:rPr lang="ja-JP" altLang="en-US">
                          <a:noFill/>
                        </a:rPr>
                        <a:t> </a:t>
                      </a:r>
                    </a:p>
                  </p:txBody>
                </p:sp>
              </mc:Fallback>
            </mc:AlternateContent>
          </p:grpSp>
        </p:grpSp>
        <p:grpSp>
          <p:nvGrpSpPr>
            <p:cNvPr id="30" name="グループ化 29">
              <a:extLst>
                <a:ext uri="{FF2B5EF4-FFF2-40B4-BE49-F238E27FC236}">
                  <a16:creationId xmlns:a16="http://schemas.microsoft.com/office/drawing/2014/main" id="{7ED7E844-CD69-1C5B-1D0A-340BD61256FC}"/>
                </a:ext>
              </a:extLst>
            </p:cNvPr>
            <p:cNvGrpSpPr/>
            <p:nvPr/>
          </p:nvGrpSpPr>
          <p:grpSpPr>
            <a:xfrm>
              <a:off x="9564451" y="1565990"/>
              <a:ext cx="1761292" cy="1742892"/>
              <a:chOff x="6037721" y="3900979"/>
              <a:chExt cx="2344280" cy="2319789"/>
            </a:xfrm>
          </p:grpSpPr>
          <p:grpSp>
            <p:nvGrpSpPr>
              <p:cNvPr id="56" name="グループ化 55">
                <a:extLst>
                  <a:ext uri="{FF2B5EF4-FFF2-40B4-BE49-F238E27FC236}">
                    <a16:creationId xmlns:a16="http://schemas.microsoft.com/office/drawing/2014/main" id="{3432A2A0-14F4-EEE0-8C5B-C988D735653C}"/>
                  </a:ext>
                </a:extLst>
              </p:cNvPr>
              <p:cNvGrpSpPr/>
              <p:nvPr/>
            </p:nvGrpSpPr>
            <p:grpSpPr>
              <a:xfrm>
                <a:off x="6037721" y="3900979"/>
                <a:ext cx="2344280" cy="2319789"/>
                <a:chOff x="2791601" y="3739925"/>
                <a:chExt cx="2344280" cy="2319789"/>
              </a:xfrm>
            </p:grpSpPr>
            <p:sp>
              <p:nvSpPr>
                <p:cNvPr id="62" name="フローチャート: 結合子 61">
                  <a:extLst>
                    <a:ext uri="{FF2B5EF4-FFF2-40B4-BE49-F238E27FC236}">
                      <a16:creationId xmlns:a16="http://schemas.microsoft.com/office/drawing/2014/main" id="{1A0996B0-77AD-0F76-9E96-C33D7E386C9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AC5986DF-40D5-FBF2-BBA7-CFCBC7C71162}"/>
                    </a:ext>
                  </a:extLst>
                </p:cNvPr>
                <p:cNvGrpSpPr/>
                <p:nvPr/>
              </p:nvGrpSpPr>
              <p:grpSpPr>
                <a:xfrm>
                  <a:off x="3242056" y="4848174"/>
                  <a:ext cx="1517529" cy="872919"/>
                  <a:chOff x="789288" y="3470175"/>
                  <a:chExt cx="1517529" cy="872919"/>
                </a:xfrm>
              </p:grpSpPr>
              <p:grpSp>
                <p:nvGrpSpPr>
                  <p:cNvPr id="64" name="グループ化 63">
                    <a:extLst>
                      <a:ext uri="{FF2B5EF4-FFF2-40B4-BE49-F238E27FC236}">
                        <a16:creationId xmlns:a16="http://schemas.microsoft.com/office/drawing/2014/main" id="{8BEE3FF5-7266-A428-B01E-74E58C6BC562}"/>
                      </a:ext>
                    </a:extLst>
                  </p:cNvPr>
                  <p:cNvGrpSpPr/>
                  <p:nvPr/>
                </p:nvGrpSpPr>
                <p:grpSpPr>
                  <a:xfrm>
                    <a:off x="1592114" y="3482827"/>
                    <a:ext cx="714703" cy="860267"/>
                    <a:chOff x="3929050" y="3534522"/>
                    <a:chExt cx="714703" cy="860267"/>
                  </a:xfrm>
                </p:grpSpPr>
                <mc:AlternateContent xmlns:mc="http://schemas.openxmlformats.org/markup-compatibility/2006">
                  <mc:Choice xmlns:a14="http://schemas.microsoft.com/office/drawing/2010/main" Requires="a14">
                    <p:sp>
                      <p:nvSpPr>
                        <p:cNvPr id="68" name="テキスト ボックス 67">
                          <a:extLst>
                            <a:ext uri="{FF2B5EF4-FFF2-40B4-BE49-F238E27FC236}">
                              <a16:creationId xmlns:a16="http://schemas.microsoft.com/office/drawing/2014/main" id="{2AA98526-E8C4-1A91-4616-6108A7CFF179}"/>
                            </a:ext>
                          </a:extLst>
                        </p:cNvPr>
                        <p:cNvSpPr txBox="1"/>
                        <p:nvPr/>
                      </p:nvSpPr>
                      <p:spPr>
                        <a:xfrm>
                          <a:off x="3929050" y="3534522"/>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68" name="テキスト ボックス 67">
                          <a:extLst>
                            <a:ext uri="{FF2B5EF4-FFF2-40B4-BE49-F238E27FC236}">
                              <a16:creationId xmlns:a16="http://schemas.microsoft.com/office/drawing/2014/main" id="{2AA98526-E8C4-1A91-4616-6108A7CFF179}"/>
                            </a:ext>
                          </a:extLst>
                        </p:cNvPr>
                        <p:cNvSpPr txBox="1">
                          <a:spLocks noRot="1" noChangeAspect="1" noMove="1" noResize="1" noEditPoints="1" noAdjustHandles="1" noChangeArrowheads="1" noChangeShapeType="1" noTextEdit="1"/>
                        </p:cNvSpPr>
                        <p:nvPr/>
                      </p:nvSpPr>
                      <p:spPr>
                        <a:xfrm>
                          <a:off x="3929050" y="3534522"/>
                          <a:ext cx="714703" cy="860267"/>
                        </a:xfrm>
                        <a:prstGeom prst="rect">
                          <a:avLst/>
                        </a:prstGeom>
                        <a:blipFill>
                          <a:blip r:embed="rId11"/>
                          <a:stretch>
                            <a:fillRect l="-6977" r="-2326"/>
                          </a:stretch>
                        </a:blipFill>
                      </p:spPr>
                      <p:txBody>
                        <a:bodyPr/>
                        <a:lstStyle/>
                        <a:p>
                          <a:r>
                            <a:rPr lang="ja-JP" altLang="en-US">
                              <a:noFill/>
                            </a:rPr>
                            <a:t> </a:t>
                          </a:r>
                        </a:p>
                      </p:txBody>
                    </p:sp>
                  </mc:Fallback>
                </mc:AlternateContent>
                <p:sp>
                  <p:nvSpPr>
                    <p:cNvPr id="69" name="円/楕円 68">
                      <a:extLst>
                        <a:ext uri="{FF2B5EF4-FFF2-40B4-BE49-F238E27FC236}">
                          <a16:creationId xmlns:a16="http://schemas.microsoft.com/office/drawing/2014/main" id="{04F46BB7-FD67-EA2E-55E4-AE0254887B5E}"/>
                        </a:ext>
                      </a:extLst>
                    </p:cNvPr>
                    <p:cNvSpPr/>
                    <p:nvPr/>
                  </p:nvSpPr>
                  <p:spPr>
                    <a:xfrm>
                      <a:off x="3990591"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E2EA02ED-37D8-29BE-3601-E1F5348B4CE7}"/>
                      </a:ext>
                    </a:extLst>
                  </p:cNvPr>
                  <p:cNvGrpSpPr/>
                  <p:nvPr/>
                </p:nvGrpSpPr>
                <p:grpSpPr>
                  <a:xfrm>
                    <a:off x="789288" y="3470175"/>
                    <a:ext cx="609855" cy="860267"/>
                    <a:chOff x="3507452" y="5084850"/>
                    <a:chExt cx="609855" cy="860267"/>
                  </a:xfrm>
                </p:grpSpPr>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A09BAE05-5050-0820-3CCC-2004482E37C8}"/>
                            </a:ext>
                          </a:extLst>
                        </p:cNvPr>
                        <p:cNvSpPr txBox="1"/>
                        <p:nvPr/>
                      </p:nvSpPr>
                      <p:spPr>
                        <a:xfrm>
                          <a:off x="3507452" y="5084850"/>
                          <a:ext cx="570044"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𝑢</m:t>
                                </m:r>
                              </m:oMath>
                            </m:oMathPara>
                          </a14:m>
                          <a:endParaRPr kumimoji="1" lang="ja-JP" altLang="en-US"/>
                        </a:p>
                      </p:txBody>
                    </p:sp>
                  </mc:Choice>
                  <mc:Fallback>
                    <p:sp>
                      <p:nvSpPr>
                        <p:cNvPr id="66" name="テキスト ボックス 65">
                          <a:extLst>
                            <a:ext uri="{FF2B5EF4-FFF2-40B4-BE49-F238E27FC236}">
                              <a16:creationId xmlns:a16="http://schemas.microsoft.com/office/drawing/2014/main" id="{A09BAE05-5050-0820-3CCC-2004482E37C8}"/>
                            </a:ext>
                          </a:extLst>
                        </p:cNvPr>
                        <p:cNvSpPr txBox="1">
                          <a:spLocks noRot="1" noChangeAspect="1" noMove="1" noResize="1" noEditPoints="1" noAdjustHandles="1" noChangeArrowheads="1" noChangeShapeType="1" noTextEdit="1"/>
                        </p:cNvSpPr>
                        <p:nvPr/>
                      </p:nvSpPr>
                      <p:spPr>
                        <a:xfrm>
                          <a:off x="3507452" y="5084850"/>
                          <a:ext cx="570044" cy="860267"/>
                        </a:xfrm>
                        <a:prstGeom prst="rect">
                          <a:avLst/>
                        </a:prstGeom>
                        <a:blipFill>
                          <a:blip r:embed="rId12"/>
                          <a:stretch>
                            <a:fillRect l="-2857" r="-8571"/>
                          </a:stretch>
                        </a:blipFill>
                      </p:spPr>
                      <p:txBody>
                        <a:bodyPr/>
                        <a:lstStyle/>
                        <a:p>
                          <a:r>
                            <a:rPr lang="ja-JP" altLang="en-US">
                              <a:noFill/>
                            </a:rPr>
                            <a:t> </a:t>
                          </a:r>
                        </a:p>
                      </p:txBody>
                    </p:sp>
                  </mc:Fallback>
                </mc:AlternateContent>
                <p:sp>
                  <p:nvSpPr>
                    <p:cNvPr id="67" name="円/楕円 66">
                      <a:extLst>
                        <a:ext uri="{FF2B5EF4-FFF2-40B4-BE49-F238E27FC236}">
                          <a16:creationId xmlns:a16="http://schemas.microsoft.com/office/drawing/2014/main" id="{7E4676F8-DADE-2E47-4C78-A66B4A3561C3}"/>
                        </a:ext>
                      </a:extLst>
                    </p:cNvPr>
                    <p:cNvSpPr/>
                    <p:nvPr/>
                  </p:nvSpPr>
                  <p:spPr>
                    <a:xfrm>
                      <a:off x="3512998" y="522952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8883842C-52D8-2167-C2BE-F4293C6DF717}"/>
                      </a:ext>
                    </a:extLst>
                  </p:cNvPr>
                  <p:cNvSpPr txBox="1"/>
                  <p:nvPr/>
                </p:nvSpPr>
                <p:spPr>
                  <a:xfrm>
                    <a:off x="7257891" y="4172467"/>
                    <a:ext cx="71470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57" name="テキスト ボックス 56">
                    <a:extLst>
                      <a:ext uri="{FF2B5EF4-FFF2-40B4-BE49-F238E27FC236}">
                        <a16:creationId xmlns:a16="http://schemas.microsoft.com/office/drawing/2014/main" id="{8883842C-52D8-2167-C2BE-F4293C6DF717}"/>
                      </a:ext>
                    </a:extLst>
                  </p:cNvPr>
                  <p:cNvSpPr txBox="1">
                    <a:spLocks noRot="1" noChangeAspect="1" noMove="1" noResize="1" noEditPoints="1" noAdjustHandles="1" noChangeArrowheads="1" noChangeShapeType="1" noTextEdit="1"/>
                  </p:cNvSpPr>
                  <p:nvPr/>
                </p:nvSpPr>
                <p:spPr>
                  <a:xfrm>
                    <a:off x="7257891" y="4172467"/>
                    <a:ext cx="714703" cy="707886"/>
                  </a:xfrm>
                  <a:prstGeom prst="rect">
                    <a:avLst/>
                  </a:prstGeom>
                  <a:blipFill>
                    <a:blip r:embed="rId13"/>
                    <a:stretch>
                      <a:fillRect b="-18605"/>
                    </a:stretch>
                  </a:blipFill>
                </p:spPr>
                <p:txBody>
                  <a:bodyPr/>
                  <a:lstStyle/>
                  <a:p>
                    <a:r>
                      <a:rPr lang="ja-JP" altLang="en-US">
                        <a:noFill/>
                      </a:rPr>
                      <a:t> </a:t>
                    </a:r>
                  </a:p>
                </p:txBody>
              </p:sp>
            </mc:Fallback>
          </mc:AlternateContent>
          <p:sp>
            <p:nvSpPr>
              <p:cNvPr id="58" name="円/楕円 57">
                <a:extLst>
                  <a:ext uri="{FF2B5EF4-FFF2-40B4-BE49-F238E27FC236}">
                    <a16:creationId xmlns:a16="http://schemas.microsoft.com/office/drawing/2014/main" id="{5DBD9B6D-DA3B-CF23-9B2D-4A83F5CB4186}"/>
                  </a:ext>
                </a:extLst>
              </p:cNvPr>
              <p:cNvSpPr/>
              <p:nvPr/>
            </p:nvSpPr>
            <p:spPr>
              <a:xfrm>
                <a:off x="7352544" y="4328948"/>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59" name="テキスト ボックス 58">
                    <a:extLst>
                      <a:ext uri="{FF2B5EF4-FFF2-40B4-BE49-F238E27FC236}">
                        <a16:creationId xmlns:a16="http://schemas.microsoft.com/office/drawing/2014/main" id="{30485807-339E-4A1C-48C8-785CAA135589}"/>
                      </a:ext>
                    </a:extLst>
                  </p:cNvPr>
                  <p:cNvSpPr txBox="1"/>
                  <p:nvPr/>
                </p:nvSpPr>
                <p:spPr>
                  <a:xfrm>
                    <a:off x="6481968" y="4172467"/>
                    <a:ext cx="5700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4000" b="0" i="1" smtClean="0">
                                  <a:latin typeface="Cambria Math" panose="02040503050406030204" pitchFamily="18" charset="0"/>
                                </a:rPr>
                              </m:ctrlPr>
                            </m:accPr>
                            <m:e>
                              <m:r>
                                <a:rPr kumimoji="1" lang="en-US" altLang="ja-JP" sz="4000" b="0" i="1" smtClean="0">
                                  <a:latin typeface="Cambria Math" panose="02040503050406030204" pitchFamily="18" charset="0"/>
                                </a:rPr>
                                <m:t>𝑐</m:t>
                              </m:r>
                            </m:e>
                          </m:acc>
                        </m:oMath>
                      </m:oMathPara>
                    </a14:m>
                    <a:endParaRPr kumimoji="1" lang="ja-JP" altLang="en-US" sz="2000"/>
                  </a:p>
                </p:txBody>
              </p:sp>
            </mc:Choice>
            <mc:Fallback>
              <p:sp>
                <p:nvSpPr>
                  <p:cNvPr id="59" name="テキスト ボックス 58">
                    <a:extLst>
                      <a:ext uri="{FF2B5EF4-FFF2-40B4-BE49-F238E27FC236}">
                        <a16:creationId xmlns:a16="http://schemas.microsoft.com/office/drawing/2014/main" id="{30485807-339E-4A1C-48C8-785CAA135589}"/>
                      </a:ext>
                    </a:extLst>
                  </p:cNvPr>
                  <p:cNvSpPr txBox="1">
                    <a:spLocks noRot="1" noChangeAspect="1" noMove="1" noResize="1" noEditPoints="1" noAdjustHandles="1" noChangeArrowheads="1" noChangeShapeType="1" noTextEdit="1"/>
                  </p:cNvSpPr>
                  <p:nvPr/>
                </p:nvSpPr>
                <p:spPr>
                  <a:xfrm>
                    <a:off x="6481968" y="4172467"/>
                    <a:ext cx="570043" cy="707886"/>
                  </a:xfrm>
                  <a:prstGeom prst="rect">
                    <a:avLst/>
                  </a:prstGeom>
                  <a:blipFill>
                    <a:blip r:embed="rId14"/>
                    <a:stretch>
                      <a:fillRect l="-8571" r="-2857" b="-18605"/>
                    </a:stretch>
                  </a:blipFill>
                </p:spPr>
                <p:txBody>
                  <a:bodyPr/>
                  <a:lstStyle/>
                  <a:p>
                    <a:r>
                      <a:rPr lang="ja-JP" altLang="en-US">
                        <a:noFill/>
                      </a:rPr>
                      <a:t> </a:t>
                    </a:r>
                  </a:p>
                </p:txBody>
              </p:sp>
            </mc:Fallback>
          </mc:AlternateContent>
          <p:sp>
            <p:nvSpPr>
              <p:cNvPr id="60" name="円/楕円 59">
                <a:extLst>
                  <a:ext uri="{FF2B5EF4-FFF2-40B4-BE49-F238E27FC236}">
                    <a16:creationId xmlns:a16="http://schemas.microsoft.com/office/drawing/2014/main" id="{3CC5304B-37BD-AA05-980A-D2C045777EB6}"/>
                  </a:ext>
                </a:extLst>
              </p:cNvPr>
              <p:cNvSpPr/>
              <p:nvPr/>
            </p:nvSpPr>
            <p:spPr>
              <a:xfrm>
                <a:off x="6493722" y="4337735"/>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a:extLst>
                  <a:ext uri="{FF2B5EF4-FFF2-40B4-BE49-F238E27FC236}">
                    <a16:creationId xmlns:a16="http://schemas.microsoft.com/office/drawing/2014/main" id="{C37AAEB0-6A32-528E-8E2C-D116AA5A3A4C}"/>
                  </a:ext>
                </a:extLst>
              </p:cNvPr>
              <p:cNvSpPr/>
              <p:nvPr/>
            </p:nvSpPr>
            <p:spPr>
              <a:xfrm>
                <a:off x="6287841" y="4257314"/>
                <a:ext cx="1844040" cy="756319"/>
              </a:xfrm>
              <a:prstGeom prst="ellipse">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75572FF3-123E-40BD-28A5-FB1AE39750BF}"/>
                    </a:ext>
                  </a:extLst>
                </p:cNvPr>
                <p:cNvSpPr txBox="1"/>
                <p:nvPr/>
              </p:nvSpPr>
              <p:spPr>
                <a:xfrm>
                  <a:off x="9401400" y="1095346"/>
                  <a:ext cx="20873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𝑐𝑐</m:t>
                            </m:r>
                          </m:sub>
                          <m:sup>
                            <m:r>
                              <a:rPr kumimoji="1" lang="en-US" altLang="ja-JP" sz="2400" b="0" i="1" smtClean="0">
                                <a:latin typeface="Cambria Math" panose="02040503050406030204" pitchFamily="18" charset="0"/>
                              </a:rPr>
                              <m:t>𝐼</m:t>
                            </m:r>
                            <m:r>
                              <a:rPr kumimoji="1" lang="en-US" altLang="ja-JP" sz="2400" b="0" i="1" smtClean="0">
                                <a:latin typeface="Cambria Math" panose="02040503050406030204" pitchFamily="18" charset="0"/>
                              </a:rPr>
                              <m:t>=0</m:t>
                            </m:r>
                          </m:sup>
                        </m:sSubSup>
                      </m:oMath>
                    </m:oMathPara>
                  </a14:m>
                  <a:endParaRPr lang="ja-JP" altLang="en-US"/>
                </a:p>
              </p:txBody>
            </p:sp>
          </mc:Choice>
          <mc:Fallback>
            <p:sp>
              <p:nvSpPr>
                <p:cNvPr id="31" name="テキスト ボックス 30">
                  <a:extLst>
                    <a:ext uri="{FF2B5EF4-FFF2-40B4-BE49-F238E27FC236}">
                      <a16:creationId xmlns:a16="http://schemas.microsoft.com/office/drawing/2014/main" id="{75572FF3-123E-40BD-28A5-FB1AE39750BF}"/>
                    </a:ext>
                  </a:extLst>
                </p:cNvPr>
                <p:cNvSpPr txBox="1">
                  <a:spLocks noRot="1" noChangeAspect="1" noMove="1" noResize="1" noEditPoints="1" noAdjustHandles="1" noChangeArrowheads="1" noChangeShapeType="1" noTextEdit="1"/>
                </p:cNvSpPr>
                <p:nvPr/>
              </p:nvSpPr>
              <p:spPr>
                <a:xfrm>
                  <a:off x="9401400" y="1095346"/>
                  <a:ext cx="2087393" cy="461665"/>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1190F6F5-B853-7CCC-81BF-EB275C8558A5}"/>
                    </a:ext>
                  </a:extLst>
                </p:cNvPr>
                <p:cNvSpPr txBox="1"/>
                <p:nvPr/>
              </p:nvSpPr>
              <p:spPr>
                <a:xfrm>
                  <a:off x="6813917" y="1101042"/>
                  <a:ext cx="1864402" cy="469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i="0">
                                <a:latin typeface="Cambria Math" panose="02040503050406030204" pitchFamily="18" charset="0"/>
                                <a:ea typeface="Cambria Math" panose="02040503050406030204" pitchFamily="18" charset="0"/>
                              </a:rPr>
                              <m:t>Λ</m:t>
                            </m:r>
                          </m:e>
                          <m:sub>
                            <m:r>
                              <m:rPr>
                                <m:sty m:val="p"/>
                              </m:rPr>
                              <a:rPr kumimoji="1" lang="en-US" altLang="ja-JP" sz="2400" b="0" i="0" smtClean="0">
                                <a:latin typeface="Cambria Math" panose="02040503050406030204" pitchFamily="18" charset="0"/>
                              </a:rPr>
                              <m:t>c</m:t>
                            </m:r>
                          </m:sub>
                        </m:sSub>
                      </m:oMath>
                    </m:oMathPara>
                  </a14:m>
                  <a:endParaRPr lang="ja-JP" altLang="en-US"/>
                </a:p>
              </p:txBody>
            </p:sp>
          </mc:Choice>
          <mc:Fallback>
            <p:sp>
              <p:nvSpPr>
                <p:cNvPr id="33" name="テキスト ボックス 32">
                  <a:extLst>
                    <a:ext uri="{FF2B5EF4-FFF2-40B4-BE49-F238E27FC236}">
                      <a16:creationId xmlns:a16="http://schemas.microsoft.com/office/drawing/2014/main" id="{1190F6F5-B853-7CCC-81BF-EB275C8558A5}"/>
                    </a:ext>
                  </a:extLst>
                </p:cNvPr>
                <p:cNvSpPr txBox="1">
                  <a:spLocks noRot="1" noChangeAspect="1" noMove="1" noResize="1" noEditPoints="1" noAdjustHandles="1" noChangeArrowheads="1" noChangeShapeType="1" noTextEdit="1"/>
                </p:cNvSpPr>
                <p:nvPr/>
              </p:nvSpPr>
              <p:spPr>
                <a:xfrm>
                  <a:off x="6813917" y="1101042"/>
                  <a:ext cx="1864402" cy="469479"/>
                </a:xfrm>
                <a:prstGeom prst="rect">
                  <a:avLst/>
                </a:prstGeom>
                <a:blipFill>
                  <a:blip r:embed="rId16"/>
                  <a:stretch>
                    <a:fillRect/>
                  </a:stretch>
                </a:blipFill>
              </p:spPr>
              <p:txBody>
                <a:bodyPr/>
                <a:lstStyle/>
                <a:p>
                  <a:r>
                    <a:rPr lang="ja-JP" altLang="en-US">
                      <a:noFill/>
                    </a:rPr>
                    <a:t> </a:t>
                  </a:r>
                </a:p>
              </p:txBody>
            </p:sp>
          </mc:Fallback>
        </mc:AlternateContent>
        <p:grpSp>
          <p:nvGrpSpPr>
            <p:cNvPr id="34" name="グループ化 33">
              <a:extLst>
                <a:ext uri="{FF2B5EF4-FFF2-40B4-BE49-F238E27FC236}">
                  <a16:creationId xmlns:a16="http://schemas.microsoft.com/office/drawing/2014/main" id="{9A03B07A-1A19-9796-B0E6-C5405DC5F7BC}"/>
                </a:ext>
              </a:extLst>
            </p:cNvPr>
            <p:cNvGrpSpPr/>
            <p:nvPr/>
          </p:nvGrpSpPr>
          <p:grpSpPr>
            <a:xfrm>
              <a:off x="6862047" y="4057735"/>
              <a:ext cx="1761292" cy="1742892"/>
              <a:chOff x="2791601" y="3739925"/>
              <a:chExt cx="2344280" cy="2319789"/>
            </a:xfrm>
          </p:grpSpPr>
          <p:sp>
            <p:nvSpPr>
              <p:cNvPr id="45" name="フローチャート: 結合子 44">
                <a:extLst>
                  <a:ext uri="{FF2B5EF4-FFF2-40B4-BE49-F238E27FC236}">
                    <a16:creationId xmlns:a16="http://schemas.microsoft.com/office/drawing/2014/main" id="{6429C3E2-EDBD-1179-5B0E-A92FBFEC41A3}"/>
                  </a:ext>
                </a:extLst>
              </p:cNvPr>
              <p:cNvSpPr/>
              <p:nvPr/>
            </p:nvSpPr>
            <p:spPr>
              <a:xfrm>
                <a:off x="2791601" y="3739925"/>
                <a:ext cx="2344280" cy="2319789"/>
              </a:xfrm>
              <a:prstGeom prst="flowChartConnector">
                <a:avLst/>
              </a:prstGeom>
              <a:gradFill flip="none" rotWithShape="1">
                <a:gsLst>
                  <a:gs pos="54000">
                    <a:schemeClr val="bg1"/>
                  </a:gs>
                  <a:gs pos="76000">
                    <a:schemeClr val="bg2">
                      <a:lumMod val="90000"/>
                    </a:schemeClr>
                  </a:gs>
                  <a:gs pos="0">
                    <a:schemeClr val="bg2"/>
                  </a:gs>
                  <a:gs pos="0">
                    <a:schemeClr val="bg1"/>
                  </a:gs>
                  <a:gs pos="100000">
                    <a:schemeClr val="bg2"/>
                  </a:gs>
                  <a:gs pos="100000">
                    <a:schemeClr val="bg2">
                      <a:lumMod val="10000"/>
                    </a:schemeClr>
                  </a:gs>
                </a:gsLst>
                <a:path path="circle">
                  <a:fillToRect l="50000" t="50000" r="50000" b="50000"/>
                </a:path>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8689DD60-D2AB-76A2-BD6B-7E4E98A73D08}"/>
                  </a:ext>
                </a:extLst>
              </p:cNvPr>
              <p:cNvGrpSpPr/>
              <p:nvPr/>
            </p:nvGrpSpPr>
            <p:grpSpPr>
              <a:xfrm>
                <a:off x="3247602" y="3889140"/>
                <a:ext cx="1518327" cy="1839870"/>
                <a:chOff x="6783282" y="3889140"/>
                <a:chExt cx="1518327" cy="1839870"/>
              </a:xfrm>
            </p:grpSpPr>
            <p:grpSp>
              <p:nvGrpSpPr>
                <p:cNvPr id="47" name="グループ化 46">
                  <a:extLst>
                    <a:ext uri="{FF2B5EF4-FFF2-40B4-BE49-F238E27FC236}">
                      <a16:creationId xmlns:a16="http://schemas.microsoft.com/office/drawing/2014/main" id="{EB8C633B-601C-C68D-C880-31EFECB0AC8C}"/>
                    </a:ext>
                  </a:extLst>
                </p:cNvPr>
                <p:cNvGrpSpPr/>
                <p:nvPr/>
              </p:nvGrpSpPr>
              <p:grpSpPr>
                <a:xfrm>
                  <a:off x="6783282" y="4840481"/>
                  <a:ext cx="1518327" cy="888529"/>
                  <a:chOff x="794834" y="3462482"/>
                  <a:chExt cx="1518327" cy="888529"/>
                </a:xfrm>
              </p:grpSpPr>
              <p:grpSp>
                <p:nvGrpSpPr>
                  <p:cNvPr id="50" name="グループ化 49">
                    <a:extLst>
                      <a:ext uri="{FF2B5EF4-FFF2-40B4-BE49-F238E27FC236}">
                        <a16:creationId xmlns:a16="http://schemas.microsoft.com/office/drawing/2014/main" id="{8822A40B-20D0-30E6-70A3-33C8AD728103}"/>
                      </a:ext>
                    </a:extLst>
                  </p:cNvPr>
                  <p:cNvGrpSpPr/>
                  <p:nvPr/>
                </p:nvGrpSpPr>
                <p:grpSpPr>
                  <a:xfrm>
                    <a:off x="1598458" y="3490744"/>
                    <a:ext cx="714703" cy="860267"/>
                    <a:chOff x="3935394" y="3542439"/>
                    <a:chExt cx="714703" cy="860267"/>
                  </a:xfrm>
                </p:grpSpPr>
                <mc:AlternateContent xmlns:mc="http://schemas.openxmlformats.org/markup-compatibility/2006">
                  <mc:Choice xmlns:a14="http://schemas.microsoft.com/office/drawing/2010/main" Requires="a14">
                    <p:sp>
                      <p:nvSpPr>
                        <p:cNvPr id="54" name="テキスト ボックス 53">
                          <a:extLst>
                            <a:ext uri="{FF2B5EF4-FFF2-40B4-BE49-F238E27FC236}">
                              <a16:creationId xmlns:a16="http://schemas.microsoft.com/office/drawing/2014/main" id="{A6F8F081-204F-ACFD-E994-C65BBC708113}"/>
                            </a:ext>
                          </a:extLst>
                        </p:cNvPr>
                        <p:cNvSpPr txBox="1"/>
                        <p:nvPr/>
                      </p:nvSpPr>
                      <p:spPr>
                        <a:xfrm>
                          <a:off x="3935394" y="3542439"/>
                          <a:ext cx="714703" cy="860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𝑑</m:t>
                                </m:r>
                              </m:oMath>
                            </m:oMathPara>
                          </a14:m>
                          <a:endParaRPr kumimoji="1" lang="ja-JP" altLang="en-US"/>
                        </a:p>
                      </p:txBody>
                    </p:sp>
                  </mc:Choice>
                  <mc:Fallback>
                    <p:sp>
                      <p:nvSpPr>
                        <p:cNvPr id="54" name="テキスト ボックス 53">
                          <a:extLst>
                            <a:ext uri="{FF2B5EF4-FFF2-40B4-BE49-F238E27FC236}">
                              <a16:creationId xmlns:a16="http://schemas.microsoft.com/office/drawing/2014/main" id="{A6F8F081-204F-ACFD-E994-C65BBC708113}"/>
                            </a:ext>
                          </a:extLst>
                        </p:cNvPr>
                        <p:cNvSpPr txBox="1">
                          <a:spLocks noRot="1" noChangeAspect="1" noMove="1" noResize="1" noEditPoints="1" noAdjustHandles="1" noChangeArrowheads="1" noChangeShapeType="1" noTextEdit="1"/>
                        </p:cNvSpPr>
                        <p:nvPr/>
                      </p:nvSpPr>
                      <p:spPr>
                        <a:xfrm>
                          <a:off x="3935394" y="3542439"/>
                          <a:ext cx="714703" cy="860267"/>
                        </a:xfrm>
                        <a:prstGeom prst="rect">
                          <a:avLst/>
                        </a:prstGeom>
                        <a:blipFill>
                          <a:blip r:embed="rId17"/>
                          <a:stretch>
                            <a:fillRect l="-6977" r="-2326"/>
                          </a:stretch>
                        </a:blipFill>
                      </p:spPr>
                      <p:txBody>
                        <a:bodyPr/>
                        <a:lstStyle/>
                        <a:p>
                          <a:r>
                            <a:rPr lang="ja-JP" altLang="en-US">
                              <a:noFill/>
                            </a:rPr>
                            <a:t> </a:t>
                          </a:r>
                        </a:p>
                      </p:txBody>
                    </p:sp>
                  </mc:Fallback>
                </mc:AlternateContent>
                <p:sp>
                  <p:nvSpPr>
                    <p:cNvPr id="55" name="円/楕円 54">
                      <a:extLst>
                        <a:ext uri="{FF2B5EF4-FFF2-40B4-BE49-F238E27FC236}">
                          <a16:creationId xmlns:a16="http://schemas.microsoft.com/office/drawing/2014/main" id="{5E7F5829-C563-CE70-6927-4B00B372689F}"/>
                        </a:ext>
                      </a:extLst>
                    </p:cNvPr>
                    <p:cNvSpPr/>
                    <p:nvPr/>
                  </p:nvSpPr>
                  <p:spPr>
                    <a:xfrm>
                      <a:off x="3990592" y="3657763"/>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510D4A93-A890-6487-6B8A-0C5644ED3BC3}"/>
                      </a:ext>
                    </a:extLst>
                  </p:cNvPr>
                  <p:cNvGrpSpPr/>
                  <p:nvPr/>
                </p:nvGrpSpPr>
                <p:grpSpPr>
                  <a:xfrm>
                    <a:off x="794834" y="3462482"/>
                    <a:ext cx="604309" cy="860264"/>
                    <a:chOff x="3512998" y="5077157"/>
                    <a:chExt cx="604309" cy="860264"/>
                  </a:xfrm>
                </p:grpSpPr>
                <mc:AlternateContent xmlns:mc="http://schemas.openxmlformats.org/markup-compatibility/2006">
                  <mc:Choice xmlns:a14="http://schemas.microsoft.com/office/drawing/2010/main" Requires="a14">
                    <p:sp>
                      <p:nvSpPr>
                        <p:cNvPr id="52" name="テキスト ボックス 51">
                          <a:extLst>
                            <a:ext uri="{FF2B5EF4-FFF2-40B4-BE49-F238E27FC236}">
                              <a16:creationId xmlns:a16="http://schemas.microsoft.com/office/drawing/2014/main" id="{049723D7-CD52-1F7A-5A3F-1ABCD0274F3D}"/>
                            </a:ext>
                          </a:extLst>
                        </p:cNvPr>
                        <p:cNvSpPr txBox="1"/>
                        <p:nvPr/>
                      </p:nvSpPr>
                      <p:spPr>
                        <a:xfrm>
                          <a:off x="3538672" y="5077157"/>
                          <a:ext cx="570044" cy="860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𝑠</m:t>
                                </m:r>
                              </m:oMath>
                            </m:oMathPara>
                          </a14:m>
                          <a:endParaRPr kumimoji="1" lang="ja-JP" altLang="en-US"/>
                        </a:p>
                      </p:txBody>
                    </p:sp>
                  </mc:Choice>
                  <mc:Fallback>
                    <p:sp>
                      <p:nvSpPr>
                        <p:cNvPr id="52" name="テキスト ボックス 51">
                          <a:extLst>
                            <a:ext uri="{FF2B5EF4-FFF2-40B4-BE49-F238E27FC236}">
                              <a16:creationId xmlns:a16="http://schemas.microsoft.com/office/drawing/2014/main" id="{049723D7-CD52-1F7A-5A3F-1ABCD0274F3D}"/>
                            </a:ext>
                          </a:extLst>
                        </p:cNvPr>
                        <p:cNvSpPr txBox="1">
                          <a:spLocks noRot="1" noChangeAspect="1" noMove="1" noResize="1" noEditPoints="1" noAdjustHandles="1" noChangeArrowheads="1" noChangeShapeType="1" noTextEdit="1"/>
                        </p:cNvSpPr>
                        <p:nvPr/>
                      </p:nvSpPr>
                      <p:spPr>
                        <a:xfrm>
                          <a:off x="3538672" y="5077157"/>
                          <a:ext cx="570044" cy="860264"/>
                        </a:xfrm>
                        <a:prstGeom prst="rect">
                          <a:avLst/>
                        </a:prstGeom>
                        <a:blipFill>
                          <a:blip r:embed="rId5"/>
                          <a:stretch>
                            <a:fillRect/>
                          </a:stretch>
                        </a:blipFill>
                      </p:spPr>
                      <p:txBody>
                        <a:bodyPr/>
                        <a:lstStyle/>
                        <a:p>
                          <a:r>
                            <a:rPr lang="ja-JP" altLang="en-US">
                              <a:noFill/>
                            </a:rPr>
                            <a:t> </a:t>
                          </a:r>
                        </a:p>
                      </p:txBody>
                    </p:sp>
                  </mc:Fallback>
                </mc:AlternateContent>
                <p:sp>
                  <p:nvSpPr>
                    <p:cNvPr id="53" name="円/楕円 52">
                      <a:extLst>
                        <a:ext uri="{FF2B5EF4-FFF2-40B4-BE49-F238E27FC236}">
                          <a16:creationId xmlns:a16="http://schemas.microsoft.com/office/drawing/2014/main" id="{4F7A2F82-AD72-64F2-C7B4-209399FB8F73}"/>
                        </a:ext>
                      </a:extLst>
                    </p:cNvPr>
                    <p:cNvSpPr/>
                    <p:nvPr/>
                  </p:nvSpPr>
                  <p:spPr>
                    <a:xfrm>
                      <a:off x="3512998" y="5229529"/>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8" name="円/楕円 47">
                  <a:extLst>
                    <a:ext uri="{FF2B5EF4-FFF2-40B4-BE49-F238E27FC236}">
                      <a16:creationId xmlns:a16="http://schemas.microsoft.com/office/drawing/2014/main" id="{84148890-6CC7-A0ED-5622-8D2972FDB107}"/>
                    </a:ext>
                  </a:extLst>
                </p:cNvPr>
                <p:cNvSpPr/>
                <p:nvPr/>
              </p:nvSpPr>
              <p:spPr>
                <a:xfrm>
                  <a:off x="7190925" y="4074452"/>
                  <a:ext cx="604309" cy="6046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49" name="テキスト ボックス 48">
                      <a:extLst>
                        <a:ext uri="{FF2B5EF4-FFF2-40B4-BE49-F238E27FC236}">
                          <a16:creationId xmlns:a16="http://schemas.microsoft.com/office/drawing/2014/main" id="{279F744E-4C1B-47C9-F5F9-7B3E8D3D2DB3}"/>
                        </a:ext>
                      </a:extLst>
                    </p:cNvPr>
                    <p:cNvSpPr txBox="1"/>
                    <p:nvPr/>
                  </p:nvSpPr>
                  <p:spPr>
                    <a:xfrm>
                      <a:off x="7210948" y="3889140"/>
                      <a:ext cx="570045" cy="7092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𝑐</m:t>
                            </m:r>
                          </m:oMath>
                        </m:oMathPara>
                      </a14:m>
                      <a:endParaRPr kumimoji="1" lang="ja-JP" altLang="en-US" sz="2000"/>
                    </a:p>
                  </p:txBody>
                </p:sp>
              </mc:Choice>
              <mc:Fallback>
                <p:sp>
                  <p:nvSpPr>
                    <p:cNvPr id="49" name="テキスト ボックス 48">
                      <a:extLst>
                        <a:ext uri="{FF2B5EF4-FFF2-40B4-BE49-F238E27FC236}">
                          <a16:creationId xmlns:a16="http://schemas.microsoft.com/office/drawing/2014/main" id="{279F744E-4C1B-47C9-F5F9-7B3E8D3D2DB3}"/>
                        </a:ext>
                      </a:extLst>
                    </p:cNvPr>
                    <p:cNvSpPr txBox="1">
                      <a:spLocks noRot="1" noChangeAspect="1" noMove="1" noResize="1" noEditPoints="1" noAdjustHandles="1" noChangeArrowheads="1" noChangeShapeType="1" noTextEdit="1"/>
                    </p:cNvSpPr>
                    <p:nvPr/>
                  </p:nvSpPr>
                  <p:spPr>
                    <a:xfrm>
                      <a:off x="7210948" y="3889140"/>
                      <a:ext cx="570045" cy="709232"/>
                    </a:xfrm>
                    <a:prstGeom prst="rect">
                      <a:avLst/>
                    </a:prstGeom>
                    <a:blipFill>
                      <a:blip r:embed="rId18"/>
                      <a:stretch>
                        <a:fillRect l="-5714" r="-2857" b="-18605"/>
                      </a:stretch>
                    </a:blipFill>
                  </p:spPr>
                  <p:txBody>
                    <a:bodyPr/>
                    <a:lstStyle/>
                    <a:p>
                      <a:r>
                        <a:rPr lang="ja-JP" altLang="en-US">
                          <a:noFill/>
                        </a:rPr>
                        <a:t> </a:t>
                      </a:r>
                    </a:p>
                  </p:txBody>
                </p:sp>
              </mc:Fallback>
            </mc:AlternateContent>
          </p:grpSp>
        </p:grpSp>
        <mc:AlternateContent xmlns:mc="http://schemas.openxmlformats.org/markup-compatibility/2006">
          <mc:Choice xmlns:a14="http://schemas.microsoft.com/office/drawing/2010/main" Requires="a14">
            <p:sp>
              <p:nvSpPr>
                <p:cNvPr id="35" name="テキスト ボックス 34">
                  <a:extLst>
                    <a:ext uri="{FF2B5EF4-FFF2-40B4-BE49-F238E27FC236}">
                      <a16:creationId xmlns:a16="http://schemas.microsoft.com/office/drawing/2014/main" id="{11D914B7-E658-D52F-85EA-A4F33EA6D6E8}"/>
                    </a:ext>
                  </a:extLst>
                </p:cNvPr>
                <p:cNvSpPr txBox="1"/>
                <p:nvPr/>
              </p:nvSpPr>
              <p:spPr>
                <a:xfrm>
                  <a:off x="6698821" y="5803200"/>
                  <a:ext cx="209459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lang="el-GR" altLang="ja-JP" sz="2400">
                                <a:latin typeface="Cambria Math" panose="02040503050406030204" pitchFamily="18" charset="0"/>
                                <a:ea typeface="Cambria Math" panose="02040503050406030204" pitchFamily="18" charset="0"/>
                              </a:rPr>
                              <m:t>Σ</m:t>
                            </m:r>
                          </m:e>
                          <m:sub>
                            <m:r>
                              <m:rPr>
                                <m:sty m:val="p"/>
                              </m:rPr>
                              <a:rPr kumimoji="1" lang="en-US" altLang="ja-JP" sz="2400" b="0" i="0" smtClean="0">
                                <a:latin typeface="Cambria Math" panose="02040503050406030204" pitchFamily="18" charset="0"/>
                              </a:rPr>
                              <m:t>c</m:t>
                            </m:r>
                          </m:sub>
                        </m:sSub>
                      </m:oMath>
                    </m:oMathPara>
                  </a14:m>
                  <a:endParaRPr lang="ja-JP" altLang="en-US"/>
                </a:p>
              </p:txBody>
            </p:sp>
          </mc:Choice>
          <mc:Fallback>
            <p:sp>
              <p:nvSpPr>
                <p:cNvPr id="35" name="テキスト ボックス 34">
                  <a:extLst>
                    <a:ext uri="{FF2B5EF4-FFF2-40B4-BE49-F238E27FC236}">
                      <a16:creationId xmlns:a16="http://schemas.microsoft.com/office/drawing/2014/main" id="{11D914B7-E658-D52F-85EA-A4F33EA6D6E8}"/>
                    </a:ext>
                  </a:extLst>
                </p:cNvPr>
                <p:cNvSpPr txBox="1">
                  <a:spLocks noRot="1" noChangeAspect="1" noMove="1" noResize="1" noEditPoints="1" noAdjustHandles="1" noChangeArrowheads="1" noChangeShapeType="1" noTextEdit="1"/>
                </p:cNvSpPr>
                <p:nvPr/>
              </p:nvSpPr>
              <p:spPr>
                <a:xfrm>
                  <a:off x="6698821" y="5803200"/>
                  <a:ext cx="2094594" cy="461665"/>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6" name="テキスト ボックス 35">
                  <a:extLst>
                    <a:ext uri="{FF2B5EF4-FFF2-40B4-BE49-F238E27FC236}">
                      <a16:creationId xmlns:a16="http://schemas.microsoft.com/office/drawing/2014/main" id="{70321839-E09A-79D2-680B-EC6FECB76AA6}"/>
                    </a:ext>
                  </a:extLst>
                </p:cNvPr>
                <p:cNvSpPr txBox="1"/>
                <p:nvPr/>
              </p:nvSpPr>
              <p:spPr>
                <a:xfrm>
                  <a:off x="9604187" y="5809606"/>
                  <a:ext cx="17539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=1</m:t>
                            </m:r>
                          </m:sup>
                        </m:sSubSup>
                      </m:oMath>
                    </m:oMathPara>
                  </a14:m>
                  <a:endParaRPr lang="ja-JP" altLang="en-US"/>
                </a:p>
              </p:txBody>
            </p:sp>
          </mc:Choice>
          <mc:Fallback>
            <p:sp>
              <p:nvSpPr>
                <p:cNvPr id="36" name="テキスト ボックス 35">
                  <a:extLst>
                    <a:ext uri="{FF2B5EF4-FFF2-40B4-BE49-F238E27FC236}">
                      <a16:creationId xmlns:a16="http://schemas.microsoft.com/office/drawing/2014/main" id="{70321839-E09A-79D2-680B-EC6FECB76AA6}"/>
                    </a:ext>
                  </a:extLst>
                </p:cNvPr>
                <p:cNvSpPr txBox="1">
                  <a:spLocks noRot="1" noChangeAspect="1" noMove="1" noResize="1" noEditPoints="1" noAdjustHandles="1" noChangeArrowheads="1" noChangeShapeType="1" noTextEdit="1"/>
                </p:cNvSpPr>
                <p:nvPr/>
              </p:nvSpPr>
              <p:spPr>
                <a:xfrm>
                  <a:off x="9604187" y="5809606"/>
                  <a:ext cx="1753992" cy="461665"/>
                </a:xfrm>
                <a:prstGeom prst="rect">
                  <a:avLst/>
                </a:prstGeom>
                <a:blipFill>
                  <a:blip r:embed="rId20"/>
                  <a:stretch>
                    <a:fillRect/>
                  </a:stretch>
                </a:blipFill>
              </p:spPr>
              <p:txBody>
                <a:bodyPr/>
                <a:lstStyle/>
                <a:p>
                  <a:r>
                    <a:rPr lang="ja-JP" altLang="en-US">
                      <a:noFill/>
                    </a:rPr>
                    <a:t> </a:t>
                  </a:r>
                </a:p>
              </p:txBody>
            </p:sp>
          </mc:Fallback>
        </mc:AlternateContent>
        <p:sp>
          <p:nvSpPr>
            <p:cNvPr id="37" name="左右矢印 36">
              <a:extLst>
                <a:ext uri="{FF2B5EF4-FFF2-40B4-BE49-F238E27FC236}">
                  <a16:creationId xmlns:a16="http://schemas.microsoft.com/office/drawing/2014/main" id="{824AFA88-BD2E-DAA1-9AD2-40ADA7ABDB89}"/>
                </a:ext>
              </a:extLst>
            </p:cNvPr>
            <p:cNvSpPr/>
            <p:nvPr/>
          </p:nvSpPr>
          <p:spPr>
            <a:xfrm>
              <a:off x="8688972" y="2396928"/>
              <a:ext cx="807817"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左右矢印 37">
              <a:extLst>
                <a:ext uri="{FF2B5EF4-FFF2-40B4-BE49-F238E27FC236}">
                  <a16:creationId xmlns:a16="http://schemas.microsoft.com/office/drawing/2014/main" id="{40ACC776-E174-1E8F-908E-B6365BE23BAA}"/>
                </a:ext>
              </a:extLst>
            </p:cNvPr>
            <p:cNvSpPr/>
            <p:nvPr/>
          </p:nvSpPr>
          <p:spPr>
            <a:xfrm>
              <a:off x="8693029" y="4893775"/>
              <a:ext cx="807817"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右矢印 38">
              <a:extLst>
                <a:ext uri="{FF2B5EF4-FFF2-40B4-BE49-F238E27FC236}">
                  <a16:creationId xmlns:a16="http://schemas.microsoft.com/office/drawing/2014/main" id="{4E53B9D0-ABE3-F97D-A12E-45ADDC0051C7}"/>
                </a:ext>
              </a:extLst>
            </p:cNvPr>
            <p:cNvSpPr/>
            <p:nvPr/>
          </p:nvSpPr>
          <p:spPr>
            <a:xfrm rot="16200000">
              <a:off x="7413934" y="3572220"/>
              <a:ext cx="647989"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右矢印 39">
              <a:extLst>
                <a:ext uri="{FF2B5EF4-FFF2-40B4-BE49-F238E27FC236}">
                  <a16:creationId xmlns:a16="http://schemas.microsoft.com/office/drawing/2014/main" id="{A14D4608-BAB6-834E-75E9-038D476C85A0}"/>
                </a:ext>
              </a:extLst>
            </p:cNvPr>
            <p:cNvSpPr/>
            <p:nvPr/>
          </p:nvSpPr>
          <p:spPr>
            <a:xfrm rot="16200000">
              <a:off x="10116337" y="3572221"/>
              <a:ext cx="647989" cy="1974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F67AEFF-FFAD-4D52-9C0E-320F894A4D67}"/>
                </a:ext>
              </a:extLst>
            </p:cNvPr>
            <p:cNvSpPr txBox="1"/>
            <p:nvPr/>
          </p:nvSpPr>
          <p:spPr>
            <a:xfrm>
              <a:off x="7630368" y="1962724"/>
              <a:ext cx="2960558" cy="338554"/>
            </a:xfrm>
            <a:prstGeom prst="rect">
              <a:avLst/>
            </a:prstGeom>
            <a:noFill/>
          </p:spPr>
          <p:txBody>
            <a:bodyPr wrap="square" rtlCol="0">
              <a:spAutoFit/>
            </a:bodyPr>
            <a:lstStyle/>
            <a:p>
              <a:pPr algn="ctr"/>
              <a:r>
                <a:rPr kumimoji="1" lang="en-US" altLang="ja-JP" sz="1600">
                  <a:solidFill>
                    <a:srgbClr val="FF0000"/>
                  </a:solidFill>
                </a:rPr>
                <a:t>SFS</a:t>
              </a:r>
              <a:endParaRPr kumimoji="1" lang="ja-JP" altLang="en-US" sz="1600">
                <a:solidFill>
                  <a:srgbClr val="FF0000"/>
                </a:solidFill>
              </a:endParaRPr>
            </a:p>
          </p:txBody>
        </p:sp>
        <p:sp>
          <p:nvSpPr>
            <p:cNvPr id="42" name="テキスト ボックス 41">
              <a:extLst>
                <a:ext uri="{FF2B5EF4-FFF2-40B4-BE49-F238E27FC236}">
                  <a16:creationId xmlns:a16="http://schemas.microsoft.com/office/drawing/2014/main" id="{E6D66803-1676-FBC6-5FF7-C2B4493D8626}"/>
                </a:ext>
              </a:extLst>
            </p:cNvPr>
            <p:cNvSpPr txBox="1"/>
            <p:nvPr/>
          </p:nvSpPr>
          <p:spPr>
            <a:xfrm>
              <a:off x="8708187" y="5073804"/>
              <a:ext cx="779607" cy="338554"/>
            </a:xfrm>
            <a:prstGeom prst="rect">
              <a:avLst/>
            </a:prstGeom>
            <a:noFill/>
          </p:spPr>
          <p:txBody>
            <a:bodyPr wrap="square" rtlCol="0">
              <a:spAutoFit/>
            </a:bodyPr>
            <a:lstStyle/>
            <a:p>
              <a:pPr algn="ctr"/>
              <a:r>
                <a:rPr kumimoji="1" lang="en-US" altLang="ja-JP" sz="1600">
                  <a:solidFill>
                    <a:srgbClr val="FF0000"/>
                  </a:solidFill>
                </a:rPr>
                <a:t>SFS</a:t>
              </a:r>
              <a:endParaRPr kumimoji="1" lang="ja-JP" altLang="en-US" sz="1600">
                <a:solidFill>
                  <a:srgbClr val="FF0000"/>
                </a:solidFill>
              </a:endParaRPr>
            </a:p>
          </p:txBody>
        </p:sp>
      </p:grpSp>
      <mc:AlternateContent xmlns:mc="http://schemas.openxmlformats.org/markup-compatibility/2006">
        <mc:Choice xmlns:a14="http://schemas.microsoft.com/office/drawing/2010/main" Requires="a14">
          <p:sp>
            <p:nvSpPr>
              <p:cNvPr id="165" name="テキスト ボックス 164">
                <a:extLst>
                  <a:ext uri="{FF2B5EF4-FFF2-40B4-BE49-F238E27FC236}">
                    <a16:creationId xmlns:a16="http://schemas.microsoft.com/office/drawing/2014/main" id="{C7DA8AC4-3E67-9BCA-E61D-68255AE09BB2}"/>
                  </a:ext>
                </a:extLst>
              </p:cNvPr>
              <p:cNvSpPr txBox="1"/>
              <p:nvPr/>
            </p:nvSpPr>
            <p:spPr>
              <a:xfrm>
                <a:off x="5877217" y="4789337"/>
                <a:ext cx="6450788" cy="863634"/>
              </a:xfrm>
              <a:prstGeom prst="rect">
                <a:avLst/>
              </a:prstGeom>
              <a:noFill/>
            </p:spPr>
            <p:txBody>
              <a:bodyPr wrap="square" rtlCol="0">
                <a:spAutoFit/>
              </a:bodyPr>
              <a:lstStyle/>
              <a:p>
                <a:r>
                  <a:rPr lang="en-US" altLang="ja-JP" sz="2400" dirty="0"/>
                  <a:t>We assume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=1</m:t>
                        </m:r>
                      </m:sup>
                    </m:sSubSup>
                  </m:oMath>
                </a14:m>
                <a:r>
                  <a:rPr lang="en-US" altLang="ja-JP" sz="2400" dirty="0"/>
                  <a:t> also exist which is related to </a:t>
                </a:r>
                <a14:m>
                  <m:oMath xmlns:m="http://schemas.openxmlformats.org/officeDocument/2006/math">
                    <m:sSub>
                      <m:sSubPr>
                        <m:ctrlPr>
                          <a:rPr lang="en-US" altLang="ja-JP" sz="2400" i="1">
                            <a:latin typeface="Cambria Math" panose="02040503050406030204" pitchFamily="18" charset="0"/>
                          </a:rPr>
                        </m:ctrlPr>
                      </m:sSubPr>
                      <m:e>
                        <m:r>
                          <m:rPr>
                            <m:sty m:val="p"/>
                          </m:rPr>
                          <a:rPr lang="el-GR" altLang="ja-JP" sz="2400" i="1">
                            <a:latin typeface="Cambria Math" panose="02040503050406030204" pitchFamily="18" charset="0"/>
                            <a:ea typeface="Cambria Math" panose="02040503050406030204" pitchFamily="18" charset="0"/>
                          </a:rPr>
                          <m:t>Σ</m:t>
                        </m:r>
                      </m:e>
                      <m:sub>
                        <m:r>
                          <a:rPr lang="en-US" altLang="ja-JP" sz="2400" i="1">
                            <a:latin typeface="Cambria Math" panose="02040503050406030204" pitchFamily="18" charset="0"/>
                          </a:rPr>
                          <m:t>𝑐</m:t>
                        </m:r>
                      </m:sub>
                    </m:sSub>
                  </m:oMath>
                </a14:m>
                <a:r>
                  <a:rPr lang="en-US" altLang="ja-JP" sz="2400" dirty="0"/>
                  <a:t> under the exchange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c</m:t>
                    </m:r>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oMath>
                </a14:m>
                <a:r>
                  <a:rPr lang="en-US" altLang="ja-JP" sz="2400" dirty="0"/>
                  <a:t>.</a:t>
                </a:r>
              </a:p>
            </p:txBody>
          </p:sp>
        </mc:Choice>
        <mc:Fallback>
          <p:sp>
            <p:nvSpPr>
              <p:cNvPr id="165" name="テキスト ボックス 164">
                <a:extLst>
                  <a:ext uri="{FF2B5EF4-FFF2-40B4-BE49-F238E27FC236}">
                    <a16:creationId xmlns:a16="http://schemas.microsoft.com/office/drawing/2014/main" id="{C7DA8AC4-3E67-9BCA-E61D-68255AE09BB2}"/>
                  </a:ext>
                </a:extLst>
              </p:cNvPr>
              <p:cNvSpPr txBox="1">
                <a:spLocks noRot="1" noChangeAspect="1" noMove="1" noResize="1" noEditPoints="1" noAdjustHandles="1" noChangeArrowheads="1" noChangeShapeType="1" noTextEdit="1"/>
              </p:cNvSpPr>
              <p:nvPr/>
            </p:nvSpPr>
            <p:spPr>
              <a:xfrm>
                <a:off x="5877217" y="4789337"/>
                <a:ext cx="6450788" cy="863634"/>
              </a:xfrm>
              <a:prstGeom prst="rect">
                <a:avLst/>
              </a:prstGeom>
              <a:blipFill>
                <a:blip r:embed="rId21"/>
                <a:stretch>
                  <a:fillRect l="-1375" t="-5882" b="-13235"/>
                </a:stretch>
              </a:blipFill>
            </p:spPr>
            <p:txBody>
              <a:bodyPr/>
              <a:lstStyle/>
              <a:p>
                <a:r>
                  <a:rPr lang="ja-JP" altLang="en-US">
                    <a:noFill/>
                  </a:rPr>
                  <a:t> </a:t>
                </a:r>
              </a:p>
            </p:txBody>
          </p:sp>
        </mc:Fallback>
      </mc:AlternateContent>
      <p:sp>
        <p:nvSpPr>
          <p:cNvPr id="167" name="テキスト ボックス 166">
            <a:extLst>
              <a:ext uri="{FF2B5EF4-FFF2-40B4-BE49-F238E27FC236}">
                <a16:creationId xmlns:a16="http://schemas.microsoft.com/office/drawing/2014/main" id="{5FDC5BDE-9416-A571-18D8-B7EF64E3ADFF}"/>
              </a:ext>
            </a:extLst>
          </p:cNvPr>
          <p:cNvSpPr txBox="1"/>
          <p:nvPr/>
        </p:nvSpPr>
        <p:spPr>
          <a:xfrm>
            <a:off x="2851930" y="2576626"/>
            <a:ext cx="643013" cy="461665"/>
          </a:xfrm>
          <a:prstGeom prst="rect">
            <a:avLst/>
          </a:prstGeom>
          <a:noFill/>
        </p:spPr>
        <p:txBody>
          <a:bodyPr wrap="square">
            <a:spAutoFit/>
          </a:bodyPr>
          <a:lstStyle/>
          <a:p>
            <a:r>
              <a:rPr kumimoji="1" lang="en-US" altLang="ja-JP" sz="2400">
                <a:solidFill>
                  <a:schemeClr val="accent2">
                    <a:lumMod val="75000"/>
                  </a:schemeClr>
                </a:solidFill>
              </a:rPr>
              <a:t>①</a:t>
            </a:r>
            <a:endParaRPr lang="ja-JP" altLang="en-US" sz="2400">
              <a:solidFill>
                <a:schemeClr val="accent2">
                  <a:lumMod val="75000"/>
                </a:schemeClr>
              </a:solidFill>
            </a:endParaRPr>
          </a:p>
        </p:txBody>
      </p:sp>
      <p:sp>
        <p:nvSpPr>
          <p:cNvPr id="168" name="テキスト ボックス 167">
            <a:extLst>
              <a:ext uri="{FF2B5EF4-FFF2-40B4-BE49-F238E27FC236}">
                <a16:creationId xmlns:a16="http://schemas.microsoft.com/office/drawing/2014/main" id="{64F6585E-A540-8235-E116-7BEEE8516F59}"/>
              </a:ext>
            </a:extLst>
          </p:cNvPr>
          <p:cNvSpPr txBox="1"/>
          <p:nvPr/>
        </p:nvSpPr>
        <p:spPr>
          <a:xfrm>
            <a:off x="1760979" y="3528258"/>
            <a:ext cx="548538" cy="461665"/>
          </a:xfrm>
          <a:prstGeom prst="rect">
            <a:avLst/>
          </a:prstGeom>
          <a:noFill/>
        </p:spPr>
        <p:txBody>
          <a:bodyPr wrap="square">
            <a:spAutoFit/>
          </a:bodyPr>
          <a:lstStyle/>
          <a:p>
            <a:r>
              <a:rPr kumimoji="1" lang="en-US" altLang="ja-JP" sz="2400">
                <a:solidFill>
                  <a:schemeClr val="accent2">
                    <a:lumMod val="75000"/>
                  </a:schemeClr>
                </a:solidFill>
              </a:rPr>
              <a:t>②</a:t>
            </a:r>
            <a:endParaRPr lang="ja-JP" altLang="en-US" sz="2400">
              <a:solidFill>
                <a:schemeClr val="accent2">
                  <a:lumMod val="75000"/>
                </a:schemeClr>
              </a:solidFill>
            </a:endParaRPr>
          </a:p>
        </p:txBody>
      </p:sp>
      <p:sp>
        <p:nvSpPr>
          <p:cNvPr id="169" name="テキスト ボックス 168">
            <a:extLst>
              <a:ext uri="{FF2B5EF4-FFF2-40B4-BE49-F238E27FC236}">
                <a16:creationId xmlns:a16="http://schemas.microsoft.com/office/drawing/2014/main" id="{39749300-41C0-FF28-9920-98BE34F8089A}"/>
              </a:ext>
            </a:extLst>
          </p:cNvPr>
          <p:cNvSpPr txBox="1"/>
          <p:nvPr/>
        </p:nvSpPr>
        <p:spPr>
          <a:xfrm>
            <a:off x="2873498" y="4600719"/>
            <a:ext cx="643013" cy="461665"/>
          </a:xfrm>
          <a:prstGeom prst="rect">
            <a:avLst/>
          </a:prstGeom>
          <a:noFill/>
        </p:spPr>
        <p:txBody>
          <a:bodyPr wrap="square">
            <a:spAutoFit/>
          </a:bodyPr>
          <a:lstStyle/>
          <a:p>
            <a:r>
              <a:rPr kumimoji="1" lang="en-US" altLang="ja-JP" sz="2400">
                <a:solidFill>
                  <a:schemeClr val="accent2">
                    <a:lumMod val="75000"/>
                  </a:schemeClr>
                </a:solidFill>
              </a:rPr>
              <a:t>②</a:t>
            </a:r>
            <a:endParaRPr lang="ja-JP" altLang="en-US" sz="2400">
              <a:solidFill>
                <a:schemeClr val="accent2">
                  <a:lumMod val="75000"/>
                </a:schemeClr>
              </a:solidFill>
            </a:endParaRPr>
          </a:p>
        </p:txBody>
      </p:sp>
      <p:sp>
        <p:nvSpPr>
          <p:cNvPr id="3" name="四角形: 角を丸くする 2">
            <a:extLst>
              <a:ext uri="{FF2B5EF4-FFF2-40B4-BE49-F238E27FC236}">
                <a16:creationId xmlns:a16="http://schemas.microsoft.com/office/drawing/2014/main" id="{01E08E1A-D461-AE6F-FA00-E8D00B63F341}"/>
              </a:ext>
            </a:extLst>
          </p:cNvPr>
          <p:cNvSpPr/>
          <p:nvPr/>
        </p:nvSpPr>
        <p:spPr>
          <a:xfrm>
            <a:off x="3565283" y="4032916"/>
            <a:ext cx="1798494" cy="2363419"/>
          </a:xfrm>
          <a:prstGeom prst="roundRect">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1533E34-A44A-B229-E374-6AE12767174D}"/>
              </a:ext>
            </a:extLst>
          </p:cNvPr>
          <p:cNvSpPr txBox="1"/>
          <p:nvPr/>
        </p:nvSpPr>
        <p:spPr>
          <a:xfrm>
            <a:off x="5326575" y="6042831"/>
            <a:ext cx="2251850" cy="369332"/>
          </a:xfrm>
          <a:prstGeom prst="rect">
            <a:avLst/>
          </a:prstGeom>
          <a:noFill/>
        </p:spPr>
        <p:txBody>
          <a:bodyPr wrap="square" rtlCol="0">
            <a:spAutoFit/>
          </a:bodyPr>
          <a:lstStyle/>
          <a:p>
            <a:r>
              <a:rPr kumimoji="1" lang="en-US" altLang="ja-JP"/>
              <a:t>Undiscovered</a:t>
            </a:r>
            <a:r>
              <a:rPr lang="en-US" altLang="ja-JP"/>
              <a:t>.</a:t>
            </a:r>
            <a:endParaRPr kumimoji="1" lang="ja-JP" altLang="en-US"/>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11872E46-1142-E411-0D4D-241BD5226075}"/>
                  </a:ext>
                </a:extLst>
              </p:cNvPr>
              <p:cNvSpPr txBox="1"/>
              <p:nvPr/>
            </p:nvSpPr>
            <p:spPr>
              <a:xfrm>
                <a:off x="2572201" y="5271613"/>
                <a:ext cx="10525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𝑐</m:t>
                          </m:r>
                        </m:e>
                      </m:acc>
                    </m:oMath>
                  </m:oMathPara>
                </a14:m>
                <a:endParaRPr kumimoji="1" lang="ja-JP" altLang="en-US"/>
              </a:p>
            </p:txBody>
          </p:sp>
        </mc:Choice>
        <mc:Fallback>
          <p:sp>
            <p:nvSpPr>
              <p:cNvPr id="9" name="テキスト ボックス 8">
                <a:extLst>
                  <a:ext uri="{FF2B5EF4-FFF2-40B4-BE49-F238E27FC236}">
                    <a16:creationId xmlns:a16="http://schemas.microsoft.com/office/drawing/2014/main" id="{11872E46-1142-E411-0D4D-241BD5226075}"/>
                  </a:ext>
                </a:extLst>
              </p:cNvPr>
              <p:cNvSpPr txBox="1">
                <a:spLocks noRot="1" noChangeAspect="1" noMove="1" noResize="1" noEditPoints="1" noAdjustHandles="1" noChangeArrowheads="1" noChangeShapeType="1" noTextEdit="1"/>
              </p:cNvSpPr>
              <p:nvPr/>
            </p:nvSpPr>
            <p:spPr>
              <a:xfrm>
                <a:off x="2572201" y="5271613"/>
                <a:ext cx="1052553" cy="369332"/>
              </a:xfrm>
              <a:prstGeom prst="rect">
                <a:avLst/>
              </a:prstGeom>
              <a:blipFill>
                <a:blip r:embed="rId2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8B762379-4FDE-0D50-F1B8-B45B38CEEA9A}"/>
                  </a:ext>
                </a:extLst>
              </p:cNvPr>
              <p:cNvSpPr txBox="1"/>
              <p:nvPr/>
            </p:nvSpPr>
            <p:spPr>
              <a:xfrm>
                <a:off x="2595285" y="2149551"/>
                <a:ext cx="10525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𝑐</m:t>
                      </m:r>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r>
                            <a:rPr kumimoji="1" lang="en-US" altLang="ja-JP" b="0" i="1" smtClean="0">
                              <a:latin typeface="Cambria Math" panose="02040503050406030204" pitchFamily="18" charset="0"/>
                              <a:ea typeface="Cambria Math" panose="02040503050406030204" pitchFamily="18" charset="0"/>
                            </a:rPr>
                            <m:t>𝑐</m:t>
                          </m:r>
                        </m:e>
                      </m:acc>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𝑐</m:t>
                          </m:r>
                        </m:e>
                      </m:acc>
                    </m:oMath>
                  </m:oMathPara>
                </a14:m>
                <a:endParaRPr kumimoji="1" lang="ja-JP" altLang="en-US"/>
              </a:p>
            </p:txBody>
          </p:sp>
        </mc:Choice>
        <mc:Fallback>
          <p:sp>
            <p:nvSpPr>
              <p:cNvPr id="11" name="テキスト ボックス 10">
                <a:extLst>
                  <a:ext uri="{FF2B5EF4-FFF2-40B4-BE49-F238E27FC236}">
                    <a16:creationId xmlns:a16="http://schemas.microsoft.com/office/drawing/2014/main" id="{8B762379-4FDE-0D50-F1B8-B45B38CEEA9A}"/>
                  </a:ext>
                </a:extLst>
              </p:cNvPr>
              <p:cNvSpPr txBox="1">
                <a:spLocks noRot="1" noChangeAspect="1" noMove="1" noResize="1" noEditPoints="1" noAdjustHandles="1" noChangeArrowheads="1" noChangeShapeType="1" noTextEdit="1"/>
              </p:cNvSpPr>
              <p:nvPr/>
            </p:nvSpPr>
            <p:spPr>
              <a:xfrm>
                <a:off x="2595285" y="2149551"/>
                <a:ext cx="1052553" cy="369332"/>
              </a:xfrm>
              <a:prstGeom prst="rect">
                <a:avLst/>
              </a:prstGeom>
              <a:blipFill>
                <a:blip r:embed="rId23"/>
                <a:stretch>
                  <a:fillRect/>
                </a:stretch>
              </a:blipFill>
            </p:spPr>
            <p:txBody>
              <a:bodyPr/>
              <a:lstStyle/>
              <a:p>
                <a:r>
                  <a:rPr lang="ja-JP" altLang="en-US">
                    <a:noFill/>
                  </a:rPr>
                  <a:t> </a:t>
                </a:r>
              </a:p>
            </p:txBody>
          </p:sp>
        </mc:Fallback>
      </mc:AlternateContent>
      <p:sp>
        <p:nvSpPr>
          <p:cNvPr id="146" name="テキスト ボックス 145">
            <a:extLst>
              <a:ext uri="{FF2B5EF4-FFF2-40B4-BE49-F238E27FC236}">
                <a16:creationId xmlns:a16="http://schemas.microsoft.com/office/drawing/2014/main" id="{341D05DF-3F95-CE34-A292-027A32E89814}"/>
              </a:ext>
            </a:extLst>
          </p:cNvPr>
          <p:cNvSpPr txBox="1"/>
          <p:nvPr/>
        </p:nvSpPr>
        <p:spPr>
          <a:xfrm>
            <a:off x="4341955" y="3492492"/>
            <a:ext cx="2077020" cy="338554"/>
          </a:xfrm>
          <a:prstGeom prst="rect">
            <a:avLst/>
          </a:prstGeom>
          <a:noFill/>
        </p:spPr>
        <p:txBody>
          <a:bodyPr wrap="square" rtlCol="0">
            <a:spAutoFit/>
          </a:bodyPr>
          <a:lstStyle/>
          <a:p>
            <a:pPr algn="ctr"/>
            <a:r>
              <a:rPr kumimoji="1" lang="en-US" altLang="ja-JP" sz="1600">
                <a:solidFill>
                  <a:srgbClr val="FF0000"/>
                </a:solidFill>
              </a:rPr>
              <a:t>Isospin symmetry</a:t>
            </a:r>
            <a:endParaRPr kumimoji="1" lang="ja-JP" altLang="en-US" sz="1600">
              <a:solidFill>
                <a:srgbClr val="FF0000"/>
              </a:solidFill>
            </a:endParaRPr>
          </a:p>
        </p:txBody>
      </p:sp>
      <mc:AlternateContent xmlns:mc="http://schemas.openxmlformats.org/markup-compatibility/2006">
        <mc:Choice xmlns:a14="http://schemas.microsoft.com/office/drawing/2010/main" Requires="a14">
          <p:sp>
            <p:nvSpPr>
              <p:cNvPr id="147" name="テキスト ボックス 146">
                <a:extLst>
                  <a:ext uri="{FF2B5EF4-FFF2-40B4-BE49-F238E27FC236}">
                    <a16:creationId xmlns:a16="http://schemas.microsoft.com/office/drawing/2014/main" id="{CBD64644-1590-9775-0ADD-16AF75F063ED}"/>
                  </a:ext>
                </a:extLst>
              </p:cNvPr>
              <p:cNvSpPr txBox="1"/>
              <p:nvPr/>
            </p:nvSpPr>
            <p:spPr>
              <a:xfrm>
                <a:off x="4574440" y="3668672"/>
                <a:ext cx="16843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𝐼</m:t>
                      </m:r>
                      <m:r>
                        <a:rPr kumimoji="1" lang="en-US" altLang="ja-JP" b="0" i="1" smtClean="0">
                          <a:latin typeface="Cambria Math" panose="02040503050406030204" pitchFamily="18" charset="0"/>
                          <a:ea typeface="Cambria Math" panose="02040503050406030204" pitchFamily="18" charset="0"/>
                        </a:rPr>
                        <m:t>=1</m:t>
                      </m:r>
                    </m:oMath>
                  </m:oMathPara>
                </a14:m>
                <a:endParaRPr kumimoji="1" lang="ja-JP" altLang="en-US"/>
              </a:p>
            </p:txBody>
          </p:sp>
        </mc:Choice>
        <mc:Fallback>
          <p:sp>
            <p:nvSpPr>
              <p:cNvPr id="147" name="テキスト ボックス 146">
                <a:extLst>
                  <a:ext uri="{FF2B5EF4-FFF2-40B4-BE49-F238E27FC236}">
                    <a16:creationId xmlns:a16="http://schemas.microsoft.com/office/drawing/2014/main" id="{CBD64644-1590-9775-0ADD-16AF75F063ED}"/>
                  </a:ext>
                </a:extLst>
              </p:cNvPr>
              <p:cNvSpPr txBox="1">
                <a:spLocks noRot="1" noChangeAspect="1" noMove="1" noResize="1" noEditPoints="1" noAdjustHandles="1" noChangeArrowheads="1" noChangeShapeType="1" noTextEdit="1"/>
              </p:cNvSpPr>
              <p:nvPr/>
            </p:nvSpPr>
            <p:spPr>
              <a:xfrm>
                <a:off x="4574440" y="3668672"/>
                <a:ext cx="1684357" cy="369332"/>
              </a:xfrm>
              <a:prstGeom prst="rect">
                <a:avLst/>
              </a:prstGeom>
              <a:blipFill>
                <a:blip r:embed="rId24"/>
                <a:stretch>
                  <a:fillRect/>
                </a:stretch>
              </a:blipFill>
            </p:spPr>
            <p:txBody>
              <a:bodyPr/>
              <a:lstStyle/>
              <a:p>
                <a:r>
                  <a:rPr lang="ja-JP" altLang="en-US">
                    <a:noFill/>
                  </a:rPr>
                  <a:t> </a:t>
                </a:r>
              </a:p>
            </p:txBody>
          </p:sp>
        </mc:Fallback>
      </mc:AlternateContent>
      <p:sp>
        <p:nvSpPr>
          <p:cNvPr id="148" name="テキスト ボックス 147">
            <a:extLst>
              <a:ext uri="{FF2B5EF4-FFF2-40B4-BE49-F238E27FC236}">
                <a16:creationId xmlns:a16="http://schemas.microsoft.com/office/drawing/2014/main" id="{E26050F9-0B71-8E24-8EBD-25A65CCD078E}"/>
              </a:ext>
            </a:extLst>
          </p:cNvPr>
          <p:cNvSpPr txBox="1"/>
          <p:nvPr/>
        </p:nvSpPr>
        <p:spPr>
          <a:xfrm>
            <a:off x="-196353" y="3495599"/>
            <a:ext cx="2077020" cy="338554"/>
          </a:xfrm>
          <a:prstGeom prst="rect">
            <a:avLst/>
          </a:prstGeom>
          <a:noFill/>
        </p:spPr>
        <p:txBody>
          <a:bodyPr wrap="square" rtlCol="0">
            <a:spAutoFit/>
          </a:bodyPr>
          <a:lstStyle/>
          <a:p>
            <a:pPr algn="ctr"/>
            <a:r>
              <a:rPr kumimoji="1" lang="en-US" altLang="ja-JP" sz="1600">
                <a:solidFill>
                  <a:srgbClr val="FF0000"/>
                </a:solidFill>
              </a:rPr>
              <a:t>Isospin symmetry</a:t>
            </a:r>
            <a:endParaRPr kumimoji="1" lang="ja-JP" altLang="en-US" sz="1600">
              <a:solidFill>
                <a:srgbClr val="FF0000"/>
              </a:solidFill>
            </a:endParaRPr>
          </a:p>
        </p:txBody>
      </p:sp>
      <mc:AlternateContent xmlns:mc="http://schemas.openxmlformats.org/markup-compatibility/2006">
        <mc:Choice xmlns:a14="http://schemas.microsoft.com/office/drawing/2010/main" Requires="a14">
          <p:sp>
            <p:nvSpPr>
              <p:cNvPr id="149" name="テキスト ボックス 148">
                <a:extLst>
                  <a:ext uri="{FF2B5EF4-FFF2-40B4-BE49-F238E27FC236}">
                    <a16:creationId xmlns:a16="http://schemas.microsoft.com/office/drawing/2014/main" id="{37024CB3-4A32-B3F3-88E7-0FE9FC6DE958}"/>
                  </a:ext>
                </a:extLst>
              </p:cNvPr>
              <p:cNvSpPr txBox="1"/>
              <p:nvPr/>
            </p:nvSpPr>
            <p:spPr>
              <a:xfrm>
                <a:off x="36132" y="3671779"/>
                <a:ext cx="16843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𝐼</m:t>
                      </m:r>
                      <m:r>
                        <a:rPr kumimoji="1" lang="en-US" altLang="ja-JP" b="0" i="1" smtClean="0">
                          <a:latin typeface="Cambria Math" panose="02040503050406030204" pitchFamily="18" charset="0"/>
                          <a:ea typeface="Cambria Math" panose="02040503050406030204" pitchFamily="18" charset="0"/>
                        </a:rPr>
                        <m:t>=1</m:t>
                      </m:r>
                    </m:oMath>
                  </m:oMathPara>
                </a14:m>
                <a:endParaRPr kumimoji="1" lang="ja-JP" altLang="en-US"/>
              </a:p>
            </p:txBody>
          </p:sp>
        </mc:Choice>
        <mc:Fallback>
          <p:sp>
            <p:nvSpPr>
              <p:cNvPr id="149" name="テキスト ボックス 148">
                <a:extLst>
                  <a:ext uri="{FF2B5EF4-FFF2-40B4-BE49-F238E27FC236}">
                    <a16:creationId xmlns:a16="http://schemas.microsoft.com/office/drawing/2014/main" id="{37024CB3-4A32-B3F3-88E7-0FE9FC6DE958}"/>
                  </a:ext>
                </a:extLst>
              </p:cNvPr>
              <p:cNvSpPr txBox="1">
                <a:spLocks noRot="1" noChangeAspect="1" noMove="1" noResize="1" noEditPoints="1" noAdjustHandles="1" noChangeArrowheads="1" noChangeShapeType="1" noTextEdit="1"/>
              </p:cNvSpPr>
              <p:nvPr/>
            </p:nvSpPr>
            <p:spPr>
              <a:xfrm>
                <a:off x="36132" y="3671779"/>
                <a:ext cx="1684357" cy="369332"/>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EFFDA4D4-4E4B-1C86-12BE-83AC7BD81E24}"/>
                  </a:ext>
                </a:extLst>
              </p:cNvPr>
              <p:cNvSpPr txBox="1"/>
              <p:nvPr/>
            </p:nvSpPr>
            <p:spPr>
              <a:xfrm>
                <a:off x="5665110" y="2103384"/>
                <a:ext cx="6449821" cy="830997"/>
              </a:xfrm>
              <a:prstGeom prst="rect">
                <a:avLst/>
              </a:prstGeom>
              <a:noFill/>
            </p:spPr>
            <p:txBody>
              <a:bodyPr wrap="square">
                <a:spAutoFit/>
              </a:bodyPr>
              <a:lstStyle/>
              <a:p>
                <a:r>
                  <a:rPr kumimoji="1" lang="en-US" altLang="ja-JP" sz="2400" dirty="0"/>
                  <a:t>We studied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kumimoji="1" lang="en-US" altLang="ja-JP" sz="2400" dirty="0"/>
                  <a:t> assuming that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𝑐𝑐</m:t>
                        </m:r>
                      </m:sub>
                      <m:sup>
                        <m:r>
                          <a:rPr lang="en-US" altLang="ja-JP" sz="2400" i="1">
                            <a:latin typeface="Cambria Math" panose="02040503050406030204" pitchFamily="18" charset="0"/>
                          </a:rPr>
                          <m:t>𝐼</m:t>
                        </m:r>
                        <m:r>
                          <a:rPr lang="en-US" altLang="ja-JP" sz="2400" i="1">
                            <a:latin typeface="Cambria Math" panose="02040503050406030204" pitchFamily="18" charset="0"/>
                          </a:rPr>
                          <m:t>=0</m:t>
                        </m:r>
                      </m:sup>
                    </m:sSubSup>
                  </m:oMath>
                </a14:m>
                <a:r>
                  <a:rPr kumimoji="1" lang="en-US" altLang="ja-JP" sz="2400" dirty="0"/>
                  <a:t> is a state obtained by replacing </a:t>
                </a:r>
                <a14:m>
                  <m:oMath xmlns:m="http://schemas.openxmlformats.org/officeDocument/2006/math">
                    <m:r>
                      <a:rPr lang="en-US" altLang="ja-JP" sz="2400" i="1">
                        <a:latin typeface="Cambria Math" panose="02040503050406030204" pitchFamily="18" charset="0"/>
                      </a:rPr>
                      <m:t>𝑐</m:t>
                    </m:r>
                  </m:oMath>
                </a14:m>
                <a:r>
                  <a:rPr kumimoji="1" lang="en-US" altLang="ja-JP" sz="2400" dirty="0"/>
                  <a:t> </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el-GR" altLang="ja-JP" sz="2400" i="1" smtClean="0">
                            <a:latin typeface="Cambria Math" panose="02040503050406030204" pitchFamily="18" charset="0"/>
                            <a:ea typeface="Cambria Math" panose="02040503050406030204" pitchFamily="18" charset="0"/>
                          </a:rPr>
                          <m:t>Λ</m:t>
                        </m:r>
                      </m:e>
                      <m:sub>
                        <m:r>
                          <a:rPr kumimoji="1" lang="en-US" altLang="ja-JP" sz="2400" b="0" i="1" smtClean="0">
                            <a:latin typeface="Cambria Math" panose="02040503050406030204" pitchFamily="18" charset="0"/>
                          </a:rPr>
                          <m:t>𝑐</m:t>
                        </m:r>
                      </m:sub>
                    </m:sSub>
                  </m:oMath>
                </a14:m>
                <a:r>
                  <a:rPr lang="en-US" altLang="ja-JP" sz="2400" dirty="0"/>
                  <a:t> with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c</m:t>
                    </m:r>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𝑐</m:t>
                        </m:r>
                      </m:e>
                    </m:acc>
                  </m:oMath>
                </a14:m>
                <a:r>
                  <a:rPr kumimoji="1" lang="en-US" altLang="ja-JP" sz="2400" dirty="0"/>
                  <a:t>.</a:t>
                </a:r>
              </a:p>
            </p:txBody>
          </p:sp>
        </mc:Choice>
        <mc:Fallback>
          <p:sp>
            <p:nvSpPr>
              <p:cNvPr id="5" name="テキスト ボックス 4">
                <a:extLst>
                  <a:ext uri="{FF2B5EF4-FFF2-40B4-BE49-F238E27FC236}">
                    <a16:creationId xmlns:a16="http://schemas.microsoft.com/office/drawing/2014/main" id="{EFFDA4D4-4E4B-1C86-12BE-83AC7BD81E24}"/>
                  </a:ext>
                </a:extLst>
              </p:cNvPr>
              <p:cNvSpPr txBox="1">
                <a:spLocks noRot="1" noChangeAspect="1" noMove="1" noResize="1" noEditPoints="1" noAdjustHandles="1" noChangeArrowheads="1" noChangeShapeType="1" noTextEdit="1"/>
              </p:cNvSpPr>
              <p:nvPr/>
            </p:nvSpPr>
            <p:spPr>
              <a:xfrm>
                <a:off x="5665110" y="2103384"/>
                <a:ext cx="6449821" cy="830997"/>
              </a:xfrm>
              <a:prstGeom prst="rect">
                <a:avLst/>
              </a:prstGeom>
              <a:blipFill>
                <a:blip r:embed="rId26"/>
                <a:stretch>
                  <a:fillRect l="-1375" t="-6061" r="-589" b="-1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081431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14442</Words>
  <Application>Microsoft Macintosh PowerPoint</Application>
  <PresentationFormat>ワイド画面</PresentationFormat>
  <Paragraphs>2046</Paragraphs>
  <Slides>86</Slides>
  <Notes>85</Notes>
  <HiddenSlides>66</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86</vt:i4>
      </vt:variant>
    </vt:vector>
  </HeadingPairs>
  <TitlesOfParts>
    <vt:vector size="96" baseType="lpstr">
      <vt:lpstr>KaTeX_Main</vt:lpstr>
      <vt:lpstr>KaTeX_Math</vt:lpstr>
      <vt:lpstr>Söhne</vt:lpstr>
      <vt:lpstr>游ゴシック</vt:lpstr>
      <vt:lpstr>游ゴシック Light</vt:lpstr>
      <vt:lpstr>Arial</vt:lpstr>
      <vt:lpstr>Cambria Math</vt:lpstr>
      <vt:lpstr>Times New Roman</vt:lpstr>
      <vt:lpstr>Wingdings</vt:lpstr>
      <vt:lpstr>Office テーマ</vt:lpstr>
      <vt:lpstr>Analysis of Isovector states of Doubly Heavy Tetraquarks based on Effective Field Theory respecting Superflavor Symmetry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さとみつ さとみつ</dc:creator>
  <cp:lastModifiedBy>満 田中</cp:lastModifiedBy>
  <cp:revision>4</cp:revision>
  <dcterms:created xsi:type="dcterms:W3CDTF">2023-08-01T10:17:01Z</dcterms:created>
  <dcterms:modified xsi:type="dcterms:W3CDTF">2024-12-10T05:46:08Z</dcterms:modified>
</cp:coreProperties>
</file>