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6" r:id="rId3"/>
    <p:sldId id="2351" r:id="rId4"/>
    <p:sldId id="2375" r:id="rId5"/>
    <p:sldId id="2376" r:id="rId6"/>
    <p:sldId id="2337" r:id="rId7"/>
    <p:sldId id="2353" r:id="rId8"/>
    <p:sldId id="2356" r:id="rId9"/>
    <p:sldId id="2359" r:id="rId10"/>
    <p:sldId id="2371" r:id="rId11"/>
    <p:sldId id="2374" r:id="rId12"/>
    <p:sldId id="2378" r:id="rId13"/>
    <p:sldId id="2389" r:id="rId14"/>
    <p:sldId id="2360" r:id="rId15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812" initials="c" lastIdx="1" clrIdx="0">
    <p:extLst>
      <p:ext uri="{19B8F6BF-5375-455C-9EA6-DF929625EA0E}">
        <p15:presenceInfo xmlns:p15="http://schemas.microsoft.com/office/powerpoint/2012/main" userId="c181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AF8F4"/>
    <a:srgbClr val="559A26"/>
    <a:srgbClr val="006400"/>
    <a:srgbClr val="3F721C"/>
    <a:srgbClr val="007F7F"/>
    <a:srgbClr val="006000"/>
    <a:srgbClr val="8B0000"/>
    <a:srgbClr val="FFFFFF"/>
    <a:srgbClr val="E66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236" autoAdjust="0"/>
  </p:normalViewPr>
  <p:slideViewPr>
    <p:cSldViewPr>
      <p:cViewPr varScale="1">
        <p:scale>
          <a:sx n="72" d="100"/>
          <a:sy n="72" d="100"/>
        </p:scale>
        <p:origin x="31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0DA6A-A386-4606-A1E4-A180774FCC68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(19)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61AD9-13C0-43BB-AC28-E611C393A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2611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C18F6A-172B-4321-B511-6BBC83C4D60F}" type="datetimeFigureOut">
              <a:rPr lang="en-US" altLang="zh-CN"/>
              <a:t>12/9/2024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CN"/>
              <a:t>(19)</a:t>
            </a: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D78E2B-383A-4F26-B90D-1A571611379F}" type="slidenum">
              <a:rPr 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dirty="0">
              <a:latin typeface="Times New Roman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(19)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A7F71-A600-874B-8C52-75C3F91F2DFD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91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1" baseline="0" dirty="0">
              <a:latin typeface="Comic Sans MS"/>
              <a:ea typeface="DengXian"/>
              <a:cs typeface="HelveticaNeue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3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(19)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043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1" baseline="0" dirty="0">
              <a:latin typeface="Comic Sans MS"/>
              <a:ea typeface="DengXian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(19)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5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3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(19)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18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(19)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01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14451" y="1671640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14451" y="3125788"/>
            <a:ext cx="8534400" cy="1752599"/>
          </a:xfrm>
        </p:spPr>
        <p:txBody>
          <a:bodyPr/>
          <a:lstStyle>
            <a:lvl1pPr marL="0" indent="0">
              <a:buFont typeface="Wingdings"/>
              <a:buNone/>
              <a:defRPr/>
            </a:lvl1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752599" y="0"/>
            <a:ext cx="1067275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 bwMode="auto">
          <a:xfrm>
            <a:off x="153965" y="228601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Adobe Hebrew"/>
                <a:ea typeface="Adobe Hebrew"/>
                <a:cs typeface="Adobe Hebrew"/>
              </a:rPr>
              <a:t>NANJING</a:t>
            </a:r>
            <a:r>
              <a:rPr lang="zh-CN" sz="1800" b="1" i="0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Adobe Hebrew"/>
                <a:ea typeface="Adobe Hebrew"/>
                <a:cs typeface="Adobe Hebrew"/>
              </a:rPr>
              <a:t> </a:t>
            </a:r>
            <a:endParaRPr/>
          </a:p>
        </p:txBody>
      </p:sp>
      <p:sp>
        <p:nvSpPr>
          <p:cNvPr id="4" name="文本框 3"/>
          <p:cNvSpPr txBox="1"/>
          <p:nvPr userDrawn="1"/>
        </p:nvSpPr>
        <p:spPr bwMode="auto">
          <a:xfrm>
            <a:off x="240506" y="515035"/>
            <a:ext cx="181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Adobe Hebrew"/>
                <a:ea typeface="Adobe Hebrew"/>
                <a:cs typeface="Adobe Hebrew"/>
              </a:rPr>
              <a:t>UNIVERSITY</a:t>
            </a:r>
            <a:endParaRPr lang="zh-CN" sz="1800" b="1" i="0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Adobe Hebrew"/>
              <a:ea typeface="Adobe Hebrew"/>
              <a:cs typeface="Adobe Hebrew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41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41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Font typeface="Wingdings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63084" y="4406903"/>
            <a:ext cx="10363200" cy="1362075"/>
          </a:xfrm>
        </p:spPr>
        <p:txBody>
          <a:bodyPr/>
          <a:lstStyle>
            <a:lvl1pPr algn="l">
              <a:defRPr sz="3000" b="1" cap="none"/>
            </a:lvl1pPr>
          </a:lstStyle>
          <a:p>
            <a:pPr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0" y="1600203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7600" y="1600203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2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6732" y="273053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9602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1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000" b="0" i="1" u="none" strike="noStrike" cap="none" spc="0">
              <a:ln>
                <a:noFill/>
              </a:ln>
              <a:solidFill>
                <a:srgbClr val="632E62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2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 b="0" i="1" u="none" strike="noStrike" cap="none" spc="0">
                <a:ln>
                  <a:noFill/>
                </a:ln>
                <a:solidFill>
                  <a:srgbClr val="632E62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hyxing.phys@gmail.com, Pion and Kaon Fragmentation Functions. Total pages (18) </a:t>
            </a:r>
            <a:endParaRPr lang="en-US" sz="900" b="0" i="1" u="none" strike="noStrike" cap="none" spc="0">
              <a:ln>
                <a:noFill/>
              </a:ln>
              <a:solidFill>
                <a:srgbClr val="632E62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2" y="6489703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‹#›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2pPr>
      <a:lvl3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3pPr>
      <a:lvl4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4pPr>
      <a:lvl5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5pPr>
      <a:lvl6pPr marL="4572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6pPr>
      <a:lvl7pPr marL="9144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7pPr>
      <a:lvl8pPr marL="13716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8pPr>
      <a:lvl9pPr marL="18288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rgbClr val="1F497D"/>
        </a:buClr>
        <a:buFont typeface="Wingdings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3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7" Type="http://schemas.openxmlformats.org/officeDocument/2006/relationships/image" Target="../media/image17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hep.net/record/1504060?ln=en" TargetMode="External"/><Relationship Id="rId3" Type="http://schemas.openxmlformats.org/officeDocument/2006/relationships/image" Target="../media/image22.jp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1.png"/><Relationship Id="rId21" Type="http://schemas.openxmlformats.org/officeDocument/2006/relationships/image" Target="../media/image230.png"/><Relationship Id="rId17" Type="http://schemas.openxmlformats.org/officeDocument/2006/relationships/image" Target="../media/image10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102.png"/><Relationship Id="rId2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20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>
            <a:spLocks noGrp="1"/>
          </p:cNvSpPr>
          <p:nvPr>
            <p:ph type="ctrTitle"/>
          </p:nvPr>
        </p:nvSpPr>
        <p:spPr bwMode="auto">
          <a:xfrm>
            <a:off x="990600" y="2286000"/>
            <a:ext cx="10637838" cy="1069975"/>
          </a:xfrm>
        </p:spPr>
        <p:txBody>
          <a:bodyPr/>
          <a:lstStyle/>
          <a:p>
            <a:pPr algn="ctr">
              <a:defRPr/>
            </a:pPr>
            <a:r>
              <a:rPr lang="en-US" altLang="zh-CN" dirty="0"/>
              <a:t>Perspective on the pseudoscalar glueball</a:t>
            </a:r>
            <a:br>
              <a:rPr lang="en-US" sz="3200" dirty="0"/>
            </a:br>
            <a:endParaRPr lang="en-US" sz="6600" dirty="0">
              <a:latin typeface="Comic Sans MS"/>
            </a:endParaRPr>
          </a:p>
        </p:txBody>
      </p:sp>
      <p:sp>
        <p:nvSpPr>
          <p:cNvPr id="10" name="Text Box 2"/>
          <p:cNvSpPr txBox="1"/>
          <p:nvPr/>
        </p:nvSpPr>
        <p:spPr bwMode="auto">
          <a:xfrm>
            <a:off x="4851399" y="5955268"/>
            <a:ext cx="24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632E62"/>
                </a:solidFill>
                <a:latin typeface="Comic Sans MS"/>
                <a:cs typeface="Arial"/>
              </a:rPr>
              <a:t>December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9, 2024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619499" y="3578276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Ya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-Qi Cui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（崔亚琦）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92278F">
                  <a:lumMod val="50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C6C60D-ACBA-9E29-8668-B31A01ADC6D1}"/>
              </a:ext>
            </a:extLst>
          </p:cNvPr>
          <p:cNvSpPr txBox="1"/>
          <p:nvPr/>
        </p:nvSpPr>
        <p:spPr bwMode="auto">
          <a:xfrm>
            <a:off x="3962400" y="5346811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East Asian Workshop on Exotic Hadrons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92278F">
                  <a:lumMod val="50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CAAFDE-719B-44C9-B232-4F3F3FA18C34}"/>
              </a:ext>
            </a:extLst>
          </p:cNvPr>
          <p:cNvSpPr txBox="1"/>
          <p:nvPr/>
        </p:nvSpPr>
        <p:spPr>
          <a:xfrm>
            <a:off x="2895600" y="400206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rgbClr val="92278F">
                    <a:lumMod val="50000"/>
                  </a:srgbClr>
                </a:solidFill>
                <a:latin typeface="Comic Sans MS"/>
                <a:cs typeface="Arial"/>
              </a:rPr>
              <a:t>Nanjing University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92278F">
                  <a:lumMod val="50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10491"/>
      </p:ext>
    </p:extLst>
  </p:cSld>
  <p:clrMapOvr>
    <a:masterClrMapping/>
  </p:clrMapOvr>
  <p:transition advTm="118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3B3B0EA7-5DD7-4E32-BF55-3F3C881DF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390" r="43080" b="9088"/>
          <a:stretch/>
        </p:blipFill>
        <p:spPr>
          <a:xfrm>
            <a:off x="5208597" y="4184742"/>
            <a:ext cx="3890543" cy="61585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D4747B-31FB-4130-A7C6-7E1FC1AAB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" b="5177"/>
          <a:stretch/>
        </p:blipFill>
        <p:spPr bwMode="auto">
          <a:xfrm>
            <a:off x="7361765" y="922046"/>
            <a:ext cx="4278103" cy="2110096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F38AC-EC8F-4014-8E24-F2C51F5D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89ECA9-72C6-4717-A368-2B24BD06C4FB}"/>
              </a:ext>
            </a:extLst>
          </p:cNvPr>
          <p:cNvSpPr txBox="1"/>
          <p:nvPr/>
        </p:nvSpPr>
        <p:spPr bwMode="auto">
          <a:xfrm>
            <a:off x="304800" y="160729"/>
            <a:ext cx="9385178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0" cap="none" spc="0" normalizeH="0" baseline="0" noProof="0" dirty="0">
                <a:ln w="0"/>
                <a:solidFill>
                  <a:srgbClr val="92278F"/>
                </a:solidFill>
                <a:effectLst/>
                <a:uLnTx/>
                <a:uFillTx/>
                <a:latin typeface="Trebuchet MS"/>
                <a:ea typeface="+mj-ea"/>
                <a:cs typeface="Arial"/>
              </a:rPr>
              <a:t>Lattice fit 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A7BD1E-91EB-4DA7-84BF-43B3757C1469}"/>
              </a:ext>
            </a:extLst>
          </p:cNvPr>
          <p:cNvSpPr txBox="1"/>
          <p:nvPr/>
        </p:nvSpPr>
        <p:spPr bwMode="auto">
          <a:xfrm>
            <a:off x="762000" y="76455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Bethe-Salpeter equation: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6AFEDFB-EC76-42E9-ACC1-AB1308D1F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71" y="3032142"/>
            <a:ext cx="5487166" cy="50489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793E429-B238-47EA-A7E9-BD29500340F2}"/>
              </a:ext>
            </a:extLst>
          </p:cNvPr>
          <p:cNvSpPr txBox="1"/>
          <p:nvPr/>
        </p:nvSpPr>
        <p:spPr>
          <a:xfrm>
            <a:off x="762000" y="2631665"/>
            <a:ext cx="6094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The transversely projected vertex: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ED71A0F-7909-4B8E-9043-F27E119F65D9}"/>
                  </a:ext>
                </a:extLst>
              </p:cNvPr>
              <p:cNvSpPr txBox="1"/>
              <p:nvPr/>
            </p:nvSpPr>
            <p:spPr>
              <a:xfrm>
                <a:off x="762000" y="4516334"/>
                <a:ext cx="10896600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The planar </a:t>
                </a:r>
                <a:r>
                  <a:rPr lang="en-US" altLang="zh-CN" sz="2200" dirty="0" err="1">
                    <a:solidFill>
                      <a:schemeClr val="accent1">
                        <a:lumMod val="75000"/>
                      </a:schemeClr>
                    </a:solidFill>
                  </a:rPr>
                  <a:t>degeneracy:</a:t>
                </a:r>
                <a:endParaRPr lang="en-US" altLang="zh-CN" sz="22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     An extensive lattice simulation of three-gluon vertex in the Landau gauge shows a planar degeneracy. It means the corresponding form factors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depend almost exclusively on a single kinematic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altLang="zh-CN" sz="2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. Thus, all configurations lying on a given plane in the coordinate system </a:t>
                </a:r>
                <a14:m>
                  <m:oMath xmlns:m="http://schemas.openxmlformats.org/officeDocument/2006/math">
                    <m:r>
                      <a:rPr lang="en-US" altLang="zh-CN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share almost the same form factors. 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ED71A0F-7909-4B8E-9043-F27E119F6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16334"/>
                <a:ext cx="10896600" cy="1785104"/>
              </a:xfrm>
              <a:prstGeom prst="rect">
                <a:avLst/>
              </a:prstGeom>
              <a:blipFill>
                <a:blip r:embed="rId5"/>
                <a:stretch>
                  <a:fillRect l="-727" t="-2389" b="-5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ECC54980-0D5D-49D0-8A42-17A4B7E317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36"/>
          <a:stretch/>
        </p:blipFill>
        <p:spPr>
          <a:xfrm>
            <a:off x="5069708" y="3480118"/>
            <a:ext cx="4620270" cy="753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489CAA0-EEE4-4AEE-A832-4CEC5E496928}"/>
                  </a:ext>
                </a:extLst>
              </p:cNvPr>
              <p:cNvSpPr txBox="1"/>
              <p:nvPr/>
            </p:nvSpPr>
            <p:spPr>
              <a:xfrm>
                <a:off x="1355945" y="4008579"/>
                <a:ext cx="2819400" cy="43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</m:t>
                      </m:r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489CAA0-EEE4-4AEE-A832-4CEC5E496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45" y="4008579"/>
                <a:ext cx="2819400" cy="437749"/>
              </a:xfrm>
              <a:prstGeom prst="rect">
                <a:avLst/>
              </a:prstGeom>
              <a:blipFill>
                <a:blip r:embed="rId7"/>
                <a:stretch>
                  <a:fillRect l="-216" t="-9859"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左弧形箭头 46">
            <a:extLst>
              <a:ext uri="{FF2B5EF4-FFF2-40B4-BE49-F238E27FC236}">
                <a16:creationId xmlns:a16="http://schemas.microsoft.com/office/drawing/2014/main" id="{32D3B23A-5D7A-4F6D-AF81-82BA9823D2ED}"/>
              </a:ext>
            </a:extLst>
          </p:cNvPr>
          <p:cNvSpPr/>
          <p:nvPr/>
        </p:nvSpPr>
        <p:spPr bwMode="auto">
          <a:xfrm>
            <a:off x="4292497" y="3822395"/>
            <a:ext cx="542906" cy="75301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A062535-5BC3-4916-9374-325A0ACCD0AC}"/>
              </a:ext>
            </a:extLst>
          </p:cNvPr>
          <p:cNvGrpSpPr/>
          <p:nvPr/>
        </p:nvGrpSpPr>
        <p:grpSpPr>
          <a:xfrm>
            <a:off x="535967" y="1160515"/>
            <a:ext cx="6573175" cy="1436225"/>
            <a:chOff x="535967" y="1160515"/>
            <a:chExt cx="6573175" cy="143622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AA170A6B-C026-4DAE-8EA4-3EAA1040C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947" b="3445"/>
            <a:stretch/>
          </p:blipFill>
          <p:spPr>
            <a:xfrm>
              <a:off x="535967" y="1160515"/>
              <a:ext cx="6573175" cy="1436225"/>
            </a:xfrm>
            <a:prstGeom prst="rect">
              <a:avLst/>
            </a:prstGeom>
          </p:spPr>
        </p:pic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DA91AF9-E87C-4E9E-AD0B-A4AE0B211D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3200" y="2362200"/>
              <a:ext cx="0" cy="154953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8E94DC6-23D9-4F42-82CB-C26B5A76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04DE495-3DDB-4FE6-BF07-F4B48DDC7190}"/>
              </a:ext>
            </a:extLst>
          </p:cNvPr>
          <p:cNvSpPr txBox="1"/>
          <p:nvPr/>
        </p:nvSpPr>
        <p:spPr>
          <a:xfrm>
            <a:off x="1664565" y="3659882"/>
            <a:ext cx="23112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200" dirty="0"/>
              <a:t>planar degeneracy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CE5E951-7D4D-402F-B4DA-2CEE94E968D3}"/>
              </a:ext>
            </a:extLst>
          </p:cNvPr>
          <p:cNvSpPr/>
          <p:nvPr/>
        </p:nvSpPr>
        <p:spPr bwMode="auto">
          <a:xfrm>
            <a:off x="1308347" y="3714261"/>
            <a:ext cx="2920896" cy="753015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81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064AB3-5DF8-44F3-AA74-10272476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092174-9DD3-44C5-8EA6-019C1A85D4AF}"/>
              </a:ext>
            </a:extLst>
          </p:cNvPr>
          <p:cNvSpPr txBox="1"/>
          <p:nvPr/>
        </p:nvSpPr>
        <p:spPr bwMode="auto">
          <a:xfrm>
            <a:off x="304800" y="160729"/>
            <a:ext cx="9385178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0" cap="none" spc="0" normalizeH="0" baseline="0" noProof="0" dirty="0">
                <a:ln w="0"/>
                <a:solidFill>
                  <a:srgbClr val="92278F"/>
                </a:solidFill>
                <a:effectLst/>
                <a:uLnTx/>
                <a:uFillTx/>
                <a:latin typeface="Trebuchet MS"/>
                <a:ea typeface="+mj-ea"/>
                <a:cs typeface="Arial"/>
              </a:rPr>
              <a:t>Lattice fit 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4327F0-5799-4A80-BBE0-CF0EEF6B11D0}"/>
              </a:ext>
            </a:extLst>
          </p:cNvPr>
          <p:cNvSpPr txBox="1"/>
          <p:nvPr/>
        </p:nvSpPr>
        <p:spPr bwMode="auto">
          <a:xfrm>
            <a:off x="415587" y="956987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The lattice fit of three-gluon vertex: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717EC0-CE6A-4B97-A8C3-A5E8C47FF613}"/>
              </a:ext>
            </a:extLst>
          </p:cNvPr>
          <p:cNvSpPr txBox="1"/>
          <p:nvPr/>
        </p:nvSpPr>
        <p:spPr bwMode="auto">
          <a:xfrm>
            <a:off x="415587" y="2764771"/>
            <a:ext cx="6975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The lattice fit of gluon propagator in Landau gauge: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C61D006-BC50-4490-A670-62107CED9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970"/>
          <a:stretch/>
        </p:blipFill>
        <p:spPr>
          <a:xfrm>
            <a:off x="513012" y="1976292"/>
            <a:ext cx="6417782" cy="7448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1F40ADF-F6DE-40A8-A9FB-A9F482D3B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"/>
          <a:stretch/>
        </p:blipFill>
        <p:spPr>
          <a:xfrm>
            <a:off x="8294703" y="3977824"/>
            <a:ext cx="3687235" cy="2489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F38282-1F92-429C-84FD-501D83208704}"/>
                  </a:ext>
                </a:extLst>
              </p:cNvPr>
              <p:cNvSpPr txBox="1"/>
              <p:nvPr/>
            </p:nvSpPr>
            <p:spPr>
              <a:xfrm>
                <a:off x="803067" y="3865002"/>
                <a:ext cx="48052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Renormalization point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=4.3</m:t>
                    </m:r>
                  </m:oMath>
                </a14:m>
                <a:r>
                  <a:rPr lang="zh-CN" alt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GeV</a:t>
                </a:r>
                <a:endParaRPr lang="zh-CN" altLang="en-US" sz="2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F38282-1F92-429C-84FD-501D83208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7" y="3865002"/>
                <a:ext cx="4805220" cy="430887"/>
              </a:xfrm>
              <a:prstGeom prst="rect">
                <a:avLst/>
              </a:prstGeom>
              <a:blipFill>
                <a:blip r:embed="rId4"/>
                <a:stretch>
                  <a:fillRect l="-1650" t="-9859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F6F06935-5D1C-440B-9278-5E4450ABE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41" y="3196417"/>
            <a:ext cx="4686954" cy="60968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EDBF4-4278-4B20-8596-0FB6D66027C9}"/>
              </a:ext>
            </a:extLst>
          </p:cNvPr>
          <p:cNvSpPr txBox="1"/>
          <p:nvPr/>
        </p:nvSpPr>
        <p:spPr>
          <a:xfrm>
            <a:off x="422961" y="4900890"/>
            <a:ext cx="7922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However, their </a:t>
            </a:r>
            <a:r>
              <a:rPr lang="en-US" altLang="zh-CN" sz="2200" dirty="0" err="1">
                <a:solidFill>
                  <a:schemeClr val="accent1">
                    <a:lumMod val="75000"/>
                  </a:schemeClr>
                </a:solidFill>
              </a:rPr>
              <a:t>behaviour</a:t>
            </a: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 in complex space is unstable and strange. So </a:t>
            </a:r>
            <a:r>
              <a:rPr lang="en-US" altLang="zh-CN" sz="2200" dirty="0">
                <a:solidFill>
                  <a:srgbClr val="C00000"/>
                </a:solidFill>
              </a:rPr>
              <a:t>the extrapolation to time-like region </a:t>
            </a: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of eigenvalue is necessary.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59A3B01-399E-49C9-BEC6-DB9DF0644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848" y="289219"/>
            <a:ext cx="4081411" cy="32473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A1D5F2E-C43A-4E51-A896-2430031914EE}"/>
              </a:ext>
            </a:extLst>
          </p:cNvPr>
          <p:cNvSpPr txBox="1"/>
          <p:nvPr/>
        </p:nvSpPr>
        <p:spPr>
          <a:xfrm>
            <a:off x="7818965" y="3438830"/>
            <a:ext cx="437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altLang="zh-CN" sz="1400" i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F. Pinto-Gomez, F. De Soto, and J. Rodrıguez-Quintero, Phys. Rev. D 110, 014005 (2024).</a:t>
            </a:r>
            <a:endParaRPr lang="zh-CN" altLang="en-US" sz="1400" i="1" dirty="0">
              <a:solidFill>
                <a:schemeClr val="accent5">
                  <a:lumMod val="75000"/>
                </a:schemeClr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57FE8F4-6E57-4DC0-BC9D-BFBAB8A5A304}"/>
                  </a:ext>
                </a:extLst>
              </p:cNvPr>
              <p:cNvSpPr txBox="1"/>
              <p:nvPr/>
            </p:nvSpPr>
            <p:spPr>
              <a:xfrm>
                <a:off x="415587" y="4357111"/>
                <a:ext cx="509869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zh-CN" altLang="en-US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𝜋𝛼</m:t>
                    </m:r>
                    <m:d>
                      <m:dPr>
                        <m:ctrlP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zh-CN" altLang="en-US" sz="2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4.3</m:t>
                        </m:r>
                      </m:e>
                    </m:d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=0.31</m:t>
                    </m:r>
                    <m:r>
                      <a:rPr lang="en-US" altLang="zh-CN" sz="2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57FE8F4-6E57-4DC0-BC9D-BFBAB8A5A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87" y="4357111"/>
                <a:ext cx="5098695" cy="430887"/>
              </a:xfrm>
              <a:prstGeom prst="rect">
                <a:avLst/>
              </a:prstGeom>
              <a:blipFill>
                <a:blip r:embed="rId7"/>
                <a:stretch>
                  <a:fillRect l="-1314" t="-5714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C2BDB66-21B5-4826-8198-093441DD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ACC9986-B416-40BB-9E7F-1014A013E3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4390" r="43080" b="9088"/>
          <a:stretch/>
        </p:blipFill>
        <p:spPr>
          <a:xfrm>
            <a:off x="803067" y="1334065"/>
            <a:ext cx="4006819" cy="6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3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945B3E-8449-4A74-A65C-2CFDD070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4CCF2C-02A7-4C3A-BF7A-ED03F8B3AB3E}"/>
              </a:ext>
            </a:extLst>
          </p:cNvPr>
          <p:cNvSpPr txBox="1"/>
          <p:nvPr/>
        </p:nvSpPr>
        <p:spPr bwMode="auto">
          <a:xfrm>
            <a:off x="304800" y="41857"/>
            <a:ext cx="9385178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0" i="1" dirty="0">
                <a:ln w="0"/>
                <a:solidFill>
                  <a:srgbClr val="92278F"/>
                </a:solidFill>
                <a:latin typeface="Trebuchet MS"/>
                <a:cs typeface="Arial"/>
              </a:rPr>
              <a:t>Extrapolation Methods</a:t>
            </a:r>
            <a:r>
              <a:rPr kumimoji="0" lang="en-US" altLang="zh-CN" sz="3200" b="0" i="1" u="none" strike="noStrike" kern="0" cap="none" spc="0" normalizeH="0" baseline="0" noProof="0" dirty="0">
                <a:ln w="0"/>
                <a:solidFill>
                  <a:srgbClr val="92278F"/>
                </a:solidFill>
                <a:effectLst/>
                <a:uLnTx/>
                <a:uFillTx/>
                <a:latin typeface="Trebuchet MS"/>
                <a:ea typeface="+mj-ea"/>
                <a:cs typeface="Arial"/>
              </a:rPr>
              <a:t> 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A8B389-8A8C-4410-A0ED-7643ECAB5823}"/>
              </a:ext>
            </a:extLst>
          </p:cNvPr>
          <p:cNvSpPr txBox="1"/>
          <p:nvPr/>
        </p:nvSpPr>
        <p:spPr>
          <a:xfrm>
            <a:off x="712575" y="2166772"/>
            <a:ext cx="5219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Schlessinger Point Method (SPM)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0E0DA1-3AC7-4C77-AB73-B51C69FA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891557"/>
            <a:ext cx="6744641" cy="1352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3D15599-2976-412F-AB1D-4AE52EDC1F87}"/>
                  </a:ext>
                </a:extLst>
              </p:cNvPr>
              <p:cNvSpPr txBox="1"/>
              <p:nvPr/>
            </p:nvSpPr>
            <p:spPr>
              <a:xfrm>
                <a:off x="1048884" y="2552610"/>
                <a:ext cx="100286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For a set of N data points </a:t>
                </a:r>
                <a14:m>
                  <m:oMath xmlns:m="http://schemas.openxmlformats.org/officeDocument/2006/math">
                    <m:r>
                      <a:rPr lang="en-US" altLang="zh-CN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i="1" dirty="0" err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 dirty="0" err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200" i="1" dirty="0" err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200" i="1" dirty="0" err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i="1" dirty="0" err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 dirty="0" err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200" i="1" dirty="0" err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, the SPM constructs the rational formula</a:t>
                </a:r>
              </a:p>
              <a:p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based on interpolation via continued fractions : </a:t>
                </a:r>
                <a:endParaRPr lang="zh-CN" altLang="en-US" sz="2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3D15599-2976-412F-AB1D-4AE52EDC1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84" y="2552610"/>
                <a:ext cx="10028666" cy="769441"/>
              </a:xfrm>
              <a:prstGeom prst="rect">
                <a:avLst/>
              </a:prstGeom>
              <a:blipFill>
                <a:blip r:embed="rId3"/>
                <a:stretch>
                  <a:fillRect l="-790" t="-5556" b="-15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3506469-B3F1-48F9-B8CC-951BE81A4BC8}"/>
              </a:ext>
            </a:extLst>
          </p:cNvPr>
          <p:cNvSpPr txBox="1"/>
          <p:nvPr/>
        </p:nvSpPr>
        <p:spPr>
          <a:xfrm>
            <a:off x="1008497" y="4480645"/>
            <a:ext cx="6094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Coefficients obtained recursively: 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F213503-72C8-40EC-BC2D-C2F49BD2DDFB}"/>
              </a:ext>
            </a:extLst>
          </p:cNvPr>
          <p:cNvSpPr txBox="1"/>
          <p:nvPr/>
        </p:nvSpPr>
        <p:spPr>
          <a:xfrm>
            <a:off x="712575" y="775489"/>
            <a:ext cx="5219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200" dirty="0" err="1">
                <a:solidFill>
                  <a:schemeClr val="accent1">
                    <a:lumMod val="75000"/>
                  </a:schemeClr>
                </a:solidFill>
              </a:rPr>
              <a:t>Padé</a:t>
            </a: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 Approximation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F21AE79-19B5-41AF-867A-51AA07EFC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97" y="1211099"/>
            <a:ext cx="5420481" cy="8097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6F5AD1-6DEA-497F-A389-11E7F7C72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392099"/>
            <a:ext cx="3229426" cy="447737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A34B2F6-5F25-47D5-9A8F-48B9DF54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4BCB5F-77BC-44B3-A0D3-FCFBB44A9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575" y="3280940"/>
            <a:ext cx="2762636" cy="121937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7548B39-C92E-45E1-8B29-C7D90BE0D6FF}"/>
              </a:ext>
            </a:extLst>
          </p:cNvPr>
          <p:cNvSpPr txBox="1"/>
          <p:nvPr/>
        </p:nvSpPr>
        <p:spPr>
          <a:xfrm>
            <a:off x="4267200" y="4192533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i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L. Schlessinger, Phys. Rev. 167, 1411 (1968).</a:t>
            </a:r>
          </a:p>
        </p:txBody>
      </p:sp>
    </p:spTree>
    <p:extLst>
      <p:ext uri="{BB962C8B-B14F-4D97-AF65-F5344CB8AC3E}">
        <p14:creationId xmlns:p14="http://schemas.microsoft.com/office/powerpoint/2010/main" val="127629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80E511-7044-4C48-A4C8-7DD88D5D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E03A76-B03D-46E4-93D2-B73C5C2763D1}"/>
              </a:ext>
            </a:extLst>
          </p:cNvPr>
          <p:cNvSpPr txBox="1"/>
          <p:nvPr/>
        </p:nvSpPr>
        <p:spPr bwMode="auto">
          <a:xfrm>
            <a:off x="304800" y="160729"/>
            <a:ext cx="9385178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1" dirty="0">
                <a:ln w="0"/>
                <a:solidFill>
                  <a:srgbClr val="92278F"/>
                </a:solidFill>
                <a:latin typeface="Trebuchet MS"/>
                <a:cs typeface="Arial"/>
              </a:rPr>
              <a:t>Preliminary (parameter-free) Prediction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8E2BEAE-473F-4752-B10D-A6542E6DF8B1}"/>
                  </a:ext>
                </a:extLst>
              </p:cNvPr>
              <p:cNvSpPr txBox="1"/>
              <p:nvPr/>
            </p:nvSpPr>
            <p:spPr>
              <a:xfrm>
                <a:off x="290744" y="847323"/>
                <a:ext cx="7924800" cy="124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Eigenvalue curve with the new propagators and vertex</a:t>
                </a:r>
              </a:p>
              <a:p>
                <a:r>
                  <a:rPr lang="en-US" altLang="zh-CN" sz="2200" b="0" dirty="0">
                    <a:solidFill>
                      <a:schemeClr val="accent1">
                        <a:lumMod val="75000"/>
                      </a:schemeClr>
                    </a:solidFill>
                  </a:rPr>
                  <a:t>       SPM: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=80,  </m:t>
                    </m:r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=[0.125,10]</m:t>
                    </m:r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       </a:t>
                </a:r>
              </a:p>
              <a:p>
                <a:pPr algn="l"/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15000</m:t>
                    </m:r>
                  </m:oMath>
                </a14:m>
                <a:r>
                  <a:rPr lang="zh-CN" alt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extrapolation curves</a:t>
                </a:r>
                <a:endParaRPr lang="zh-CN" altLang="en-US" sz="2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8E2BEAE-473F-4752-B10D-A6542E6DF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4" y="847323"/>
                <a:ext cx="7924800" cy="1248419"/>
              </a:xfrm>
              <a:prstGeom prst="rect">
                <a:avLst/>
              </a:prstGeom>
              <a:blipFill>
                <a:blip r:embed="rId2"/>
                <a:stretch>
                  <a:fillRect l="-846" t="-3415" b="-8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6">
                <a:extLst>
                  <a:ext uri="{FF2B5EF4-FFF2-40B4-BE49-F238E27FC236}">
                    <a16:creationId xmlns:a16="http://schemas.microsoft.com/office/drawing/2014/main" id="{45D6FCC0-1F5A-4C7D-9CD2-54830F8AB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362811"/>
                  </p:ext>
                </p:extLst>
              </p:nvPr>
            </p:nvGraphicFramePr>
            <p:xfrm>
              <a:off x="6243694" y="1704281"/>
              <a:ext cx="5528735" cy="42905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1548">
                      <a:extLst>
                        <a:ext uri="{9D8B030D-6E8A-4147-A177-3AD203B41FA5}">
                          <a16:colId xmlns:a16="http://schemas.microsoft.com/office/drawing/2014/main" val="2429412180"/>
                        </a:ext>
                      </a:extLst>
                    </a:gridCol>
                    <a:gridCol w="2757187">
                      <a:extLst>
                        <a:ext uri="{9D8B030D-6E8A-4147-A177-3AD203B41FA5}">
                          <a16:colId xmlns:a16="http://schemas.microsoft.com/office/drawing/2014/main" val="2057490673"/>
                        </a:ext>
                      </a:extLst>
                    </a:gridCol>
                  </a:tblGrid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theory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800" b="0" i="1" u="none" strike="noStrike" cap="none" spc="0" dirty="0" smtClean="0">
                                            <a:ln w="0"/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u="none" strike="noStrike" cap="none" spc="0" dirty="0" smtClean="0">
                                            <a:ln w="0"/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u="none" strike="noStrike" cap="none" spc="0" dirty="0" smtClean="0">
                                            <a:ln w="0"/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𝐆𝐞𝐕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123577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J. Meyers (2013)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2.750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4285935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M. Q. Huber (2021)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2.580(180)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888221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This work (SPM)</a:t>
                          </a:r>
                          <a:endParaRPr lang="zh-CN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2.387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−0.173</m:t>
                                    </m:r>
                                  </m:sub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+0.221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2733709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This work (</a:t>
                          </a:r>
                          <a:r>
                            <a:rPr lang="en-US" altLang="zh-CN" sz="1800" dirty="0" err="1">
                              <a:solidFill>
                                <a:srgbClr val="C00000"/>
                              </a:solidFill>
                            </a:rPr>
                            <a:t>Padé</a:t>
                          </a:r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2.345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7249766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marL="0" algn="ctr" defTabSz="914400"/>
                          <a:r>
                            <a:rPr lang="en-US" altLang="zh-CN" sz="1800" b="1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lattice</a:t>
                          </a:r>
                          <a:endParaRPr lang="zh-CN" altLang="en-US" sz="1800" b="1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800" b="0" i="1" u="none" strike="noStrike" cap="none" spc="0" dirty="0" smtClean="0">
                                            <a:ln w="0"/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u="none" strike="noStrike" cap="none" spc="0" dirty="0" smtClean="0">
                                            <a:ln w="0"/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u="none" strike="noStrike" cap="none" spc="0" dirty="0" smtClean="0">
                                            <a:ln w="0"/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𝐆𝐞𝐕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0852705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C.J. Morningstar (1999)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2.640(40)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7359194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Y. Chen (2006)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2.610(50)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65995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L.-C. </a:t>
                          </a:r>
                          <a:r>
                            <a:rPr lang="en-US" altLang="zh-CN" sz="1800" dirty="0" err="1"/>
                            <a:t>Gui</a:t>
                          </a:r>
                          <a:r>
                            <a:rPr lang="en-US" altLang="zh-CN" sz="1800" dirty="0"/>
                            <a:t> (2019)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2.395(14)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413086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A. </a:t>
                          </a:r>
                          <a:r>
                            <a:rPr lang="en-US" altLang="zh-CN" sz="1800" dirty="0" err="1"/>
                            <a:t>Athenodorou</a:t>
                          </a:r>
                          <a:r>
                            <a:rPr lang="en-US" altLang="zh-CN" sz="1800" dirty="0"/>
                            <a:t> (2020)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2.600(40)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786812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BESIII: X(2370)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2.395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−0.105</m:t>
                                    </m:r>
                                  </m:sub>
                                  <m:sup>
                                    <m:r>
                                      <a:rPr lang="en-US" altLang="zh-CN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+0.37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328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6">
                <a:extLst>
                  <a:ext uri="{FF2B5EF4-FFF2-40B4-BE49-F238E27FC236}">
                    <a16:creationId xmlns:a16="http://schemas.microsoft.com/office/drawing/2014/main" id="{45D6FCC0-1F5A-4C7D-9CD2-54830F8AB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362811"/>
                  </p:ext>
                </p:extLst>
              </p:nvPr>
            </p:nvGraphicFramePr>
            <p:xfrm>
              <a:off x="6243694" y="1704281"/>
              <a:ext cx="5528735" cy="42905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1548">
                      <a:extLst>
                        <a:ext uri="{9D8B030D-6E8A-4147-A177-3AD203B41FA5}">
                          <a16:colId xmlns:a16="http://schemas.microsoft.com/office/drawing/2014/main" val="2429412180"/>
                        </a:ext>
                      </a:extLst>
                    </a:gridCol>
                    <a:gridCol w="2757187">
                      <a:extLst>
                        <a:ext uri="{9D8B030D-6E8A-4147-A177-3AD203B41FA5}">
                          <a16:colId xmlns:a16="http://schemas.microsoft.com/office/drawing/2014/main" val="2057490673"/>
                        </a:ext>
                      </a:extLst>
                    </a:gridCol>
                  </a:tblGrid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theory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7813" r="-883" b="-10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1123577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J. Meyers (2013)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107813" r="-883" b="-9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285935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M. Q. Huber (2021)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207813" r="-883" b="-8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0888221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This work (SPM)</a:t>
                          </a:r>
                          <a:endParaRPr lang="zh-CN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307813" r="-883" b="-7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2733709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This work (</a:t>
                          </a:r>
                          <a:r>
                            <a:rPr lang="en-US" altLang="zh-CN" sz="1800" dirty="0" err="1">
                              <a:solidFill>
                                <a:srgbClr val="C00000"/>
                              </a:solidFill>
                            </a:rPr>
                            <a:t>Padé</a:t>
                          </a:r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407813" r="-883" b="-6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7249766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marL="0" algn="ctr" defTabSz="914400"/>
                          <a:r>
                            <a:rPr lang="en-US" altLang="zh-CN" sz="1800" b="1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lattice</a:t>
                          </a:r>
                          <a:endParaRPr lang="zh-CN" altLang="en-US" sz="1800" b="1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500000" r="-883" b="-5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0852705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C.J. Morningstar (1999)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609375" r="-883" b="-4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7359194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Y. Chen (2006)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709375" r="-883" b="-3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65995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L.-C. </a:t>
                          </a:r>
                          <a:r>
                            <a:rPr lang="en-US" altLang="zh-CN" sz="1800" dirty="0" err="1"/>
                            <a:t>Gui</a:t>
                          </a:r>
                          <a:r>
                            <a:rPr lang="en-US" altLang="zh-CN" sz="1800" dirty="0"/>
                            <a:t> (2019)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809375" r="-883" b="-2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3413086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A. </a:t>
                          </a:r>
                          <a:r>
                            <a:rPr lang="en-US" altLang="zh-CN" sz="1800" dirty="0" err="1"/>
                            <a:t>Athenodorou</a:t>
                          </a:r>
                          <a:r>
                            <a:rPr lang="en-US" altLang="zh-CN" sz="1800" dirty="0"/>
                            <a:t> (2020)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909375" r="-883" b="-1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786812"/>
                      </a:ext>
                    </a:extLst>
                  </a:tr>
                  <a:tr h="390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BESIII: X(2370)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62" t="-1009375" r="-883" b="-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3280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C98C7CB2-B454-4474-A12E-EA7388481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5" r="549" b="626"/>
          <a:stretch/>
        </p:blipFill>
        <p:spPr>
          <a:xfrm>
            <a:off x="290744" y="2102400"/>
            <a:ext cx="5761700" cy="431546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08F826-8D0D-4928-8F80-B4C2B1FA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4438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72D47767-1FEF-47F5-9DF8-C79078C1D995}"/>
              </a:ext>
            </a:extLst>
          </p:cNvPr>
          <p:cNvSpPr/>
          <p:nvPr/>
        </p:nvSpPr>
        <p:spPr>
          <a:xfrm rot="21000000" flipH="1">
            <a:off x="10144195" y="5588333"/>
            <a:ext cx="1138555" cy="1087755"/>
          </a:xfrm>
          <a:prstGeom prst="rect">
            <a:avLst/>
          </a:prstGeom>
          <a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/>
          <p:nvPr/>
        </p:nvSpPr>
        <p:spPr bwMode="auto">
          <a:xfrm>
            <a:off x="272896" y="164276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>
                <a:ln w="0"/>
                <a:solidFill>
                  <a:srgbClr val="92278F"/>
                </a:solidFill>
                <a:effectLst/>
                <a:uLnTx/>
                <a:uFillTx/>
                <a:latin typeface="Trebuchet MS"/>
                <a:ea typeface="+mj-ea"/>
                <a:cs typeface="Arial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838200" y="1329579"/>
                <a:ext cx="10795002" cy="3786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kern="0" dirty="0">
                    <a:solidFill>
                      <a:srgbClr val="632E62"/>
                    </a:solidFill>
                  </a:rPr>
                  <a:t>Glueballs play an important role in understanding the strong interaction. At present, there is little clear evidence in experiments.</a:t>
                </a:r>
              </a:p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32E62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In pure-glue QCD, gluon-gluon scattering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𝐽</m:t>
                        </m:r>
                      </m:e>
                      <m:sup>
                        <m: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𝑃𝐶</m:t>
                        </m:r>
                      </m:sup>
                    </m:sSup>
                    <m:r>
                      <a:rPr kumimoji="0" lang="en-US" altLang="zh-CN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632E6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p>
                      <m:sSupPr>
                        <m:ctrlP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e>
                      <m:sup>
                        <m: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−+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32E62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 channel is described by a very simple equation with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only one dynamical kernel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32E62"/>
                    </a:solidFill>
                    <a:effectLst/>
                    <a:uLnTx/>
                    <a:uFillTx/>
                    <a:latin typeface="Calibri"/>
                    <a:cs typeface="Arial"/>
                  </a:rPr>
                  <a:t>. So it is </a:t>
                </a:r>
                <a:r>
                  <a:rPr lang="en-US" altLang="zh-CN" sz="2400" dirty="0">
                    <a:solidFill>
                      <a:srgbClr val="632E62"/>
                    </a:solidFill>
                  </a:rPr>
                  <a:t>an ideal starting point for investigating the structure and mass of glueballs.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dirty="0">
                    <a:solidFill>
                      <a:srgbClr val="632E62"/>
                    </a:solidFill>
                    <a:latin typeface="Calibri"/>
                    <a:cs typeface="Arial"/>
                  </a:rPr>
                  <a:t>By solving for the mass of pseudoscalar glueballs in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Calibri"/>
                    <a:cs typeface="Arial"/>
                  </a:rPr>
                  <a:t>quenched QCD</a:t>
                </a:r>
                <a:r>
                  <a:rPr lang="en-US" altLang="zh-CN" sz="2400" dirty="0">
                    <a:solidFill>
                      <a:srgbClr val="632E62"/>
                    </a:solidFill>
                    <a:latin typeface="Calibri"/>
                    <a:cs typeface="Arial"/>
                  </a:rPr>
                  <a:t>, we find that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Calibri"/>
                    <a:cs typeface="Arial"/>
                  </a:rPr>
                  <a:t>the infrared suppression of the three-gluon vertex </a:t>
                </a:r>
                <a:r>
                  <a:rPr lang="en-US" altLang="zh-CN" sz="2400" dirty="0">
                    <a:solidFill>
                      <a:srgbClr val="632E62"/>
                    </a:solidFill>
                    <a:latin typeface="Calibri"/>
                    <a:cs typeface="Arial"/>
                  </a:rPr>
                  <a:t>is crucial for the mass.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dirty="0">
                    <a:solidFill>
                      <a:srgbClr val="632E62"/>
                    </a:solidFill>
                    <a:latin typeface="Calibri"/>
                    <a:cs typeface="Arial"/>
                  </a:rPr>
                  <a:t>Since BSE requires the value in the complex plane,</a:t>
                </a:r>
                <a:r>
                  <a:rPr lang="zh-CN" altLang="en-US" sz="2400" dirty="0">
                    <a:solidFill>
                      <a:srgbClr val="632E62"/>
                    </a:solidFill>
                    <a:latin typeface="Calibri"/>
                    <a:cs typeface="Arial"/>
                  </a:rPr>
                  <a:t> </a:t>
                </a:r>
                <a:r>
                  <a:rPr lang="en-US" altLang="zh-CN" sz="2400" dirty="0">
                    <a:solidFill>
                      <a:srgbClr val="632E62"/>
                    </a:solidFill>
                    <a:latin typeface="Calibri"/>
                    <a:cs typeface="Arial"/>
                  </a:rPr>
                  <a:t>one must resort to either the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Calibri"/>
                    <a:cs typeface="Arial"/>
                  </a:rPr>
                  <a:t>analytic continuation of Schwinger functions </a:t>
                </a:r>
                <a:r>
                  <a:rPr lang="en-US" altLang="zh-CN" sz="2400" dirty="0">
                    <a:solidFill>
                      <a:srgbClr val="632E62"/>
                    </a:solidFill>
                    <a:latin typeface="Calibri"/>
                    <a:cs typeface="Arial"/>
                  </a:rPr>
                  <a:t>or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Calibri"/>
                    <a:cs typeface="Arial"/>
                  </a:rPr>
                  <a:t>extrapolations</a:t>
                </a:r>
                <a:r>
                  <a:rPr lang="en-US" altLang="zh-CN" sz="2400" dirty="0">
                    <a:solidFill>
                      <a:srgbClr val="632E62"/>
                    </a:solidFill>
                    <a:latin typeface="Calibri"/>
                    <a:cs typeface="Arial"/>
                  </a:rPr>
                  <a:t>, both of which present significant challenges.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29579"/>
                <a:ext cx="10795002" cy="3786871"/>
              </a:xfrm>
              <a:prstGeom prst="rect">
                <a:avLst/>
              </a:prstGeom>
              <a:blipFill>
                <a:blip r:embed="rId5"/>
                <a:stretch>
                  <a:fillRect l="-791" t="-1288" r="-565" b="-2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C0F9D0-05F0-4B08-B065-6A8975B75333}"/>
              </a:ext>
            </a:extLst>
          </p:cNvPr>
          <p:cNvSpPr/>
          <p:nvPr/>
        </p:nvSpPr>
        <p:spPr>
          <a:xfrm>
            <a:off x="6019800" y="5243547"/>
            <a:ext cx="430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Calligraphy" panose="03010101010101010101" pitchFamily="66" charset="0"/>
              </a:rPr>
              <a:t>Thank you!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ucida Calligraphy" panose="03010101010101010101" pitchFamily="66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9D693E-799D-41C4-90AC-02FE0B72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4269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 advTm="73151"/>
    </mc:Choice>
    <mc:Fallback xmlns="">
      <p:transition advTm="73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868B81F-DD91-E0F7-8635-5B087D7771D1}"/>
                  </a:ext>
                </a:extLst>
              </p:cNvPr>
              <p:cNvSpPr/>
              <p:nvPr/>
            </p:nvSpPr>
            <p:spPr bwMode="auto">
              <a:xfrm>
                <a:off x="381000" y="1427445"/>
                <a:ext cx="6969812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Wingdings"/>
                  <a:buChar char="Ø"/>
                  <a:defRPr/>
                </a:pPr>
                <a:r>
                  <a:rPr lang="en-US" altLang="zh-CN" sz="2400" dirty="0">
                    <a:solidFill>
                      <a:srgbClr val="632E62"/>
                    </a:solidFill>
                  </a:rPr>
                  <a:t>A </a:t>
                </a:r>
                <a:r>
                  <a:rPr lang="en-US" sz="2400" dirty="0">
                    <a:solidFill>
                      <a:srgbClr val="632E62"/>
                    </a:solidFill>
                  </a:rPr>
                  <a:t>“Millennium Problem” prize </a:t>
                </a:r>
                <a:r>
                  <a:rPr lang="en-US" altLang="zh-CN" sz="2400" dirty="0">
                    <a:solidFill>
                      <a:srgbClr val="632E62"/>
                    </a:solidFill>
                  </a:rPr>
                  <a:t>has been established </a:t>
                </a:r>
                <a:r>
                  <a:rPr lang="en-US" sz="2400" dirty="0">
                    <a:solidFill>
                      <a:srgbClr val="632E62"/>
                    </a:solidFill>
                  </a:rPr>
                  <a:t>for proving that quantum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32E6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632E62"/>
                    </a:solidFill>
                  </a:rPr>
                  <a:t> gauge field theory is mathematically well-defined. </a:t>
                </a:r>
              </a:p>
              <a:p>
                <a:pPr marL="342900" lvl="0" indent="-342900">
                  <a:buFont typeface="Wingdings"/>
                  <a:buChar char="Ø"/>
                  <a:defRPr/>
                </a:pPr>
                <a:r>
                  <a:rPr lang="en-US" sz="2400" dirty="0">
                    <a:solidFill>
                      <a:srgbClr val="632E62"/>
                    </a:solidFill>
                  </a:rPr>
                  <a:t>Supposing it is, one corollary must be the dynamical generation of a mass gap, ∆, in pure gauge QCD and the attendant appearance of glueball bound-states.</a:t>
                </a:r>
              </a:p>
              <a:p>
                <a:pPr marL="342900" indent="-342900">
                  <a:buFont typeface="Wingdings"/>
                  <a:buChar char="Ø"/>
                  <a:defRPr/>
                </a:pPr>
                <a:r>
                  <a:rPr lang="en-US" altLang="zh-CN" sz="2400" dirty="0">
                    <a:solidFill>
                      <a:srgbClr val="632E62"/>
                    </a:solidFill>
                  </a:rPr>
                  <a:t>Numerical simulations of lattice-</a:t>
                </a:r>
                <a:r>
                  <a:rPr lang="en-US" altLang="zh-CN" sz="2400" dirty="0" err="1">
                    <a:solidFill>
                      <a:srgbClr val="632E62"/>
                    </a:solidFill>
                  </a:rPr>
                  <a:t>regularised</a:t>
                </a:r>
                <a:r>
                  <a:rPr lang="en-US" altLang="zh-CN" sz="2400" dirty="0">
                    <a:solidFill>
                      <a:srgbClr val="632E62"/>
                    </a:solidFill>
                  </a:rPr>
                  <a:t> QCD (</a:t>
                </a:r>
                <a:r>
                  <a:rPr lang="en-US" altLang="zh-CN" sz="2400" dirty="0" err="1">
                    <a:solidFill>
                      <a:srgbClr val="632E62"/>
                    </a:solidFill>
                  </a:rPr>
                  <a:t>lQCD</a:t>
                </a:r>
                <a:r>
                  <a:rPr lang="en-US" altLang="zh-CN" sz="2400" dirty="0">
                    <a:solidFill>
                      <a:srgbClr val="632E62"/>
                    </a:solidFill>
                  </a:rPr>
                  <a:t>) predict ∆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632E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400" dirty="0">
                    <a:solidFill>
                      <a:srgbClr val="632E62"/>
                    </a:solidFill>
                  </a:rPr>
                  <a:t>1.5 GeV and a rich spectrum of glueball bound-states.</a:t>
                </a:r>
              </a:p>
              <a:p>
                <a:pPr marL="342900" indent="-342900">
                  <a:buFont typeface="Wingdings"/>
                  <a:buChar char="Ø"/>
                  <a:defRPr/>
                </a:pPr>
                <a:r>
                  <a:rPr lang="zh-CN" altLang="en-US" sz="2400" dirty="0">
                    <a:solidFill>
                      <a:srgbClr val="632E62"/>
                    </a:solidFill>
                  </a:rPr>
                  <a:t>The search and study of </a:t>
                </a:r>
                <a:r>
                  <a:rPr lang="en-US" altLang="zh-CN" sz="2400" dirty="0">
                    <a:solidFill>
                      <a:srgbClr val="632E62"/>
                    </a:solidFill>
                  </a:rPr>
                  <a:t>glue</a:t>
                </a:r>
                <a:r>
                  <a:rPr lang="zh-CN" altLang="en-US" sz="2400" dirty="0">
                    <a:solidFill>
                      <a:srgbClr val="632E62"/>
                    </a:solidFill>
                  </a:rPr>
                  <a:t>balls is closely related to the 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nonperturbative properties of QCD</a:t>
                </a:r>
                <a:r>
                  <a:rPr lang="zh-CN" altLang="en-US" sz="2400" dirty="0">
                    <a:solidFill>
                      <a:srgbClr val="632E62"/>
                    </a:solidFill>
                  </a:rPr>
                  <a:t>.</a:t>
                </a:r>
              </a:p>
              <a:p>
                <a:pPr marL="342900" lvl="0" indent="-342900">
                  <a:buFont typeface="Wingdings"/>
                  <a:buChar char="Ø"/>
                  <a:defRPr/>
                </a:pPr>
                <a:endParaRPr lang="en-US" sz="2400" dirty="0">
                  <a:solidFill>
                    <a:srgbClr val="632E62"/>
                  </a:solidFill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868B81F-DD91-E0F7-8635-5B087D777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27445"/>
                <a:ext cx="6969812" cy="4524315"/>
              </a:xfrm>
              <a:prstGeom prst="rect">
                <a:avLst/>
              </a:prstGeom>
              <a:blipFill>
                <a:blip r:embed="rId3"/>
                <a:stretch>
                  <a:fillRect l="-1225" t="-1078" r="-2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fld>
            <a:endParaRPr lang="en-US" sz="9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47E910-3386-440C-86D6-6C3BB580479C}"/>
              </a:ext>
            </a:extLst>
          </p:cNvPr>
          <p:cNvSpPr txBox="1"/>
          <p:nvPr/>
        </p:nvSpPr>
        <p:spPr bwMode="auto">
          <a:xfrm>
            <a:off x="381000" y="323714"/>
            <a:ext cx="7686087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lvl="0" rtl="0">
              <a:defRPr/>
            </a:pPr>
            <a:r>
              <a:rPr lang="en-US" sz="3200" b="0" i="1" dirty="0">
                <a:ln w="0"/>
                <a:solidFill>
                  <a:srgbClr val="92278F"/>
                </a:solidFill>
              </a:rPr>
              <a:t>Glueball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772C42-0C5A-4EED-88E5-31419AB6EF87}"/>
              </a:ext>
            </a:extLst>
          </p:cNvPr>
          <p:cNvGrpSpPr/>
          <p:nvPr/>
        </p:nvGrpSpPr>
        <p:grpSpPr>
          <a:xfrm>
            <a:off x="7222724" y="1427445"/>
            <a:ext cx="5273622" cy="4429671"/>
            <a:chOff x="5836822" y="115051"/>
            <a:chExt cx="6160168" cy="546294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AC3390E-F359-4E2E-BDAE-521B6F8FC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16" r="4751" b="21761"/>
            <a:stretch/>
          </p:blipFill>
          <p:spPr>
            <a:xfrm>
              <a:off x="5855834" y="115051"/>
              <a:ext cx="5626318" cy="514275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D52DC44-43AB-4E15-A126-8B3591E1F0D8}"/>
                </a:ext>
              </a:extLst>
            </p:cNvPr>
            <p:cNvSpPr txBox="1"/>
            <p:nvPr/>
          </p:nvSpPr>
          <p:spPr bwMode="auto">
            <a:xfrm>
              <a:off x="5836822" y="5270220"/>
              <a:ext cx="6160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i="1" dirty="0">
                  <a:solidFill>
                    <a:schemeClr val="accent5">
                      <a:lumMod val="75000"/>
                    </a:schemeClr>
                  </a:solidFill>
                  <a:cs typeface="Arial"/>
                </a:rPr>
                <a:t>Y. Chen et al., Phys. Rev. D73, 014516 (2006), [hep-lat/0510074].</a:t>
              </a:r>
            </a:p>
          </p:txBody>
        </p: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F99AE8-0A20-4550-9624-06FBF497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7506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 advTm="73151"/>
    </mc:Choice>
    <mc:Fallback xmlns="">
      <p:transition advTm="731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 bwMode="auto">
          <a:xfrm>
            <a:off x="338829" y="333818"/>
            <a:ext cx="7686087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lvl="0" rtl="0">
              <a:defRPr/>
            </a:pPr>
            <a:r>
              <a:rPr lang="en-US" sz="3200" b="0" i="1" dirty="0">
                <a:ln w="0"/>
                <a:solidFill>
                  <a:srgbClr val="92278F"/>
                </a:solidFill>
              </a:rPr>
              <a:t>Current development </a:t>
            </a:r>
            <a:r>
              <a:rPr lang="en-US" altLang="zh-CN" sz="3200" b="0" i="1" dirty="0">
                <a:ln w="0"/>
                <a:solidFill>
                  <a:srgbClr val="92278F"/>
                </a:solidFill>
              </a:rPr>
              <a:t>of glueball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AD3F60C-6C2F-2432-BCB4-C083CB22B04E}"/>
              </a:ext>
            </a:extLst>
          </p:cNvPr>
          <p:cNvSpPr/>
          <p:nvPr/>
        </p:nvSpPr>
        <p:spPr bwMode="auto">
          <a:xfrm>
            <a:off x="486172" y="941920"/>
            <a:ext cx="1594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400" dirty="0">
                <a:solidFill>
                  <a:srgbClr val="632E62"/>
                </a:solidFill>
                <a:latin typeface="Calibri"/>
                <a:cs typeface="Arial"/>
              </a:rPr>
              <a:t>Theory: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3" name="文本框 32"/>
          <p:cNvSpPr txBox="1"/>
          <p:nvPr/>
        </p:nvSpPr>
        <p:spPr bwMode="auto">
          <a:xfrm>
            <a:off x="914400" y="138021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chemeClr val="tx2"/>
                </a:solidFill>
                <a:cs typeface="+mn-lt"/>
                <a:sym typeface="+mn-ea"/>
              </a:rPr>
              <a:t>Dyson-Schwinger Equations and Bethe-Salpeter Equations</a:t>
            </a:r>
            <a:endParaRPr lang="en-US" altLang="zh-CN" sz="2200" dirty="0">
              <a:solidFill>
                <a:srgbClr val="632E62"/>
              </a:solidFill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26B536C-A0E4-443F-A25E-08F4EED4A536}"/>
              </a:ext>
            </a:extLst>
          </p:cNvPr>
          <p:cNvGrpSpPr/>
          <p:nvPr/>
        </p:nvGrpSpPr>
        <p:grpSpPr>
          <a:xfrm>
            <a:off x="914400" y="4776383"/>
            <a:ext cx="10210799" cy="1453239"/>
            <a:chOff x="914400" y="4862272"/>
            <a:chExt cx="10210799" cy="1453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19C89CC-40E1-4700-809D-4B857A31677B}"/>
                    </a:ext>
                  </a:extLst>
                </p:cNvPr>
                <p:cNvSpPr txBox="1"/>
                <p:nvPr/>
              </p:nvSpPr>
              <p:spPr bwMode="auto">
                <a:xfrm>
                  <a:off x="914400" y="4862272"/>
                  <a:ext cx="9694838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lvl="0" indent="-342900" rtl="0">
                    <a:buFont typeface="Wingdings" panose="05000000000000000000" pitchFamily="2" charset="2"/>
                    <a:buChar char="Ø"/>
                    <a:defRPr/>
                  </a:pPr>
                  <a:r>
                    <a:rPr lang="en-US" altLang="zh-CN" sz="2200" dirty="0">
                      <a:solidFill>
                        <a:srgbClr val="632E62"/>
                      </a:solidFill>
                    </a:rPr>
                    <a:t> LQCD (quenched)</a:t>
                  </a:r>
                </a:p>
                <a:p>
                  <a:pPr lvl="0" rtl="0">
                    <a:defRPr/>
                  </a:pPr>
                  <a:r>
                    <a:rPr lang="en-US" altLang="zh-CN" sz="2200" dirty="0">
                      <a:solidFill>
                        <a:srgbClr val="632E62"/>
                      </a:solidFill>
                    </a:rPr>
                    <a:t>      - Scalar glueballs:</a:t>
                  </a:r>
                  <a:r>
                    <a:rPr lang="zh-CN" altLang="en-US" sz="2200" dirty="0">
                      <a:solidFill>
                        <a:srgbClr val="632E62"/>
                      </a:solidFill>
                    </a:rPr>
                    <a:t> </a:t>
                  </a:r>
                  <a:r>
                    <a:rPr lang="en-US" altLang="zh-CN" sz="2200" dirty="0">
                      <a:solidFill>
                        <a:srgbClr val="632E62"/>
                      </a:solidFill>
                    </a:rPr>
                    <a:t>1.5-1.7</a:t>
                  </a:r>
                  <a:r>
                    <a:rPr lang="zh-CN" altLang="en-US" sz="2200" dirty="0">
                      <a:solidFill>
                        <a:srgbClr val="632E62"/>
                      </a:solidFill>
                    </a:rPr>
                    <a:t> </a:t>
                  </a:r>
                  <a:r>
                    <a:rPr lang="en-US" altLang="zh-CN" sz="2200" dirty="0">
                      <a:solidFill>
                        <a:srgbClr val="632E62"/>
                      </a:solidFill>
                    </a:rPr>
                    <a:t>GeV</a:t>
                  </a:r>
                </a:p>
                <a:p>
                  <a:pPr lvl="0" rtl="0">
                    <a:defRPr/>
                  </a:pPr>
                  <a:r>
                    <a:rPr lang="en-US" altLang="zh-CN" sz="2200" dirty="0">
                      <a:solidFill>
                        <a:srgbClr val="632E62"/>
                      </a:solidFill>
                    </a:rPr>
                    <a:t>      - Pseudoscalar glueballs: </a:t>
                  </a:r>
                  <a14:m>
                    <m:oMath xmlns:m="http://schemas.openxmlformats.org/officeDocument/2006/math">
                      <m:r>
                        <a:rPr lang="en-US" altLang="zh-CN" sz="2200" i="1" smtClean="0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en-US" altLang="zh-CN" sz="2200" dirty="0">
                      <a:solidFill>
                        <a:srgbClr val="632E62"/>
                      </a:solidFill>
                    </a:rPr>
                    <a:t>2.4, </a:t>
                  </a:r>
                  <a14:m>
                    <m:oMath xmlns:m="http://schemas.openxmlformats.org/officeDocument/2006/math">
                      <m:r>
                        <a:rPr lang="en-US" altLang="zh-CN" sz="2200" i="1">
                          <a:solidFill>
                            <a:srgbClr val="632E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en-US" altLang="zh-CN" sz="2200" dirty="0">
                      <a:solidFill>
                        <a:srgbClr val="632E62"/>
                      </a:solidFill>
                    </a:rPr>
                    <a:t>2.6 GeV</a:t>
                  </a:r>
                </a:p>
                <a:p>
                  <a:pPr lvl="0" rtl="0">
                    <a:defRPr/>
                  </a:pPr>
                  <a:r>
                    <a:rPr lang="en-US" altLang="zh-CN" sz="2200" dirty="0">
                      <a:solidFill>
                        <a:srgbClr val="632E62"/>
                      </a:solidFill>
                    </a:rPr>
                    <a:t>      - Tensor glueballs: 2.2-2.4 GeV</a:t>
                  </a: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19C89CC-40E1-4700-809D-4B857A316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400" y="4862272"/>
                  <a:ext cx="9694838" cy="1446550"/>
                </a:xfrm>
                <a:prstGeom prst="rect">
                  <a:avLst/>
                </a:prstGeom>
                <a:blipFill>
                  <a:blip r:embed="rId3"/>
                  <a:stretch>
                    <a:fillRect l="-692" t="-2954" b="-80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B2CF34E-9718-434F-A80E-B4689488D1CF}"/>
                </a:ext>
              </a:extLst>
            </p:cNvPr>
            <p:cNvSpPr txBox="1"/>
            <p:nvPr/>
          </p:nvSpPr>
          <p:spPr>
            <a:xfrm>
              <a:off x="6934200" y="5115182"/>
              <a:ext cx="419099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rtl="0">
                <a:defRPr/>
              </a:pPr>
              <a:r>
                <a:rPr lang="en-US" altLang="zh-CN" dirty="0"/>
                <a:t>C. J. Morningstar, M. J. </a:t>
              </a:r>
              <a:r>
                <a:rPr lang="en-US" altLang="zh-CN" dirty="0" err="1"/>
                <a:t>Peardon</a:t>
              </a:r>
              <a:r>
                <a:rPr lang="en-US" altLang="zh-CN" dirty="0"/>
                <a:t> (1999)</a:t>
              </a:r>
            </a:p>
            <a:p>
              <a:pPr lvl="0" rtl="0">
                <a:defRPr/>
              </a:pPr>
              <a:r>
                <a:rPr lang="en-US" altLang="zh-CN" dirty="0"/>
                <a:t>Y. Chen et al (2006)</a:t>
              </a:r>
            </a:p>
            <a:p>
              <a:pPr lvl="0" rtl="0">
                <a:defRPr/>
              </a:pPr>
              <a:r>
                <a:rPr lang="en-US" altLang="zh-CN" dirty="0"/>
                <a:t>L.-C. </a:t>
              </a:r>
              <a:r>
                <a:rPr lang="en-US" altLang="zh-CN" dirty="0" err="1"/>
                <a:t>Gui</a:t>
              </a:r>
              <a:r>
                <a:rPr lang="en-US" altLang="zh-CN" dirty="0"/>
                <a:t> et al(2019)</a:t>
              </a:r>
            </a:p>
            <a:p>
              <a:pPr lvl="0" rtl="0">
                <a:defRPr/>
              </a:pPr>
              <a:r>
                <a:rPr lang="en-US" altLang="zh-CN" dirty="0"/>
                <a:t>A. </a:t>
              </a:r>
              <a:r>
                <a:rPr lang="en-US" altLang="zh-CN" dirty="0" err="1"/>
                <a:t>Athenodorou</a:t>
              </a:r>
              <a:r>
                <a:rPr lang="en-US" altLang="zh-CN" dirty="0"/>
                <a:t>, M. </a:t>
              </a:r>
              <a:r>
                <a:rPr lang="en-US" altLang="zh-CN" dirty="0" err="1"/>
                <a:t>Teper</a:t>
              </a:r>
              <a:r>
                <a:rPr lang="en-US" altLang="zh-CN" dirty="0"/>
                <a:t> (2020)……</a:t>
              </a:r>
              <a:endParaRPr lang="en-US" altLang="zh-CN" dirty="0">
                <a:solidFill>
                  <a:srgbClr val="632E62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D4E6E2B-9F3F-4DD7-AB8E-F44DAA1B4AE5}"/>
              </a:ext>
            </a:extLst>
          </p:cNvPr>
          <p:cNvGrpSpPr/>
          <p:nvPr/>
        </p:nvGrpSpPr>
        <p:grpSpPr>
          <a:xfrm>
            <a:off x="1177082" y="1718679"/>
            <a:ext cx="11049000" cy="1754326"/>
            <a:chOff x="1228418" y="2112079"/>
            <a:chExt cx="11049000" cy="175432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4040D9C-8408-41D8-87D6-F3BE781A8B5F}"/>
                </a:ext>
              </a:extLst>
            </p:cNvPr>
            <p:cNvSpPr txBox="1"/>
            <p:nvPr/>
          </p:nvSpPr>
          <p:spPr>
            <a:xfrm>
              <a:off x="1228418" y="2112079"/>
              <a:ext cx="528221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/>
                <a:t>Joseph Meyers and Eric S. Swanson (2013) </a:t>
              </a:r>
            </a:p>
            <a:p>
              <a:r>
                <a:rPr lang="en-US" altLang="zh-CN" sz="1800" dirty="0"/>
                <a:t>Helios </a:t>
              </a:r>
              <a:r>
                <a:rPr lang="en-US" altLang="zh-CN" sz="1800" dirty="0" err="1"/>
                <a:t>Sanchis-Alepuz</a:t>
              </a:r>
              <a:r>
                <a:rPr lang="en-US" altLang="zh-CN" sz="1800" dirty="0"/>
                <a:t> et al (2015)</a:t>
              </a:r>
            </a:p>
            <a:p>
              <a:r>
                <a:rPr lang="pt-BR" altLang="zh-CN" dirty="0">
                  <a:solidFill>
                    <a:srgbClr val="C00000"/>
                  </a:solidFill>
                </a:rPr>
                <a:t>E. V. Souza, M. N. Ferreira, A. C. Aguilar, J. Papavassiliou, C. D. Roberts and S.-S. Xu (2020)</a:t>
              </a:r>
              <a:endParaRPr lang="en-US" altLang="zh-CN" sz="1800" dirty="0">
                <a:solidFill>
                  <a:srgbClr val="C00000"/>
                </a:solidFill>
              </a:endParaRPr>
            </a:p>
            <a:p>
              <a:r>
                <a:rPr lang="en-US" altLang="zh-CN" sz="1800" dirty="0"/>
                <a:t>L. </a:t>
              </a:r>
              <a:r>
                <a:rPr lang="en-US" altLang="zh-CN" sz="1800" dirty="0" err="1"/>
                <a:t>Kaptari</a:t>
              </a:r>
              <a:r>
                <a:rPr lang="en-US" altLang="zh-CN" sz="1800" dirty="0"/>
                <a:t> et al (2020)</a:t>
              </a:r>
            </a:p>
            <a:p>
              <a:pPr rtl="0"/>
              <a:r>
                <a:rPr lang="en-US" altLang="zh-CN" sz="1800" dirty="0"/>
                <a:t>M. Q. Huber, C. S. Fischer and H. </a:t>
              </a:r>
              <a:r>
                <a:rPr lang="en-US" altLang="zh-CN" sz="1800" dirty="0" err="1"/>
                <a:t>Sanchis-Alepuz</a:t>
              </a:r>
              <a:r>
                <a:rPr lang="en-US" altLang="zh-CN" sz="1800" dirty="0"/>
                <a:t> (2021)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6F56771-FBFB-4A9C-9D6B-8057670325F7}"/>
                </a:ext>
              </a:extLst>
            </p:cNvPr>
            <p:cNvSpPr txBox="1"/>
            <p:nvPr/>
          </p:nvSpPr>
          <p:spPr>
            <a:xfrm>
              <a:off x="6371546" y="2140911"/>
              <a:ext cx="590587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632E62"/>
                  </a:solidFill>
                </a:rPr>
                <a:t> </a:t>
              </a:r>
              <a:r>
                <a:rPr lang="en-US" altLang="zh-CN" sz="1800" i="1" dirty="0">
                  <a:solidFill>
                    <a:srgbClr val="632E62"/>
                  </a:solidFill>
                </a:rPr>
                <a:t>“The spectrum is sensitive to the form of the analytic continuation of the gluon propagator into the </a:t>
              </a:r>
              <a:r>
                <a:rPr lang="en-US" altLang="zh-CN" sz="1800" i="1" dirty="0" err="1">
                  <a:solidFill>
                    <a:srgbClr val="632E62"/>
                  </a:solidFill>
                </a:rPr>
                <a:t>Minkowski</a:t>
              </a:r>
              <a:r>
                <a:rPr lang="en-US" altLang="zh-CN" sz="1800" i="1" dirty="0">
                  <a:solidFill>
                    <a:srgbClr val="632E62"/>
                  </a:solidFill>
                </a:rPr>
                <a:t> region and to the vertex models employed in the kernel.”</a:t>
              </a:r>
              <a:endParaRPr lang="zh-CN" altLang="en-US" dirty="0"/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E6B02435-266C-45B9-BA06-40AFD79448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34068" y="2382040"/>
              <a:ext cx="923550" cy="190123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EB35532-254A-4D8C-8A1F-E814FF1E8806}"/>
              </a:ext>
            </a:extLst>
          </p:cNvPr>
          <p:cNvGrpSpPr/>
          <p:nvPr/>
        </p:nvGrpSpPr>
        <p:grpSpPr>
          <a:xfrm>
            <a:off x="1283495" y="3528158"/>
            <a:ext cx="7107932" cy="1242896"/>
            <a:chOff x="510588" y="3548083"/>
            <a:chExt cx="7107932" cy="1242896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4E7521E-4913-4125-A5A9-E0B18666FA12}"/>
                </a:ext>
              </a:extLst>
            </p:cNvPr>
            <p:cNvSpPr txBox="1"/>
            <p:nvPr/>
          </p:nvSpPr>
          <p:spPr>
            <a:xfrm>
              <a:off x="1524000" y="4421647"/>
              <a:ext cx="60945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632E62"/>
                  </a:solidFill>
                </a:rPr>
                <a:t>Bethe-Salpeter equations in quenched QCD</a:t>
              </a:r>
              <a:endParaRPr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A4A8E89-7029-42B9-8A78-8324FAADDB3C}"/>
                </a:ext>
              </a:extLst>
            </p:cNvPr>
            <p:cNvSpPr/>
            <p:nvPr/>
          </p:nvSpPr>
          <p:spPr bwMode="auto">
            <a:xfrm>
              <a:off x="510588" y="3548083"/>
              <a:ext cx="6576011" cy="1226724"/>
            </a:xfrm>
            <a:prstGeom prst="rect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E3B53C8C-78E1-4EFA-836B-12689115A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" t="17440" r="3989" b="48305"/>
            <a:stretch/>
          </p:blipFill>
          <p:spPr>
            <a:xfrm>
              <a:off x="656621" y="3649347"/>
              <a:ext cx="6283944" cy="816406"/>
            </a:xfrm>
            <a:prstGeom prst="rect">
              <a:avLst/>
            </a:prstGeom>
          </p:spPr>
        </p:pic>
      </p:grp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117EBE4-045D-45E7-AE3C-E1AACACE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37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3151"/>
    </mc:Choice>
    <mc:Fallback xmlns="">
      <p:transition advTm="731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F5CFD4-6F33-4FB7-8375-BC2C04FE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D2D0C3E-A847-49FD-AEED-9EDE214BDCC7}"/>
              </a:ext>
            </a:extLst>
          </p:cNvPr>
          <p:cNvGrpSpPr/>
          <p:nvPr/>
        </p:nvGrpSpPr>
        <p:grpSpPr>
          <a:xfrm>
            <a:off x="533400" y="1063115"/>
            <a:ext cx="10896600" cy="2982580"/>
            <a:chOff x="338830" y="945045"/>
            <a:chExt cx="6096001" cy="298258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4B29B5E-44E5-4644-B3A8-95E0F3BE75AE}"/>
                </a:ext>
              </a:extLst>
            </p:cNvPr>
            <p:cNvSpPr/>
            <p:nvPr/>
          </p:nvSpPr>
          <p:spPr bwMode="auto">
            <a:xfrm>
              <a:off x="338830" y="945045"/>
              <a:ext cx="2971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/>
                <a:buChar char="Ø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632E62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Experiment: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33D6672-20D5-458A-BD6E-1A1D98BCE276}"/>
                    </a:ext>
                  </a:extLst>
                </p:cNvPr>
                <p:cNvSpPr txBox="1"/>
                <p:nvPr/>
              </p:nvSpPr>
              <p:spPr>
                <a:xfrm>
                  <a:off x="639389" y="1383659"/>
                  <a:ext cx="5795442" cy="254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2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- Glueballs are difficult to identify due to their mixing with mesonic states sharing identical quantum numbers. </a:t>
                  </a:r>
                </a:p>
                <a:p>
                  <a:pPr algn="l"/>
                  <a:r>
                    <a:rPr lang="en-US" altLang="zh-CN" sz="22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2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2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a14:m>
                  <a:r>
                    <a:rPr lang="en-US" altLang="zh-CN" sz="22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glueball candidates : f(1500), f(1710) mixed with f(1370)</a:t>
                  </a:r>
                </a:p>
                <a:p>
                  <a:r>
                    <a:rPr lang="en-US" altLang="zh-CN" sz="22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- 2024.5: BESIII Collaboration: </a:t>
                  </a:r>
                  <a14:m>
                    <m:oMath xmlns:m="http://schemas.openxmlformats.org/officeDocument/2006/math">
                      <m:r>
                        <a:rPr lang="en-US" altLang="zh-CN" sz="22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2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CN" altLang="en-US" sz="22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zh-CN" altLang="en-US" sz="22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22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sz="2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zh-CN" altLang="en-US" sz="2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2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altLang="zh-CN" sz="2200" i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en-US" altLang="zh-CN" sz="22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X(2370) as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2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2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p>
                    </m:oMath>
                  </a14:m>
                  <a:r>
                    <a:rPr lang="en-US" altLang="zh-CN" sz="22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, M=2.395 GeV</a:t>
                  </a: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33D6672-20D5-458A-BD6E-1A1D98BCE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389" y="1383659"/>
                  <a:ext cx="5795442" cy="2543966"/>
                </a:xfrm>
                <a:prstGeom prst="rect">
                  <a:avLst/>
                </a:prstGeom>
                <a:blipFill>
                  <a:blip r:embed="rId2"/>
                  <a:stretch>
                    <a:fillRect l="-1367" t="-1435" r="-1998" b="-11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00E883E-252D-40C6-8BB4-0AABEDE63A10}"/>
              </a:ext>
            </a:extLst>
          </p:cNvPr>
          <p:cNvSpPr txBox="1"/>
          <p:nvPr/>
        </p:nvSpPr>
        <p:spPr bwMode="auto">
          <a:xfrm>
            <a:off x="338829" y="333818"/>
            <a:ext cx="7686087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lvl="0" rtl="0">
              <a:defRPr/>
            </a:pPr>
            <a:r>
              <a:rPr lang="en-US" sz="3200" b="0" i="1" dirty="0">
                <a:ln w="0"/>
                <a:solidFill>
                  <a:srgbClr val="92278F"/>
                </a:solidFill>
              </a:rPr>
              <a:t>Current development </a:t>
            </a:r>
            <a:r>
              <a:rPr lang="en-US" altLang="zh-CN" sz="3200" b="0" i="1" dirty="0">
                <a:ln w="0"/>
                <a:solidFill>
                  <a:srgbClr val="92278F"/>
                </a:solidFill>
              </a:rPr>
              <a:t>of glueball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5C0802D-B89A-4B11-BADB-51CB3DCE848A}"/>
              </a:ext>
            </a:extLst>
          </p:cNvPr>
          <p:cNvSpPr txBox="1"/>
          <p:nvPr/>
        </p:nvSpPr>
        <p:spPr>
          <a:xfrm>
            <a:off x="881849" y="3327259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i="1" dirty="0">
                <a:solidFill>
                  <a:srgbClr val="C00000"/>
                </a:solidFill>
              </a:rPr>
              <a:t>Waiting for more direct evidence of the glueball from experiments!</a:t>
            </a:r>
            <a:endParaRPr lang="zh-CN" altLang="en-US" sz="22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BESIII · Indico">
            <a:extLst>
              <a:ext uri="{FF2B5EF4-FFF2-40B4-BE49-F238E27FC236}">
                <a16:creationId xmlns:a16="http://schemas.microsoft.com/office/drawing/2014/main" id="{D6576F00-EB98-4B83-AFC3-E96A4E1F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9" y="4049582"/>
            <a:ext cx="1905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43A246E-EED2-4C19-9B84-CD4D4B742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72" y="3769293"/>
            <a:ext cx="1269684" cy="12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NDA Website">
            <a:extLst>
              <a:ext uri="{FF2B5EF4-FFF2-40B4-BE49-F238E27FC236}">
                <a16:creationId xmlns:a16="http://schemas.microsoft.com/office/drawing/2014/main" id="{E0C38D14-C56B-455A-B7C3-5DAC6D68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48" y="5291972"/>
            <a:ext cx="5613217" cy="8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E46AD3E0-F165-40E4-B96C-B219D453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05" y="3925922"/>
            <a:ext cx="2599265" cy="9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03B5E1-C45D-49F8-A23E-0E074A77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46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685846-1543-4344-9D60-A12DE2E7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29649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4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FD550A-3633-4B0D-A6BF-F7E84A08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2" y="6489703"/>
            <a:ext cx="512233" cy="365125"/>
          </a:xfrm>
        </p:spPr>
        <p:txBody>
          <a:bodyPr/>
          <a:lstStyle/>
          <a:p>
            <a:pPr lvl="0"/>
            <a:fld id="{87034D8C-3CB4-402A-BC46-2AB14C0FE90A}" type="slidenum">
              <a:rPr lang="en-US" smtClean="0"/>
              <a:pPr lvl="0"/>
              <a:t>5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50C8DF-DF5B-4A4C-9E50-500275D18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591" b="45682"/>
          <a:stretch/>
        </p:blipFill>
        <p:spPr>
          <a:xfrm>
            <a:off x="762000" y="1219200"/>
            <a:ext cx="10848344" cy="500307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A7FBE0-D200-4AEB-B503-66323D1F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2441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/>
              <p:cNvSpPr txBox="1"/>
              <p:nvPr/>
            </p:nvSpPr>
            <p:spPr bwMode="auto">
              <a:xfrm>
                <a:off x="247964" y="228600"/>
                <a:ext cx="8362636" cy="671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l">
                  <a:spcBef>
                    <a:spcPts val="0"/>
                  </a:spcBef>
                  <a:spcAft>
                    <a:spcPts val="0"/>
                  </a:spcAft>
                  <a:defRPr sz="2600" b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>
                  <a:spcBef>
                    <a:spcPts val="0"/>
                  </a:spcBef>
                  <a:spcAft>
                    <a:spcPts val="0"/>
                  </a:spcAft>
                  <a:defRPr sz="2600" b="1">
                    <a:solidFill>
                      <a:schemeClr val="tx2"/>
                    </a:solidFill>
                    <a:latin typeface="Trebuchet MS"/>
                  </a:defRPr>
                </a:lvl2pPr>
                <a:lvl3pPr algn="l">
                  <a:spcBef>
                    <a:spcPts val="0"/>
                  </a:spcBef>
                  <a:spcAft>
                    <a:spcPts val="0"/>
                  </a:spcAft>
                  <a:defRPr sz="2600" b="1">
                    <a:solidFill>
                      <a:schemeClr val="tx2"/>
                    </a:solidFill>
                    <a:latin typeface="Trebuchet MS"/>
                  </a:defRPr>
                </a:lvl3pPr>
                <a:lvl4pPr algn="l">
                  <a:spcBef>
                    <a:spcPts val="0"/>
                  </a:spcBef>
                  <a:spcAft>
                    <a:spcPts val="0"/>
                  </a:spcAft>
                  <a:defRPr sz="2600" b="1">
                    <a:solidFill>
                      <a:schemeClr val="tx2"/>
                    </a:solidFill>
                    <a:latin typeface="Trebuchet MS"/>
                  </a:defRPr>
                </a:lvl4pPr>
                <a:lvl5pPr algn="l">
                  <a:spcBef>
                    <a:spcPts val="0"/>
                  </a:spcBef>
                  <a:spcAft>
                    <a:spcPts val="0"/>
                  </a:spcAft>
                  <a:defRPr sz="2600" b="1">
                    <a:solidFill>
                      <a:schemeClr val="tx2"/>
                    </a:solidFill>
                    <a:latin typeface="Trebuchet MS"/>
                  </a:defRPr>
                </a:lvl5pPr>
                <a:lvl6pPr marL="457200" algn="l">
                  <a:spcBef>
                    <a:spcPts val="0"/>
                  </a:spcBef>
                  <a:spcAft>
                    <a:spcPts val="0"/>
                  </a:spcAft>
                  <a:defRPr sz="2600" b="1">
                    <a:solidFill>
                      <a:schemeClr val="tx2"/>
                    </a:solidFill>
                    <a:latin typeface="Trebuchet MS"/>
                  </a:defRPr>
                </a:lvl6pPr>
                <a:lvl7pPr marL="914400" algn="l">
                  <a:spcBef>
                    <a:spcPts val="0"/>
                  </a:spcBef>
                  <a:spcAft>
                    <a:spcPts val="0"/>
                  </a:spcAft>
                  <a:defRPr sz="2600" b="1">
                    <a:solidFill>
                      <a:schemeClr val="tx2"/>
                    </a:solidFill>
                    <a:latin typeface="Trebuchet MS"/>
                  </a:defRPr>
                </a:lvl7pPr>
                <a:lvl8pPr marL="1371600" algn="l">
                  <a:spcBef>
                    <a:spcPts val="0"/>
                  </a:spcBef>
                  <a:spcAft>
                    <a:spcPts val="0"/>
                  </a:spcAft>
                  <a:defRPr sz="2600" b="1">
                    <a:solidFill>
                      <a:schemeClr val="tx2"/>
                    </a:solidFill>
                    <a:latin typeface="Trebuchet MS"/>
                  </a:defRPr>
                </a:lvl8pPr>
                <a:lvl9pPr marL="1828800" algn="l">
                  <a:spcBef>
                    <a:spcPts val="0"/>
                  </a:spcBef>
                  <a:spcAft>
                    <a:spcPts val="0"/>
                  </a:spcAft>
                  <a:defRPr sz="2600" b="1">
                    <a:solidFill>
                      <a:schemeClr val="tx2"/>
                    </a:solidFill>
                    <a:latin typeface="Trebuchet MS"/>
                  </a:defRPr>
                </a:lvl9pPr>
              </a:lstStyle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3200" b="0" i="1" dirty="0">
                    <a:ln w="0"/>
                    <a:solidFill>
                      <a:srgbClr val="92278F"/>
                    </a:solidFill>
                    <a:latin typeface="Trebuchet MS"/>
                  </a:rPr>
                  <a:t>Bethe</a:t>
                </a:r>
                <a:r>
                  <a:rPr lang="en-US" sz="3200" b="0" i="1" u="none" strike="noStrike" cap="none" spc="0" dirty="0">
                    <a:ln w="0"/>
                    <a:solidFill>
                      <a:srgbClr val="92278F"/>
                    </a:solidFill>
                    <a:latin typeface="Trebuchet MS"/>
                    <a:ea typeface="+mj-ea"/>
                    <a:cs typeface="+mj-cs"/>
                  </a:rPr>
                  <a:t>-Salpeter Equation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u="none" strike="noStrike" cap="none" spc="0" dirty="0" smtClean="0">
                            <a:ln w="0"/>
                            <a:solidFill>
                              <a:srgbClr val="92278F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3200" b="0" i="1" u="none" strike="noStrike" cap="none" spc="0" dirty="0" smtClean="0">
                            <a:ln w="0"/>
                            <a:solidFill>
                              <a:srgbClr val="92278F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0</m:t>
                        </m:r>
                      </m:e>
                      <m:sup>
                        <m:r>
                          <a:rPr lang="en-US" sz="3200" b="0" i="1" u="none" strike="noStrike" cap="none" spc="0" dirty="0" smtClean="0">
                            <a:ln w="0"/>
                            <a:solidFill>
                              <a:srgbClr val="92278F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en-US" sz="3200" b="0" i="1" u="none" strike="noStrike" cap="none" spc="0" dirty="0">
                    <a:ln w="0"/>
                    <a:solidFill>
                      <a:srgbClr val="92278F"/>
                    </a:solidFill>
                    <a:latin typeface="Trebuchet MS"/>
                    <a:ea typeface="+mj-ea"/>
                    <a:cs typeface="+mj-cs"/>
                  </a:rPr>
                  <a:t> glueball </a:t>
                </a:r>
              </a:p>
            </p:txBody>
          </p:sp>
        </mc:Choice>
        <mc:Fallback xmlns=""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964" y="228600"/>
                <a:ext cx="8362636" cy="671841"/>
              </a:xfrm>
              <a:prstGeom prst="rect">
                <a:avLst/>
              </a:prstGeom>
              <a:blipFill>
                <a:blip r:embed="rId6"/>
                <a:stretch>
                  <a:fillRect l="-1895" t="-11818" b="-154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04255B4-8008-4940-AC29-76FCEECD2474}"/>
                  </a:ext>
                </a:extLst>
              </p:cNvPr>
              <p:cNvSpPr/>
              <p:nvPr/>
            </p:nvSpPr>
            <p:spPr bwMode="auto">
              <a:xfrm>
                <a:off x="450605" y="979227"/>
                <a:ext cx="11249307" cy="1109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sz="2200" dirty="0">
                    <a:solidFill>
                      <a:srgbClr val="632E62"/>
                    </a:solidFill>
                  </a:rPr>
                  <a:t>In pure-gauge QCD,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sz="2200" i="1" dirty="0">
                        <a:solidFill>
                          <a:srgbClr val="632E6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en-US" sz="2200" i="1" dirty="0">
                    <a:solidFill>
                      <a:srgbClr val="632E62"/>
                    </a:solidFill>
                  </a:rPr>
                  <a:t> </a:t>
                </a:r>
                <a:r>
                  <a:rPr lang="en-US" sz="2200" dirty="0">
                    <a:solidFill>
                      <a:srgbClr val="632E62"/>
                    </a:solidFill>
                  </a:rPr>
                  <a:t>glueball is the simplest case because the Bethe-Salpeter equation has </a:t>
                </a:r>
                <a:r>
                  <a:rPr lang="en-US" sz="2200" dirty="0">
                    <a:solidFill>
                      <a:srgbClr val="C00000"/>
                    </a:solidFill>
                  </a:rPr>
                  <a:t>only one dynamical kernel</a:t>
                </a:r>
                <a:r>
                  <a:rPr lang="en-US" sz="2200" dirty="0">
                    <a:solidFill>
                      <a:srgbClr val="632E62"/>
                    </a:solidFill>
                  </a:rPr>
                  <a:t>, viz. that describing gluon-gluon scattering, the leading contribution to which is illustrated </a:t>
                </a:r>
                <a:r>
                  <a:rPr lang="en-US" altLang="zh-CN" sz="2200" dirty="0">
                    <a:solidFill>
                      <a:srgbClr val="632E62"/>
                    </a:solidFill>
                  </a:rPr>
                  <a:t>below</a:t>
                </a:r>
                <a:r>
                  <a:rPr lang="en-US" sz="2200" dirty="0">
                    <a:solidFill>
                      <a:srgbClr val="632E6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04255B4-8008-4940-AC29-76FCEECD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605" y="979227"/>
                <a:ext cx="11249307" cy="1109150"/>
              </a:xfrm>
              <a:prstGeom prst="rect">
                <a:avLst/>
              </a:prstGeom>
              <a:blipFill>
                <a:blip r:embed="rId7"/>
                <a:stretch>
                  <a:fillRect l="-596" t="-3846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C43579B-0BAA-4D54-BBDE-CE9EF7AB89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0300" y="2178708"/>
            <a:ext cx="4829627" cy="243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757F7A-EC76-4FBF-92AF-B009DCB7BD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2103526"/>
            <a:ext cx="4296375" cy="4382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ECD722B-26D9-41A4-820F-B622784FD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914400" y="2995273"/>
            <a:ext cx="4692121" cy="12385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27D257-DA4C-45C0-A25C-1CD6C872CB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2033754" y="4277349"/>
            <a:ext cx="5172797" cy="514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4FCA597-DE01-4FB2-9949-931DEBC8C576}"/>
                  </a:ext>
                </a:extLst>
              </p:cNvPr>
              <p:cNvSpPr txBox="1"/>
              <p:nvPr/>
            </p:nvSpPr>
            <p:spPr bwMode="auto">
              <a:xfrm>
                <a:off x="450605" y="2610200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Bethe-Salpeter equation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200" b="0" i="1" dirty="0" smtClean="0">
                            <a:solidFill>
                              <a:srgbClr val="632E62"/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en-US" altLang="zh-CN" sz="2200" i="1" dirty="0">
                    <a:solidFill>
                      <a:srgbClr val="632E62"/>
                    </a:solidFill>
                  </a:rPr>
                  <a:t> </a:t>
                </a:r>
                <a:r>
                  <a:rPr lang="en-US" altLang="zh-CN" sz="2200" dirty="0">
                    <a:solidFill>
                      <a:srgbClr val="632E62"/>
                    </a:solidFill>
                  </a:rPr>
                  <a:t>glueball </a:t>
                </a: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endParaRPr lang="zh-CN" altLang="en-US" sz="2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4FCA597-DE01-4FB2-9949-931DEBC8C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605" y="2610200"/>
                <a:ext cx="6096000" cy="430887"/>
              </a:xfrm>
              <a:prstGeom prst="rect">
                <a:avLst/>
              </a:prstGeom>
              <a:blipFill>
                <a:blip r:embed="rId12"/>
                <a:stretch>
                  <a:fillRect l="-1100" t="-9859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15AAA40A-C668-4FC4-B968-7ED211069A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966954" y="5414609"/>
            <a:ext cx="5963482" cy="41915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241B8AA-2515-4D56-8A30-E00C6CE42677}"/>
              </a:ext>
            </a:extLst>
          </p:cNvPr>
          <p:cNvSpPr txBox="1"/>
          <p:nvPr/>
        </p:nvSpPr>
        <p:spPr bwMode="auto">
          <a:xfrm>
            <a:off x="451337" y="484410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Gluon propagator in Landau gauge: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65F30F-4EAC-48D7-BB34-67D3231C6D38}"/>
              </a:ext>
            </a:extLst>
          </p:cNvPr>
          <p:cNvSpPr txBox="1"/>
          <p:nvPr/>
        </p:nvSpPr>
        <p:spPr>
          <a:xfrm>
            <a:off x="966954" y="4366534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Kernel: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EC419F-93EA-49FD-B8DE-69B1BA95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30854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 advTm="73151"/>
    </mc:Choice>
    <mc:Fallback xmlns="">
      <p:transition advTm="7315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8A25BBD-ADF2-4137-9726-A6D4F6C2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46662" y="2895233"/>
            <a:ext cx="4531892" cy="2281195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F6585330-EDB8-46BC-AD88-2985166A2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b="3637"/>
          <a:stretch/>
        </p:blipFill>
        <p:spPr>
          <a:xfrm>
            <a:off x="5019538" y="4372811"/>
            <a:ext cx="2783774" cy="214705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4FAE1-E563-47C6-B985-E24AD726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546EB5-1E5A-4F15-9187-524CFCCCB2A9}"/>
              </a:ext>
            </a:extLst>
          </p:cNvPr>
          <p:cNvSpPr txBox="1"/>
          <p:nvPr/>
        </p:nvSpPr>
        <p:spPr bwMode="auto">
          <a:xfrm>
            <a:off x="292222" y="96916"/>
            <a:ext cx="9385178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1" dirty="0">
                <a:ln w="0"/>
                <a:solidFill>
                  <a:srgbClr val="92278F"/>
                </a:solidFill>
                <a:latin typeface="Trebuchet MS"/>
                <a:cs typeface="Arial"/>
              </a:rPr>
              <a:t>Completing the Bound-State Kernel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628757-3CE9-4A85-A5E8-D57C05A886F1}"/>
              </a:ext>
            </a:extLst>
          </p:cNvPr>
          <p:cNvSpPr txBox="1"/>
          <p:nvPr/>
        </p:nvSpPr>
        <p:spPr bwMode="auto">
          <a:xfrm>
            <a:off x="457200" y="77141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Gluon propagator: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01A1207-7C65-41CA-BE9F-9BF4FBAAEFF5}"/>
              </a:ext>
            </a:extLst>
          </p:cNvPr>
          <p:cNvSpPr txBox="1"/>
          <p:nvPr/>
        </p:nvSpPr>
        <p:spPr>
          <a:xfrm>
            <a:off x="800100" y="1168815"/>
            <a:ext cx="9715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- In the perturbative domain, gluon acts as massless degrees-of-freedom.</a:t>
            </a:r>
          </a:p>
          <a:p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- On the other hand, gluon saturates at infrared momenta.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5C0AA1E-21BF-44DB-9BFB-AF7CC52FC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186" y="1476270"/>
            <a:ext cx="2006121" cy="511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B10AE9B-F8E6-4C28-8DA9-534AF1EAF8D7}"/>
                  </a:ext>
                </a:extLst>
              </p:cNvPr>
              <p:cNvSpPr txBox="1"/>
              <p:nvPr/>
            </p:nvSpPr>
            <p:spPr>
              <a:xfrm>
                <a:off x="685800" y="1858381"/>
                <a:ext cx="1079500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Such </a:t>
                </a:r>
                <a:r>
                  <a:rPr lang="en-US" altLang="zh-CN" sz="2200" dirty="0" err="1">
                    <a:solidFill>
                      <a:schemeClr val="accent1">
                        <a:lumMod val="75000"/>
                      </a:schemeClr>
                    </a:solidFill>
                  </a:rPr>
                  <a:t>behaviour</a:t>
                </a: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is expressed in each one of the many available numerical solutions of the gauge-sector gap equations. However, those solutions are typically restricted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, whereas the valence gluon propagators in the BSE are required on a sizeable subdomain of the entire complex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-plane.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B10AE9B-F8E6-4C28-8DA9-534AF1EAF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58381"/>
                <a:ext cx="10795002" cy="1446550"/>
              </a:xfrm>
              <a:prstGeom prst="rect">
                <a:avLst/>
              </a:prstGeom>
              <a:blipFill>
                <a:blip r:embed="rId5"/>
                <a:stretch>
                  <a:fillRect l="-734" t="-2954" b="-7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75880485-3D1D-49FE-95B3-FB40EA692F5D}"/>
              </a:ext>
            </a:extLst>
          </p:cNvPr>
          <p:cNvSpPr txBox="1"/>
          <p:nvPr/>
        </p:nvSpPr>
        <p:spPr>
          <a:xfrm>
            <a:off x="457200" y="3257024"/>
            <a:ext cx="1082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A simple algebraic Ansatz for the valence-gluon propagator: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C5E677B-9583-4A49-9E58-59E21A1A4C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99"/>
          <a:stretch/>
        </p:blipFill>
        <p:spPr>
          <a:xfrm>
            <a:off x="1178626" y="3679701"/>
            <a:ext cx="3664258" cy="668935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8BCABF3E-B31D-4DB9-B358-0F303DE5FD8C}"/>
              </a:ext>
            </a:extLst>
          </p:cNvPr>
          <p:cNvSpPr/>
          <p:nvPr/>
        </p:nvSpPr>
        <p:spPr bwMode="auto">
          <a:xfrm>
            <a:off x="1178626" y="4392688"/>
            <a:ext cx="5238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400" b="0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S.-S. Xu et al., Eur. Phys. J. A 55, 113 (Lett.) (2019).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859DCF-CBBE-4FB0-885F-8133908C6C83}"/>
              </a:ext>
            </a:extLst>
          </p:cNvPr>
          <p:cNvSpPr txBox="1"/>
          <p:nvPr/>
        </p:nvSpPr>
        <p:spPr>
          <a:xfrm>
            <a:off x="457200" y="4667044"/>
            <a:ext cx="73806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Exchange interaction: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F27C4E9-F081-499E-8453-0AF06F4E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848D7B7-79A8-4457-B990-1E4EE0156D5F}"/>
                  </a:ext>
                </a:extLst>
              </p:cNvPr>
              <p:cNvSpPr txBox="1"/>
              <p:nvPr/>
            </p:nvSpPr>
            <p:spPr>
              <a:xfrm>
                <a:off x="457200" y="5103045"/>
                <a:ext cx="4113320" cy="752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acc>
                            <m:accPr>
                              <m:chr m:val="̂"/>
                              <m:ctrlPr>
                                <a:rPr lang="zh-CN" alt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sz="1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848D7B7-79A8-4457-B990-1E4EE0156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03045"/>
                <a:ext cx="4113320" cy="7521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7">
            <a:extLst>
              <a:ext uri="{FF2B5EF4-FFF2-40B4-BE49-F238E27FC236}">
                <a16:creationId xmlns:a16="http://schemas.microsoft.com/office/drawing/2014/main" id="{86174B73-CCAB-432C-A9B1-59E9CF132793}"/>
              </a:ext>
            </a:extLst>
          </p:cNvPr>
          <p:cNvSpPr txBox="1"/>
          <p:nvPr/>
        </p:nvSpPr>
        <p:spPr>
          <a:xfrm>
            <a:off x="7857718" y="5735808"/>
            <a:ext cx="378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Daniele </a:t>
            </a:r>
            <a:r>
              <a:rPr lang="en-GB" sz="1400" i="1" dirty="0" err="1">
                <a:solidFill>
                  <a:schemeClr val="accent5">
                    <a:lumMod val="75000"/>
                  </a:schemeClr>
                </a:solidFill>
                <a:cs typeface="Arial"/>
              </a:rPr>
              <a:t>Binosi</a:t>
            </a:r>
            <a:r>
              <a:rPr lang="en-GB" sz="1400" i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 et al., </a:t>
            </a:r>
            <a:r>
              <a:rPr lang="en-GB" sz="1400" i="1" dirty="0">
                <a:solidFill>
                  <a:schemeClr val="accent5">
                    <a:lumMod val="75000"/>
                  </a:schemeClr>
                </a:solidFill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arXiv:1612.04835 [</a:t>
            </a:r>
            <a:r>
              <a:rPr lang="en-GB" sz="1400" i="1" dirty="0" err="1">
                <a:solidFill>
                  <a:schemeClr val="accent5">
                    <a:lumMod val="75000"/>
                  </a:schemeClr>
                </a:solidFill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nucl-th</a:t>
            </a:r>
            <a:r>
              <a:rPr lang="en-GB" sz="1400" i="1" dirty="0">
                <a:solidFill>
                  <a:schemeClr val="accent5">
                    <a:lumMod val="75000"/>
                  </a:schemeClr>
                </a:solidFill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GB" sz="1400" i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, Phys. Rev. D 96 (2017) 054026/1-7</a:t>
            </a:r>
            <a:endParaRPr lang="en-US" sz="1400" i="1" dirty="0">
              <a:solidFill>
                <a:schemeClr val="accent5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25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4FAE1-E563-47C6-B985-E24AD726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546EB5-1E5A-4F15-9187-524CFCCCB2A9}"/>
              </a:ext>
            </a:extLst>
          </p:cNvPr>
          <p:cNvSpPr txBox="1"/>
          <p:nvPr/>
        </p:nvSpPr>
        <p:spPr bwMode="auto">
          <a:xfrm>
            <a:off x="292222" y="96916"/>
            <a:ext cx="9385178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1" dirty="0">
                <a:ln w="0"/>
                <a:solidFill>
                  <a:srgbClr val="92278F"/>
                </a:solidFill>
                <a:latin typeface="Trebuchet MS"/>
                <a:cs typeface="Arial"/>
              </a:rPr>
              <a:t>Completing the Bound-State Kernel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55A711C-EB38-47C0-BEDE-73441005A99F}"/>
              </a:ext>
            </a:extLst>
          </p:cNvPr>
          <p:cNvSpPr txBox="1"/>
          <p:nvPr/>
        </p:nvSpPr>
        <p:spPr>
          <a:xfrm>
            <a:off x="727318" y="1205307"/>
            <a:ext cx="10725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- The tree-level tensor and its dressing is dominant.</a:t>
            </a:r>
          </a:p>
          <a:p>
            <a:pPr algn="l"/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- The prominent and striking nonperturbative effect is </a:t>
            </a:r>
            <a:r>
              <a:rPr lang="en-US" altLang="zh-CN" sz="2200" dirty="0">
                <a:solidFill>
                  <a:srgbClr val="C00000"/>
                </a:solidFill>
              </a:rPr>
              <a:t>a marked suppression of the vertex at infrared momenta</a:t>
            </a: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6AEBD38-1B26-4147-BC4D-06608AE13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31" y="4100785"/>
            <a:ext cx="2943636" cy="514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A7247BB-F761-4902-A3A8-61283C1D9AC8}"/>
                  </a:ext>
                </a:extLst>
              </p:cNvPr>
              <p:cNvSpPr txBox="1"/>
              <p:nvPr/>
            </p:nvSpPr>
            <p:spPr>
              <a:xfrm>
                <a:off x="254492" y="2439440"/>
                <a:ext cx="6094520" cy="474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2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𝜇𝜌</m:t>
                          </m:r>
                        </m:sub>
                      </m:sSub>
                      <m:d>
                        <m:dPr>
                          <m:ctrlP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𝜇𝜌</m:t>
                          </m:r>
                        </m:sub>
                        <m:sup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zh-CN" altLang="en-US" sz="2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A7247BB-F761-4902-A3A8-61283C1D9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92" y="2439440"/>
                <a:ext cx="6094520" cy="474938"/>
              </a:xfrm>
              <a:prstGeom prst="rect">
                <a:avLst/>
              </a:prstGeom>
              <a:blipFill>
                <a:blip r:embed="rId1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511FF82-1BA3-4BA5-A284-F31EACF39524}"/>
                  </a:ext>
                </a:extLst>
              </p:cNvPr>
              <p:cNvSpPr txBox="1"/>
              <p:nvPr/>
            </p:nvSpPr>
            <p:spPr>
              <a:xfrm>
                <a:off x="720660" y="2970002"/>
                <a:ext cx="7018259" cy="46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𝜇𝜌</m:t>
                          </m:r>
                        </m:sub>
                        <m:sup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d>
                        <m:dPr>
                          <m:ctrlP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zh-CN" alt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𝛼𝜇</m:t>
                          </m:r>
                        </m:sub>
                      </m:sSub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zh-CN" alt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zh-CN" alt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b>
                          <m:r>
                            <a:rPr lang="zh-CN" alt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511FF82-1BA3-4BA5-A284-F31EACF39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60" y="2970002"/>
                <a:ext cx="7018259" cy="468077"/>
              </a:xfrm>
              <a:prstGeom prst="rect">
                <a:avLst/>
              </a:prstGeom>
              <a:blipFill>
                <a:blip r:embed="rId18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98D59D35-80AA-4825-9C76-4147F617C0B9}"/>
              </a:ext>
            </a:extLst>
          </p:cNvPr>
          <p:cNvSpPr txBox="1"/>
          <p:nvPr/>
        </p:nvSpPr>
        <p:spPr bwMode="auto">
          <a:xfrm>
            <a:off x="608860" y="777147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Three-gluon vertex: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416EC1-4AC6-4369-B779-2803D915F80B}"/>
              </a:ext>
            </a:extLst>
          </p:cNvPr>
          <p:cNvSpPr/>
          <p:nvPr/>
        </p:nvSpPr>
        <p:spPr bwMode="auto">
          <a:xfrm>
            <a:off x="3444261" y="4605866"/>
            <a:ext cx="5238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400" b="0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S.-S. Xu et al., Eur. Phys. J. A 55, 113 (Lett.) (2019).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1C28C18-ACAD-4E32-AE6A-6EC62B6CBDC0}"/>
                  </a:ext>
                </a:extLst>
              </p:cNvPr>
              <p:cNvSpPr txBox="1"/>
              <p:nvPr/>
            </p:nvSpPr>
            <p:spPr>
              <a:xfrm>
                <a:off x="0" y="3587524"/>
                <a:ext cx="639192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1C28C18-ACAD-4E32-AE6A-6EC62B6CB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7524"/>
                <a:ext cx="6391922" cy="430887"/>
              </a:xfrm>
              <a:prstGeom prst="rect">
                <a:avLst/>
              </a:prstGeom>
              <a:blipFill>
                <a:blip r:embed="rId1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90A284C-9D04-4B28-AD04-2F1993882F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29345" y="2350129"/>
            <a:ext cx="3696109" cy="3036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0786247-FA81-4B59-9EC7-89C9C5FA867A}"/>
                  </a:ext>
                </a:extLst>
              </p:cNvPr>
              <p:cNvSpPr txBox="1"/>
              <p:nvPr/>
            </p:nvSpPr>
            <p:spPr>
              <a:xfrm>
                <a:off x="691068" y="4971251"/>
                <a:ext cx="7380617" cy="796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where 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zh-CN" altLang="en-US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zh-CN" alt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prescribes the domain over which suppression of the vertex is active.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0786247-FA81-4B59-9EC7-89C9C5FA8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8" y="4971251"/>
                <a:ext cx="7380617" cy="796949"/>
              </a:xfrm>
              <a:prstGeom prst="rect">
                <a:avLst/>
              </a:prstGeom>
              <a:blipFill>
                <a:blip r:embed="rId21"/>
                <a:stretch>
                  <a:fillRect l="-1073" t="-3817" b="-14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753C1E9-97A0-4228-93E1-105B42D9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05EB0A4-4304-4E4F-98B0-B69D51247BCB}"/>
                  </a:ext>
                </a:extLst>
              </p:cNvPr>
              <p:cNvSpPr txBox="1"/>
              <p:nvPr/>
            </p:nvSpPr>
            <p:spPr>
              <a:xfrm>
                <a:off x="8991600" y="5585169"/>
                <a:ext cx="1818255" cy="366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sz="22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=1.9 </m:t>
                      </m:r>
                      <m:r>
                        <m:rPr>
                          <m:sty m:val="p"/>
                        </m:rPr>
                        <a:rPr lang="en-US" altLang="zh-CN" sz="22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05EB0A4-4304-4E4F-98B0-B69D5124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5585169"/>
                <a:ext cx="1818255" cy="366062"/>
              </a:xfrm>
              <a:prstGeom prst="rect">
                <a:avLst/>
              </a:prstGeom>
              <a:blipFill>
                <a:blip r:embed="rId22"/>
                <a:stretch>
                  <a:fillRect l="-1342" r="-302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79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BF9EFF-4A96-4944-9E96-1DD2AAD5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34D8C-3CB4-402A-BC46-2AB14C0FE90A}" type="slidenum">
              <a:rPr lang="en-US" sz="900" b="0" i="0" u="none" strike="noStrike" cap="none" spc="0" smtClean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fld>
            <a:endParaRPr lang="en-US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A795D1-D944-43CD-AADD-6ACBE883ADFC}"/>
              </a:ext>
            </a:extLst>
          </p:cNvPr>
          <p:cNvSpPr txBox="1"/>
          <p:nvPr/>
        </p:nvSpPr>
        <p:spPr bwMode="auto">
          <a:xfrm>
            <a:off x="304800" y="160729"/>
            <a:ext cx="9385178" cy="6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1" dirty="0">
                <a:ln w="0"/>
                <a:solidFill>
                  <a:srgbClr val="92278F"/>
                </a:solidFill>
                <a:latin typeface="Trebuchet MS"/>
                <a:cs typeface="Arial"/>
              </a:rPr>
              <a:t>Results</a:t>
            </a:r>
            <a:endParaRPr kumimoji="0" lang="en-US" sz="3200" b="0" i="1" u="none" strike="noStrike" kern="0" cap="none" spc="0" normalizeH="0" baseline="0" noProof="0" dirty="0">
              <a:ln w="0"/>
              <a:solidFill>
                <a:srgbClr val="92278F"/>
              </a:solidFill>
              <a:effectLst/>
              <a:uLnTx/>
              <a:uFillTx/>
              <a:latin typeface="Trebuchet MS"/>
              <a:ea typeface="+mj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559E804-1085-471A-8460-EFADE0AEE847}"/>
                  </a:ext>
                </a:extLst>
              </p:cNvPr>
              <p:cNvSpPr txBox="1"/>
              <p:nvPr/>
            </p:nvSpPr>
            <p:spPr bwMode="auto">
              <a:xfrm>
                <a:off x="428349" y="997992"/>
                <a:ext cx="9261629" cy="458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the computed mass-squared of 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glueball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zh-CN" altLang="en-US" sz="2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559E804-1085-471A-8460-EFADE0AEE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49" y="997992"/>
                <a:ext cx="9261629" cy="458395"/>
              </a:xfrm>
              <a:prstGeom prst="rect">
                <a:avLst/>
              </a:prstGeom>
              <a:blipFill>
                <a:blip r:embed="rId2"/>
                <a:stretch>
                  <a:fillRect l="-724" t="-8000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6333A5D-FF7E-43C2-8CCD-7B6EAB7E4798}"/>
                  </a:ext>
                </a:extLst>
              </p:cNvPr>
              <p:cNvSpPr txBox="1"/>
              <p:nvPr/>
            </p:nvSpPr>
            <p:spPr>
              <a:xfrm>
                <a:off x="5665901" y="1471713"/>
                <a:ext cx="6342366" cy="223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Some observations:</a:t>
                </a:r>
              </a:p>
              <a:p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- The mass obtained decreases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decreases.</a:t>
                </a:r>
              </a:p>
              <a:p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- Sensible solutions are only obtained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= 0.87 GeV.</a:t>
                </a:r>
              </a:p>
              <a:p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-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 = 1.9 GeV, the result matches the lattice result 2.610 GeV. 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6333A5D-FF7E-43C2-8CCD-7B6EAB7E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901" y="1471713"/>
                <a:ext cx="6342366" cy="2239972"/>
              </a:xfrm>
              <a:prstGeom prst="rect">
                <a:avLst/>
              </a:prstGeom>
              <a:blipFill>
                <a:blip r:embed="rId3"/>
                <a:stretch>
                  <a:fillRect l="-1249" t="-1630" b="-46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38EFDABF-4142-4ABC-BCD0-E0C376D50166}"/>
              </a:ext>
            </a:extLst>
          </p:cNvPr>
          <p:cNvGrpSpPr/>
          <p:nvPr/>
        </p:nvGrpSpPr>
        <p:grpSpPr>
          <a:xfrm>
            <a:off x="-1524000" y="1521409"/>
            <a:ext cx="6781800" cy="3418076"/>
            <a:chOff x="5135266" y="1612754"/>
            <a:chExt cx="6781800" cy="341807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4440CCA-BB3E-4765-A591-45083F529667}"/>
                </a:ext>
              </a:extLst>
            </p:cNvPr>
            <p:cNvGrpSpPr/>
            <p:nvPr/>
          </p:nvGrpSpPr>
          <p:grpSpPr>
            <a:xfrm>
              <a:off x="5135266" y="1612754"/>
              <a:ext cx="6781800" cy="3418076"/>
              <a:chOff x="-1371600" y="2027755"/>
              <a:chExt cx="6781800" cy="3418076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F25E3F6F-C243-43BD-8FB4-4FEE8B4E6A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434" y="2027755"/>
                <a:ext cx="4970766" cy="3418076"/>
              </a:xfrm>
              <a:prstGeom prst="rect">
                <a:avLst/>
              </a:prstGeom>
            </p:spPr>
          </p:pic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21D44604-DBE1-43DD-A33E-1E712364AE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52600" y="2182746"/>
                <a:ext cx="0" cy="2614082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20984FA5-B131-49A3-8A85-8C5916E40D9A}"/>
                      </a:ext>
                    </a:extLst>
                  </p:cNvPr>
                  <p:cNvSpPr txBox="1"/>
                  <p:nvPr/>
                </p:nvSpPr>
                <p:spPr>
                  <a:xfrm>
                    <a:off x="-1371600" y="4796828"/>
                    <a:ext cx="6094520" cy="3970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sz="18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1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altLang="zh-CN" sz="1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20984FA5-B131-49A3-8A85-8C5916E40D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371600" y="4796828"/>
                    <a:ext cx="6094520" cy="3970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星形: 五角 8">
              <a:extLst>
                <a:ext uri="{FF2B5EF4-FFF2-40B4-BE49-F238E27FC236}">
                  <a16:creationId xmlns:a16="http://schemas.microsoft.com/office/drawing/2014/main" id="{FF684316-55D7-447D-BA4A-E347D414217C}"/>
                </a:ext>
              </a:extLst>
            </p:cNvPr>
            <p:cNvSpPr/>
            <p:nvPr/>
          </p:nvSpPr>
          <p:spPr bwMode="auto">
            <a:xfrm>
              <a:off x="8953825" y="2897522"/>
              <a:ext cx="228600" cy="22860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0A34CC0-7A0B-4300-B764-28EFBCF486B8}"/>
              </a:ext>
            </a:extLst>
          </p:cNvPr>
          <p:cNvSpPr txBox="1"/>
          <p:nvPr/>
        </p:nvSpPr>
        <p:spPr>
          <a:xfrm>
            <a:off x="8847103" y="6359801"/>
            <a:ext cx="2758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Eigenvalue curve</a:t>
            </a:r>
            <a:endParaRPr lang="zh-CN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3B46253-4DA7-4A77-B154-1AAC99BF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fr-FR" altLang="zh-CN" sz="1100" dirty="0"/>
              <a:t> yqcui@smail.nju.edu.cn, </a:t>
            </a:r>
            <a:r>
              <a:rPr lang="en-US" altLang="zh-CN" sz="1100" dirty="0"/>
              <a:t>Perspective on the pseudoscalar glueball. Total pages (14) </a:t>
            </a:r>
            <a:endParaRPr lang="en-US" sz="11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22C366D-E2B2-4551-9320-7E0AAB163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2285" y="3499905"/>
            <a:ext cx="3803095" cy="292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EA35109-B086-45DD-B9DE-F658418D9095}"/>
                  </a:ext>
                </a:extLst>
              </p:cNvPr>
              <p:cNvSpPr txBox="1"/>
              <p:nvPr/>
            </p:nvSpPr>
            <p:spPr>
              <a:xfrm>
                <a:off x="762000" y="5114876"/>
                <a:ext cx="63423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glueball mass is 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very sensitive </a:t>
                </a:r>
                <a:r>
                  <a:rPr lang="en-US" altLang="zh-CN" sz="2200" dirty="0">
                    <a:solidFill>
                      <a:schemeClr val="accent1">
                        <a:lumMod val="75000"/>
                      </a:schemeClr>
                    </a:solidFill>
                  </a:rPr>
                  <a:t>to the suppression in three-gluon vertex. 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EA35109-B086-45DD-B9DE-F658418D9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14876"/>
                <a:ext cx="6342366" cy="769441"/>
              </a:xfrm>
              <a:prstGeom prst="rect">
                <a:avLst/>
              </a:prstGeom>
              <a:blipFill>
                <a:blip r:embed="rId7"/>
                <a:stretch>
                  <a:fillRect l="-1058" t="-5556" b="-15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755951"/>
      </p:ext>
    </p:extLst>
  </p:cSld>
  <p:clrMapOvr>
    <a:masterClrMapping/>
  </p:clrMapOvr>
</p:sld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square">
        <a:spAutoFit/>
      </a:bodyPr>
      <a:lstStyle>
        <a:defPPr algn="l">
          <a:defRPr sz="2200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50775</TotalTime>
  <Words>1589</Words>
  <Application>Microsoft Office PowerPoint</Application>
  <DocSecurity>0</DocSecurity>
  <PresentationFormat>宽屏</PresentationFormat>
  <Paragraphs>155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Adobe Hebrew</vt:lpstr>
      <vt:lpstr>等线</vt:lpstr>
      <vt:lpstr>Arial</vt:lpstr>
      <vt:lpstr>Calibri</vt:lpstr>
      <vt:lpstr>Cambria Math</vt:lpstr>
      <vt:lpstr>Comic Sans MS</vt:lpstr>
      <vt:lpstr>Lucida Calligraphy</vt:lpstr>
      <vt:lpstr>Times New Roman</vt:lpstr>
      <vt:lpstr>Trebuchet MS</vt:lpstr>
      <vt:lpstr>Wingdings</vt:lpstr>
      <vt:lpstr>blue_2007</vt:lpstr>
      <vt:lpstr>Perspective on the pseudoscalar glueball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predictions for pion fragmentation functions</dc:title>
  <dc:subject/>
  <dc:creator>USER</dc:creator>
  <cp:keywords/>
  <dc:description/>
  <cp:lastModifiedBy>c1812</cp:lastModifiedBy>
  <cp:revision>932</cp:revision>
  <dcterms:created xsi:type="dcterms:W3CDTF">2006-08-16T00:00:00Z</dcterms:created>
  <dcterms:modified xsi:type="dcterms:W3CDTF">2024-12-09T05:13:19Z</dcterms:modified>
  <cp:category/>
  <dc:identifier/>
  <cp:contentStatus/>
  <dc:language/>
  <cp:version/>
</cp:coreProperties>
</file>