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57" r:id="rId3"/>
    <p:sldId id="269" r:id="rId4"/>
    <p:sldId id="258" r:id="rId5"/>
    <p:sldId id="275" r:id="rId6"/>
    <p:sldId id="265" r:id="rId7"/>
    <p:sldId id="267" r:id="rId8"/>
    <p:sldId id="263" r:id="rId9"/>
    <p:sldId id="272" r:id="rId10"/>
    <p:sldId id="273" r:id="rId11"/>
    <p:sldId id="276" r:id="rId12"/>
    <p:sldId id="26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32"/>
    <a:srgbClr val="00B050"/>
    <a:srgbClr val="FF0000"/>
    <a:srgbClr val="78206E"/>
    <a:srgbClr val="3B7D23"/>
    <a:srgbClr val="EA7A3F"/>
    <a:srgbClr val="D86ECC"/>
    <a:srgbClr val="0070C0"/>
    <a:srgbClr val="7030A0"/>
    <a:srgbClr val="215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90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BDCE9-31A7-4BB0-A30B-CC43B36B0408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A570-001D-4F88-82C5-03521D507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-Physicist has studied the mass spectra of baryon resonances for many decades</a:t>
            </a:r>
            <a:br>
              <a:rPr lang="en-US" dirty="0"/>
            </a:br>
            <a:r>
              <a:rPr lang="en-US" dirty="0"/>
              <a:t>-But still has the problems of consistency between theoretical prediction and experimental data</a:t>
            </a:r>
            <a:br>
              <a:rPr lang="en-US" dirty="0"/>
            </a:br>
            <a:r>
              <a:rPr lang="en-US" dirty="0"/>
              <a:t>-To solve this problem we need to understand the </a:t>
            </a:r>
            <a:r>
              <a:rPr lang="en-US" dirty="0" err="1"/>
              <a:t>substracture</a:t>
            </a:r>
            <a:r>
              <a:rPr lang="en-US" dirty="0"/>
              <a:t> of the resonances</a:t>
            </a:r>
            <a:br>
              <a:rPr lang="en-US" dirty="0"/>
            </a:br>
            <a:r>
              <a:rPr lang="en-US" dirty="0"/>
              <a:t>-A new methodology to investigate the substructure of the resonances is the process of proton and nucleon producing particles, so called photoproduction.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A570-001D-4F88-82C5-03521D507C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D5D6-5EEF-3B8E-9E08-84DE6A031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72794-A7AC-2A24-E26C-29515BE2E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6866D-1437-C779-C89D-B2EA3B0E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364E0-D354-AC3B-7D35-5D7E42C5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0387-A7AC-3BE6-1E66-55E23239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01EA-FADB-54A8-A1EB-28A9C3DD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47478-B2FB-5F91-622C-F21B29E05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22FC-5ACB-779B-97AC-F4AA5526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7528C-D5E0-E400-4E24-531A7F1A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90A6D-0485-5934-4D2B-F2430229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9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E8F50-24B9-84D8-DD45-AD524B453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68ED3-FDAD-EBD7-E0F5-6DC2E7F0F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53EE4-B8FC-CA44-4928-8DDF00BE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98BE6-405D-63EE-9191-9AF08007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C31D1-E1AE-9407-4EA0-E3E936E6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6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B3AD-5F8C-303B-F494-5F57C7AB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CA6B1-F754-B96B-4D5F-E52D42ACE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241E6-38A4-237B-A356-14EF05BB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87093-D81F-6481-D2C9-8446BF5C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C442-3AB1-1309-9605-C9178FF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4F06-A40C-7251-E75C-BFBF4303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AAF12-6D47-5BB9-2199-C1B260D6B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227F-B9BF-9E47-A9C0-7A76926C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4B5D5-A759-B01D-6629-474447DC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72D5-8E79-DFA6-1F38-82197DA5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CF57-5128-D983-32F4-629F6126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D68A-D772-6147-3561-C7910E7C9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0F481-1A3F-946E-A3E2-DBF6EF8F5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8184B-8667-2CF6-A342-55F73937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562C-D888-72BF-5D65-58CF4201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8630F-8FF8-1E96-C7BA-9AC33039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7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E6C9-B418-45E8-C0F0-5893D67E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3C480-4325-462F-9A78-98C7273F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2DCC6-AA37-E069-7430-E9BDC9F35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9D1E7-CDFB-1E53-4949-EC7062725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E77D9-7DA8-0A7A-64D4-BFB4B9D1F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F0DF8-CAD1-F6E2-08E9-8D3454F1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32193-326C-8E56-60BC-ABEFD194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92907-3721-098E-6333-460D396C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3376-D8CF-F84D-7892-366129C0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BF128-9114-56CF-06C3-23509C90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68ED0-0A4A-DB98-7DB6-009287FC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94B0F-7884-6185-27C6-3A5484FB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820A0-67C0-A707-ABAF-1A9FE3B0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CFD1D-5310-0C99-1EF6-BD710EEF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32B30-D287-96EB-609E-8EC51842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4D07-4374-B772-97D3-DCD1C5CA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F410-9852-5F79-6E05-004B1391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56F27-E4D6-81BB-64E4-28689AE92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5815C-3B70-E044-E2E6-AF5E9FF8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B0A0F-80C4-C8FC-74D0-129CF59F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9FABD-F27C-DC40-4352-06844959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4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E89A-80D3-C1DA-0944-F4C409E5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21E12-37BD-BE8C-BBD4-A58575F13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5D760-A4E8-1901-C56C-AB31CB50E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94869-1FF3-6B89-A484-8406C86E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9EDAB-4733-49D6-5E27-296DEF6B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ACC37-51EA-2546-0C4E-2A7B793C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AF385-6BF8-8145-AEAA-4AFE8492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3D1C1-A38C-252A-6B54-A3AC5F86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C773-A9F4-7EF6-5C1D-C62B9AA2B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31187E-69EE-4356-B1D4-02515EDF112C}" type="datetimeFigureOut">
              <a:rPr lang="en-US" smtClean="0"/>
              <a:t>06-Dec-24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EB602-2136-DF30-6192-F5F425D2E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FCBEC-8603-4A7A-3FFF-85E5D3C76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0EA525-96E7-4CC4-A67B-A04E5E4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5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75.xml"/><Relationship Id="rId7" Type="http://schemas.openxmlformats.org/officeDocument/2006/relationships/image" Target="../media/image4.png"/><Relationship Id="rId12" Type="http://schemas.openxmlformats.org/officeDocument/2006/relationships/image" Target="../media/image69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65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6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78.xml"/><Relationship Id="rId7" Type="http://schemas.openxmlformats.org/officeDocument/2006/relationships/image" Target="../media/image70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6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11.xml"/><Relationship Id="rId21" Type="http://schemas.openxmlformats.org/officeDocument/2006/relationships/image" Target="../media/image16.png"/><Relationship Id="rId7" Type="http://schemas.openxmlformats.org/officeDocument/2006/relationships/tags" Target="../tags/tag15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tags" Target="../tags/tag10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19.png"/><Relationship Id="rId5" Type="http://schemas.openxmlformats.org/officeDocument/2006/relationships/tags" Target="../tags/tag13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tags" Target="../tags/tag18.xml"/><Relationship Id="rId19" Type="http://schemas.openxmlformats.org/officeDocument/2006/relationships/image" Target="../media/image14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tags" Target="../tags/tag22.xml"/><Relationship Id="rId21" Type="http://schemas.openxmlformats.org/officeDocument/2006/relationships/image" Target="../media/image24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1.png"/><Relationship Id="rId25" Type="http://schemas.openxmlformats.org/officeDocument/2006/relationships/image" Target="../media/image9.png"/><Relationship Id="rId2" Type="http://schemas.openxmlformats.org/officeDocument/2006/relationships/tags" Target="../tags/tag21.xml"/><Relationship Id="rId16" Type="http://schemas.openxmlformats.org/officeDocument/2006/relationships/image" Target="../media/image10.png"/><Relationship Id="rId20" Type="http://schemas.openxmlformats.org/officeDocument/2006/relationships/image" Target="../media/image23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6.png"/><Relationship Id="rId5" Type="http://schemas.openxmlformats.org/officeDocument/2006/relationships/tags" Target="../tags/tag24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5.png"/><Relationship Id="rId10" Type="http://schemas.openxmlformats.org/officeDocument/2006/relationships/tags" Target="../tags/tag29.xml"/><Relationship Id="rId19" Type="http://schemas.openxmlformats.org/officeDocument/2006/relationships/image" Target="../media/image22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8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image" Target="../media/image31.png"/><Relationship Id="rId21" Type="http://schemas.openxmlformats.org/officeDocument/2006/relationships/image" Target="../media/image4.png"/><Relationship Id="rId34" Type="http://schemas.openxmlformats.org/officeDocument/2006/relationships/image" Target="../media/image39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image" Target="../media/image8.png"/><Relationship Id="rId29" Type="http://schemas.openxmlformats.org/officeDocument/2006/relationships/image" Target="../media/image34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tags" Target="../tags/tag43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36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tags" Target="../tags/tag41.xml"/><Relationship Id="rId3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44.png"/><Relationship Id="rId26" Type="http://schemas.openxmlformats.org/officeDocument/2006/relationships/image" Target="../media/image49.png"/><Relationship Id="rId3" Type="http://schemas.openxmlformats.org/officeDocument/2006/relationships/tags" Target="../tags/tag54.xml"/><Relationship Id="rId21" Type="http://schemas.openxmlformats.org/officeDocument/2006/relationships/image" Target="../media/image31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32.png"/><Relationship Id="rId25" Type="http://schemas.openxmlformats.org/officeDocument/2006/relationships/image" Target="../media/image48.png"/><Relationship Id="rId2" Type="http://schemas.openxmlformats.org/officeDocument/2006/relationships/tags" Target="../tags/tag53.xml"/><Relationship Id="rId16" Type="http://schemas.openxmlformats.org/officeDocument/2006/relationships/image" Target="../media/image43.png"/><Relationship Id="rId20" Type="http://schemas.openxmlformats.org/officeDocument/2006/relationships/image" Target="../media/image27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47.png"/><Relationship Id="rId5" Type="http://schemas.openxmlformats.org/officeDocument/2006/relationships/tags" Target="../tags/tag56.xml"/><Relationship Id="rId15" Type="http://schemas.openxmlformats.org/officeDocument/2006/relationships/image" Target="../media/image4.png"/><Relationship Id="rId23" Type="http://schemas.openxmlformats.org/officeDocument/2006/relationships/image" Target="../media/image46.png"/><Relationship Id="rId10" Type="http://schemas.openxmlformats.org/officeDocument/2006/relationships/tags" Target="../tags/tag61.xml"/><Relationship Id="rId19" Type="http://schemas.openxmlformats.org/officeDocument/2006/relationships/image" Target="../media/image8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67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5.png"/><Relationship Id="rId4" Type="http://schemas.openxmlformats.org/officeDocument/2006/relationships/tags" Target="../tags/tag68.xml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71.xml"/><Relationship Id="rId7" Type="http://schemas.openxmlformats.org/officeDocument/2006/relationships/image" Target="../media/image59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F7568-D17C-CDFD-81C1-0DCBF1D085C3}"/>
              </a:ext>
            </a:extLst>
          </p:cNvPr>
          <p:cNvSpPr txBox="1"/>
          <p:nvPr/>
        </p:nvSpPr>
        <p:spPr>
          <a:xfrm>
            <a:off x="3505611" y="5319776"/>
            <a:ext cx="5180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East Asian Workshop on Exotic Hadrons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558BA-8DE9-2967-E09F-20B46DECBF01}"/>
              </a:ext>
            </a:extLst>
          </p:cNvPr>
          <p:cNvSpPr txBox="1"/>
          <p:nvPr/>
        </p:nvSpPr>
        <p:spPr>
          <a:xfrm>
            <a:off x="3617779" y="5824220"/>
            <a:ext cx="495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8–11 Dec 2024</a:t>
            </a:r>
          </a:p>
          <a:p>
            <a:pPr algn="ctr"/>
            <a:r>
              <a:rPr lang="en-US" sz="1600" dirty="0"/>
              <a:t>Hilton Nanjing </a:t>
            </a:r>
            <a:r>
              <a:rPr lang="en-US" sz="1600" dirty="0" err="1"/>
              <a:t>Niushoushan</a:t>
            </a:r>
            <a:r>
              <a:rPr lang="en-US" sz="1600" dirty="0"/>
              <a:t>, Nanjing, China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EAAFC-20E2-5E20-2F38-C7C356A30944}"/>
              </a:ext>
            </a:extLst>
          </p:cNvPr>
          <p:cNvSpPr txBox="1"/>
          <p:nvPr/>
        </p:nvSpPr>
        <p:spPr>
          <a:xfrm>
            <a:off x="4284209" y="2844800"/>
            <a:ext cx="362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Attaphon</a:t>
            </a:r>
            <a:r>
              <a:rPr lang="en-US" sz="2400" dirty="0"/>
              <a:t> </a:t>
            </a:r>
            <a:r>
              <a:rPr lang="en-US" sz="2400" dirty="0" err="1"/>
              <a:t>Kaewsnod</a:t>
            </a:r>
            <a:r>
              <a:rPr lang="en-US" sz="2400" dirty="0"/>
              <a:t> (SUT)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28E43-8287-11CF-A858-CFEA46011FB6}"/>
              </a:ext>
            </a:extLst>
          </p:cNvPr>
          <p:cNvSpPr txBox="1"/>
          <p:nvPr/>
        </p:nvSpPr>
        <p:spPr>
          <a:xfrm>
            <a:off x="798332" y="3390910"/>
            <a:ext cx="1059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Center of Excellence in High Energy Physics and Astrophysics,</a:t>
            </a:r>
          </a:p>
          <a:p>
            <a:pPr algn="ctr"/>
            <a:r>
              <a:rPr lang="en-US" dirty="0"/>
              <a:t>School of Physics, Institute of Science, </a:t>
            </a:r>
            <a:r>
              <a:rPr lang="en-US" dirty="0" err="1"/>
              <a:t>Suranaree</a:t>
            </a:r>
            <a:r>
              <a:rPr lang="en-US" dirty="0"/>
              <a:t> University of Technology, Nakhon Ratchasima, Thailand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E7A5B-26C6-AB4A-10FF-1F358DD33879}"/>
              </a:ext>
            </a:extLst>
          </p:cNvPr>
          <p:cNvSpPr txBox="1"/>
          <p:nvPr/>
        </p:nvSpPr>
        <p:spPr>
          <a:xfrm>
            <a:off x="5358041" y="2044700"/>
            <a:ext cx="147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04C25-C34E-A229-C781-151603B13FD0}"/>
              </a:ext>
            </a:extLst>
          </p:cNvPr>
          <p:cNvSpPr txBox="1"/>
          <p:nvPr/>
        </p:nvSpPr>
        <p:spPr>
          <a:xfrm>
            <a:off x="1679727" y="4358005"/>
            <a:ext cx="883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 with: Dr. Kai Xu, Dr. </a:t>
            </a:r>
            <a:r>
              <a:rPr lang="en-US" dirty="0" err="1"/>
              <a:t>Thanat</a:t>
            </a:r>
            <a:r>
              <a:rPr lang="en-US" dirty="0"/>
              <a:t> </a:t>
            </a:r>
            <a:r>
              <a:rPr lang="en-US" dirty="0" err="1"/>
              <a:t>Sankhakrit</a:t>
            </a:r>
            <a:r>
              <a:rPr lang="en-US" dirty="0"/>
              <a:t>, Dr. Zheng Zhao, and Prof. Dr. </a:t>
            </a:r>
            <a:r>
              <a:rPr lang="en-US" dirty="0" err="1"/>
              <a:t>Yupeng</a:t>
            </a:r>
            <a:r>
              <a:rPr lang="en-US" dirty="0"/>
              <a:t> Yan</a:t>
            </a:r>
          </a:p>
        </p:txBody>
      </p:sp>
      <p:pic>
        <p:nvPicPr>
          <p:cNvPr id="9" name="Picture 8" descr="\documentclass{article}&#10;\usepackage{amsmath}&#10;\usepackage{braket}&#10;\usepackage[total={5.5in, 10in}]{geometry}  % Adjust the total width and height here&#10;\pagestyle{empty}&#10;\begin{document}&#10;&#10;\centering&#10;Study of $\Delta(1232)$ Resonance Substructure in\\&#10;the $p\gamma^*\to \Delta(1232)$ Process through Helicity Amplitudes&#10;&#10;&#10;\end{document}" title="IguanaTex Picture Display">
            <a:extLst>
              <a:ext uri="{FF2B5EF4-FFF2-40B4-BE49-F238E27FC236}">
                <a16:creationId xmlns:a16="http://schemas.microsoft.com/office/drawing/2014/main" id="{B393B9A1-CABE-FA67-8351-535BD99D0A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21" y="589179"/>
            <a:ext cx="9419430" cy="8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43169-6940-2234-3D5D-362629426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23" y="3168547"/>
            <a:ext cx="6607113" cy="237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94EBD5-A3D8-295F-C065-2A9CEAF64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80" y="129404"/>
            <a:ext cx="5532599" cy="3124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294F3-5627-9BB4-06E9-D9B8D322F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531" y="5410142"/>
            <a:ext cx="828365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7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9F872-2FFC-707B-4A08-A1DF501C3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0180C9-810C-868C-122D-43EE9D735724}"/>
              </a:ext>
            </a:extLst>
          </p:cNvPr>
          <p:cNvSpPr txBox="1"/>
          <p:nvPr/>
        </p:nvSpPr>
        <p:spPr>
          <a:xfrm>
            <a:off x="699053" y="591377"/>
            <a:ext cx="6127475" cy="496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Contents</a:t>
            </a:r>
          </a:p>
          <a:p>
            <a:endParaRPr lang="en-US" sz="2700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Introduction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Baryon wave functions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Helicity amplitudes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Results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18B08-14F5-E7DC-EAD4-C118B0A0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b="0" smtClean="0">
                <a:solidFill>
                  <a:schemeClr val="tx1"/>
                </a:solidFill>
                <a:latin typeface="+mj-lt"/>
              </a:rPr>
              <a:pPr/>
              <a:t>11</a:t>
            </a:fld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5892CA-FA44-DF32-9F60-75251207332F}"/>
              </a:ext>
            </a:extLst>
          </p:cNvPr>
          <p:cNvGrpSpPr/>
          <p:nvPr/>
        </p:nvGrpSpPr>
        <p:grpSpPr>
          <a:xfrm>
            <a:off x="6553200" y="965469"/>
            <a:ext cx="4897120" cy="2438131"/>
            <a:chOff x="6553200" y="1829069"/>
            <a:chExt cx="4897120" cy="2438131"/>
          </a:xfrm>
        </p:grpSpPr>
        <p:pic>
          <p:nvPicPr>
            <p:cNvPr id="2" name="Picture 1" descr="\documentclass{article}&#10;\usepackage{amsmath}&#10;\usepackage{braket}&#10;\usepackage[total={5.5in, 10in}]{geometry}  % Adjust the total width and height here&#10;\pagestyle{empty}&#10;\begin{document}&#10;&#10;$\Delta(1232)$&#10;&#10;&#10;\end{document}" title="IguanaTex Picture Display">
              <a:extLst>
                <a:ext uri="{FF2B5EF4-FFF2-40B4-BE49-F238E27FC236}">
                  <a16:creationId xmlns:a16="http://schemas.microsoft.com/office/drawing/2014/main" id="{E5A5193C-A465-3DE3-7AE5-01D41CF0A3D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916" y="1829436"/>
              <a:ext cx="789943" cy="229029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9BB9F72-00EF-C67E-9368-4CAFD35736B3}"/>
                </a:ext>
              </a:extLst>
            </p:cNvPr>
            <p:cNvGrpSpPr/>
            <p:nvPr/>
          </p:nvGrpSpPr>
          <p:grpSpPr>
            <a:xfrm>
              <a:off x="9357360" y="2143760"/>
              <a:ext cx="2092960" cy="2092960"/>
              <a:chOff x="538480" y="792480"/>
              <a:chExt cx="2092960" cy="209296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D96DC22-739C-4B1B-36CA-250E0E8B6175}"/>
                  </a:ext>
                </a:extLst>
              </p:cNvPr>
              <p:cNvSpPr/>
              <p:nvPr/>
            </p:nvSpPr>
            <p:spPr>
              <a:xfrm>
                <a:off x="538480" y="792480"/>
                <a:ext cx="2092960" cy="20929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1D5D6AB-7077-65A9-E4FA-D00E92D084CF}"/>
                  </a:ext>
                </a:extLst>
              </p:cNvPr>
              <p:cNvSpPr/>
              <p:nvPr/>
            </p:nvSpPr>
            <p:spPr>
              <a:xfrm>
                <a:off x="873760" y="1270000"/>
                <a:ext cx="660400" cy="6604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8113257-B7F3-DC9E-8175-AA5539E5A166}"/>
                  </a:ext>
                </a:extLst>
              </p:cNvPr>
              <p:cNvSpPr/>
              <p:nvPr/>
            </p:nvSpPr>
            <p:spPr>
              <a:xfrm>
                <a:off x="1666240" y="1371600"/>
                <a:ext cx="660400" cy="660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8742681-E61C-C80B-8D6A-DFC1AE4C77A0}"/>
                  </a:ext>
                </a:extLst>
              </p:cNvPr>
              <p:cNvSpPr/>
              <p:nvPr/>
            </p:nvSpPr>
            <p:spPr>
              <a:xfrm>
                <a:off x="1229360" y="1991360"/>
                <a:ext cx="660400" cy="6604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</p:grpSp>
        <p:pic>
          <p:nvPicPr>
            <p:cNvPr id="17" name="Picture 16" descr="\documentclass{article}&#10;\usepackage{amsmath}&#10;\usepackage{braket}&#10;\usepackage[total={5.5in, 10in}]{geometry}  % Adjust the total width and height here&#10;\pagestyle{empty}&#10;\begin{document}&#10;&#10;$p$&#10;&#10;&#10;\end{document}" title="IguanaTex Picture Display">
              <a:extLst>
                <a:ext uri="{FF2B5EF4-FFF2-40B4-BE49-F238E27FC236}">
                  <a16:creationId xmlns:a16="http://schemas.microsoft.com/office/drawing/2014/main" id="{0BDA090D-1B8F-40AA-23C6-C23255FAEE7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916" y="1829069"/>
              <a:ext cx="172084" cy="20532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69493B8-0D55-C110-7469-A6730DC94789}"/>
                </a:ext>
              </a:extLst>
            </p:cNvPr>
            <p:cNvGrpSpPr/>
            <p:nvPr/>
          </p:nvGrpSpPr>
          <p:grpSpPr>
            <a:xfrm>
              <a:off x="6553200" y="2174240"/>
              <a:ext cx="2092960" cy="2092960"/>
              <a:chOff x="538480" y="792480"/>
              <a:chExt cx="2092960" cy="209296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3B17C4C-7458-62AB-0ECF-AF5568085357}"/>
                  </a:ext>
                </a:extLst>
              </p:cNvPr>
              <p:cNvSpPr/>
              <p:nvPr/>
            </p:nvSpPr>
            <p:spPr>
              <a:xfrm>
                <a:off x="538480" y="792480"/>
                <a:ext cx="2092960" cy="20929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C39A3A-28C0-7609-BA39-53DE6FAF0B72}"/>
                  </a:ext>
                </a:extLst>
              </p:cNvPr>
              <p:cNvSpPr/>
              <p:nvPr/>
            </p:nvSpPr>
            <p:spPr>
              <a:xfrm>
                <a:off x="873760" y="1270000"/>
                <a:ext cx="660400" cy="6604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0FD38DD-C1BD-F82D-9750-C2BEB35E62BC}"/>
                  </a:ext>
                </a:extLst>
              </p:cNvPr>
              <p:cNvSpPr/>
              <p:nvPr/>
            </p:nvSpPr>
            <p:spPr>
              <a:xfrm>
                <a:off x="1666240" y="1371600"/>
                <a:ext cx="660400" cy="660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24C4EAD-88FA-F948-E0FE-FFC0125F6492}"/>
                  </a:ext>
                </a:extLst>
              </p:cNvPr>
              <p:cNvSpPr/>
              <p:nvPr/>
            </p:nvSpPr>
            <p:spPr>
              <a:xfrm>
                <a:off x="1229360" y="1991360"/>
                <a:ext cx="660400" cy="6604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B4EC54D-2986-67A4-D2E3-1D7CD1529EFA}"/>
              </a:ext>
            </a:extLst>
          </p:cNvPr>
          <p:cNvGrpSpPr/>
          <p:nvPr/>
        </p:nvGrpSpPr>
        <p:grpSpPr>
          <a:xfrm>
            <a:off x="5245102" y="2419455"/>
            <a:ext cx="6446389" cy="2075334"/>
            <a:chOff x="5245102" y="2419455"/>
            <a:chExt cx="6446389" cy="207533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30AE52C-7B8E-D1F0-2A88-09FB86BDC232}"/>
                </a:ext>
              </a:extLst>
            </p:cNvPr>
            <p:cNvGrpSpPr/>
            <p:nvPr/>
          </p:nvGrpSpPr>
          <p:grpSpPr>
            <a:xfrm>
              <a:off x="5245102" y="3188891"/>
              <a:ext cx="3050407" cy="1119456"/>
              <a:chOff x="6189982" y="3056811"/>
              <a:chExt cx="3050407" cy="111945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4453FFD-C851-E7C1-5E0D-68B7FC9F68F0}"/>
                  </a:ext>
                </a:extLst>
              </p:cNvPr>
              <p:cNvGrpSpPr/>
              <p:nvPr/>
            </p:nvGrpSpPr>
            <p:grpSpPr>
              <a:xfrm>
                <a:off x="6189982" y="3687275"/>
                <a:ext cx="3050407" cy="488992"/>
                <a:chOff x="1437373" y="1431783"/>
                <a:chExt cx="2525417" cy="488992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0F3D7344-960D-AA2C-3F9B-411D696B58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3789" y="1431783"/>
                  <a:ext cx="251700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19D0F7C-343F-5E56-1237-A74610C214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7373" y="1674655"/>
                  <a:ext cx="251700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B845F0F-8272-89BE-BF18-A86C9D6DE3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5783" y="1920775"/>
                  <a:ext cx="251700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DC5D56A-86A7-796D-027D-4A0C2159D8FD}"/>
                  </a:ext>
                </a:extLst>
              </p:cNvPr>
              <p:cNvSpPr/>
              <p:nvPr/>
            </p:nvSpPr>
            <p:spPr>
              <a:xfrm rot="2627238">
                <a:off x="6579168" y="3056811"/>
                <a:ext cx="1306331" cy="220247"/>
              </a:xfrm>
              <a:custGeom>
                <a:avLst/>
                <a:gdLst>
                  <a:gd name="connsiteX0" fmla="*/ 0 w 8638673"/>
                  <a:gd name="connsiteY0" fmla="*/ 1431760 h 1455825"/>
                  <a:gd name="connsiteX1" fmla="*/ 721894 w 8638673"/>
                  <a:gd name="connsiteY1" fmla="*/ 12034 h 1455825"/>
                  <a:gd name="connsiteX2" fmla="*/ 1431757 w 8638673"/>
                  <a:gd name="connsiteY2" fmla="*/ 1443792 h 1455825"/>
                  <a:gd name="connsiteX3" fmla="*/ 2153652 w 8638673"/>
                  <a:gd name="connsiteY3" fmla="*/ 24065 h 1455825"/>
                  <a:gd name="connsiteX4" fmla="*/ 2875547 w 8638673"/>
                  <a:gd name="connsiteY4" fmla="*/ 1443792 h 1455825"/>
                  <a:gd name="connsiteX5" fmla="*/ 3585410 w 8638673"/>
                  <a:gd name="connsiteY5" fmla="*/ 12034 h 1455825"/>
                  <a:gd name="connsiteX6" fmla="*/ 4307305 w 8638673"/>
                  <a:gd name="connsiteY6" fmla="*/ 1431760 h 1455825"/>
                  <a:gd name="connsiteX7" fmla="*/ 5041231 w 8638673"/>
                  <a:gd name="connsiteY7" fmla="*/ 24065 h 1455825"/>
                  <a:gd name="connsiteX8" fmla="*/ 5751094 w 8638673"/>
                  <a:gd name="connsiteY8" fmla="*/ 1443792 h 1455825"/>
                  <a:gd name="connsiteX9" fmla="*/ 6460957 w 8638673"/>
                  <a:gd name="connsiteY9" fmla="*/ 12034 h 1455825"/>
                  <a:gd name="connsiteX10" fmla="*/ 7182852 w 8638673"/>
                  <a:gd name="connsiteY10" fmla="*/ 1455823 h 1455825"/>
                  <a:gd name="connsiteX11" fmla="*/ 7916778 w 8638673"/>
                  <a:gd name="connsiteY11" fmla="*/ 2 h 1455825"/>
                  <a:gd name="connsiteX12" fmla="*/ 8638673 w 8638673"/>
                  <a:gd name="connsiteY12" fmla="*/ 1443792 h 145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38673" h="1455825">
                    <a:moveTo>
                      <a:pt x="0" y="1431760"/>
                    </a:moveTo>
                    <a:cubicBezTo>
                      <a:pt x="241634" y="720894"/>
                      <a:pt x="483268" y="10029"/>
                      <a:pt x="721894" y="12034"/>
                    </a:cubicBezTo>
                    <a:cubicBezTo>
                      <a:pt x="960520" y="14039"/>
                      <a:pt x="1193131" y="1441787"/>
                      <a:pt x="1431757" y="1443792"/>
                    </a:cubicBezTo>
                    <a:cubicBezTo>
                      <a:pt x="1670383" y="1445797"/>
                      <a:pt x="1913020" y="24065"/>
                      <a:pt x="2153652" y="24065"/>
                    </a:cubicBezTo>
                    <a:cubicBezTo>
                      <a:pt x="2394284" y="24065"/>
                      <a:pt x="2636921" y="1445797"/>
                      <a:pt x="2875547" y="1443792"/>
                    </a:cubicBezTo>
                    <a:cubicBezTo>
                      <a:pt x="3114173" y="1441787"/>
                      <a:pt x="3346784" y="14039"/>
                      <a:pt x="3585410" y="12034"/>
                    </a:cubicBezTo>
                    <a:cubicBezTo>
                      <a:pt x="3824036" y="10029"/>
                      <a:pt x="4064668" y="1429755"/>
                      <a:pt x="4307305" y="1431760"/>
                    </a:cubicBezTo>
                    <a:cubicBezTo>
                      <a:pt x="4549942" y="1433765"/>
                      <a:pt x="4800600" y="22060"/>
                      <a:pt x="5041231" y="24065"/>
                    </a:cubicBezTo>
                    <a:cubicBezTo>
                      <a:pt x="5281862" y="26070"/>
                      <a:pt x="5514473" y="1445797"/>
                      <a:pt x="5751094" y="1443792"/>
                    </a:cubicBezTo>
                    <a:cubicBezTo>
                      <a:pt x="5987715" y="1441787"/>
                      <a:pt x="6222331" y="10029"/>
                      <a:pt x="6460957" y="12034"/>
                    </a:cubicBezTo>
                    <a:cubicBezTo>
                      <a:pt x="6699583" y="14039"/>
                      <a:pt x="6940215" y="1457828"/>
                      <a:pt x="7182852" y="1455823"/>
                    </a:cubicBezTo>
                    <a:cubicBezTo>
                      <a:pt x="7425489" y="1453818"/>
                      <a:pt x="7674141" y="2007"/>
                      <a:pt x="7916778" y="2"/>
                    </a:cubicBezTo>
                    <a:cubicBezTo>
                      <a:pt x="8159415" y="-2003"/>
                      <a:pt x="8588541" y="1128966"/>
                      <a:pt x="8638673" y="144379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32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5E8692-3BC9-E5F0-B898-2BA4446E7F26}"/>
                </a:ext>
              </a:extLst>
            </p:cNvPr>
            <p:cNvGrpSpPr/>
            <p:nvPr/>
          </p:nvGrpSpPr>
          <p:grpSpPr>
            <a:xfrm>
              <a:off x="8646162" y="2419455"/>
              <a:ext cx="3045329" cy="2075334"/>
              <a:chOff x="6085842" y="157839"/>
              <a:chExt cx="3045329" cy="2075334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B0B0BE5-8639-FB14-8824-091CF42313EB}"/>
                  </a:ext>
                </a:extLst>
              </p:cNvPr>
              <p:cNvSpPr/>
              <p:nvPr/>
            </p:nvSpPr>
            <p:spPr>
              <a:xfrm>
                <a:off x="6915237" y="815799"/>
                <a:ext cx="1415428" cy="1417374"/>
              </a:xfrm>
              <a:custGeom>
                <a:avLst/>
                <a:gdLst>
                  <a:gd name="connsiteX0" fmla="*/ 1988453 w 3976986"/>
                  <a:gd name="connsiteY0" fmla="*/ 3982452 h 3982454"/>
                  <a:gd name="connsiteX1" fmla="*/ 1988533 w 3976986"/>
                  <a:gd name="connsiteY1" fmla="*/ 3982452 h 3982454"/>
                  <a:gd name="connsiteX2" fmla="*/ 1988493 w 3976986"/>
                  <a:gd name="connsiteY2" fmla="*/ 3982454 h 3982454"/>
                  <a:gd name="connsiteX3" fmla="*/ 1988493 w 3976986"/>
                  <a:gd name="connsiteY3" fmla="*/ 0 h 3982454"/>
                  <a:gd name="connsiteX4" fmla="*/ 3969440 w 3976986"/>
                  <a:gd name="connsiteY4" fmla="*/ 1787636 h 3982454"/>
                  <a:gd name="connsiteX5" fmla="*/ 3976986 w 3976986"/>
                  <a:gd name="connsiteY5" fmla="*/ 1937083 h 3982454"/>
                  <a:gd name="connsiteX6" fmla="*/ 0 w 3976986"/>
                  <a:gd name="connsiteY6" fmla="*/ 1937083 h 3982454"/>
                  <a:gd name="connsiteX7" fmla="*/ 7547 w 3976986"/>
                  <a:gd name="connsiteY7" fmla="*/ 1787636 h 3982454"/>
                  <a:gd name="connsiteX8" fmla="*/ 1988493 w 3976986"/>
                  <a:gd name="connsiteY8" fmla="*/ 0 h 398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6986" h="3982454">
                    <a:moveTo>
                      <a:pt x="1988453" y="3982452"/>
                    </a:moveTo>
                    <a:lnTo>
                      <a:pt x="1988533" y="3982452"/>
                    </a:lnTo>
                    <a:lnTo>
                      <a:pt x="1988493" y="3982454"/>
                    </a:lnTo>
                    <a:close/>
                    <a:moveTo>
                      <a:pt x="1988493" y="0"/>
                    </a:moveTo>
                    <a:cubicBezTo>
                      <a:pt x="3019485" y="0"/>
                      <a:pt x="3867469" y="783548"/>
                      <a:pt x="3969440" y="1787636"/>
                    </a:cubicBezTo>
                    <a:lnTo>
                      <a:pt x="3976986" y="1937083"/>
                    </a:lnTo>
                    <a:lnTo>
                      <a:pt x="0" y="1937083"/>
                    </a:lnTo>
                    <a:lnTo>
                      <a:pt x="7547" y="1787636"/>
                    </a:lnTo>
                    <a:cubicBezTo>
                      <a:pt x="109517" y="783548"/>
                      <a:pt x="957502" y="0"/>
                      <a:pt x="1988493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dk1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532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CBD2B98-4918-CD19-F3FF-9448869395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0922" y="1757939"/>
                <a:ext cx="30402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0854C7C-627E-F1B2-D82F-01380D086F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8381" y="2057907"/>
                <a:ext cx="30402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4EBC6BE-2D30-DD3C-E2A5-E6766BF736DD}"/>
                  </a:ext>
                </a:extLst>
              </p:cNvPr>
              <p:cNvSpPr/>
              <p:nvPr/>
            </p:nvSpPr>
            <p:spPr>
              <a:xfrm rot="2865458">
                <a:off x="6968066" y="464975"/>
                <a:ext cx="738773" cy="124501"/>
              </a:xfrm>
              <a:custGeom>
                <a:avLst/>
                <a:gdLst>
                  <a:gd name="connsiteX0" fmla="*/ 0 w 8638673"/>
                  <a:gd name="connsiteY0" fmla="*/ 1431760 h 1455825"/>
                  <a:gd name="connsiteX1" fmla="*/ 721894 w 8638673"/>
                  <a:gd name="connsiteY1" fmla="*/ 12034 h 1455825"/>
                  <a:gd name="connsiteX2" fmla="*/ 1431757 w 8638673"/>
                  <a:gd name="connsiteY2" fmla="*/ 1443792 h 1455825"/>
                  <a:gd name="connsiteX3" fmla="*/ 2153652 w 8638673"/>
                  <a:gd name="connsiteY3" fmla="*/ 24065 h 1455825"/>
                  <a:gd name="connsiteX4" fmla="*/ 2875547 w 8638673"/>
                  <a:gd name="connsiteY4" fmla="*/ 1443792 h 1455825"/>
                  <a:gd name="connsiteX5" fmla="*/ 3585410 w 8638673"/>
                  <a:gd name="connsiteY5" fmla="*/ 12034 h 1455825"/>
                  <a:gd name="connsiteX6" fmla="*/ 4307305 w 8638673"/>
                  <a:gd name="connsiteY6" fmla="*/ 1431760 h 1455825"/>
                  <a:gd name="connsiteX7" fmla="*/ 5041231 w 8638673"/>
                  <a:gd name="connsiteY7" fmla="*/ 24065 h 1455825"/>
                  <a:gd name="connsiteX8" fmla="*/ 5751094 w 8638673"/>
                  <a:gd name="connsiteY8" fmla="*/ 1443792 h 1455825"/>
                  <a:gd name="connsiteX9" fmla="*/ 6460957 w 8638673"/>
                  <a:gd name="connsiteY9" fmla="*/ 12034 h 1455825"/>
                  <a:gd name="connsiteX10" fmla="*/ 7182852 w 8638673"/>
                  <a:gd name="connsiteY10" fmla="*/ 1455823 h 1455825"/>
                  <a:gd name="connsiteX11" fmla="*/ 7916778 w 8638673"/>
                  <a:gd name="connsiteY11" fmla="*/ 2 h 1455825"/>
                  <a:gd name="connsiteX12" fmla="*/ 8638673 w 8638673"/>
                  <a:gd name="connsiteY12" fmla="*/ 1443792 h 145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38673" h="1455825">
                    <a:moveTo>
                      <a:pt x="0" y="1431760"/>
                    </a:moveTo>
                    <a:cubicBezTo>
                      <a:pt x="241634" y="720894"/>
                      <a:pt x="483268" y="10029"/>
                      <a:pt x="721894" y="12034"/>
                    </a:cubicBezTo>
                    <a:cubicBezTo>
                      <a:pt x="960520" y="14039"/>
                      <a:pt x="1193131" y="1441787"/>
                      <a:pt x="1431757" y="1443792"/>
                    </a:cubicBezTo>
                    <a:cubicBezTo>
                      <a:pt x="1670383" y="1445797"/>
                      <a:pt x="1913020" y="24065"/>
                      <a:pt x="2153652" y="24065"/>
                    </a:cubicBezTo>
                    <a:cubicBezTo>
                      <a:pt x="2394284" y="24065"/>
                      <a:pt x="2636921" y="1445797"/>
                      <a:pt x="2875547" y="1443792"/>
                    </a:cubicBezTo>
                    <a:cubicBezTo>
                      <a:pt x="3114173" y="1441787"/>
                      <a:pt x="3346784" y="14039"/>
                      <a:pt x="3585410" y="12034"/>
                    </a:cubicBezTo>
                    <a:cubicBezTo>
                      <a:pt x="3824036" y="10029"/>
                      <a:pt x="4064668" y="1429755"/>
                      <a:pt x="4307305" y="1431760"/>
                    </a:cubicBezTo>
                    <a:cubicBezTo>
                      <a:pt x="4549942" y="1433765"/>
                      <a:pt x="4800600" y="22060"/>
                      <a:pt x="5041231" y="24065"/>
                    </a:cubicBezTo>
                    <a:cubicBezTo>
                      <a:pt x="5281862" y="26070"/>
                      <a:pt x="5514473" y="1445797"/>
                      <a:pt x="5751094" y="1443792"/>
                    </a:cubicBezTo>
                    <a:cubicBezTo>
                      <a:pt x="5987715" y="1441787"/>
                      <a:pt x="6222331" y="10029"/>
                      <a:pt x="6460957" y="12034"/>
                    </a:cubicBezTo>
                    <a:cubicBezTo>
                      <a:pt x="6699583" y="14039"/>
                      <a:pt x="6940215" y="1457828"/>
                      <a:pt x="7182852" y="1455823"/>
                    </a:cubicBezTo>
                    <a:cubicBezTo>
                      <a:pt x="7425489" y="1453818"/>
                      <a:pt x="7674141" y="2007"/>
                      <a:pt x="7916778" y="2"/>
                    </a:cubicBezTo>
                    <a:cubicBezTo>
                      <a:pt x="8159415" y="-2003"/>
                      <a:pt x="8588541" y="1128966"/>
                      <a:pt x="8638673" y="1443792"/>
                    </a:cubicBezTo>
                  </a:path>
                </a:pathLst>
              </a:cu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32" dirty="0"/>
              </a:p>
            </p:txBody>
          </p:sp>
          <p:pic>
            <p:nvPicPr>
              <p:cNvPr id="30" name="Picture 29" descr="\documentclass{article}&#10;\usepackage{amsmath}&#10;\usepackage{braket}&#10;\usepackage[total={5.5in, 10in}]{geometry}  % Adjust the total width and height here&#10;\pagestyle{empty}&#10;\begin{document}&#10;&#10;$\gamma$&#10;&#10;&#10;\end{document}" title="IguanaTex Picture Display">
                <a:extLst>
                  <a:ext uri="{FF2B5EF4-FFF2-40B4-BE49-F238E27FC236}">
                    <a16:creationId xmlns:a16="http://schemas.microsoft.com/office/drawing/2014/main" id="{F4AF0B89-2BCE-BD46-4140-F2E0050B8F3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6315" y="200230"/>
                <a:ext cx="203429" cy="249143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1FDC2B-980F-16E5-DBD0-5C43C434D95C}"/>
                  </a:ext>
                </a:extLst>
              </p:cNvPr>
              <p:cNvSpPr/>
              <p:nvPr/>
            </p:nvSpPr>
            <p:spPr>
              <a:xfrm>
                <a:off x="6883400" y="1478280"/>
                <a:ext cx="147320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1D59F17-2CE0-F2C9-95D7-F520900F74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5842" y="1461267"/>
                <a:ext cx="30402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8DD4A0-09B9-AEB6-8E2E-DA86EA38BC32}"/>
              </a:ext>
            </a:extLst>
          </p:cNvPr>
          <p:cNvGrpSpPr/>
          <p:nvPr/>
        </p:nvGrpSpPr>
        <p:grpSpPr>
          <a:xfrm>
            <a:off x="4588312" y="2164080"/>
            <a:ext cx="7024568" cy="2142688"/>
            <a:chOff x="4588312" y="2164080"/>
            <a:chExt cx="7024568" cy="2142688"/>
          </a:xfrm>
        </p:grpSpPr>
        <p:pic>
          <p:nvPicPr>
            <p:cNvPr id="34" name="Picture 33" descr="A graph of a function&#10;&#10;Description automatically generated">
              <a:extLst>
                <a:ext uri="{FF2B5EF4-FFF2-40B4-BE49-F238E27FC236}">
                  <a16:creationId xmlns:a16="http://schemas.microsoft.com/office/drawing/2014/main" id="{D1817FA4-DF55-625A-7DA9-6AE9666E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312" y="2164080"/>
              <a:ext cx="2092960" cy="2092960"/>
            </a:xfrm>
            <a:prstGeom prst="rect">
              <a:avLst/>
            </a:prstGeom>
          </p:spPr>
        </p:pic>
        <p:pic>
          <p:nvPicPr>
            <p:cNvPr id="35" name="Picture 34" descr="A graph of a function&#10;&#10;Description automatically generated with medium confidence">
              <a:extLst>
                <a:ext uri="{FF2B5EF4-FFF2-40B4-BE49-F238E27FC236}">
                  <a16:creationId xmlns:a16="http://schemas.microsoft.com/office/drawing/2014/main" id="{27CB0B6D-EEB3-901B-DBA0-E09B0104A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442" y="2190650"/>
              <a:ext cx="2105957" cy="2105957"/>
            </a:xfrm>
            <a:prstGeom prst="rect">
              <a:avLst/>
            </a:prstGeom>
          </p:spPr>
        </p:pic>
        <p:pic>
          <p:nvPicPr>
            <p:cNvPr id="36" name="Picture 35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2973B25D-175C-FF61-AFD7-A60F79141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6070" y="2239958"/>
              <a:ext cx="2066810" cy="206681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55BAE2-98C3-1BD9-BB35-E9BC5AE7DBBB}"/>
              </a:ext>
            </a:extLst>
          </p:cNvPr>
          <p:cNvGrpSpPr/>
          <p:nvPr/>
        </p:nvGrpSpPr>
        <p:grpSpPr>
          <a:xfrm>
            <a:off x="4586359" y="1310447"/>
            <a:ext cx="6643633" cy="3716103"/>
            <a:chOff x="1182759" y="2803967"/>
            <a:chExt cx="6643633" cy="37161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FA5F08-0019-0F01-4CA3-18149AB13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2759" y="2803967"/>
              <a:ext cx="2664118" cy="371610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BE81AF1-6260-2409-5165-23C9E4A7A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21889" y="3815295"/>
              <a:ext cx="3804503" cy="2667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61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011540-F74B-4D11-8F4A-194D13E0DBF9}"/>
              </a:ext>
            </a:extLst>
          </p:cNvPr>
          <p:cNvSpPr txBox="1"/>
          <p:nvPr/>
        </p:nvSpPr>
        <p:spPr>
          <a:xfrm>
            <a:off x="359259" y="182038"/>
            <a:ext cx="4573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337ACE5F-915E-4B2F-9A06-52E3D761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b="0" smtClean="0">
                <a:solidFill>
                  <a:schemeClr val="tx1"/>
                </a:solidFill>
                <a:latin typeface="+mj-lt"/>
              </a:rPr>
              <a:pPr/>
              <a:t>12</a:t>
            </a:fld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12D95-804E-4656-B598-3889213B0168}"/>
              </a:ext>
            </a:extLst>
          </p:cNvPr>
          <p:cNvSpPr txBox="1"/>
          <p:nvPr/>
        </p:nvSpPr>
        <p:spPr>
          <a:xfrm>
            <a:off x="438632" y="749387"/>
            <a:ext cx="765978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Baryon Resonances:</a:t>
            </a:r>
            <a:r>
              <a:rPr lang="en-US" dirty="0"/>
              <a:t> Physicists have studied mass spectra for decades.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Problem:</a:t>
            </a:r>
            <a:r>
              <a:rPr lang="en-US" dirty="0"/>
              <a:t> Theory and experiment don’t always match.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Solution:</a:t>
            </a:r>
            <a:r>
              <a:rPr lang="en-US" dirty="0"/>
              <a:t> Understanding resonance substructure is key.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Method:</a:t>
            </a:r>
            <a:r>
              <a:rPr lang="en-US" dirty="0"/>
              <a:t> Use photoproduction to investigate resonance substructure.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19721-6232-31E0-16BA-0C6A5C91F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569" y="1488655"/>
            <a:ext cx="3804503" cy="2667889"/>
          </a:xfrm>
          <a:prstGeom prst="rect">
            <a:avLst/>
          </a:prstGeom>
        </p:spPr>
      </p:pic>
      <p:pic>
        <p:nvPicPr>
          <p:cNvPr id="8" name="Picture 7" descr="\documentclass{article}&#10;\usepackage{xcolor}&#10;\usepackage{amsmath}&#10;\usepackage{braket}&#10;\usepackage[total={5.5in, 10in}]{geometry}  % Adjust the total width and height here&#10;\pagestyle{empty}&#10;\begin{document}&#10;&#10;{\color{red}&#10;$N(1520)$}&#10;&#10;&#10;\end{document}" title="IguanaTex Picture Display">
            <a:extLst>
              <a:ext uri="{FF2B5EF4-FFF2-40B4-BE49-F238E27FC236}">
                <a16:creationId xmlns:a16="http://schemas.microsoft.com/office/drawing/2014/main" id="{A19A936D-0602-B80D-12B9-D9EE0C4EDA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3" y="3150249"/>
            <a:ext cx="660397" cy="186927"/>
          </a:xfrm>
          <a:prstGeom prst="rect">
            <a:avLst/>
          </a:prstGeom>
        </p:spPr>
      </p:pic>
      <p:pic>
        <p:nvPicPr>
          <p:cNvPr id="11" name="Picture 10" descr="\documentclass{article}&#10;\usepackage{xcolor}&#10;\usepackage{amsmath}&#10;\usepackage{braket}&#10;\usepackage[total={5.5in, 10in}]{geometry}  % Adjust the total width and height here&#10;\pagestyle{empty}&#10;\begin{document}&#10;&#10;{\color{red}&#10;$N(1535)$}&#10;&#10;&#10;\end{document}" title="IguanaTex Picture Display">
            <a:extLst>
              <a:ext uri="{FF2B5EF4-FFF2-40B4-BE49-F238E27FC236}">
                <a16:creationId xmlns:a16="http://schemas.microsoft.com/office/drawing/2014/main" id="{8FBCB79D-2077-AD6E-36AE-0659284F83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4" y="2916570"/>
            <a:ext cx="660397" cy="186927"/>
          </a:xfrm>
          <a:prstGeom prst="rect">
            <a:avLst/>
          </a:prstGeom>
        </p:spPr>
      </p:pic>
      <p:pic>
        <p:nvPicPr>
          <p:cNvPr id="14" name="Picture 13" descr="\documentclass{article}&#10;\usepackage{xcolor}&#10;\usepackage{amsmath}&#10;\usepackage{braket}&#10;\usepackage[total={5.5in, 10in}]{geometry}  % Adjust the total width and height here&#10;\pagestyle{empty}&#10;\begin{document}&#10;&#10;{\color{red}&#10;$N(1440)$}&#10;&#10;&#10;\end{document}" title="IguanaTex Picture Display">
            <a:extLst>
              <a:ext uri="{FF2B5EF4-FFF2-40B4-BE49-F238E27FC236}">
                <a16:creationId xmlns:a16="http://schemas.microsoft.com/office/drawing/2014/main" id="{8F449EB2-B78F-5482-D75C-D1A7DBBD36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5" y="2926731"/>
            <a:ext cx="660397" cy="1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70F65-2416-D9BF-BC7E-535457E1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20" y="750338"/>
            <a:ext cx="5296359" cy="53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225CBC-7ADC-4C56-BAB8-01340D2E8750}"/>
              </a:ext>
            </a:extLst>
          </p:cNvPr>
          <p:cNvSpPr txBox="1"/>
          <p:nvPr/>
        </p:nvSpPr>
        <p:spPr>
          <a:xfrm>
            <a:off x="699053" y="591377"/>
            <a:ext cx="6127475" cy="496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Contents</a:t>
            </a:r>
          </a:p>
          <a:p>
            <a:endParaRPr lang="en-US" sz="2700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Introduction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Baryon wave functions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Helicity amplitudes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Results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Summary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AC120FD2-8553-E0D0-7AB7-C1296615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280" y="6460216"/>
            <a:ext cx="305921" cy="29939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sz="2400" b="0" smtClean="0">
                <a:solidFill>
                  <a:schemeClr val="tx1"/>
                </a:solidFill>
                <a:latin typeface="+mj-lt"/>
              </a:rPr>
              <a:pPr/>
              <a:t>2</a:t>
            </a:fld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81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5B4F1-CA59-4CC6-BD79-43564995D0CA}"/>
              </a:ext>
            </a:extLst>
          </p:cNvPr>
          <p:cNvSpPr txBox="1"/>
          <p:nvPr/>
        </p:nvSpPr>
        <p:spPr>
          <a:xfrm>
            <a:off x="233852" y="91988"/>
            <a:ext cx="10363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Introduction: Resonance’s substructure through helicity amplitudes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2BABD-1AEA-4D04-95AC-FF4E1B0D98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759" y="2803967"/>
            <a:ext cx="2664118" cy="371610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1ED0073-A719-560D-2F0E-C5CB4A592CE9}"/>
              </a:ext>
            </a:extLst>
          </p:cNvPr>
          <p:cNvGrpSpPr/>
          <p:nvPr/>
        </p:nvGrpSpPr>
        <p:grpSpPr>
          <a:xfrm>
            <a:off x="2132547" y="3429847"/>
            <a:ext cx="4118347" cy="2462185"/>
            <a:chOff x="2132547" y="3429847"/>
            <a:chExt cx="4118347" cy="2462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05D4F5-D9B7-4CD5-8E6D-F9BA6A3FA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86330" y="3462834"/>
              <a:ext cx="2564564" cy="171628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313626-1085-4E7D-9513-160276BD2BC4}"/>
                </a:ext>
              </a:extLst>
            </p:cNvPr>
            <p:cNvSpPr/>
            <p:nvPr/>
          </p:nvSpPr>
          <p:spPr bwMode="auto">
            <a:xfrm>
              <a:off x="2132547" y="5345083"/>
              <a:ext cx="764542" cy="514785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75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E086A4-7FBA-4071-8242-486CA5BE7245}"/>
                </a:ext>
              </a:extLst>
            </p:cNvPr>
            <p:cNvSpPr/>
            <p:nvPr/>
          </p:nvSpPr>
          <p:spPr bwMode="auto">
            <a:xfrm>
              <a:off x="3676348" y="3429847"/>
              <a:ext cx="2509939" cy="1810674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75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381FF2-9B51-40A3-AD2F-744A5A3A7A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32547" y="3462833"/>
              <a:ext cx="1543802" cy="1882253"/>
            </a:xfrm>
            <a:prstGeom prst="line">
              <a:avLst/>
            </a:prstGeom>
            <a:ln w="190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206D9B8-5E50-44C1-B164-3721682ED45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97088" y="5240520"/>
              <a:ext cx="3306175" cy="651512"/>
            </a:xfrm>
            <a:prstGeom prst="line">
              <a:avLst/>
            </a:prstGeom>
            <a:ln w="190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08AF42A-0183-4C32-AB89-AC43883ECF72}"/>
              </a:ext>
            </a:extLst>
          </p:cNvPr>
          <p:cNvSpPr txBox="1"/>
          <p:nvPr/>
        </p:nvSpPr>
        <p:spPr>
          <a:xfrm>
            <a:off x="6519652" y="4504656"/>
            <a:ext cx="46622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+mj-lt"/>
              </a:rPr>
              <a:t>Experimental results on the </a:t>
            </a:r>
            <a:r>
              <a:rPr lang="en-US" sz="2200" i="1" dirty="0">
                <a:latin typeface="+mj-lt"/>
              </a:rPr>
              <a:t>γ</a:t>
            </a:r>
            <a:r>
              <a:rPr lang="en-US" sz="2200" dirty="0">
                <a:latin typeface="+mj-lt"/>
              </a:rPr>
              <a:t>*</a:t>
            </a:r>
            <a:r>
              <a:rPr lang="en-US" sz="2200" i="1" dirty="0">
                <a:latin typeface="+mj-lt"/>
              </a:rPr>
              <a:t>N </a:t>
            </a:r>
            <a:r>
              <a:rPr lang="en-US" sz="2200" dirty="0">
                <a:latin typeface="+mj-lt"/>
              </a:rPr>
              <a:t>→ </a:t>
            </a:r>
            <a:r>
              <a:rPr lang="en-US" sz="2200" i="1" dirty="0">
                <a:latin typeface="+mj-lt"/>
              </a:rPr>
              <a:t>N</a:t>
            </a:r>
            <a:r>
              <a:rPr lang="en-US" sz="2200" dirty="0">
                <a:latin typeface="+mj-lt"/>
              </a:rPr>
              <a:t>* helicity amplitudes are extracted from the data on </a:t>
            </a:r>
            <a:r>
              <a:rPr lang="en-US" sz="2200" i="1" dirty="0">
                <a:latin typeface="+mj-lt"/>
              </a:rPr>
              <a:t>γ</a:t>
            </a:r>
            <a:r>
              <a:rPr lang="en-US" sz="2200" dirty="0">
                <a:latin typeface="+mj-lt"/>
              </a:rPr>
              <a:t>*</a:t>
            </a:r>
            <a:r>
              <a:rPr lang="en-US" sz="2200" i="1" dirty="0">
                <a:latin typeface="+mj-lt"/>
              </a:rPr>
              <a:t>N </a:t>
            </a:r>
            <a:r>
              <a:rPr lang="en-US" sz="2200" dirty="0">
                <a:latin typeface="+mj-lt"/>
              </a:rPr>
              <a:t>→ </a:t>
            </a:r>
            <a:r>
              <a:rPr lang="en-US" sz="2200" i="1" dirty="0">
                <a:latin typeface="+mj-lt"/>
              </a:rPr>
              <a:t>Nπ</a:t>
            </a:r>
            <a:r>
              <a:rPr lang="en-US" sz="2200" dirty="0">
                <a:latin typeface="+mj-lt"/>
              </a:rPr>
              <a:t> diagram.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935732-A5B7-47EF-9020-6C6B02F8F40F}"/>
              </a:ext>
            </a:extLst>
          </p:cNvPr>
          <p:cNvSpPr txBox="1"/>
          <p:nvPr/>
        </p:nvSpPr>
        <p:spPr>
          <a:xfrm>
            <a:off x="243282" y="2089512"/>
            <a:ext cx="4641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Electroproduction of </a:t>
            </a:r>
            <a:r>
              <a:rPr lang="en-US" sz="2200" dirty="0" err="1">
                <a:latin typeface="+mj-lt"/>
              </a:rPr>
              <a:t>pions</a:t>
            </a:r>
            <a:r>
              <a:rPr lang="en-US" sz="2200" dirty="0">
                <a:latin typeface="+mj-lt"/>
              </a:rPr>
              <a:t> off nucleons in the one photon approximation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D9358F6-AAF9-C7B2-EB40-DC6FA26D33B1}"/>
              </a:ext>
            </a:extLst>
          </p:cNvPr>
          <p:cNvGrpSpPr/>
          <p:nvPr/>
        </p:nvGrpSpPr>
        <p:grpSpPr>
          <a:xfrm>
            <a:off x="3873372" y="834887"/>
            <a:ext cx="6812611" cy="3665558"/>
            <a:chOff x="3873372" y="834887"/>
            <a:chExt cx="6812611" cy="36655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1225A6-3372-4342-9BE7-5E796246F4BF}"/>
                </a:ext>
              </a:extLst>
            </p:cNvPr>
            <p:cNvSpPr/>
            <p:nvPr/>
          </p:nvSpPr>
          <p:spPr bwMode="auto">
            <a:xfrm>
              <a:off x="3873372" y="4114344"/>
              <a:ext cx="785792" cy="37619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75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8BDA30-D334-4178-A23B-9FC430C6D068}"/>
                </a:ext>
              </a:extLst>
            </p:cNvPr>
            <p:cNvSpPr/>
            <p:nvPr/>
          </p:nvSpPr>
          <p:spPr bwMode="auto">
            <a:xfrm>
              <a:off x="6385932" y="834887"/>
              <a:ext cx="4300051" cy="348509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75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9577DB-5990-4561-BD16-F50F1A08DEA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73374" y="834888"/>
              <a:ext cx="2512560" cy="3276781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361301-47DE-4682-8DFF-701833CBE14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59164" y="4335182"/>
              <a:ext cx="6026819" cy="165263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9593606-BD35-63A2-0C95-0160ACD1E679}"/>
                </a:ext>
              </a:extLst>
            </p:cNvPr>
            <p:cNvGrpSpPr/>
            <p:nvPr/>
          </p:nvGrpSpPr>
          <p:grpSpPr>
            <a:xfrm>
              <a:off x="6716883" y="1076799"/>
              <a:ext cx="3816594" cy="1132492"/>
              <a:chOff x="6716883" y="1076799"/>
              <a:chExt cx="3816594" cy="113249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9958D33-D895-C23F-B131-117ECA00E00F}"/>
                  </a:ext>
                </a:extLst>
              </p:cNvPr>
              <p:cNvGrpSpPr/>
              <p:nvPr/>
            </p:nvGrpSpPr>
            <p:grpSpPr>
              <a:xfrm>
                <a:off x="7027166" y="1720299"/>
                <a:ext cx="3050407" cy="488992"/>
                <a:chOff x="1437373" y="1431783"/>
                <a:chExt cx="2525417" cy="48899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33E9B56-0C73-964C-3C15-00FF7A509A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3789" y="1431783"/>
                  <a:ext cx="251700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DFE911F-5EC7-D29A-4494-4D66CAB053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7373" y="1674655"/>
                  <a:ext cx="251700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D561E6E-9A94-0AE4-F406-A63E0DEEFA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5783" y="1920775"/>
                  <a:ext cx="251700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E7A5418-B679-7D90-A28C-A32B23A632C1}"/>
                  </a:ext>
                </a:extLst>
              </p:cNvPr>
              <p:cNvSpPr/>
              <p:nvPr/>
            </p:nvSpPr>
            <p:spPr>
              <a:xfrm rot="1673394">
                <a:off x="7671655" y="1368008"/>
                <a:ext cx="881704" cy="148655"/>
              </a:xfrm>
              <a:custGeom>
                <a:avLst/>
                <a:gdLst>
                  <a:gd name="connsiteX0" fmla="*/ 0 w 8638673"/>
                  <a:gd name="connsiteY0" fmla="*/ 1431760 h 1455825"/>
                  <a:gd name="connsiteX1" fmla="*/ 721894 w 8638673"/>
                  <a:gd name="connsiteY1" fmla="*/ 12034 h 1455825"/>
                  <a:gd name="connsiteX2" fmla="*/ 1431757 w 8638673"/>
                  <a:gd name="connsiteY2" fmla="*/ 1443792 h 1455825"/>
                  <a:gd name="connsiteX3" fmla="*/ 2153652 w 8638673"/>
                  <a:gd name="connsiteY3" fmla="*/ 24065 h 1455825"/>
                  <a:gd name="connsiteX4" fmla="*/ 2875547 w 8638673"/>
                  <a:gd name="connsiteY4" fmla="*/ 1443792 h 1455825"/>
                  <a:gd name="connsiteX5" fmla="*/ 3585410 w 8638673"/>
                  <a:gd name="connsiteY5" fmla="*/ 12034 h 1455825"/>
                  <a:gd name="connsiteX6" fmla="*/ 4307305 w 8638673"/>
                  <a:gd name="connsiteY6" fmla="*/ 1431760 h 1455825"/>
                  <a:gd name="connsiteX7" fmla="*/ 5041231 w 8638673"/>
                  <a:gd name="connsiteY7" fmla="*/ 24065 h 1455825"/>
                  <a:gd name="connsiteX8" fmla="*/ 5751094 w 8638673"/>
                  <a:gd name="connsiteY8" fmla="*/ 1443792 h 1455825"/>
                  <a:gd name="connsiteX9" fmla="*/ 6460957 w 8638673"/>
                  <a:gd name="connsiteY9" fmla="*/ 12034 h 1455825"/>
                  <a:gd name="connsiteX10" fmla="*/ 7182852 w 8638673"/>
                  <a:gd name="connsiteY10" fmla="*/ 1455823 h 1455825"/>
                  <a:gd name="connsiteX11" fmla="*/ 7916778 w 8638673"/>
                  <a:gd name="connsiteY11" fmla="*/ 2 h 1455825"/>
                  <a:gd name="connsiteX12" fmla="*/ 8638673 w 8638673"/>
                  <a:gd name="connsiteY12" fmla="*/ 1443792 h 145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38673" h="1455825">
                    <a:moveTo>
                      <a:pt x="0" y="1431760"/>
                    </a:moveTo>
                    <a:cubicBezTo>
                      <a:pt x="241634" y="720894"/>
                      <a:pt x="483268" y="10029"/>
                      <a:pt x="721894" y="12034"/>
                    </a:cubicBezTo>
                    <a:cubicBezTo>
                      <a:pt x="960520" y="14039"/>
                      <a:pt x="1193131" y="1441787"/>
                      <a:pt x="1431757" y="1443792"/>
                    </a:cubicBezTo>
                    <a:cubicBezTo>
                      <a:pt x="1670383" y="1445797"/>
                      <a:pt x="1913020" y="24065"/>
                      <a:pt x="2153652" y="24065"/>
                    </a:cubicBezTo>
                    <a:cubicBezTo>
                      <a:pt x="2394284" y="24065"/>
                      <a:pt x="2636921" y="1445797"/>
                      <a:pt x="2875547" y="1443792"/>
                    </a:cubicBezTo>
                    <a:cubicBezTo>
                      <a:pt x="3114173" y="1441787"/>
                      <a:pt x="3346784" y="14039"/>
                      <a:pt x="3585410" y="12034"/>
                    </a:cubicBezTo>
                    <a:cubicBezTo>
                      <a:pt x="3824036" y="10029"/>
                      <a:pt x="4064668" y="1429755"/>
                      <a:pt x="4307305" y="1431760"/>
                    </a:cubicBezTo>
                    <a:cubicBezTo>
                      <a:pt x="4549942" y="1433765"/>
                      <a:pt x="4800600" y="22060"/>
                      <a:pt x="5041231" y="24065"/>
                    </a:cubicBezTo>
                    <a:cubicBezTo>
                      <a:pt x="5281862" y="26070"/>
                      <a:pt x="5514473" y="1445797"/>
                      <a:pt x="5751094" y="1443792"/>
                    </a:cubicBezTo>
                    <a:cubicBezTo>
                      <a:pt x="5987715" y="1441787"/>
                      <a:pt x="6222331" y="10029"/>
                      <a:pt x="6460957" y="12034"/>
                    </a:cubicBezTo>
                    <a:cubicBezTo>
                      <a:pt x="6699583" y="14039"/>
                      <a:pt x="6940215" y="1457828"/>
                      <a:pt x="7182852" y="1455823"/>
                    </a:cubicBezTo>
                    <a:cubicBezTo>
                      <a:pt x="7425489" y="1453818"/>
                      <a:pt x="7674141" y="2007"/>
                      <a:pt x="7916778" y="2"/>
                    </a:cubicBezTo>
                    <a:cubicBezTo>
                      <a:pt x="8159415" y="-2003"/>
                      <a:pt x="8588541" y="1128966"/>
                      <a:pt x="8638673" y="144379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32" dirty="0"/>
              </a:p>
            </p:txBody>
          </p:sp>
          <p:pic>
            <p:nvPicPr>
              <p:cNvPr id="38" name="Picture 37" descr="\documentclass{article}&#10;\usepackage{amsmath}&#10;\usepackage{braket}&#10;\usepackage[total={5.5in, 10in}]{geometry}  % Adjust the total width and height here&#10;\pagestyle{empty}&#10;\begin{document}&#10;&#10;$\gamma$&#10;&#10;&#10;\end{document}" title="IguanaTex Picture Display">
                <a:extLst>
                  <a:ext uri="{FF2B5EF4-FFF2-40B4-BE49-F238E27FC236}">
                    <a16:creationId xmlns:a16="http://schemas.microsoft.com/office/drawing/2014/main" id="{3E05DC43-8220-23B4-687B-045A17B73EC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8483" y="1076799"/>
                <a:ext cx="147213" cy="180294"/>
              </a:xfrm>
              <a:prstGeom prst="rect">
                <a:avLst/>
              </a:prstGeom>
            </p:spPr>
          </p:pic>
          <p:pic>
            <p:nvPicPr>
              <p:cNvPr id="44" name="Picture 43" descr="\documentclass{article}&#10;\usepackage{amsmath}&#10;\usepackage{braket}&#10;\usepackage[total={5.5in, 10in}]{geometry}  % Adjust the total width and height here&#10;\pagestyle{empty}&#10;\begin{document}&#10;&#10;$N$&#10;&#10;&#10;\end{document}" title="IguanaTex Picture Display">
                <a:extLst>
                  <a:ext uri="{FF2B5EF4-FFF2-40B4-BE49-F238E27FC236}">
                    <a16:creationId xmlns:a16="http://schemas.microsoft.com/office/drawing/2014/main" id="{2A713989-C550-F0D0-7B45-52F398697FE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6883" y="1857088"/>
                <a:ext cx="233225" cy="186911"/>
              </a:xfrm>
              <a:prstGeom prst="rect">
                <a:avLst/>
              </a:prstGeom>
            </p:spPr>
          </p:pic>
          <p:pic>
            <p:nvPicPr>
              <p:cNvPr id="46" name="Picture 45" descr="\documentclass{article}&#10;\usepackage{amsmath}&#10;\usepackage{braket}&#10;\usepackage[total={5.5in, 10in}]{geometry}  % Adjust the total width and height here&#10;\pagestyle{empty}&#10;\begin{document}&#10;&#10;$N^*$&#10;&#10;&#10;\end{document}" title="IguanaTex Picture Display">
                <a:extLst>
                  <a:ext uri="{FF2B5EF4-FFF2-40B4-BE49-F238E27FC236}">
                    <a16:creationId xmlns:a16="http://schemas.microsoft.com/office/drawing/2014/main" id="{BD82BE43-9008-9A63-CC95-1B9613B7FE5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97699" y="1863184"/>
                <a:ext cx="335778" cy="188565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55CBE7E-6D2C-3E59-4B39-FEEA0D5C71AE}"/>
                </a:ext>
              </a:extLst>
            </p:cNvPr>
            <p:cNvGrpSpPr/>
            <p:nvPr/>
          </p:nvGrpSpPr>
          <p:grpSpPr>
            <a:xfrm>
              <a:off x="6692499" y="2507135"/>
              <a:ext cx="3816594" cy="1640182"/>
              <a:chOff x="6692499" y="2507135"/>
              <a:chExt cx="3816594" cy="164018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4D48900-5FBB-FB0E-0E2B-80B623629446}"/>
                  </a:ext>
                </a:extLst>
              </p:cNvPr>
              <p:cNvGrpSpPr/>
              <p:nvPr/>
            </p:nvGrpSpPr>
            <p:grpSpPr>
              <a:xfrm>
                <a:off x="7024626" y="2507135"/>
                <a:ext cx="3045329" cy="1640182"/>
                <a:chOff x="6085842" y="592991"/>
                <a:chExt cx="3045329" cy="1640182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AA16BCF-B3A2-EDE5-A67C-48A5A2DD6F74}"/>
                    </a:ext>
                  </a:extLst>
                </p:cNvPr>
                <p:cNvSpPr/>
                <p:nvPr/>
              </p:nvSpPr>
              <p:spPr>
                <a:xfrm>
                  <a:off x="6915237" y="815799"/>
                  <a:ext cx="1415428" cy="1417374"/>
                </a:xfrm>
                <a:custGeom>
                  <a:avLst/>
                  <a:gdLst>
                    <a:gd name="connsiteX0" fmla="*/ 1988453 w 3976986"/>
                    <a:gd name="connsiteY0" fmla="*/ 3982452 h 3982454"/>
                    <a:gd name="connsiteX1" fmla="*/ 1988533 w 3976986"/>
                    <a:gd name="connsiteY1" fmla="*/ 3982452 h 3982454"/>
                    <a:gd name="connsiteX2" fmla="*/ 1988493 w 3976986"/>
                    <a:gd name="connsiteY2" fmla="*/ 3982454 h 3982454"/>
                    <a:gd name="connsiteX3" fmla="*/ 1988493 w 3976986"/>
                    <a:gd name="connsiteY3" fmla="*/ 0 h 3982454"/>
                    <a:gd name="connsiteX4" fmla="*/ 3969440 w 3976986"/>
                    <a:gd name="connsiteY4" fmla="*/ 1787636 h 3982454"/>
                    <a:gd name="connsiteX5" fmla="*/ 3976986 w 3976986"/>
                    <a:gd name="connsiteY5" fmla="*/ 1937083 h 3982454"/>
                    <a:gd name="connsiteX6" fmla="*/ 0 w 3976986"/>
                    <a:gd name="connsiteY6" fmla="*/ 1937083 h 3982454"/>
                    <a:gd name="connsiteX7" fmla="*/ 7547 w 3976986"/>
                    <a:gd name="connsiteY7" fmla="*/ 1787636 h 3982454"/>
                    <a:gd name="connsiteX8" fmla="*/ 1988493 w 3976986"/>
                    <a:gd name="connsiteY8" fmla="*/ 0 h 398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76986" h="3982454">
                      <a:moveTo>
                        <a:pt x="1988453" y="3982452"/>
                      </a:moveTo>
                      <a:lnTo>
                        <a:pt x="1988533" y="3982452"/>
                      </a:lnTo>
                      <a:lnTo>
                        <a:pt x="1988493" y="3982454"/>
                      </a:lnTo>
                      <a:close/>
                      <a:moveTo>
                        <a:pt x="1988493" y="0"/>
                      </a:moveTo>
                      <a:cubicBezTo>
                        <a:pt x="3019485" y="0"/>
                        <a:pt x="3867469" y="783548"/>
                        <a:pt x="3969440" y="1787636"/>
                      </a:cubicBezTo>
                      <a:lnTo>
                        <a:pt x="3976986" y="1937083"/>
                      </a:lnTo>
                      <a:lnTo>
                        <a:pt x="0" y="1937083"/>
                      </a:lnTo>
                      <a:lnTo>
                        <a:pt x="7547" y="1787636"/>
                      </a:lnTo>
                      <a:cubicBezTo>
                        <a:pt x="109517" y="783548"/>
                        <a:pt x="957502" y="0"/>
                        <a:pt x="1988493" y="0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dk1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532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765F681-5635-730C-87E6-6C0F7D8693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0922" y="1757939"/>
                  <a:ext cx="304024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CCDDB71-8A25-99DD-5FCF-FE08AD4B9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8381" y="2057907"/>
                  <a:ext cx="304024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98F9A92-BE5F-C76F-6E88-0CAD60191682}"/>
                    </a:ext>
                  </a:extLst>
                </p:cNvPr>
                <p:cNvSpPr/>
                <p:nvPr/>
              </p:nvSpPr>
              <p:spPr>
                <a:xfrm rot="1398308">
                  <a:off x="6821762" y="592991"/>
                  <a:ext cx="738773" cy="124501"/>
                </a:xfrm>
                <a:custGeom>
                  <a:avLst/>
                  <a:gdLst>
                    <a:gd name="connsiteX0" fmla="*/ 0 w 8638673"/>
                    <a:gd name="connsiteY0" fmla="*/ 1431760 h 1455825"/>
                    <a:gd name="connsiteX1" fmla="*/ 721894 w 8638673"/>
                    <a:gd name="connsiteY1" fmla="*/ 12034 h 1455825"/>
                    <a:gd name="connsiteX2" fmla="*/ 1431757 w 8638673"/>
                    <a:gd name="connsiteY2" fmla="*/ 1443792 h 1455825"/>
                    <a:gd name="connsiteX3" fmla="*/ 2153652 w 8638673"/>
                    <a:gd name="connsiteY3" fmla="*/ 24065 h 1455825"/>
                    <a:gd name="connsiteX4" fmla="*/ 2875547 w 8638673"/>
                    <a:gd name="connsiteY4" fmla="*/ 1443792 h 1455825"/>
                    <a:gd name="connsiteX5" fmla="*/ 3585410 w 8638673"/>
                    <a:gd name="connsiteY5" fmla="*/ 12034 h 1455825"/>
                    <a:gd name="connsiteX6" fmla="*/ 4307305 w 8638673"/>
                    <a:gd name="connsiteY6" fmla="*/ 1431760 h 1455825"/>
                    <a:gd name="connsiteX7" fmla="*/ 5041231 w 8638673"/>
                    <a:gd name="connsiteY7" fmla="*/ 24065 h 1455825"/>
                    <a:gd name="connsiteX8" fmla="*/ 5751094 w 8638673"/>
                    <a:gd name="connsiteY8" fmla="*/ 1443792 h 1455825"/>
                    <a:gd name="connsiteX9" fmla="*/ 6460957 w 8638673"/>
                    <a:gd name="connsiteY9" fmla="*/ 12034 h 1455825"/>
                    <a:gd name="connsiteX10" fmla="*/ 7182852 w 8638673"/>
                    <a:gd name="connsiteY10" fmla="*/ 1455823 h 1455825"/>
                    <a:gd name="connsiteX11" fmla="*/ 7916778 w 8638673"/>
                    <a:gd name="connsiteY11" fmla="*/ 2 h 1455825"/>
                    <a:gd name="connsiteX12" fmla="*/ 8638673 w 8638673"/>
                    <a:gd name="connsiteY12" fmla="*/ 1443792 h 145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38673" h="1455825">
                      <a:moveTo>
                        <a:pt x="0" y="1431760"/>
                      </a:moveTo>
                      <a:cubicBezTo>
                        <a:pt x="241634" y="720894"/>
                        <a:pt x="483268" y="10029"/>
                        <a:pt x="721894" y="12034"/>
                      </a:cubicBezTo>
                      <a:cubicBezTo>
                        <a:pt x="960520" y="14039"/>
                        <a:pt x="1193131" y="1441787"/>
                        <a:pt x="1431757" y="1443792"/>
                      </a:cubicBezTo>
                      <a:cubicBezTo>
                        <a:pt x="1670383" y="1445797"/>
                        <a:pt x="1913020" y="24065"/>
                        <a:pt x="2153652" y="24065"/>
                      </a:cubicBezTo>
                      <a:cubicBezTo>
                        <a:pt x="2394284" y="24065"/>
                        <a:pt x="2636921" y="1445797"/>
                        <a:pt x="2875547" y="1443792"/>
                      </a:cubicBezTo>
                      <a:cubicBezTo>
                        <a:pt x="3114173" y="1441787"/>
                        <a:pt x="3346784" y="14039"/>
                        <a:pt x="3585410" y="12034"/>
                      </a:cubicBezTo>
                      <a:cubicBezTo>
                        <a:pt x="3824036" y="10029"/>
                        <a:pt x="4064668" y="1429755"/>
                        <a:pt x="4307305" y="1431760"/>
                      </a:cubicBezTo>
                      <a:cubicBezTo>
                        <a:pt x="4549942" y="1433765"/>
                        <a:pt x="4800600" y="22060"/>
                        <a:pt x="5041231" y="24065"/>
                      </a:cubicBezTo>
                      <a:cubicBezTo>
                        <a:pt x="5281862" y="26070"/>
                        <a:pt x="5514473" y="1445797"/>
                        <a:pt x="5751094" y="1443792"/>
                      </a:cubicBezTo>
                      <a:cubicBezTo>
                        <a:pt x="5987715" y="1441787"/>
                        <a:pt x="6222331" y="10029"/>
                        <a:pt x="6460957" y="12034"/>
                      </a:cubicBezTo>
                      <a:cubicBezTo>
                        <a:pt x="6699583" y="14039"/>
                        <a:pt x="6940215" y="1457828"/>
                        <a:pt x="7182852" y="1455823"/>
                      </a:cubicBezTo>
                      <a:cubicBezTo>
                        <a:pt x="7425489" y="1453818"/>
                        <a:pt x="7674141" y="2007"/>
                        <a:pt x="7916778" y="2"/>
                      </a:cubicBezTo>
                      <a:cubicBezTo>
                        <a:pt x="8159415" y="-2003"/>
                        <a:pt x="8588541" y="1128966"/>
                        <a:pt x="8638673" y="1443792"/>
                      </a:cubicBezTo>
                    </a:path>
                  </a:pathLst>
                </a:cu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532" dirty="0"/>
                </a:p>
              </p:txBody>
            </p:sp>
            <p:pic>
              <p:nvPicPr>
                <p:cNvPr id="30" name="Picture 29" descr="\documentclass{article}&#10;\usepackage{amsmath}&#10;\usepackage{braket}&#10;\usepackage[total={5.5in, 10in}]{geometry}  % Adjust the total width and height here&#10;\pagestyle{empty}&#10;\begin{document}&#10;&#10;$\gamma$&#10;&#10;&#10;\end{document}" title="IguanaTex Picture Display">
                  <a:extLst>
                    <a:ext uri="{FF2B5EF4-FFF2-40B4-BE49-F238E27FC236}">
                      <a16:creationId xmlns:a16="http://schemas.microsoft.com/office/drawing/2014/main" id="{6CF41393-2F4A-DBE0-8929-2EE2E9FA66C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6507" y="654873"/>
                  <a:ext cx="125877" cy="154164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F8A50DD-B479-AA7C-E5ED-1C2FB7C899D2}"/>
                    </a:ext>
                  </a:extLst>
                </p:cNvPr>
                <p:cNvSpPr/>
                <p:nvPr/>
              </p:nvSpPr>
              <p:spPr>
                <a:xfrm>
                  <a:off x="6883400" y="1478280"/>
                  <a:ext cx="1473200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A4A2759-CE0E-76E8-6291-612B55DE87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5842" y="1461267"/>
                  <a:ext cx="304024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7" name="Picture 46" descr="\documentclass{article}&#10;\usepackage{amsmath}&#10;\usepackage{braket}&#10;\usepackage[total={5.5in, 10in}]{geometry}  % Adjust the total width and height here&#10;\pagestyle{empty}&#10;\begin{document}&#10;&#10;$N$&#10;&#10;&#10;\end{document}" title="IguanaTex Picture Display">
                <a:extLst>
                  <a:ext uri="{FF2B5EF4-FFF2-40B4-BE49-F238E27FC236}">
                    <a16:creationId xmlns:a16="http://schemas.microsoft.com/office/drawing/2014/main" id="{30AFE52E-5795-3FB4-E360-D95A73E0C9C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2499" y="3576160"/>
                <a:ext cx="233225" cy="186911"/>
              </a:xfrm>
              <a:prstGeom prst="rect">
                <a:avLst/>
              </a:prstGeom>
            </p:spPr>
          </p:pic>
          <p:pic>
            <p:nvPicPr>
              <p:cNvPr id="48" name="Picture 47" descr="\documentclass{article}&#10;\usepackage{amsmath}&#10;\usepackage{braket}&#10;\usepackage[total={5.5in, 10in}]{geometry}  % Adjust the total width and height here&#10;\pagestyle{empty}&#10;\begin{document}&#10;&#10;$N^*$&#10;&#10;&#10;\end{document}" title="IguanaTex Picture Display">
                <a:extLst>
                  <a:ext uri="{FF2B5EF4-FFF2-40B4-BE49-F238E27FC236}">
                    <a16:creationId xmlns:a16="http://schemas.microsoft.com/office/drawing/2014/main" id="{A357D4D9-87DC-E8BA-4C09-3389C695E02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3315" y="3582256"/>
                <a:ext cx="335778" cy="188565"/>
              </a:xfrm>
              <a:prstGeom prst="rect">
                <a:avLst/>
              </a:prstGeom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5E549D5-B877-F778-55C5-FA2A48B3AF1D}"/>
              </a:ext>
            </a:extLst>
          </p:cNvPr>
          <p:cNvSpPr txBox="1"/>
          <p:nvPr/>
        </p:nvSpPr>
        <p:spPr>
          <a:xfrm>
            <a:off x="243840" y="532177"/>
            <a:ext cx="524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Helicity amplitudes</a:t>
            </a:r>
            <a:r>
              <a:rPr lang="en-US" sz="2200" dirty="0"/>
              <a:t> describe the transition of a photon (or other particles) with definite helicity to a nucleon or its excited states, such as the Δ(1232).</a:t>
            </a:r>
          </a:p>
        </p:txBody>
      </p:sp>
      <p:pic>
        <p:nvPicPr>
          <p:cNvPr id="12" name="Picture 11" descr="\documentclass{article}&#10;\usepackage{xcolor}&#10;\usepackage{amsmath}&#10;\usepackage{braket}&#10;\usepackage[total={5.5in, 10in}]{geometry}  % Adjust the total width and height here&#10;\pagestyle{empty}&#10;\begin{document}&#10;&#10;{\color{red}&#10;$p\gamma^*\to \Delta(1232)$}&#10;&#10;&#10;\end{document}" title="IguanaTex Picture Display">
            <a:extLst>
              <a:ext uri="{FF2B5EF4-FFF2-40B4-BE49-F238E27FC236}">
                <a16:creationId xmlns:a16="http://schemas.microsoft.com/office/drawing/2014/main" id="{3C9DA312-802B-0E92-13B8-4C4BE30A3E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9" y="5702590"/>
            <a:ext cx="3986569" cy="604136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2C25B1-2D2C-7350-369D-F7589D8B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280" y="6460216"/>
            <a:ext cx="305921" cy="29939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sz="2400" b="0" smtClean="0">
                <a:solidFill>
                  <a:schemeClr val="tx1"/>
                </a:solidFill>
                <a:latin typeface="+mj-lt"/>
              </a:rPr>
              <a:pPr/>
              <a:t>3</a:t>
            </a:fld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82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19DC25E-300A-AC6D-EF37-CDC72C57B12A}"/>
              </a:ext>
            </a:extLst>
          </p:cNvPr>
          <p:cNvGrpSpPr/>
          <p:nvPr/>
        </p:nvGrpSpPr>
        <p:grpSpPr>
          <a:xfrm>
            <a:off x="9377680" y="619760"/>
            <a:ext cx="2092960" cy="2092960"/>
            <a:chOff x="538480" y="792480"/>
            <a:chExt cx="2092960" cy="20929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1D896E-9721-F6C0-5445-AA60A3348E04}"/>
                </a:ext>
              </a:extLst>
            </p:cNvPr>
            <p:cNvSpPr/>
            <p:nvPr/>
          </p:nvSpPr>
          <p:spPr>
            <a:xfrm>
              <a:off x="538480" y="792480"/>
              <a:ext cx="2092960" cy="20929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B0AB9-9978-A44A-E471-848BD6138A11}"/>
                </a:ext>
              </a:extLst>
            </p:cNvPr>
            <p:cNvSpPr/>
            <p:nvPr/>
          </p:nvSpPr>
          <p:spPr>
            <a:xfrm>
              <a:off x="873760" y="1270000"/>
              <a:ext cx="660400" cy="660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q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7E51AF-B76E-CFC5-1E67-469BBB4114F8}"/>
                </a:ext>
              </a:extLst>
            </p:cNvPr>
            <p:cNvSpPr/>
            <p:nvPr/>
          </p:nvSpPr>
          <p:spPr>
            <a:xfrm>
              <a:off x="1666240" y="1371600"/>
              <a:ext cx="660400" cy="660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q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25216F-655D-3802-1D96-D7825ECEF2F8}"/>
                </a:ext>
              </a:extLst>
            </p:cNvPr>
            <p:cNvSpPr/>
            <p:nvPr/>
          </p:nvSpPr>
          <p:spPr>
            <a:xfrm>
              <a:off x="1229360" y="1991360"/>
              <a:ext cx="660400" cy="6604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q</a:t>
              </a:r>
            </a:p>
          </p:txBody>
        </p:sp>
      </p:grpSp>
      <p:pic>
        <p:nvPicPr>
          <p:cNvPr id="16" name="Picture 15" descr="\documentclass{article}&#10;\usepackage{amsmath}&#10;\usepackage{braket}&#10;\usepackage[total={5.5in, 10in}]{geometry}  % Adjust the total width and height here&#10;\pagestyle{empty}&#10;\begin{document}&#10;&#10;$\Delta(1232)$&#10;&#10;&#10;\end{document}" title="IguanaTex Picture Display">
            <a:extLst>
              <a:ext uri="{FF2B5EF4-FFF2-40B4-BE49-F238E27FC236}">
                <a16:creationId xmlns:a16="http://schemas.microsoft.com/office/drawing/2014/main" id="{522ACF17-36A4-46AB-F43D-65F064A53F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1" y="335281"/>
            <a:ext cx="789943" cy="229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3787A6D-C6E4-6197-B962-466B399019FD}"/>
              </a:ext>
            </a:extLst>
          </p:cNvPr>
          <p:cNvSpPr/>
          <p:nvPr/>
        </p:nvSpPr>
        <p:spPr>
          <a:xfrm>
            <a:off x="9315450" y="247650"/>
            <a:ext cx="2228850" cy="25431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2AB37-AFFF-D64A-CC9A-CD7E162E007A}"/>
              </a:ext>
            </a:extLst>
          </p:cNvPr>
          <p:cNvSpPr txBox="1"/>
          <p:nvPr/>
        </p:nvSpPr>
        <p:spPr>
          <a:xfrm>
            <a:off x="264160" y="274320"/>
            <a:ext cx="3518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Wave function of proton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D86283-383F-02EC-37B8-C59B54CEF382}"/>
              </a:ext>
            </a:extLst>
          </p:cNvPr>
          <p:cNvGrpSpPr/>
          <p:nvPr/>
        </p:nvGrpSpPr>
        <p:grpSpPr>
          <a:xfrm>
            <a:off x="3738880" y="522148"/>
            <a:ext cx="2092960" cy="2092960"/>
            <a:chOff x="538480" y="792480"/>
            <a:chExt cx="2092960" cy="209296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E3F18A1-9887-3CF2-54AE-96CD2EF29246}"/>
                </a:ext>
              </a:extLst>
            </p:cNvPr>
            <p:cNvSpPr/>
            <p:nvPr/>
          </p:nvSpPr>
          <p:spPr>
            <a:xfrm>
              <a:off x="538480" y="792480"/>
              <a:ext cx="2092960" cy="20929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308A8FC-6E1D-335C-AA44-7E71A33833A1}"/>
                </a:ext>
              </a:extLst>
            </p:cNvPr>
            <p:cNvSpPr/>
            <p:nvPr/>
          </p:nvSpPr>
          <p:spPr>
            <a:xfrm>
              <a:off x="873760" y="1270000"/>
              <a:ext cx="660400" cy="660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q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94AA30A-1CCE-8B67-A6CD-60888A342CE8}"/>
                </a:ext>
              </a:extLst>
            </p:cNvPr>
            <p:cNvSpPr/>
            <p:nvPr/>
          </p:nvSpPr>
          <p:spPr>
            <a:xfrm>
              <a:off x="1666240" y="1371600"/>
              <a:ext cx="660400" cy="660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q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CC36AF-AF59-8DFA-DA6A-2882E92E0BF0}"/>
                </a:ext>
              </a:extLst>
            </p:cNvPr>
            <p:cNvSpPr/>
            <p:nvPr/>
          </p:nvSpPr>
          <p:spPr>
            <a:xfrm>
              <a:off x="1229360" y="1991360"/>
              <a:ext cx="660400" cy="6604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q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2E5273C-A731-F1DB-F3C7-C2CEC6D66CF7}"/>
              </a:ext>
            </a:extLst>
          </p:cNvPr>
          <p:cNvSpPr txBox="1"/>
          <p:nvPr/>
        </p:nvSpPr>
        <p:spPr>
          <a:xfrm>
            <a:off x="4328160" y="125908"/>
            <a:ext cx="990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proton</a:t>
            </a:r>
          </a:p>
        </p:txBody>
      </p:sp>
      <p:pic>
        <p:nvPicPr>
          <p:cNvPr id="26" name="Picture 25" descr="\documentclass{article}&#10;\usepackage{amsmath}&#10;\pagestyle{empty}&#10;\begin{document}&#10;&#10; \begin{align*}&#10;SU_f(2)\otimes SU_s(2)\otimes SU_{c}(3)&#10;  \end{align*}&#10;&#10;&#10;&#10;\end{document}" title="IguanaTex Picture Display">
            <a:extLst>
              <a:ext uri="{FF2B5EF4-FFF2-40B4-BE49-F238E27FC236}">
                <a16:creationId xmlns:a16="http://schemas.microsoft.com/office/drawing/2014/main" id="{02F280B3-BAC3-5C89-FB97-FCFB09183A1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8" y="1697984"/>
            <a:ext cx="2417050" cy="2193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85E2F5-3BC5-3E07-E6A9-A59524973BA6}"/>
              </a:ext>
            </a:extLst>
          </p:cNvPr>
          <p:cNvSpPr txBox="1"/>
          <p:nvPr/>
        </p:nvSpPr>
        <p:spPr>
          <a:xfrm>
            <a:off x="266489" y="853482"/>
            <a:ext cx="3338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j-lt"/>
              </a:rPr>
              <a:t>The algebraic structure of a proton in a </a:t>
            </a:r>
            <a:r>
              <a:rPr lang="en-US" sz="2200" dirty="0">
                <a:latin typeface="+mj-lt"/>
              </a:rPr>
              <a:t>q</a:t>
            </a:r>
            <a:r>
              <a:rPr lang="en-US" sz="2200" baseline="30000" dirty="0">
                <a:latin typeface="+mj-lt"/>
              </a:rPr>
              <a:t>3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picture is</a:t>
            </a:r>
          </a:p>
        </p:txBody>
      </p:sp>
      <p:pic>
        <p:nvPicPr>
          <p:cNvPr id="22" name="Picture 21" descr="\documentclass{article}&#10;\usepackage{amsmath}&#10;\pagestyle{empty}&#10;\begin{document}&#10;&#10;\begin{alignat*}{5}&#10;&amp;H^{q^3}&amp;&amp;=&amp;&amp;\ \frac{p^{2}_{\lambda}}{2m}+ \frac{p^{2}_{\rho}}{2m}+\frac{1}{2}C\left(\lambda^{2}+\rho^{2}\right)&#10;\end{alignat*}&#10;&#10;&#10;\end{document}" title="IguanaTex Bitmap Display">
            <a:extLst>
              <a:ext uri="{FF2B5EF4-FFF2-40B4-BE49-F238E27FC236}">
                <a16:creationId xmlns:a16="http://schemas.microsoft.com/office/drawing/2014/main" id="{A1A4C9A8-9758-F10B-3A2D-38490BD63B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11" y="3770911"/>
            <a:ext cx="3742546" cy="59535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usepackage{bm}&#10;\pagestyle{empty}&#10;\begin{document}&#10;&#10;\begin{alignat*}{5}&#10;&amp;\bm{\rho}&amp;&amp;=&amp;&amp;\  \frac{1}{\sqrt{2}}(\bm{r}_1-\bm{r}_2),\nonumber \\&#10;&amp;\bm{\lambda}&amp;&amp;=&amp;&amp;\  \frac{1}{\sqrt{6}}(\bm{r}_1+\bm{r}_2-2\bm{r}_3),\nonumber\\&#10;&amp;\bm R^{q^3}&amp;&amp;=&amp;&amp;\ \frac{1}{\sqrt{3}} (\bm r_1+\bm r_2+\bm r_3)&#10;\end{alignat*}&#10;&#10;&#10;\end{document}" title="IguanaTex Bitmap Display">
            <a:extLst>
              <a:ext uri="{FF2B5EF4-FFF2-40B4-BE49-F238E27FC236}">
                <a16:creationId xmlns:a16="http://schemas.microsoft.com/office/drawing/2014/main" id="{847D95AA-4EC7-FD1A-C6FA-9F39A49C93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01" y="4716497"/>
            <a:ext cx="2573025" cy="1937602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begin{align*}&#10;\psi^{S}_{p}=\sum_{N=0,2,4,...}A^{[3]}_{N00}\Psi^O_{N00}&#10;\end{align*}&#10;&#10;&#10;\end{document}" title="IguanaTex Picture Display">
            <a:extLst>
              <a:ext uri="{FF2B5EF4-FFF2-40B4-BE49-F238E27FC236}">
                <a16:creationId xmlns:a16="http://schemas.microsoft.com/office/drawing/2014/main" id="{1CAD16D3-7AF7-8B40-11C5-225F804A695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5" y="4114613"/>
            <a:ext cx="2887312" cy="670747"/>
          </a:xfrm>
          <a:prstGeom prst="rect">
            <a:avLst/>
          </a:prstGeom>
        </p:spPr>
      </p:pic>
      <p:pic>
        <p:nvPicPr>
          <p:cNvPr id="24" name="Picture 23" descr="\documentclass{article}&#10;\usepackage{amsmath}&#10;\usepackage{bm}&#10;\pagestyle{empty}&#10;\begin{document}&#10;&#10;\begin{eqnarray*}&#10;\Psi^{\rm O}_{NLM} &amp;=&amp;&#10;\sum_{n_{\lambda},n_{\rho}, l_{\lambda},l_{\rho}}&#10;A(n_{\lambda},n_{\rho},l_{\lambda},l_{\rho}) \nonumber \\&#10;&amp;&amp; \times\psi_{n_{\lambda}l_{\lambda}m_{\lambda}}(\bm\lambda\,)\psi_{n_{\rho}l_{\rho}m_{\rho}}(\bm\rho\,)\nonumber \\&#10;&amp;&amp; \times C(l_{\lambda},m_{\lambda};l_{\rho},m_{\rho};l_{\lambda\rho},m_{\lambda\rho}) &#10;\end{eqnarray*}&#10;&#10;&#10;\end{document}" title="IguanaTex Bitmap Display">
            <a:extLst>
              <a:ext uri="{FF2B5EF4-FFF2-40B4-BE49-F238E27FC236}">
                <a16:creationId xmlns:a16="http://schemas.microsoft.com/office/drawing/2014/main" id="{243210FA-0C32-0918-6D5D-F1C184D0CE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35" y="5166377"/>
            <a:ext cx="4423658" cy="1560618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82C2805E-1D14-25A1-7C62-9D19DD62903D}"/>
              </a:ext>
            </a:extLst>
          </p:cNvPr>
          <p:cNvGrpSpPr/>
          <p:nvPr/>
        </p:nvGrpSpPr>
        <p:grpSpPr>
          <a:xfrm>
            <a:off x="5962650" y="4276725"/>
            <a:ext cx="6019800" cy="1714500"/>
            <a:chOff x="5962650" y="4276725"/>
            <a:chExt cx="6019800" cy="17145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BB75F2-302E-8F0B-3C8A-5C00A3ECDC0D}"/>
                </a:ext>
              </a:extLst>
            </p:cNvPr>
            <p:cNvSpPr/>
            <p:nvPr/>
          </p:nvSpPr>
          <p:spPr>
            <a:xfrm>
              <a:off x="8991600" y="5372100"/>
              <a:ext cx="2990850" cy="6191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587FC2-4235-8BB5-650F-0EC585E96BAC}"/>
                </a:ext>
              </a:extLst>
            </p:cNvPr>
            <p:cNvCxnSpPr/>
            <p:nvPr/>
          </p:nvCxnSpPr>
          <p:spPr>
            <a:xfrm>
              <a:off x="9039225" y="4276725"/>
              <a:ext cx="0" cy="109537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C4709D-731D-0EC4-5D0F-A87A07183655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>
              <a:off x="6191250" y="5681663"/>
              <a:ext cx="28003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656DF94-4C74-9A59-6D09-5303107BD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2650" y="5686425"/>
              <a:ext cx="228600" cy="21907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11F028-0B48-2C65-D6D8-D40AA378603D}"/>
              </a:ext>
            </a:extLst>
          </p:cNvPr>
          <p:cNvGrpSpPr/>
          <p:nvPr/>
        </p:nvGrpSpPr>
        <p:grpSpPr>
          <a:xfrm>
            <a:off x="7229475" y="4267200"/>
            <a:ext cx="4095750" cy="1666875"/>
            <a:chOff x="7229475" y="4267200"/>
            <a:chExt cx="4095750" cy="166687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078FA29-53E3-893C-4E2A-083CBC104D8E}"/>
                </a:ext>
              </a:extLst>
            </p:cNvPr>
            <p:cNvSpPr/>
            <p:nvPr/>
          </p:nvSpPr>
          <p:spPr>
            <a:xfrm>
              <a:off x="9229725" y="4686300"/>
              <a:ext cx="2095500" cy="64770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F707D2E-0BF7-F76C-EDB2-C7D104C7F71E}"/>
                </a:ext>
              </a:extLst>
            </p:cNvPr>
            <p:cNvCxnSpPr>
              <a:cxnSpLocks/>
            </p:cNvCxnSpPr>
            <p:nvPr/>
          </p:nvCxnSpPr>
          <p:spPr>
            <a:xfrm>
              <a:off x="9648825" y="4267200"/>
              <a:ext cx="0" cy="409575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25423C6-C97C-11F8-18C9-D856945824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9475" y="5010150"/>
              <a:ext cx="866775" cy="923925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CB899E9-69EB-1394-FCF6-8908B3DD3D95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>
              <a:off x="8086725" y="5010150"/>
              <a:ext cx="1143000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70" name="Picture 69" descr="\documentclass{article}&#10;\usepackage{xcolor}&#10;\usepackage{amsmath}&#10;\usepackage{braket}&#10;\usepackage[total={5.5in, 10in}]{geometry}  % Adjust the total width and height here&#10;\pagestyle{empty}&#10;\begin{document}&#10;&#10;{\color{red}&#10;$\Longleftarrow L=M=0$}&#10;&#10;&#10;\end{document}" title="IguanaTex Picture Display">
            <a:extLst>
              <a:ext uri="{FF2B5EF4-FFF2-40B4-BE49-F238E27FC236}">
                <a16:creationId xmlns:a16="http://schemas.microsoft.com/office/drawing/2014/main" id="{8DC437EA-4092-0C36-8D0A-D80BC334531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2" y="4222866"/>
            <a:ext cx="1678970" cy="177526"/>
          </a:xfrm>
          <a:prstGeom prst="rect">
            <a:avLst/>
          </a:prstGeom>
        </p:spPr>
      </p:pic>
      <p:pic>
        <p:nvPicPr>
          <p:cNvPr id="114" name="Picture 113" descr="\documentclass{article}&#10;\usepackage{xcolor}&#10;\usepackage{amsmath}&#10;\usepackage{braket}&#10;\usepackage[total={5.5in, 10in}]{geometry}  % Adjust the total width and height here&#10;\pagestyle{empty}&#10;\begin{document}&#10;&#10;{\color{red}&#10;$\Longleftarrow $ Permutation group $S_3$}&#10;&#10;&#10;\end{document}" title="IguanaTex Picture Display">
            <a:extLst>
              <a:ext uri="{FF2B5EF4-FFF2-40B4-BE49-F238E27FC236}">
                <a16:creationId xmlns:a16="http://schemas.microsoft.com/office/drawing/2014/main" id="{99FB54C1-C205-A3D9-AE71-E55B89EA100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4" y="5220585"/>
            <a:ext cx="3304248" cy="261500"/>
          </a:xfrm>
          <a:prstGeom prst="rect">
            <a:avLst/>
          </a:prstGeom>
        </p:spPr>
      </p:pic>
      <p:pic>
        <p:nvPicPr>
          <p:cNvPr id="117" name="Picture 116" descr="\documentclass{article}&#10;\usepackage{xcolor}&#10;\usepackage{amsmath}&#10;\usepackage{braket}&#10;\usepackage[total={5.5in, 10in}]{geometry}  % Adjust the total width and height here&#10;\pagestyle{empty}&#10;\begin{document}&#10;&#10;{\color{red}&#10;$\Longleftarrow $ Clebsch–Gordan coefficients}&#10;&#10;&#10;\end{document}" title="IguanaTex Picture Display">
            <a:extLst>
              <a:ext uri="{FF2B5EF4-FFF2-40B4-BE49-F238E27FC236}">
                <a16:creationId xmlns:a16="http://schemas.microsoft.com/office/drawing/2014/main" id="{A88634B6-6CC7-640A-5B89-B0852814A14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28" y="6459505"/>
            <a:ext cx="3898053" cy="20358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ED3E816-F470-8163-34E9-7ABAEDACE92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21372" y="173254"/>
            <a:ext cx="3023759" cy="298650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8AA79A6-E829-313B-399D-6D33D8F948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95007" y="325120"/>
            <a:ext cx="3006356" cy="2743200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{braket}&#10;\usepackage[total={5.5in, 10in}]{geometry}  % Adjust the total width and height here&#10;\pagestyle{empty}&#10;\begin{document}&#10;&#10;\begin{alignat*}{1}&#10;\Psi_p = &amp;\,\frac{1}{\sqrt 2}\psi^{S}_{p,0}\left( \chi^\lambda\phi^\lambda+\chi^\rho\phi^\rho\right)\psi^c&#10;\end{alignat*}&#10;&#10;&#10;\end{document}" title="IguanaTex Picture Display">
            <a:extLst>
              <a:ext uri="{FF2B5EF4-FFF2-40B4-BE49-F238E27FC236}">
                <a16:creationId xmlns:a16="http://schemas.microsoft.com/office/drawing/2014/main" id="{F1149B4E-B908-F950-8201-C28CE5E3746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2869610"/>
            <a:ext cx="3363758" cy="55939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3EB4E2B-FF7E-CFE0-1EDA-54E66FCF3265}"/>
              </a:ext>
            </a:extLst>
          </p:cNvPr>
          <p:cNvGrpSpPr/>
          <p:nvPr/>
        </p:nvGrpSpPr>
        <p:grpSpPr>
          <a:xfrm>
            <a:off x="670560" y="2901696"/>
            <a:ext cx="3017520" cy="1924304"/>
            <a:chOff x="670560" y="2901696"/>
            <a:chExt cx="3017520" cy="19243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A2152C3-3383-E92E-D57F-C982E139A8D9}"/>
                </a:ext>
              </a:extLst>
            </p:cNvPr>
            <p:cNvGrpSpPr/>
            <p:nvPr/>
          </p:nvGrpSpPr>
          <p:grpSpPr>
            <a:xfrm>
              <a:off x="670560" y="3371088"/>
              <a:ext cx="3017520" cy="1454912"/>
              <a:chOff x="670560" y="3371088"/>
              <a:chExt cx="3017520" cy="145491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01F91D4-01E5-AB49-2DED-474641A94184}"/>
                  </a:ext>
                </a:extLst>
              </p:cNvPr>
              <p:cNvSpPr/>
              <p:nvPr/>
            </p:nvSpPr>
            <p:spPr>
              <a:xfrm>
                <a:off x="670560" y="4033520"/>
                <a:ext cx="3017520" cy="79248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FAF2EDF-EE10-A209-AA75-7E63A8635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4800" y="3371088"/>
                <a:ext cx="0" cy="66751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71979A-66DE-5D8C-39DA-C3F9B5C5C7FA}"/>
                </a:ext>
              </a:extLst>
            </p:cNvPr>
            <p:cNvSpPr/>
            <p:nvPr/>
          </p:nvSpPr>
          <p:spPr>
            <a:xfrm>
              <a:off x="1395984" y="2901696"/>
              <a:ext cx="469392" cy="463296"/>
            </a:xfrm>
            <a:prstGeom prst="rect">
              <a:avLst/>
            </a:prstGeom>
            <a:solidFill>
              <a:srgbClr val="3B7D23">
                <a:alpha val="30196"/>
              </a:srgbClr>
            </a:solidFill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28EDEB4-316A-987A-A2A8-6348F6BB585B}"/>
              </a:ext>
            </a:extLst>
          </p:cNvPr>
          <p:cNvGrpSpPr/>
          <p:nvPr/>
        </p:nvGrpSpPr>
        <p:grpSpPr>
          <a:xfrm>
            <a:off x="3005328" y="4066032"/>
            <a:ext cx="4681347" cy="2725293"/>
            <a:chOff x="3005328" y="4066032"/>
            <a:chExt cx="4681347" cy="272529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71066D4-AB12-1986-FCCF-E88A97786C22}"/>
                </a:ext>
              </a:extLst>
            </p:cNvPr>
            <p:cNvGrpSpPr/>
            <p:nvPr/>
          </p:nvGrpSpPr>
          <p:grpSpPr>
            <a:xfrm>
              <a:off x="3076575" y="4535424"/>
              <a:ext cx="4610100" cy="2255901"/>
              <a:chOff x="3076575" y="4535424"/>
              <a:chExt cx="4610100" cy="225590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856EF5-3206-3C7D-8601-C6DAEEC7FC22}"/>
                  </a:ext>
                </a:extLst>
              </p:cNvPr>
              <p:cNvSpPr/>
              <p:nvPr/>
            </p:nvSpPr>
            <p:spPr>
              <a:xfrm>
                <a:off x="3076575" y="5086350"/>
                <a:ext cx="4610100" cy="1704975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DE44BD7-2B73-2841-7AB3-51018EAA8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750" y="4535424"/>
                <a:ext cx="0" cy="541401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1384575-AA68-069C-ABBB-27CE5579C30E}"/>
                </a:ext>
              </a:extLst>
            </p:cNvPr>
            <p:cNvSpPr/>
            <p:nvPr/>
          </p:nvSpPr>
          <p:spPr>
            <a:xfrm>
              <a:off x="3005328" y="4066032"/>
              <a:ext cx="646176" cy="457200"/>
            </a:xfrm>
            <a:prstGeom prst="rect">
              <a:avLst/>
            </a:prstGeom>
            <a:solidFill>
              <a:srgbClr val="A02B93">
                <a:alpha val="30196"/>
              </a:srgbClr>
            </a:solidFill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D4C0E8-773E-F932-971A-CA413BF86AF4}"/>
              </a:ext>
            </a:extLst>
          </p:cNvPr>
          <p:cNvGrpSpPr/>
          <p:nvPr/>
        </p:nvGrpSpPr>
        <p:grpSpPr>
          <a:xfrm>
            <a:off x="4535424" y="4295775"/>
            <a:ext cx="2852928" cy="2019681"/>
            <a:chOff x="4535424" y="4295775"/>
            <a:chExt cx="2852928" cy="201968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8E1B725-1009-6271-857C-40FC76D4D919}"/>
                </a:ext>
              </a:extLst>
            </p:cNvPr>
            <p:cNvGrpSpPr/>
            <p:nvPr/>
          </p:nvGrpSpPr>
          <p:grpSpPr>
            <a:xfrm>
              <a:off x="4535424" y="4295775"/>
              <a:ext cx="1741551" cy="1678305"/>
              <a:chOff x="4535424" y="4295775"/>
              <a:chExt cx="1741551" cy="1678305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DA3B783-7280-65CB-8191-4C55338DE5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35424" y="5907024"/>
                <a:ext cx="280416" cy="67056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10AD852-A05B-9426-C5CB-0651E9220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3425" y="4752975"/>
                <a:ext cx="0" cy="1154049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A82691C-A091-3ECE-BE1B-8CCCD59FA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43425" y="4762500"/>
                <a:ext cx="173355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A5F918E-DB20-53A9-8CC0-3EEA4780B5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7450" y="4295775"/>
                <a:ext cx="0" cy="46672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8F3357D-1E66-E633-5499-E230BC7D1057}"/>
                </a:ext>
              </a:extLst>
            </p:cNvPr>
            <p:cNvSpPr/>
            <p:nvPr/>
          </p:nvSpPr>
          <p:spPr>
            <a:xfrm>
              <a:off x="4803648" y="5967984"/>
              <a:ext cx="2584704" cy="347472"/>
            </a:xfrm>
            <a:prstGeom prst="rect">
              <a:avLst/>
            </a:prstGeom>
            <a:solidFill>
              <a:srgbClr val="F2AA84">
                <a:alpha val="30196"/>
              </a:srgbClr>
            </a:solidFill>
            <a:ln>
              <a:solidFill>
                <a:srgbClr val="E9713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E9BF26-798C-1133-F96D-4CA2A6837B0F}"/>
              </a:ext>
            </a:extLst>
          </p:cNvPr>
          <p:cNvGrpSpPr/>
          <p:nvPr/>
        </p:nvGrpSpPr>
        <p:grpSpPr>
          <a:xfrm>
            <a:off x="2387600" y="115503"/>
            <a:ext cx="9720981" cy="4426017"/>
            <a:chOff x="2387600" y="115503"/>
            <a:chExt cx="9720981" cy="442601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3B5B250-B072-3632-2423-B2225A8EAA97}"/>
                </a:ext>
              </a:extLst>
            </p:cNvPr>
            <p:cNvGrpSpPr/>
            <p:nvPr/>
          </p:nvGrpSpPr>
          <p:grpSpPr>
            <a:xfrm>
              <a:off x="2824480" y="115503"/>
              <a:ext cx="9284101" cy="3898232"/>
              <a:chOff x="2824480" y="115503"/>
              <a:chExt cx="9284101" cy="3898232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7DDF88F-1C67-BD9B-B82B-B91E5E5AF7CB}"/>
                  </a:ext>
                </a:extLst>
              </p:cNvPr>
              <p:cNvGrpSpPr/>
              <p:nvPr/>
            </p:nvGrpSpPr>
            <p:grpSpPr>
              <a:xfrm>
                <a:off x="2824480" y="115503"/>
                <a:ext cx="9284101" cy="3898232"/>
                <a:chOff x="2824480" y="115503"/>
                <a:chExt cx="9284101" cy="3898232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696F1B0A-FDC7-FC2B-9C96-15253E05D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27688" y="3561347"/>
                  <a:ext cx="0" cy="4523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9F76CF9-619C-EAC3-D547-F6F205003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24480" y="3561350"/>
                  <a:ext cx="555912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FC4EFC2C-C726-4F57-3BC0-6B52EDAEE7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73979" y="3159760"/>
                  <a:ext cx="0" cy="41121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63982359-B28E-DA22-F7C3-E032CBF330A6}"/>
                    </a:ext>
                  </a:extLst>
                </p:cNvPr>
                <p:cNvSpPr/>
                <p:nvPr/>
              </p:nvSpPr>
              <p:spPr>
                <a:xfrm>
                  <a:off x="6126480" y="115503"/>
                  <a:ext cx="5982101" cy="3034097"/>
                </a:xfrm>
                <a:prstGeom prst="rect">
                  <a:avLst/>
                </a:prstGeom>
                <a:noFill/>
                <a:ln>
                  <a:solidFill>
                    <a:srgbClr val="15608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/>
                </a:p>
              </p:txBody>
            </p:sp>
          </p:grpSp>
          <p:pic>
            <p:nvPicPr>
              <p:cNvPr id="90" name="Picture 89" descr="\documentclass{article}&#10;\usepackage{xcolor}&#10;\usepackage{amsmath}&#10;\usepackage{braket}&#10;\usepackage[total={5.5in, 10in}]{geometry}  % Adjust the total width and height here&#10;\pagestyle{empty}&#10;\begin{document}&#10;&#10;{\color{red}&#10;PRD 105 016008 (2002)}&#10;&#10;&#10;\end{document}" title="IguanaTex Picture Display">
                <a:extLst>
                  <a:ext uri="{FF2B5EF4-FFF2-40B4-BE49-F238E27FC236}">
                    <a16:creationId xmlns:a16="http://schemas.microsoft.com/office/drawing/2014/main" id="{1AD80786-E7F8-C1CA-2675-AB7E416B586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9002" y="3209023"/>
                <a:ext cx="2259042" cy="219977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890CA4-8698-C791-C323-850944B15C76}"/>
                </a:ext>
              </a:extLst>
            </p:cNvPr>
            <p:cNvSpPr/>
            <p:nvPr/>
          </p:nvSpPr>
          <p:spPr>
            <a:xfrm>
              <a:off x="2387600" y="4064000"/>
              <a:ext cx="660400" cy="477520"/>
            </a:xfrm>
            <a:prstGeom prst="rect">
              <a:avLst/>
            </a:prstGeom>
            <a:solidFill>
              <a:srgbClr val="215F9A">
                <a:alpha val="30196"/>
              </a:srgb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3CC7E52-5413-D6F3-322B-04BD2031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280" y="6460216"/>
            <a:ext cx="305921" cy="29939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sz="2400" b="0" smtClean="0">
                <a:solidFill>
                  <a:schemeClr val="tx1"/>
                </a:solidFill>
                <a:latin typeface="+mj-lt"/>
              </a:rPr>
              <a:pPr/>
              <a:t>4</a:t>
            </a:fld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1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54D3AD8-2C80-142D-BA99-0F69D317AF8C}"/>
              </a:ext>
            </a:extLst>
          </p:cNvPr>
          <p:cNvGrpSpPr/>
          <p:nvPr/>
        </p:nvGrpSpPr>
        <p:grpSpPr>
          <a:xfrm>
            <a:off x="3688080" y="203200"/>
            <a:ext cx="2092960" cy="2489200"/>
            <a:chOff x="3688080" y="203200"/>
            <a:chExt cx="2092960" cy="248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D86283-383F-02EC-37B8-C59B54CEF382}"/>
                </a:ext>
              </a:extLst>
            </p:cNvPr>
            <p:cNvGrpSpPr/>
            <p:nvPr/>
          </p:nvGrpSpPr>
          <p:grpSpPr>
            <a:xfrm>
              <a:off x="3688080" y="599440"/>
              <a:ext cx="2092960" cy="2092960"/>
              <a:chOff x="538480" y="792480"/>
              <a:chExt cx="2092960" cy="209296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E3F18A1-9887-3CF2-54AE-96CD2EF29246}"/>
                  </a:ext>
                </a:extLst>
              </p:cNvPr>
              <p:cNvSpPr/>
              <p:nvPr/>
            </p:nvSpPr>
            <p:spPr>
              <a:xfrm>
                <a:off x="538480" y="792480"/>
                <a:ext cx="2092960" cy="20929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308A8FC-6E1D-335C-AA44-7E71A33833A1}"/>
                  </a:ext>
                </a:extLst>
              </p:cNvPr>
              <p:cNvSpPr/>
              <p:nvPr/>
            </p:nvSpPr>
            <p:spPr>
              <a:xfrm>
                <a:off x="873760" y="1270000"/>
                <a:ext cx="660400" cy="6604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94AA30A-1CCE-8B67-A6CD-60888A342CE8}"/>
                  </a:ext>
                </a:extLst>
              </p:cNvPr>
              <p:cNvSpPr/>
              <p:nvPr/>
            </p:nvSpPr>
            <p:spPr>
              <a:xfrm>
                <a:off x="1666240" y="1371600"/>
                <a:ext cx="660400" cy="660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1CC36AF-AF59-8DFA-DA6A-2882E92E0BF0}"/>
                  </a:ext>
                </a:extLst>
              </p:cNvPr>
              <p:cNvSpPr/>
              <p:nvPr/>
            </p:nvSpPr>
            <p:spPr>
              <a:xfrm>
                <a:off x="1229360" y="1991360"/>
                <a:ext cx="660400" cy="6604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E5273C-A731-F1DB-F3C7-C2CEC6D66CF7}"/>
                </a:ext>
              </a:extLst>
            </p:cNvPr>
            <p:cNvSpPr txBox="1"/>
            <p:nvPr/>
          </p:nvSpPr>
          <p:spPr>
            <a:xfrm>
              <a:off x="4277360" y="203200"/>
              <a:ext cx="84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proton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3787A6D-C6E4-6197-B962-466B399019FD}"/>
              </a:ext>
            </a:extLst>
          </p:cNvPr>
          <p:cNvSpPr/>
          <p:nvPr/>
        </p:nvSpPr>
        <p:spPr>
          <a:xfrm>
            <a:off x="3629025" y="238125"/>
            <a:ext cx="2228850" cy="25431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2AB37-AFFF-D64A-CC9A-CD7E162E007A}"/>
              </a:ext>
            </a:extLst>
          </p:cNvPr>
          <p:cNvSpPr txBox="1"/>
          <p:nvPr/>
        </p:nvSpPr>
        <p:spPr>
          <a:xfrm>
            <a:off x="264160" y="274320"/>
            <a:ext cx="252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Wave function of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F394F354-10D4-41D5-80B4-A0238CDB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280" y="6460216"/>
            <a:ext cx="305921" cy="29939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sz="2400" b="0" smtClean="0">
                <a:solidFill>
                  <a:schemeClr val="tx1"/>
                </a:solidFill>
                <a:latin typeface="+mj-lt"/>
              </a:rPr>
              <a:pPr/>
              <a:t>5</a:t>
            </a:fld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 descr="\documentclass{article}&#10;\usepackage{amsmath}&#10;\pagestyle{empty}&#10;\begin{document}&#10;&#10;\begin{alignat*}{5}&#10;&amp;H^{q^3}&amp;&amp;=&amp;&amp;\ \frac{p^{2}_{\lambda}}{2m}+ \frac{p^{2}_{\rho}}{2m}+\frac{1}{2}C\left(\lambda^{2}+\rho^{2}\right)&#10;\end{alignat*}&#10;&#10;&#10;\end{document}" title="IguanaTex Bitmap Display">
            <a:extLst>
              <a:ext uri="{FF2B5EF4-FFF2-40B4-BE49-F238E27FC236}">
                <a16:creationId xmlns:a16="http://schemas.microsoft.com/office/drawing/2014/main" id="{A1A4C9A8-9758-F10B-3A2D-38490BD63B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61" y="4183241"/>
            <a:ext cx="3602514" cy="580445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23" name="Picture 22" descr="\documentclass{article}&#10;\usepackage{amsmath}&#10;\usepackage{bm}&#10;\pagestyle{empty}&#10;\begin{document}&#10;&#10;\begin{alignat*}{5}&#10;&amp;\bm{\rho}&amp;&amp;=&amp;&amp;\  \frac{1}{\sqrt{2}}(\bm{r}_1-\bm{r}_2),\nonumber \\&#10;&amp;\bm{\lambda}&amp;&amp;=&amp;&amp;\  \frac{1}{\sqrt{6}}(\bm{r}_1+\bm{r}_2-2\bm{r}_3),\nonumber\\&#10;&amp;\bm R^{q^3}&amp;&amp;=&amp;&amp;\ \frac{1}{\sqrt{3}} (\bm r_1+\bm r_2+\bm r_3)&#10;\end{alignat*}&#10;&#10;&#10;\end{document}" title="IguanaTex Bitmap Display">
            <a:extLst>
              <a:ext uri="{FF2B5EF4-FFF2-40B4-BE49-F238E27FC236}">
                <a16:creationId xmlns:a16="http://schemas.microsoft.com/office/drawing/2014/main" id="{847D95AA-4EC7-FD1A-C6FA-9F39A49C93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02" y="5086350"/>
            <a:ext cx="2157772" cy="1624898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74" name="Picture 73" descr="\documentclass{article}&#10;\usepackage{amsmath}&#10;\usepackage{bm}&#10;\pagestyle{empty}&#10;\begin{document}&#10;&#10;\begin{eqnarray*}&#10;\Psi^{\alpha}_{NLM} &amp;=&amp;&#10;\sum_{n_{\lambda},n_{\rho}, l_{\lambda},l_{\rho}}&#10;A(n_{\lambda},n_{\rho},l_{\lambda},l_{\rho}) \nonumber \\&#10;&amp;&amp; \times\psi_{n_{\lambda}l_{\lambda}m_{\lambda}}(\bm\lambda\,)\psi_{n_{\rho}l_{\rho}m_{\rho}}(\bm\rho\,)\nonumber \\&#10;&amp;&amp; \times C(l_{\lambda},m_{\lambda};l_{\rho},m_{\rho};l_{\lambda\rho},m_{\lambda\rho}) &#10;\end{eqnarray*}&#10;&#10;&#10;\end{document}" title="IguanaTex Picture Display">
            <a:extLst>
              <a:ext uri="{FF2B5EF4-FFF2-40B4-BE49-F238E27FC236}">
                <a16:creationId xmlns:a16="http://schemas.microsoft.com/office/drawing/2014/main" id="{954EF130-F687-0A43-C94D-3CB3FADFDC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36" y="5166377"/>
            <a:ext cx="4423657" cy="1437624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112" name="Picture 111" descr="\documentclass{article}&#10;\usepackage{xcolor}&#10;\usepackage{amsmath}&#10;\usepackage{braket}&#10;\usepackage[total={5.5in, 10in}]{geometry}  % Adjust the total width and height here&#10;\pagestyle{empty}&#10;\begin{document}&#10;&#10;{\color{red}&#10;$\Longleftarrow L=0$}&#10;&#10;&#10;\end{document}" title="IguanaTex Picture Display">
            <a:extLst>
              <a:ext uri="{FF2B5EF4-FFF2-40B4-BE49-F238E27FC236}">
                <a16:creationId xmlns:a16="http://schemas.microsoft.com/office/drawing/2014/main" id="{0FCC46CF-C13A-9FF3-DDA1-FC56027EE1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86" y="1724628"/>
            <a:ext cx="1197536" cy="197359"/>
          </a:xfrm>
          <a:prstGeom prst="rect">
            <a:avLst/>
          </a:prstGeom>
        </p:spPr>
      </p:pic>
      <p:pic>
        <p:nvPicPr>
          <p:cNvPr id="13" name="Picture 12" descr="\documentclass{article}&#10;\usepackage{xcolor}&#10;\usepackage{amsmath}&#10;\usepackage{braket}&#10;\usepackage[total={5.5in, 10in}]{geometry}  % Adjust the total width and height here&#10;\pagestyle{empty}&#10;\begin{document}&#10;&#10;{\color{red}&#10;$\Longleftarrow$ Symmetric $L=2$ and $S=3/2$}&#10;&#10;&#10;\end{document}" title="IguanaTex Picture Display">
            <a:extLst>
              <a:ext uri="{FF2B5EF4-FFF2-40B4-BE49-F238E27FC236}">
                <a16:creationId xmlns:a16="http://schemas.microsoft.com/office/drawing/2014/main" id="{3428E3C8-A3D6-3C8E-0575-7B27212D8EC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52" y="2338086"/>
            <a:ext cx="4013968" cy="266218"/>
          </a:xfrm>
          <a:prstGeom prst="rect">
            <a:avLst/>
          </a:prstGeom>
        </p:spPr>
      </p:pic>
      <p:pic>
        <p:nvPicPr>
          <p:cNvPr id="15" name="Picture 14" descr="\documentclass{article}&#10;\usepackage{xcolor}&#10;\usepackage{amsmath}&#10;\usepackage{braket}&#10;\usepackage[total={5.5in, 10in}]{geometry}  % Adjust the total width and height here&#10;\pagestyle{empty}&#10;\begin{document}&#10;&#10;{\color{red}&#10;$\Longleftarrow$ Mixed symetric $L=2$ and $S=1/2$}&#10;&#10;&#10;\end{document}" title="IguanaTex Picture Display">
            <a:extLst>
              <a:ext uri="{FF2B5EF4-FFF2-40B4-BE49-F238E27FC236}">
                <a16:creationId xmlns:a16="http://schemas.microsoft.com/office/drawing/2014/main" id="{4B2F1405-17D6-D48D-8585-B0FBCDB686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86" y="2950985"/>
            <a:ext cx="4965163" cy="289926"/>
          </a:xfrm>
          <a:prstGeom prst="rect">
            <a:avLst/>
          </a:prstGeom>
        </p:spPr>
      </p:pic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4E4C2DC-ECDE-FDB0-E249-94142F272348}"/>
              </a:ext>
            </a:extLst>
          </p:cNvPr>
          <p:cNvGrpSpPr/>
          <p:nvPr/>
        </p:nvGrpSpPr>
        <p:grpSpPr>
          <a:xfrm>
            <a:off x="5981700" y="4714875"/>
            <a:ext cx="5572125" cy="1476375"/>
            <a:chOff x="5981700" y="4714875"/>
            <a:chExt cx="5572125" cy="14763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587FC2-4235-8BB5-650F-0EC585E96BAC}"/>
                </a:ext>
              </a:extLst>
            </p:cNvPr>
            <p:cNvCxnSpPr>
              <a:cxnSpLocks/>
            </p:cNvCxnSpPr>
            <p:nvPr/>
          </p:nvCxnSpPr>
          <p:spPr>
            <a:xfrm>
              <a:off x="9039225" y="4714875"/>
              <a:ext cx="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D8057BBE-F951-2B66-F75B-212074D173F1}"/>
                </a:ext>
              </a:extLst>
            </p:cNvPr>
            <p:cNvGrpSpPr/>
            <p:nvPr/>
          </p:nvGrpSpPr>
          <p:grpSpPr>
            <a:xfrm>
              <a:off x="5981700" y="5629275"/>
              <a:ext cx="5572125" cy="561975"/>
              <a:chOff x="5981700" y="5629275"/>
              <a:chExt cx="5572125" cy="56197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0BB75F2-302E-8F0B-3C8A-5C00A3ECDC0D}"/>
                  </a:ext>
                </a:extLst>
              </p:cNvPr>
              <p:cNvSpPr/>
              <p:nvPr/>
            </p:nvSpPr>
            <p:spPr>
              <a:xfrm>
                <a:off x="8772525" y="5629275"/>
                <a:ext cx="2781300" cy="5619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FE1248B5-C973-F083-F21C-EE54AF5189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9825" y="5753100"/>
                <a:ext cx="25527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87DA866-7F92-6BC6-81E0-A2505D7646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81700" y="5753100"/>
                <a:ext cx="247650" cy="1809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9" name="Picture 178" descr="\documentclass{article}&#10;\usepackage{amsmath}&#10;\usepackage{braket}&#10;\usepackage[total={5.5in, 10in}]{geometry}  % Adjust the total width and height here&#10;\pagestyle{empty}&#10;\begin{document}&#10;&#10;$\Delta(1232)$&#10;&#10;&#10;\end{document}" title="IguanaTex Picture Display">
            <a:extLst>
              <a:ext uri="{FF2B5EF4-FFF2-40B4-BE49-F238E27FC236}">
                <a16:creationId xmlns:a16="http://schemas.microsoft.com/office/drawing/2014/main" id="{DCA56ED9-855E-F285-87AB-35E73F2B88F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56" y="437516"/>
            <a:ext cx="789943" cy="229029"/>
          </a:xfrm>
          <a:prstGeom prst="rect">
            <a:avLst/>
          </a:prstGeom>
        </p:spPr>
      </p:pic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272B89E-6F54-71BD-CC59-BB2C017FE09C}"/>
              </a:ext>
            </a:extLst>
          </p:cNvPr>
          <p:cNvGrpSpPr/>
          <p:nvPr/>
        </p:nvGrpSpPr>
        <p:grpSpPr>
          <a:xfrm>
            <a:off x="7191375" y="4705350"/>
            <a:ext cx="3905250" cy="1257300"/>
            <a:chOff x="7191375" y="4705350"/>
            <a:chExt cx="3905250" cy="1257300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36923E1-D862-8187-963D-0A05047229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1375" y="5276850"/>
              <a:ext cx="800100" cy="68580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9624103-FC87-A335-EA83-4230C550577C}"/>
                </a:ext>
              </a:extLst>
            </p:cNvPr>
            <p:cNvSpPr/>
            <p:nvPr/>
          </p:nvSpPr>
          <p:spPr>
            <a:xfrm>
              <a:off x="9286875" y="5038725"/>
              <a:ext cx="1809750" cy="55245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2A2D268-C1CA-B511-E1AC-59518D836DD4}"/>
                </a:ext>
              </a:extLst>
            </p:cNvPr>
            <p:cNvCxnSpPr>
              <a:cxnSpLocks/>
            </p:cNvCxnSpPr>
            <p:nvPr/>
          </p:nvCxnSpPr>
          <p:spPr>
            <a:xfrm>
              <a:off x="9610725" y="4705350"/>
              <a:ext cx="0" cy="333375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2F8BF20-8352-5327-8613-D217DA30EC57}"/>
                </a:ext>
              </a:extLst>
            </p:cNvPr>
            <p:cNvCxnSpPr>
              <a:cxnSpLocks/>
            </p:cNvCxnSpPr>
            <p:nvPr/>
          </p:nvCxnSpPr>
          <p:spPr>
            <a:xfrm>
              <a:off x="7991475" y="5276850"/>
              <a:ext cx="1295400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31" name="Picture 230" descr="\documentclass{article}&#10;\usepackage{xcolor}&#10;\usepackage{amsmath}&#10;\usepackage{braket}&#10;\usepackage[total={5.5in, 10in}]{geometry}  % Adjust the total width and height here&#10;\pagestyle{empty}&#10;\begin{document}&#10;&#10;{\color{red}&#10;$\Longleftarrow $ Permutation group $S_3$}&#10;&#10;&#10;\end{document}" title="IguanaTex Picture Display">
            <a:extLst>
              <a:ext uri="{FF2B5EF4-FFF2-40B4-BE49-F238E27FC236}">
                <a16:creationId xmlns:a16="http://schemas.microsoft.com/office/drawing/2014/main" id="{DFCEAB6A-7E4B-542D-D8DD-915B375A90E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3" y="5220183"/>
            <a:ext cx="3309333" cy="261902"/>
          </a:xfrm>
          <a:prstGeom prst="rect">
            <a:avLst/>
          </a:prstGeom>
        </p:spPr>
      </p:pic>
      <p:pic>
        <p:nvPicPr>
          <p:cNvPr id="232" name="Picture 231" descr="\documentclass{article}&#10;\usepackage{xcolor}&#10;\usepackage{amsmath}&#10;\usepackage{braket}&#10;\usepackage[total={5.5in, 10in}]{geometry}  % Adjust the total width and height here&#10;\pagestyle{empty}&#10;\begin{document}&#10;&#10;{\color{red}&#10;$\Longleftarrow $ Clebsch–Gordan coefficients}&#10;&#10;&#10;\end{document}" title="IguanaTex Picture Display">
            <a:extLst>
              <a:ext uri="{FF2B5EF4-FFF2-40B4-BE49-F238E27FC236}">
                <a16:creationId xmlns:a16="http://schemas.microsoft.com/office/drawing/2014/main" id="{289D834A-60CB-90F9-155D-B4155DCAF35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28" y="6354501"/>
            <a:ext cx="3768686" cy="196824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{braket}&#10;\usepackage[total={5.5in, 10in}]{geometry}  % Adjust the total width and height here&#10;\pagestyle{empty}&#10;\begin{document}&#10;&#10;$\Delta(1232)$&#10;&#10;&#10;\end{document}" title="IguanaTex Picture Display">
            <a:extLst>
              <a:ext uri="{FF2B5EF4-FFF2-40B4-BE49-F238E27FC236}">
                <a16:creationId xmlns:a16="http://schemas.microsoft.com/office/drawing/2014/main" id="{522ACF17-36A4-46AB-F43D-65F064A53F3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6" y="173356"/>
            <a:ext cx="789943" cy="2290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 \begin{align*}&#10;SU_f(2)\otimes SU_s(2)\otimes SU_{c}(3)&#10;  \end{align*}&#10;&#10;&#10;&#10;\end{document}" title="IguanaTex Picture Display">
            <a:extLst>
              <a:ext uri="{FF2B5EF4-FFF2-40B4-BE49-F238E27FC236}">
                <a16:creationId xmlns:a16="http://schemas.microsoft.com/office/drawing/2014/main" id="{CEA427A5-0D0E-1FCF-C277-3075A1E13B7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46" y="1071080"/>
            <a:ext cx="2859603" cy="259557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53B0724D-0C97-140C-9CE6-97BC4A638667}"/>
              </a:ext>
            </a:extLst>
          </p:cNvPr>
          <p:cNvSpPr txBox="1"/>
          <p:nvPr/>
        </p:nvSpPr>
        <p:spPr>
          <a:xfrm>
            <a:off x="257743" y="954310"/>
            <a:ext cx="6131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j-lt"/>
              </a:rPr>
              <a:t>The algebraic structure of a                     in a </a:t>
            </a:r>
            <a:r>
              <a:rPr lang="en-US" sz="2200" i="1" dirty="0">
                <a:latin typeface="+mj-lt"/>
              </a:rPr>
              <a:t>q</a:t>
            </a:r>
            <a:r>
              <a:rPr lang="en-US" sz="2200" i="1" baseline="30000" dirty="0">
                <a:latin typeface="+mj-lt"/>
              </a:rPr>
              <a:t>3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 picture is</a:t>
            </a:r>
          </a:p>
        </p:txBody>
      </p:sp>
      <p:pic>
        <p:nvPicPr>
          <p:cNvPr id="34" name="Picture 33" descr="\documentclass{article}&#10;\usepackage{amsmath}&#10;\usepackage{braket}&#10;\usepackage[total={5.5in, 10in}]{geometry}  % Adjust the total width and height here&#10;\pagestyle{empty}&#10;\begin{document}&#10;&#10;\begin{alignat*}{1}&#10;\Psi_\Delta = \,\phi^S \psi^c \bigg[  \, &amp;B\,\psi^{S}_{\Delta,0}\chi^S \nonumber \\&#10;+ &amp;C\,\psi^{S}_{\Delta,2} \otimes \chi^S  \nonumber \\&#10;+ &amp;D\,\frac{1}{\sqrt 2} \Big( \psi^{\lambda}_{\Delta,2} \otimes \chi^\lambda + \psi^{\rho}_{\Delta,2} \otimes \chi^\rho \Big) \bigg] .&#10;\label{eq:p-Delta WF}&#10;\end{alignat*}&#10;&#10;&#10;\end{document}" title="IguanaTex Picture Display">
            <a:extLst>
              <a:ext uri="{FF2B5EF4-FFF2-40B4-BE49-F238E27FC236}">
                <a16:creationId xmlns:a16="http://schemas.microsoft.com/office/drawing/2014/main" id="{4044C4F5-DF07-D232-3225-8828B4BE219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9" y="1584418"/>
            <a:ext cx="5135879" cy="1740407"/>
          </a:xfrm>
          <a:prstGeom prst="rect">
            <a:avLst/>
          </a:prstGeom>
        </p:spPr>
      </p:pic>
      <p:pic>
        <p:nvPicPr>
          <p:cNvPr id="250" name="Picture 249" descr="\documentclass{article}&#10;\usepackage{amsmath}&#10;\usepackage{braket}&#10;\usepackage[total={5.5in, 10in}]{geometry}  % Adjust the total width and height here&#10;\pagestyle{empty}&#10;\begin{document}&#10;&#10;$\Delta(1232)$&#10;&#10;&#10;\end{document}" title="IguanaTex Picture Display">
            <a:extLst>
              <a:ext uri="{FF2B5EF4-FFF2-40B4-BE49-F238E27FC236}">
                <a16:creationId xmlns:a16="http://schemas.microsoft.com/office/drawing/2014/main" id="{F1D5873D-8E50-7EE9-B897-F6FE935ABD2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2" y="1071045"/>
            <a:ext cx="834186" cy="241857"/>
          </a:xfrm>
          <a:prstGeom prst="rect">
            <a:avLst/>
          </a:prstGeom>
        </p:spPr>
      </p:pic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617B311-8F81-3DBE-A1B0-3A18B273D1D6}"/>
              </a:ext>
            </a:extLst>
          </p:cNvPr>
          <p:cNvGrpSpPr/>
          <p:nvPr/>
        </p:nvGrpSpPr>
        <p:grpSpPr>
          <a:xfrm>
            <a:off x="741680" y="1666240"/>
            <a:ext cx="4527586" cy="3275687"/>
            <a:chOff x="589280" y="1686560"/>
            <a:chExt cx="4527586" cy="3275687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1864D081-7A03-1D91-D724-B2667863FFD3}"/>
                </a:ext>
              </a:extLst>
            </p:cNvPr>
            <p:cNvSpPr/>
            <p:nvPr/>
          </p:nvSpPr>
          <p:spPr>
            <a:xfrm>
              <a:off x="2606215" y="3708400"/>
              <a:ext cx="360505" cy="325120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>
              <a:solidFill>
                <a:srgbClr val="15608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76A317F-6167-A834-05DB-DC85C06F77AF}"/>
                </a:ext>
              </a:extLst>
            </p:cNvPr>
            <p:cNvCxnSpPr>
              <a:cxnSpLocks/>
            </p:cNvCxnSpPr>
            <p:nvPr/>
          </p:nvCxnSpPr>
          <p:spPr>
            <a:xfrm>
              <a:off x="2804160" y="4043680"/>
              <a:ext cx="0" cy="48768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3249ABD0-B929-C12C-F74A-43D7A6A48412}"/>
                </a:ext>
              </a:extLst>
            </p:cNvPr>
            <p:cNvGrpSpPr/>
            <p:nvPr/>
          </p:nvGrpSpPr>
          <p:grpSpPr>
            <a:xfrm>
              <a:off x="589280" y="1686560"/>
              <a:ext cx="4527586" cy="3275687"/>
              <a:chOff x="589280" y="1686560"/>
              <a:chExt cx="4527586" cy="3275687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9C32E52-1359-B31E-1957-D96E65CA81F7}"/>
                  </a:ext>
                </a:extLst>
              </p:cNvPr>
              <p:cNvSpPr/>
              <p:nvPr/>
            </p:nvSpPr>
            <p:spPr>
              <a:xfrm>
                <a:off x="1757680" y="1686560"/>
                <a:ext cx="312928" cy="357632"/>
              </a:xfrm>
              <a:prstGeom prst="rect">
                <a:avLst/>
              </a:prstGeom>
              <a:solidFill>
                <a:srgbClr val="0070C0">
                  <a:alpha val="30196"/>
                </a:srgbClr>
              </a:solidFill>
              <a:ln>
                <a:solidFill>
                  <a:srgbClr val="156082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7250B324-21D0-6985-633D-54E6D3BE8900}"/>
                  </a:ext>
                </a:extLst>
              </p:cNvPr>
              <p:cNvSpPr/>
              <p:nvPr/>
            </p:nvSpPr>
            <p:spPr>
              <a:xfrm>
                <a:off x="1764792" y="2260600"/>
                <a:ext cx="289560" cy="362712"/>
              </a:xfrm>
              <a:prstGeom prst="rect">
                <a:avLst/>
              </a:prstGeom>
              <a:solidFill>
                <a:srgbClr val="0070C0">
                  <a:alpha val="30196"/>
                </a:srgbClr>
              </a:solidFill>
              <a:ln>
                <a:solidFill>
                  <a:srgbClr val="156082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1E19BD6-7B1C-D6B2-FE18-3D5CE208DA4C}"/>
                  </a:ext>
                </a:extLst>
              </p:cNvPr>
              <p:cNvSpPr/>
              <p:nvPr/>
            </p:nvSpPr>
            <p:spPr>
              <a:xfrm>
                <a:off x="1764792" y="2829560"/>
                <a:ext cx="294640" cy="354584"/>
              </a:xfrm>
              <a:prstGeom prst="rect">
                <a:avLst/>
              </a:prstGeom>
              <a:solidFill>
                <a:srgbClr val="0070C0">
                  <a:alpha val="30196"/>
                </a:srgbClr>
              </a:solidFill>
              <a:ln>
                <a:solidFill>
                  <a:srgbClr val="156082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66A77B46-B566-49AB-6AE0-F05EB49D50D0}"/>
                  </a:ext>
                </a:extLst>
              </p:cNvPr>
              <p:cNvCxnSpPr>
                <a:cxnSpLocks/>
                <a:stCxn id="172" idx="2"/>
                <a:endCxn id="174" idx="0"/>
              </p:cNvCxnSpPr>
              <p:nvPr/>
            </p:nvCxnSpPr>
            <p:spPr>
              <a:xfrm flipH="1">
                <a:off x="1909572" y="2044192"/>
                <a:ext cx="4572" cy="21640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CF3E4DE-7957-C0B2-287F-180CE6F945B8}"/>
                  </a:ext>
                </a:extLst>
              </p:cNvPr>
              <p:cNvCxnSpPr>
                <a:cxnSpLocks/>
                <a:stCxn id="174" idx="2"/>
                <a:endCxn id="175" idx="0"/>
              </p:cNvCxnSpPr>
              <p:nvPr/>
            </p:nvCxnSpPr>
            <p:spPr>
              <a:xfrm>
                <a:off x="1909572" y="2623312"/>
                <a:ext cx="2540" cy="20624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0082D3F0-59E4-D0A0-CFD6-24C576D9528B}"/>
                  </a:ext>
                </a:extLst>
              </p:cNvPr>
              <p:cNvCxnSpPr>
                <a:cxnSpLocks/>
                <a:stCxn id="175" idx="2"/>
              </p:cNvCxnSpPr>
              <p:nvPr/>
            </p:nvCxnSpPr>
            <p:spPr>
              <a:xfrm flipH="1">
                <a:off x="1910080" y="3184144"/>
                <a:ext cx="2032" cy="134721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7D08AE09-4F7D-3716-4C75-31E1021BC87F}"/>
                  </a:ext>
                </a:extLst>
              </p:cNvPr>
              <p:cNvSpPr txBox="1"/>
              <p:nvPr/>
            </p:nvSpPr>
            <p:spPr>
              <a:xfrm>
                <a:off x="589280" y="4531360"/>
                <a:ext cx="4527586" cy="43088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156082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Fit to the data of helicity amplitudes</a:t>
                </a:r>
              </a:p>
            </p:txBody>
          </p:sp>
        </p:grpSp>
      </p:grpSp>
      <p:pic>
        <p:nvPicPr>
          <p:cNvPr id="68" name="Picture 67" descr="\documentclass{article}&#10;\usepackage{amsmath}&#10;\usepackage{braket}&#10;\usepackage[total={5.5in, 10in}]{geometry}  % Adjust the total width and height here&#10;\pagestyle{empty}&#10;\begin{document}&#10;&#10;\begin{align*}&#10;\psi^\alpha_{X,L} = &amp;\ \sum_{N} a_N \, \Psi_{NLM}^\alpha.&#10;\end{align*}&#10;&#10;&#10;\end{document}" title="IguanaTex Picture Display">
            <a:extLst>
              <a:ext uri="{FF2B5EF4-FFF2-40B4-BE49-F238E27FC236}">
                <a16:creationId xmlns:a16="http://schemas.microsoft.com/office/drawing/2014/main" id="{58DBBFDC-23A7-2BB3-0232-A1D997CDF52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1" y="3672840"/>
            <a:ext cx="2563950" cy="557244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A3E6CBFA-CACE-1A95-8505-B1CE1DEFB01F}"/>
              </a:ext>
            </a:extLst>
          </p:cNvPr>
          <p:cNvGrpSpPr/>
          <p:nvPr/>
        </p:nvGrpSpPr>
        <p:grpSpPr>
          <a:xfrm>
            <a:off x="9661002" y="498998"/>
            <a:ext cx="2092960" cy="2092960"/>
            <a:chOff x="538480" y="792480"/>
            <a:chExt cx="2092960" cy="209296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04D6502-7D37-D8C4-0D8E-EF621FEDAF5C}"/>
                </a:ext>
              </a:extLst>
            </p:cNvPr>
            <p:cNvSpPr/>
            <p:nvPr/>
          </p:nvSpPr>
          <p:spPr>
            <a:xfrm>
              <a:off x="538480" y="792480"/>
              <a:ext cx="2092960" cy="20929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279D13D-857E-4900-876E-AEBF5B39D256}"/>
                </a:ext>
              </a:extLst>
            </p:cNvPr>
            <p:cNvSpPr/>
            <p:nvPr/>
          </p:nvSpPr>
          <p:spPr>
            <a:xfrm>
              <a:off x="873760" y="1270000"/>
              <a:ext cx="660400" cy="660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857B1BA-8398-C9EC-8175-12DBAA4A67BB}"/>
                </a:ext>
              </a:extLst>
            </p:cNvPr>
            <p:cNvSpPr/>
            <p:nvPr/>
          </p:nvSpPr>
          <p:spPr>
            <a:xfrm>
              <a:off x="1666240" y="1371600"/>
              <a:ext cx="660400" cy="660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2EC2D3F-5ACF-A8F4-992D-5E8406E1FD88}"/>
                </a:ext>
              </a:extLst>
            </p:cNvPr>
            <p:cNvSpPr/>
            <p:nvPr/>
          </p:nvSpPr>
          <p:spPr>
            <a:xfrm>
              <a:off x="1229360" y="1991360"/>
              <a:ext cx="660400" cy="6604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ED9964F-D7D3-3076-048E-C01AFDBCB6D6}"/>
              </a:ext>
            </a:extLst>
          </p:cNvPr>
          <p:cNvGrpSpPr/>
          <p:nvPr/>
        </p:nvGrpSpPr>
        <p:grpSpPr>
          <a:xfrm>
            <a:off x="1341120" y="1652016"/>
            <a:ext cx="3340608" cy="2401824"/>
            <a:chOff x="1341120" y="1652016"/>
            <a:chExt cx="3340608" cy="240182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34A544C-46C1-DB4D-E136-166F392FB058}"/>
                </a:ext>
              </a:extLst>
            </p:cNvPr>
            <p:cNvSpPr/>
            <p:nvPr/>
          </p:nvSpPr>
          <p:spPr>
            <a:xfrm>
              <a:off x="2743200" y="2791968"/>
              <a:ext cx="524256" cy="420624"/>
            </a:xfrm>
            <a:prstGeom prst="rect">
              <a:avLst/>
            </a:prstGeom>
            <a:solidFill>
              <a:srgbClr val="7030A0">
                <a:alpha val="30196"/>
              </a:srgbClr>
            </a:solidFill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92CB9DC-1676-3454-D693-5F1347EFED67}"/>
                </a:ext>
              </a:extLst>
            </p:cNvPr>
            <p:cNvGrpSpPr/>
            <p:nvPr/>
          </p:nvGrpSpPr>
          <p:grpSpPr>
            <a:xfrm>
              <a:off x="1341120" y="1652016"/>
              <a:ext cx="3340608" cy="2401824"/>
              <a:chOff x="1341120" y="1652016"/>
              <a:chExt cx="3340608" cy="2401824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3E3EF7CD-34C5-6479-5E52-5276A8522FDC}"/>
                  </a:ext>
                </a:extLst>
              </p:cNvPr>
              <p:cNvGrpSpPr/>
              <p:nvPr/>
            </p:nvGrpSpPr>
            <p:grpSpPr>
              <a:xfrm>
                <a:off x="1341120" y="1652016"/>
                <a:ext cx="2966720" cy="2401824"/>
                <a:chOff x="1341120" y="1652016"/>
                <a:chExt cx="2966720" cy="2401824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AF9127A8-D4FB-98C6-CD2F-3A8E616F1B45}"/>
                    </a:ext>
                  </a:extLst>
                </p:cNvPr>
                <p:cNvGrpSpPr/>
                <p:nvPr/>
              </p:nvGrpSpPr>
              <p:grpSpPr>
                <a:xfrm>
                  <a:off x="1341120" y="1652016"/>
                  <a:ext cx="2966720" cy="2401824"/>
                  <a:chOff x="1341120" y="1652016"/>
                  <a:chExt cx="2966720" cy="2401824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47E78B98-920A-0A93-1611-1197D8FA1B2B}"/>
                      </a:ext>
                    </a:extLst>
                  </p:cNvPr>
                  <p:cNvGrpSpPr/>
                  <p:nvPr/>
                </p:nvGrpSpPr>
                <p:grpSpPr>
                  <a:xfrm>
                    <a:off x="1341120" y="2097024"/>
                    <a:ext cx="2966720" cy="1956816"/>
                    <a:chOff x="1341120" y="2097024"/>
                    <a:chExt cx="2966720" cy="1956816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F2537388-9649-9846-9FC9-5D655A7F15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5280" y="2097024"/>
                      <a:ext cx="2702560" cy="1489456"/>
                      <a:chOff x="1605280" y="2097024"/>
                      <a:chExt cx="2702560" cy="1489456"/>
                    </a:xfrm>
                  </p:grpSpPr>
                  <p:grpSp>
                    <p:nvGrpSpPr>
                      <p:cNvPr id="87" name="Group 86">
                        <a:extLst>
                          <a:ext uri="{FF2B5EF4-FFF2-40B4-BE49-F238E27FC236}">
                            <a16:creationId xmlns:a16="http://schemas.microsoft.com/office/drawing/2014/main" id="{206D2735-F2F6-3D84-19C6-7DF54EB4EE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5280" y="2097024"/>
                        <a:ext cx="607568" cy="1489456"/>
                        <a:chOff x="1605280" y="2097024"/>
                        <a:chExt cx="607568" cy="1489456"/>
                      </a:xfrm>
                    </p:grpSpPr>
                    <p:cxnSp>
                      <p:nvCxnSpPr>
                        <p:cNvPr id="82" name="Straight Connector 81">
                          <a:extLst>
                            <a:ext uri="{FF2B5EF4-FFF2-40B4-BE49-F238E27FC236}">
                              <a16:creationId xmlns:a16="http://schemas.microsoft.com/office/drawing/2014/main" id="{4DD7B0D0-3B74-DA41-348A-324770F44BD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605280" y="2097024"/>
                          <a:ext cx="589280" cy="229616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5"/>
                        </a:lnRef>
                        <a:fillRef idx="0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Straight Connector 82">
                          <a:extLst>
                            <a:ext uri="{FF2B5EF4-FFF2-40B4-BE49-F238E27FC236}">
                              <a16:creationId xmlns:a16="http://schemas.microsoft.com/office/drawing/2014/main" id="{AF72513C-0E51-AC1C-30CB-B3F471E2CA8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625600" y="2688336"/>
                          <a:ext cx="587248" cy="227584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5"/>
                        </a:lnRef>
                        <a:fillRef idx="0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" name="Straight Connector 83">
                          <a:extLst>
                            <a:ext uri="{FF2B5EF4-FFF2-40B4-BE49-F238E27FC236}">
                              <a16:creationId xmlns:a16="http://schemas.microsoft.com/office/drawing/2014/main" id="{240D793A-5017-DD10-EDCB-538654A372A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615440" y="2326640"/>
                          <a:ext cx="0" cy="125984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5"/>
                        </a:lnRef>
                        <a:fillRef idx="0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88" name="Straight Connector 87">
                        <a:extLst>
                          <a:ext uri="{FF2B5EF4-FFF2-40B4-BE49-F238E27FC236}">
                            <a16:creationId xmlns:a16="http://schemas.microsoft.com/office/drawing/2014/main" id="{384045DD-0198-A5F1-9E6C-6C4E967799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915920" y="3224784"/>
                        <a:ext cx="0" cy="204216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>
                        <a:extLst>
                          <a:ext uri="{FF2B5EF4-FFF2-40B4-BE49-F238E27FC236}">
                            <a16:creationId xmlns:a16="http://schemas.microsoft.com/office/drawing/2014/main" id="{26ED1A73-50A8-5570-24D7-23E92DE156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625600" y="3429000"/>
                        <a:ext cx="268224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Straight Connector 93">
                        <a:extLst>
                          <a:ext uri="{FF2B5EF4-FFF2-40B4-BE49-F238E27FC236}">
                            <a16:creationId xmlns:a16="http://schemas.microsoft.com/office/drawing/2014/main" id="{69CBDBCC-B245-F9C0-4814-8F01CC2DBC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97680" y="3210560"/>
                        <a:ext cx="0" cy="21844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A391BE62-6930-87E9-0546-ABC228F65B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1120" y="3586480"/>
                      <a:ext cx="2773680" cy="46736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5B4FEBA-364C-BE05-8021-CC366C3ABD9F}"/>
                      </a:ext>
                    </a:extLst>
                  </p:cNvPr>
                  <p:cNvSpPr/>
                  <p:nvPr/>
                </p:nvSpPr>
                <p:spPr>
                  <a:xfrm>
                    <a:off x="2188464" y="1652016"/>
                    <a:ext cx="524256" cy="445008"/>
                  </a:xfrm>
                  <a:prstGeom prst="rect">
                    <a:avLst/>
                  </a:prstGeom>
                  <a:solidFill>
                    <a:srgbClr val="7030A0">
                      <a:alpha val="30196"/>
                    </a:srgbClr>
                  </a:solidFill>
                  <a:ln>
                    <a:solidFill>
                      <a:schemeClr val="accent5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F05F9420-A247-DEA4-E6D7-69F75F97C9B9}"/>
                    </a:ext>
                  </a:extLst>
                </p:cNvPr>
                <p:cNvSpPr/>
                <p:nvPr/>
              </p:nvSpPr>
              <p:spPr>
                <a:xfrm>
                  <a:off x="2194560" y="2225040"/>
                  <a:ext cx="524256" cy="457200"/>
                </a:xfrm>
                <a:prstGeom prst="rect">
                  <a:avLst/>
                </a:prstGeom>
                <a:solidFill>
                  <a:srgbClr val="7030A0">
                    <a:alpha val="30196"/>
                  </a:srgbClr>
                </a:solidFill>
                <a:ln>
                  <a:solidFill>
                    <a:schemeClr val="accent5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2462328-F2BA-D761-DD3B-5497CA51FFBC}"/>
                  </a:ext>
                </a:extLst>
              </p:cNvPr>
              <p:cNvSpPr/>
              <p:nvPr/>
            </p:nvSpPr>
            <p:spPr>
              <a:xfrm>
                <a:off x="4157472" y="2798064"/>
                <a:ext cx="524256" cy="420624"/>
              </a:xfrm>
              <a:prstGeom prst="rect">
                <a:avLst/>
              </a:prstGeom>
              <a:solidFill>
                <a:srgbClr val="7030A0">
                  <a:alpha val="30196"/>
                </a:srgbClr>
              </a:solidFill>
              <a:ln>
                <a:solidFill>
                  <a:schemeClr val="accent5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474DDC9-DEE1-8F9A-0D29-D199F311E069}"/>
              </a:ext>
            </a:extLst>
          </p:cNvPr>
          <p:cNvGrpSpPr/>
          <p:nvPr/>
        </p:nvGrpSpPr>
        <p:grpSpPr>
          <a:xfrm>
            <a:off x="3056255" y="3608832"/>
            <a:ext cx="4610100" cy="3137409"/>
            <a:chOff x="3056255" y="3608832"/>
            <a:chExt cx="4610100" cy="3137409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8F23A48-8400-87EF-359C-7149306A0393}"/>
                </a:ext>
              </a:extLst>
            </p:cNvPr>
            <p:cNvGrpSpPr/>
            <p:nvPr/>
          </p:nvGrpSpPr>
          <p:grpSpPr>
            <a:xfrm>
              <a:off x="3056255" y="4043680"/>
              <a:ext cx="4610100" cy="2702561"/>
              <a:chOff x="3076575" y="4060903"/>
              <a:chExt cx="4610100" cy="273042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856EF5-3206-3C7D-8601-C6DAEEC7FC22}"/>
                  </a:ext>
                </a:extLst>
              </p:cNvPr>
              <p:cNvSpPr/>
              <p:nvPr/>
            </p:nvSpPr>
            <p:spPr>
              <a:xfrm>
                <a:off x="3076575" y="5086350"/>
                <a:ext cx="4610100" cy="1704975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DE44BD7-2B73-2841-7AB3-51018EAA8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2960" y="4060903"/>
                <a:ext cx="0" cy="1016209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589E571-2900-E790-123F-27813501951D}"/>
                </a:ext>
              </a:extLst>
            </p:cNvPr>
            <p:cNvSpPr/>
            <p:nvPr/>
          </p:nvSpPr>
          <p:spPr>
            <a:xfrm>
              <a:off x="3157728" y="3608832"/>
              <a:ext cx="762000" cy="445008"/>
            </a:xfrm>
            <a:prstGeom prst="rect">
              <a:avLst/>
            </a:prstGeom>
            <a:solidFill>
              <a:srgbClr val="D86ECC">
                <a:alpha val="30196"/>
              </a:srgbClr>
            </a:solidFill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058BCE1-BB20-CBEC-FF17-FADF92617E90}"/>
              </a:ext>
            </a:extLst>
          </p:cNvPr>
          <p:cNvGrpSpPr/>
          <p:nvPr/>
        </p:nvGrpSpPr>
        <p:grpSpPr>
          <a:xfrm>
            <a:off x="4495800" y="4524375"/>
            <a:ext cx="2892552" cy="1681353"/>
            <a:chOff x="4495800" y="4524375"/>
            <a:chExt cx="2892552" cy="1681353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7DFFCCE3-6CDC-694F-E34E-B662A17CED4D}"/>
                </a:ext>
              </a:extLst>
            </p:cNvPr>
            <p:cNvGrpSpPr/>
            <p:nvPr/>
          </p:nvGrpSpPr>
          <p:grpSpPr>
            <a:xfrm>
              <a:off x="4495800" y="4524375"/>
              <a:ext cx="1638300" cy="1358265"/>
              <a:chOff x="4495800" y="4524375"/>
              <a:chExt cx="1638300" cy="1358265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B9487B3C-C4D9-1F33-6355-BF261AFB2A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98848" y="5742432"/>
                <a:ext cx="310896" cy="14020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FCDE2DA-A7AE-9A8B-F7D3-F36C7A2EFE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5800" y="4524375"/>
                <a:ext cx="0" cy="1224153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91794DC-9D16-2177-483A-41FCD84F0E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95800" y="4533900"/>
                <a:ext cx="16383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431CC85-24F2-145C-3E4E-9CFF932FE433}"/>
                </a:ext>
              </a:extLst>
            </p:cNvPr>
            <p:cNvSpPr/>
            <p:nvPr/>
          </p:nvSpPr>
          <p:spPr>
            <a:xfrm>
              <a:off x="4803648" y="5858256"/>
              <a:ext cx="2584704" cy="347472"/>
            </a:xfrm>
            <a:prstGeom prst="rect">
              <a:avLst/>
            </a:prstGeom>
            <a:solidFill>
              <a:srgbClr val="E97132">
                <a:alpha val="30196"/>
              </a:srgbClr>
            </a:solidFill>
            <a:ln>
              <a:solidFill>
                <a:srgbClr val="E9713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33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54D3AD8-2C80-142D-BA99-0F69D317AF8C}"/>
              </a:ext>
            </a:extLst>
          </p:cNvPr>
          <p:cNvGrpSpPr/>
          <p:nvPr/>
        </p:nvGrpSpPr>
        <p:grpSpPr>
          <a:xfrm>
            <a:off x="4470400" y="81280"/>
            <a:ext cx="1442720" cy="1807296"/>
            <a:chOff x="3688080" y="70548"/>
            <a:chExt cx="2092960" cy="26218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D86283-383F-02EC-37B8-C59B54CEF382}"/>
                </a:ext>
              </a:extLst>
            </p:cNvPr>
            <p:cNvGrpSpPr/>
            <p:nvPr/>
          </p:nvGrpSpPr>
          <p:grpSpPr>
            <a:xfrm>
              <a:off x="3688080" y="599440"/>
              <a:ext cx="2092960" cy="2092960"/>
              <a:chOff x="538480" y="792480"/>
              <a:chExt cx="2092960" cy="209296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E3F18A1-9887-3CF2-54AE-96CD2EF29246}"/>
                  </a:ext>
                </a:extLst>
              </p:cNvPr>
              <p:cNvSpPr/>
              <p:nvPr/>
            </p:nvSpPr>
            <p:spPr>
              <a:xfrm>
                <a:off x="538480" y="792480"/>
                <a:ext cx="2092960" cy="20929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308A8FC-6E1D-335C-AA44-7E71A33833A1}"/>
                  </a:ext>
                </a:extLst>
              </p:cNvPr>
              <p:cNvSpPr/>
              <p:nvPr/>
            </p:nvSpPr>
            <p:spPr>
              <a:xfrm>
                <a:off x="873760" y="1270000"/>
                <a:ext cx="660400" cy="6604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94AA30A-1CCE-8B67-A6CD-60888A342CE8}"/>
                  </a:ext>
                </a:extLst>
              </p:cNvPr>
              <p:cNvSpPr/>
              <p:nvPr/>
            </p:nvSpPr>
            <p:spPr>
              <a:xfrm>
                <a:off x="1666240" y="1371600"/>
                <a:ext cx="660400" cy="660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1CC36AF-AF59-8DFA-DA6A-2882E92E0BF0}"/>
                  </a:ext>
                </a:extLst>
              </p:cNvPr>
              <p:cNvSpPr/>
              <p:nvPr/>
            </p:nvSpPr>
            <p:spPr>
              <a:xfrm>
                <a:off x="1229360" y="1991360"/>
                <a:ext cx="660400" cy="6604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E5273C-A731-F1DB-F3C7-C2CEC6D66CF7}"/>
                </a:ext>
              </a:extLst>
            </p:cNvPr>
            <p:cNvSpPr txBox="1"/>
            <p:nvPr/>
          </p:nvSpPr>
          <p:spPr>
            <a:xfrm>
              <a:off x="4085751" y="70548"/>
              <a:ext cx="842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proton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5D2070-49B0-4059-FAA3-554116ED9D1B}"/>
              </a:ext>
            </a:extLst>
          </p:cNvPr>
          <p:cNvGrpSpPr/>
          <p:nvPr/>
        </p:nvGrpSpPr>
        <p:grpSpPr>
          <a:xfrm>
            <a:off x="9377680" y="233681"/>
            <a:ext cx="1463040" cy="1661899"/>
            <a:chOff x="9377680" y="335281"/>
            <a:chExt cx="2092960" cy="23774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9DC25E-300A-AC6D-EF37-CDC72C57B12A}"/>
                </a:ext>
              </a:extLst>
            </p:cNvPr>
            <p:cNvGrpSpPr/>
            <p:nvPr/>
          </p:nvGrpSpPr>
          <p:grpSpPr>
            <a:xfrm>
              <a:off x="9377680" y="619760"/>
              <a:ext cx="2092960" cy="2092960"/>
              <a:chOff x="538480" y="792480"/>
              <a:chExt cx="2092960" cy="209296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41D896E-9721-F6C0-5445-AA60A3348E04}"/>
                  </a:ext>
                </a:extLst>
              </p:cNvPr>
              <p:cNvSpPr/>
              <p:nvPr/>
            </p:nvSpPr>
            <p:spPr>
              <a:xfrm>
                <a:off x="538480" y="792480"/>
                <a:ext cx="2092960" cy="20929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85B0AB9-9978-A44A-E471-848BD6138A11}"/>
                  </a:ext>
                </a:extLst>
              </p:cNvPr>
              <p:cNvSpPr/>
              <p:nvPr/>
            </p:nvSpPr>
            <p:spPr>
              <a:xfrm>
                <a:off x="873760" y="1270000"/>
                <a:ext cx="660400" cy="6604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q’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E7E51AF-B76E-CFC5-1E67-469BBB4114F8}"/>
                  </a:ext>
                </a:extLst>
              </p:cNvPr>
              <p:cNvSpPr/>
              <p:nvPr/>
            </p:nvSpPr>
            <p:spPr>
              <a:xfrm>
                <a:off x="1666240" y="1371600"/>
                <a:ext cx="660400" cy="660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q’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725216F-655D-3802-1D96-D7825ECEF2F8}"/>
                  </a:ext>
                </a:extLst>
              </p:cNvPr>
              <p:cNvSpPr/>
              <p:nvPr/>
            </p:nvSpPr>
            <p:spPr>
              <a:xfrm>
                <a:off x="1229360" y="1991360"/>
                <a:ext cx="660400" cy="6604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q’</a:t>
                </a:r>
              </a:p>
            </p:txBody>
          </p:sp>
        </p:grpSp>
        <p:pic>
          <p:nvPicPr>
            <p:cNvPr id="16" name="Picture 15" descr="\documentclass{article}&#10;\usepackage{amsmath}&#10;\usepackage{braket}&#10;\usepackage[total={5.5in, 10in}]{geometry}  % Adjust the total width and height here&#10;\pagestyle{empty}&#10;\begin{document}&#10;&#10;$\Delta(1232)$&#10;&#10;&#10;\end{document}" title="IguanaTex Picture Display">
              <a:extLst>
                <a:ext uri="{FF2B5EF4-FFF2-40B4-BE49-F238E27FC236}">
                  <a16:creationId xmlns:a16="http://schemas.microsoft.com/office/drawing/2014/main" id="{522ACF17-36A4-46AB-F43D-65F064A53F34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601" y="335281"/>
              <a:ext cx="789943" cy="22902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824737-CF4D-CA8D-CAE9-FA4BD2F8C00D}"/>
              </a:ext>
            </a:extLst>
          </p:cNvPr>
          <p:cNvGrpSpPr/>
          <p:nvPr/>
        </p:nvGrpSpPr>
        <p:grpSpPr>
          <a:xfrm>
            <a:off x="6088382" y="1360635"/>
            <a:ext cx="3050407" cy="488992"/>
            <a:chOff x="1437373" y="1431783"/>
            <a:chExt cx="2525417" cy="48899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A12C24-34CB-D7F6-DFDF-83B2E8D4A36D}"/>
                </a:ext>
              </a:extLst>
            </p:cNvPr>
            <p:cNvCxnSpPr>
              <a:cxnSpLocks/>
            </p:cNvCxnSpPr>
            <p:nvPr/>
          </p:nvCxnSpPr>
          <p:spPr>
            <a:xfrm>
              <a:off x="1443789" y="1431783"/>
              <a:ext cx="2517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1BFE1C5-EAAB-E062-33B9-EE7FE6ECA4A4}"/>
                </a:ext>
              </a:extLst>
            </p:cNvPr>
            <p:cNvCxnSpPr>
              <a:cxnSpLocks/>
            </p:cNvCxnSpPr>
            <p:nvPr/>
          </p:nvCxnSpPr>
          <p:spPr>
            <a:xfrm>
              <a:off x="1437373" y="1674655"/>
              <a:ext cx="2517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DA6849C-3E39-30E8-64EB-20E74A55844B}"/>
                </a:ext>
              </a:extLst>
            </p:cNvPr>
            <p:cNvCxnSpPr>
              <a:cxnSpLocks/>
            </p:cNvCxnSpPr>
            <p:nvPr/>
          </p:nvCxnSpPr>
          <p:spPr>
            <a:xfrm>
              <a:off x="1445783" y="1920775"/>
              <a:ext cx="2517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1ED4B83-C249-FEC0-FFF8-B4E29F29F2B6}"/>
              </a:ext>
            </a:extLst>
          </p:cNvPr>
          <p:cNvSpPr/>
          <p:nvPr/>
        </p:nvSpPr>
        <p:spPr>
          <a:xfrm rot="2627238">
            <a:off x="6477568" y="730171"/>
            <a:ext cx="1306331" cy="220247"/>
          </a:xfrm>
          <a:custGeom>
            <a:avLst/>
            <a:gdLst>
              <a:gd name="connsiteX0" fmla="*/ 0 w 8638673"/>
              <a:gd name="connsiteY0" fmla="*/ 1431760 h 1455825"/>
              <a:gd name="connsiteX1" fmla="*/ 721894 w 8638673"/>
              <a:gd name="connsiteY1" fmla="*/ 12034 h 1455825"/>
              <a:gd name="connsiteX2" fmla="*/ 1431757 w 8638673"/>
              <a:gd name="connsiteY2" fmla="*/ 1443792 h 1455825"/>
              <a:gd name="connsiteX3" fmla="*/ 2153652 w 8638673"/>
              <a:gd name="connsiteY3" fmla="*/ 24065 h 1455825"/>
              <a:gd name="connsiteX4" fmla="*/ 2875547 w 8638673"/>
              <a:gd name="connsiteY4" fmla="*/ 1443792 h 1455825"/>
              <a:gd name="connsiteX5" fmla="*/ 3585410 w 8638673"/>
              <a:gd name="connsiteY5" fmla="*/ 12034 h 1455825"/>
              <a:gd name="connsiteX6" fmla="*/ 4307305 w 8638673"/>
              <a:gd name="connsiteY6" fmla="*/ 1431760 h 1455825"/>
              <a:gd name="connsiteX7" fmla="*/ 5041231 w 8638673"/>
              <a:gd name="connsiteY7" fmla="*/ 24065 h 1455825"/>
              <a:gd name="connsiteX8" fmla="*/ 5751094 w 8638673"/>
              <a:gd name="connsiteY8" fmla="*/ 1443792 h 1455825"/>
              <a:gd name="connsiteX9" fmla="*/ 6460957 w 8638673"/>
              <a:gd name="connsiteY9" fmla="*/ 12034 h 1455825"/>
              <a:gd name="connsiteX10" fmla="*/ 7182852 w 8638673"/>
              <a:gd name="connsiteY10" fmla="*/ 1455823 h 1455825"/>
              <a:gd name="connsiteX11" fmla="*/ 7916778 w 8638673"/>
              <a:gd name="connsiteY11" fmla="*/ 2 h 1455825"/>
              <a:gd name="connsiteX12" fmla="*/ 8638673 w 8638673"/>
              <a:gd name="connsiteY12" fmla="*/ 1443792 h 14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38673" h="1455825">
                <a:moveTo>
                  <a:pt x="0" y="1431760"/>
                </a:moveTo>
                <a:cubicBezTo>
                  <a:pt x="241634" y="720894"/>
                  <a:pt x="483268" y="10029"/>
                  <a:pt x="721894" y="12034"/>
                </a:cubicBezTo>
                <a:cubicBezTo>
                  <a:pt x="960520" y="14039"/>
                  <a:pt x="1193131" y="1441787"/>
                  <a:pt x="1431757" y="1443792"/>
                </a:cubicBezTo>
                <a:cubicBezTo>
                  <a:pt x="1670383" y="1445797"/>
                  <a:pt x="1913020" y="24065"/>
                  <a:pt x="2153652" y="24065"/>
                </a:cubicBezTo>
                <a:cubicBezTo>
                  <a:pt x="2394284" y="24065"/>
                  <a:pt x="2636921" y="1445797"/>
                  <a:pt x="2875547" y="1443792"/>
                </a:cubicBezTo>
                <a:cubicBezTo>
                  <a:pt x="3114173" y="1441787"/>
                  <a:pt x="3346784" y="14039"/>
                  <a:pt x="3585410" y="12034"/>
                </a:cubicBezTo>
                <a:cubicBezTo>
                  <a:pt x="3824036" y="10029"/>
                  <a:pt x="4064668" y="1429755"/>
                  <a:pt x="4307305" y="1431760"/>
                </a:cubicBezTo>
                <a:cubicBezTo>
                  <a:pt x="4549942" y="1433765"/>
                  <a:pt x="4800600" y="22060"/>
                  <a:pt x="5041231" y="24065"/>
                </a:cubicBezTo>
                <a:cubicBezTo>
                  <a:pt x="5281862" y="26070"/>
                  <a:pt x="5514473" y="1445797"/>
                  <a:pt x="5751094" y="1443792"/>
                </a:cubicBezTo>
                <a:cubicBezTo>
                  <a:pt x="5987715" y="1441787"/>
                  <a:pt x="6222331" y="10029"/>
                  <a:pt x="6460957" y="12034"/>
                </a:cubicBezTo>
                <a:cubicBezTo>
                  <a:pt x="6699583" y="14039"/>
                  <a:pt x="6940215" y="1457828"/>
                  <a:pt x="7182852" y="1455823"/>
                </a:cubicBezTo>
                <a:cubicBezTo>
                  <a:pt x="7425489" y="1453818"/>
                  <a:pt x="7674141" y="2007"/>
                  <a:pt x="7916778" y="2"/>
                </a:cubicBezTo>
                <a:cubicBezTo>
                  <a:pt x="8159415" y="-2003"/>
                  <a:pt x="8588541" y="1128966"/>
                  <a:pt x="8638673" y="144379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32" dirty="0"/>
          </a:p>
        </p:txBody>
      </p:sp>
      <p:pic>
        <p:nvPicPr>
          <p:cNvPr id="35" name="Picture 34" descr="\documentclass{article}&#10;\usepackage{amsmath}&#10;\usepackage{braket}&#10;\usepackage[total={5.5in, 10in}]{geometry}  % Adjust the total width and height here&#10;\pagestyle{empty}&#10;\begin{document}&#10;&#10;$\gamma$&#10;&#10;&#10;\end{document}" title="IguanaTex Picture Display">
            <a:extLst>
              <a:ext uri="{FF2B5EF4-FFF2-40B4-BE49-F238E27FC236}">
                <a16:creationId xmlns:a16="http://schemas.microsoft.com/office/drawing/2014/main" id="{02149EFA-6197-7E5C-B635-D86DB82F04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35" y="398350"/>
            <a:ext cx="203429" cy="24914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E99E978-B9E8-EF4C-A692-94DA9BE901AD}"/>
              </a:ext>
            </a:extLst>
          </p:cNvPr>
          <p:cNvSpPr txBox="1"/>
          <p:nvPr/>
        </p:nvSpPr>
        <p:spPr>
          <a:xfrm>
            <a:off x="110088" y="202942"/>
            <a:ext cx="46167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Transition: quark core contribution</a:t>
            </a:r>
          </a:p>
        </p:txBody>
      </p:sp>
      <p:pic>
        <p:nvPicPr>
          <p:cNvPr id="76" name="Picture 75" descr="\documentclass{article}&#10;\usepackage{amsmath}&#10;\usepackage{bm}&#10;\pagestyle{empty}&#10;\begin{document}&#10;&#10;\begin{eqnarray*}&amp;P_i=(E_N,0,0,-|\bm k|)&#10;\end{eqnarray*}&#10;&#10;&#10;\end{document}" title="IguanaTex Picture Display">
            <a:extLst>
              <a:ext uri="{FF2B5EF4-FFF2-40B4-BE49-F238E27FC236}">
                <a16:creationId xmlns:a16="http://schemas.microsoft.com/office/drawing/2014/main" id="{D2D12AFC-42D2-B9D2-B7F9-C95CDB4710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81" y="1973070"/>
            <a:ext cx="1876964" cy="2158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511A7B8-00DA-759D-F169-E3826B52B6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98" y="5572672"/>
            <a:ext cx="1696199" cy="449681"/>
          </a:xfrm>
          <a:prstGeom prst="rect">
            <a:avLst/>
          </a:prstGeom>
        </p:spPr>
      </p:pic>
      <p:pic>
        <p:nvPicPr>
          <p:cNvPr id="124" name="Picture 123" descr="\documentclass{article}&#10;\usepackage{amsmath}&#10;\usepackage{bm}&#10;\pagestyle{empty}&#10;\begin{document}&#10;&#10;\begin{align*}&#10;\epsilon^0_\mu=\frac{1}{Q}(|\bm k|,0,0,\omega).&#10;\end{align*}&#10;&#10;&#10;\end{document}" title="IguanaTex Picture Display">
            <a:extLst>
              <a:ext uri="{FF2B5EF4-FFF2-40B4-BE49-F238E27FC236}">
                <a16:creationId xmlns:a16="http://schemas.microsoft.com/office/drawing/2014/main" id="{59D1BFD5-FD2B-C6C1-9D32-4795793B80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33" y="5518383"/>
            <a:ext cx="1812400" cy="478592"/>
          </a:xfrm>
          <a:prstGeom prst="rect">
            <a:avLst/>
          </a:prstGeom>
        </p:spPr>
      </p:pic>
      <p:pic>
        <p:nvPicPr>
          <p:cNvPr id="73" name="Picture 72" descr="\documentclass{article}&#10;\usepackage{amsmath}&#10;\usepackage{bm}&#10;\pagestyle{empty}&#10;\begin{document}&#10;&#10;\begin{eqnarray*}k=(\omega,0,0,|\bm k|)&#10;\end{eqnarray*}&#10;&#10;&#10;\end{document}" title="IguanaTex Picture Display">
            <a:extLst>
              <a:ext uri="{FF2B5EF4-FFF2-40B4-BE49-F238E27FC236}">
                <a16:creationId xmlns:a16="http://schemas.microsoft.com/office/drawing/2014/main" id="{9517090F-E647-C0E2-69B2-9B5A20D874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21" y="428750"/>
            <a:ext cx="1434260" cy="215807"/>
          </a:xfrm>
          <a:prstGeom prst="rect">
            <a:avLst/>
          </a:prstGeom>
        </p:spPr>
      </p:pic>
      <p:pic>
        <p:nvPicPr>
          <p:cNvPr id="78" name="Picture 77" descr="\documentclass{article}&#10;\usepackage{amsmath}&#10;\usepackage{bm}&#10;\pagestyle{empty}&#10;\begin{document}&#10;&#10;\begin{eqnarray*}P_f=(M_{N^*},0,0,0)&#10;\end{eqnarray*}&#10;&#10;&#10;\end{document}" title="IguanaTex Picture Display">
            <a:extLst>
              <a:ext uri="{FF2B5EF4-FFF2-40B4-BE49-F238E27FC236}">
                <a16:creationId xmlns:a16="http://schemas.microsoft.com/office/drawing/2014/main" id="{5356DB38-D33B-0A8F-33FB-AE455605395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01" y="2013709"/>
            <a:ext cx="1743635" cy="224853"/>
          </a:xfrm>
          <a:prstGeom prst="rect">
            <a:avLst/>
          </a:prstGeom>
        </p:spPr>
      </p:pic>
      <p:pic>
        <p:nvPicPr>
          <p:cNvPr id="84" name="Picture 83" descr="\documentclass{article}&#10;\usepackage{xcolor}&#10;\usepackage{amsmath}&#10;\usepackage{braket}&#10;\usepackage[total={5.5in, 10in}]{geometry}  % Adjust the total width and height here&#10;\pagestyle{empty}&#10;\begin{document}&#10;&#10;{\color{red}&#10;resonance rest frame}&#10;&#10;&#10;\end{document}" title="IguanaTex Picture Display">
            <a:extLst>
              <a:ext uri="{FF2B5EF4-FFF2-40B4-BE49-F238E27FC236}">
                <a16:creationId xmlns:a16="http://schemas.microsoft.com/office/drawing/2014/main" id="{199CCE83-9657-A247-D3E6-47EE2ABC6A3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66" y="2262241"/>
            <a:ext cx="2237396" cy="17941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ECD3D7C-A7D2-1502-2090-9DC8D50C105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45" y="6369018"/>
            <a:ext cx="894670" cy="21721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6B9AB5E-55C9-5D28-5283-2148D34FA12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50" y="6284674"/>
            <a:ext cx="1686948" cy="34882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CBB7503-FFC7-0442-00EF-56B6B53F51C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91" y="6150202"/>
            <a:ext cx="2993756" cy="583931"/>
          </a:xfrm>
          <a:prstGeom prst="rect">
            <a:avLst/>
          </a:prstGeom>
        </p:spPr>
      </p:pic>
      <p:pic>
        <p:nvPicPr>
          <p:cNvPr id="210" name="Picture 209" descr="\documentclass{article}&#10;\usepackage{amsmath}&#10;\usepackage{braket}&#10;\usepackage[total={5.5in, 10in}]{geometry}  % Adjust the total width and height here&#10;\pagestyle{empty}&#10;\begin{document}&#10;&#10;\begin{alignat*}{3}&#10;    A_{1/2}^{q^3}&amp;=\ &amp;&amp;\frac{1}{\sqrt{2K}}\Braket{N',S'_z=1/2|q_1'q_2'q_3'}T^+(q_1q_2q_3\to q_1'q_2'q_3')\Braket{q_1q_2q_3|N,S_z=-1/2},&#10;\end{alignat*}&#10;&#10;&#10;\end{document}" title="IguanaTex Picture Display">
            <a:extLst>
              <a:ext uri="{FF2B5EF4-FFF2-40B4-BE49-F238E27FC236}">
                <a16:creationId xmlns:a16="http://schemas.microsoft.com/office/drawing/2014/main" id="{23004FBF-8583-10EC-6D32-36780D89930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588748"/>
            <a:ext cx="7986889" cy="510955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671694AE-3C03-AD27-85E5-E50137849C33}"/>
              </a:ext>
            </a:extLst>
          </p:cNvPr>
          <p:cNvSpPr/>
          <p:nvPr/>
        </p:nvSpPr>
        <p:spPr>
          <a:xfrm>
            <a:off x="5222240" y="3596640"/>
            <a:ext cx="2021840" cy="396240"/>
          </a:xfrm>
          <a:prstGeom prst="rect">
            <a:avLst/>
          </a:prstGeom>
          <a:solidFill>
            <a:srgbClr val="E97132">
              <a:alpha val="30000"/>
            </a:srgbClr>
          </a:solidFill>
          <a:ln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754DADB-0002-1566-6FFE-86FE2055FC67}"/>
              </a:ext>
            </a:extLst>
          </p:cNvPr>
          <p:cNvSpPr/>
          <p:nvPr/>
        </p:nvSpPr>
        <p:spPr>
          <a:xfrm>
            <a:off x="3017520" y="3596640"/>
            <a:ext cx="2153920" cy="396240"/>
          </a:xfrm>
          <a:prstGeom prst="rect">
            <a:avLst/>
          </a:prstGeom>
          <a:solidFill>
            <a:srgbClr val="1EA4D8">
              <a:alpha val="30000"/>
            </a:srgbClr>
          </a:solidFill>
          <a:ln>
            <a:solidFill>
              <a:srgbClr val="1EA4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8E33D9E-6E44-7E97-3A69-86FA987B787E}"/>
              </a:ext>
            </a:extLst>
          </p:cNvPr>
          <p:cNvSpPr/>
          <p:nvPr/>
        </p:nvSpPr>
        <p:spPr>
          <a:xfrm>
            <a:off x="7284720" y="3596640"/>
            <a:ext cx="2306320" cy="396240"/>
          </a:xfrm>
          <a:prstGeom prst="rect">
            <a:avLst/>
          </a:prstGeom>
          <a:solidFill>
            <a:srgbClr val="196B24">
              <a:alpha val="30000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E18F56-77A1-7D4D-DBBE-863744CB66F0}"/>
              </a:ext>
            </a:extLst>
          </p:cNvPr>
          <p:cNvCxnSpPr>
            <a:cxnSpLocks/>
            <a:stCxn id="106" idx="0"/>
            <a:endCxn id="2" idx="5"/>
          </p:cNvCxnSpPr>
          <p:nvPr/>
        </p:nvCxnSpPr>
        <p:spPr>
          <a:xfrm flipH="1" flipV="1">
            <a:off x="5701839" y="1677295"/>
            <a:ext cx="2736041" cy="191934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BFC705D-EF0B-BBFB-73D6-63A37EFF2BF2}"/>
              </a:ext>
            </a:extLst>
          </p:cNvPr>
          <p:cNvCxnSpPr>
            <a:cxnSpLocks/>
          </p:cNvCxnSpPr>
          <p:nvPr/>
        </p:nvCxnSpPr>
        <p:spPr>
          <a:xfrm flipV="1">
            <a:off x="4216400" y="1503680"/>
            <a:ext cx="5252720" cy="2082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2" name="Picture 121" descr="\documentclass{article}&#10;\usepackage{amsmath}&#10;\usepackage{bm}&#10;\pagestyle{empty}&#10;\begin{document}&#10;&#10;\begin{align*}&#10;\epsilon^+_\mu=-\frac{1}{\sqrt{2}}(0,1,i,0).&#10;\end{align*}&#10;&#10;&#10;\end{document}" title="IguanaTex Picture Display">
            <a:extLst>
              <a:ext uri="{FF2B5EF4-FFF2-40B4-BE49-F238E27FC236}">
                <a16:creationId xmlns:a16="http://schemas.microsoft.com/office/drawing/2014/main" id="{5E51DE6C-2A25-5BAB-6B5A-F259F1ED3D1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73" y="5538705"/>
            <a:ext cx="1911140" cy="490265"/>
          </a:xfrm>
          <a:prstGeom prst="rect">
            <a:avLst/>
          </a:prstGeom>
        </p:spPr>
      </p:pic>
      <p:pic>
        <p:nvPicPr>
          <p:cNvPr id="212" name="Picture 211" descr="\documentclass{article}&#10;\usepackage{amsmath}&#10;\usepackage{braket}&#10;\usepackage[total={5.5in, 10in}]{geometry}  % Adjust the total width and height here&#10;\pagestyle{empty}&#10;\begin{document}&#10;&#10;\begin{alignat*}{3}&#10;    A_{3/2}^{q^3}&amp;=\ &amp;&amp;\frac{1}{\sqrt{2K}}\Braket{N',S'_z=3/2|q_1'q_2'q_3'}T^+(q_1q_2q_3\to q_1'q_2'q_3')\Braket{q_1q_2q_3|N,S_z=1/2},&#10;\end{alignat*}&#10;&#10;&#10;\end{document}" title="IguanaTex Picture Display">
            <a:extLst>
              <a:ext uri="{FF2B5EF4-FFF2-40B4-BE49-F238E27FC236}">
                <a16:creationId xmlns:a16="http://schemas.microsoft.com/office/drawing/2014/main" id="{FA0DB0C1-AC7B-2C9F-D198-A3DB5C33957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2" y="4228827"/>
            <a:ext cx="7812053" cy="510955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CFDB2494-27A8-1803-0791-DFD48262027B}"/>
              </a:ext>
            </a:extLst>
          </p:cNvPr>
          <p:cNvSpPr/>
          <p:nvPr/>
        </p:nvSpPr>
        <p:spPr>
          <a:xfrm>
            <a:off x="3017520" y="4246880"/>
            <a:ext cx="2153920" cy="396240"/>
          </a:xfrm>
          <a:prstGeom prst="rect">
            <a:avLst/>
          </a:prstGeom>
          <a:solidFill>
            <a:srgbClr val="1EA4D8">
              <a:alpha val="30000"/>
            </a:srgbClr>
          </a:solidFill>
          <a:ln>
            <a:solidFill>
              <a:srgbClr val="1EA4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56B7AAA-97FD-8121-C68D-1C1C161B5B6B}"/>
              </a:ext>
            </a:extLst>
          </p:cNvPr>
          <p:cNvSpPr/>
          <p:nvPr/>
        </p:nvSpPr>
        <p:spPr>
          <a:xfrm>
            <a:off x="7305040" y="4246880"/>
            <a:ext cx="2103120" cy="396240"/>
          </a:xfrm>
          <a:prstGeom prst="rect">
            <a:avLst/>
          </a:prstGeom>
          <a:solidFill>
            <a:srgbClr val="196B24">
              <a:alpha val="30000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257FFED-D6F6-E1CE-21B7-4F4ABBA38C9D}"/>
              </a:ext>
            </a:extLst>
          </p:cNvPr>
          <p:cNvSpPr/>
          <p:nvPr/>
        </p:nvSpPr>
        <p:spPr>
          <a:xfrm>
            <a:off x="5222240" y="4246880"/>
            <a:ext cx="2042160" cy="396240"/>
          </a:xfrm>
          <a:prstGeom prst="rect">
            <a:avLst/>
          </a:prstGeom>
          <a:solidFill>
            <a:srgbClr val="E97132">
              <a:alpha val="30000"/>
            </a:srgbClr>
          </a:solidFill>
          <a:ln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4" name="Picture 213" descr="\documentclass{article}&#10;\usepackage{amsmath}&#10;\usepackage{braket}&#10;\usepackage[total={5.5in, 10in}]{geometry}  % Adjust the total width and height here&#10;\pagestyle{empty}&#10;\begin{document}&#10;&#10;\begin{alignat*}{3}&#10;    S_{1/2}^{q^3}&amp;=\ &amp;&amp;\frac{1}{\sqrt{2K}}\Braket{N',S'_z=1/2|q_1'q_2'q_3'}T^0(q_1q_2q_3\to q_1'q_2'q_3')\Braket{q_1q_2q_3|N,S_z=1/2},&#10;\end{alignat*}&#10;&#10;&#10;\end{document}" title="IguanaTex Picture Display">
            <a:extLst>
              <a:ext uri="{FF2B5EF4-FFF2-40B4-BE49-F238E27FC236}">
                <a16:creationId xmlns:a16="http://schemas.microsoft.com/office/drawing/2014/main" id="{14B3E9A3-2DC5-E324-9264-D6C645B2A53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2" y="4838428"/>
            <a:ext cx="7728026" cy="51095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7653EF71-7B7B-AADF-D653-4ACF5572536C}"/>
              </a:ext>
            </a:extLst>
          </p:cNvPr>
          <p:cNvSpPr/>
          <p:nvPr/>
        </p:nvSpPr>
        <p:spPr>
          <a:xfrm>
            <a:off x="2997200" y="4856480"/>
            <a:ext cx="2153920" cy="396240"/>
          </a:xfrm>
          <a:prstGeom prst="rect">
            <a:avLst/>
          </a:prstGeom>
          <a:solidFill>
            <a:srgbClr val="1EA4D8">
              <a:alpha val="30000"/>
            </a:srgbClr>
          </a:solidFill>
          <a:ln>
            <a:solidFill>
              <a:srgbClr val="1EA4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A4811CC-9BA6-FE1E-E8E9-083CA3300B0B}"/>
              </a:ext>
            </a:extLst>
          </p:cNvPr>
          <p:cNvSpPr/>
          <p:nvPr/>
        </p:nvSpPr>
        <p:spPr>
          <a:xfrm>
            <a:off x="7284720" y="4866640"/>
            <a:ext cx="2103120" cy="396240"/>
          </a:xfrm>
          <a:prstGeom prst="rect">
            <a:avLst/>
          </a:prstGeom>
          <a:solidFill>
            <a:srgbClr val="196B24">
              <a:alpha val="30000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6D7876-F259-C271-117E-8826E5DFEF8A}"/>
              </a:ext>
            </a:extLst>
          </p:cNvPr>
          <p:cNvSpPr/>
          <p:nvPr/>
        </p:nvSpPr>
        <p:spPr>
          <a:xfrm>
            <a:off x="5222240" y="4866640"/>
            <a:ext cx="2011680" cy="396240"/>
          </a:xfrm>
          <a:prstGeom prst="rect">
            <a:avLst/>
          </a:prstGeom>
          <a:solidFill>
            <a:srgbClr val="E97132">
              <a:alpha val="30000"/>
            </a:srgbClr>
          </a:solidFill>
          <a:ln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2" name="Picture 201" descr="\documentclass{article}&#10;\usepackage{amsmath}&#10;\usepackage{braket}&#10;\usepackage[total={5.5in, 10in}]{geometry}  % Adjust the total width and height here&#10;\pagestyle{empty}&#10;\begin{document}&#10;&#10;$T^\lambda(q_1q_2q_3\to q_1'q_2'q_3')=\bra{q'_1}Q_i \bar{u}_{s'}(p')\gamma^\mu u_s(p)\epsilon_\mu^\lambda(k)\ket{q_1} \Braket{q'_2q'_3|q_2q_3}$&#10;&#10;&#10;\end{document}" title="IguanaTex Picture Display">
            <a:extLst>
              <a:ext uri="{FF2B5EF4-FFF2-40B4-BE49-F238E27FC236}">
                <a16:creationId xmlns:a16="http://schemas.microsoft.com/office/drawing/2014/main" id="{D81698D3-4DB5-3C22-2A16-7AD29E16677F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1" y="2796418"/>
            <a:ext cx="7324608" cy="321978"/>
          </a:xfrm>
          <a:prstGeom prst="rect">
            <a:avLst/>
          </a:prstGeom>
        </p:spPr>
      </p:pic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31D62045-6241-FEE7-1554-906909DBC0F3}"/>
              </a:ext>
            </a:extLst>
          </p:cNvPr>
          <p:cNvCxnSpPr>
            <a:cxnSpLocks/>
            <a:stCxn id="102" idx="0"/>
          </p:cNvCxnSpPr>
          <p:nvPr/>
        </p:nvCxnSpPr>
        <p:spPr>
          <a:xfrm flipV="1">
            <a:off x="6233160" y="3230880"/>
            <a:ext cx="0" cy="365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C16B8C-EDB3-CB15-C0A1-9D8A13905807}"/>
              </a:ext>
            </a:extLst>
          </p:cNvPr>
          <p:cNvGrpSpPr/>
          <p:nvPr/>
        </p:nvGrpSpPr>
        <p:grpSpPr>
          <a:xfrm>
            <a:off x="7426960" y="1219200"/>
            <a:ext cx="259080" cy="721360"/>
            <a:chOff x="7437120" y="1249680"/>
            <a:chExt cx="259080" cy="72136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B9FE0A2-2AAD-ACA5-0139-2FA699CBD841}"/>
                </a:ext>
              </a:extLst>
            </p:cNvPr>
            <p:cNvCxnSpPr>
              <a:cxnSpLocks/>
              <a:endCxn id="42" idx="4"/>
            </p:cNvCxnSpPr>
            <p:nvPr/>
          </p:nvCxnSpPr>
          <p:spPr>
            <a:xfrm flipV="1">
              <a:off x="7566660" y="1503680"/>
              <a:ext cx="0" cy="467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36D827-7E01-EE5B-AD51-71248A1FF632}"/>
                </a:ext>
              </a:extLst>
            </p:cNvPr>
            <p:cNvSpPr/>
            <p:nvPr/>
          </p:nvSpPr>
          <p:spPr>
            <a:xfrm>
              <a:off x="7437120" y="1249680"/>
              <a:ext cx="259080" cy="254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" name="Picture 152" descr="\documentclass{article}&#10;\usepackage{amsmath}&#10;\usepackage{braket}&#10;\usepackage[total={5.5in, 10in}]{geometry}  % Adjust the total width and height here&#10;\pagestyle{empty}&#10;\begin{document}&#10;&#10;$Q\bar u\gamma^\mu u\epsilon_\mu^\lambda$&#10;&#10;&#10;\end{document}" title="IguanaTex Picture Display">
            <a:extLst>
              <a:ext uri="{FF2B5EF4-FFF2-40B4-BE49-F238E27FC236}">
                <a16:creationId xmlns:a16="http://schemas.microsoft.com/office/drawing/2014/main" id="{733A6ABF-4B7B-E587-A287-C39B1C134B77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3" y="2044752"/>
            <a:ext cx="1046478" cy="338471"/>
          </a:xfrm>
          <a:prstGeom prst="rect">
            <a:avLst/>
          </a:prstGeom>
        </p:spPr>
      </p:pic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7478BC8-5AFC-F349-908C-42A0986EF7AB}"/>
              </a:ext>
            </a:extLst>
          </p:cNvPr>
          <p:cNvGrpSpPr/>
          <p:nvPr/>
        </p:nvGrpSpPr>
        <p:grpSpPr>
          <a:xfrm>
            <a:off x="6888480" y="2336800"/>
            <a:ext cx="3342640" cy="822960"/>
            <a:chOff x="6888480" y="2336800"/>
            <a:chExt cx="3342640" cy="822960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779E54B-A8E9-2D23-C1A1-7C7A5A052EEB}"/>
                </a:ext>
              </a:extLst>
            </p:cNvPr>
            <p:cNvSpPr/>
            <p:nvPr/>
          </p:nvSpPr>
          <p:spPr>
            <a:xfrm>
              <a:off x="6888480" y="2763520"/>
              <a:ext cx="3342640" cy="396240"/>
            </a:xfrm>
            <a:prstGeom prst="rect">
              <a:avLst/>
            </a:prstGeom>
            <a:solidFill>
              <a:srgbClr val="E97132">
                <a:alpha val="3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C818A5E-3180-1095-9699-7855BFACB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7000" y="2336800"/>
              <a:ext cx="0" cy="4165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E63BC24-B61B-685A-1E41-01B5D79FB08F}"/>
              </a:ext>
            </a:extLst>
          </p:cNvPr>
          <p:cNvGrpSpPr/>
          <p:nvPr/>
        </p:nvGrpSpPr>
        <p:grpSpPr>
          <a:xfrm>
            <a:off x="7731760" y="1463040"/>
            <a:ext cx="3850640" cy="1696720"/>
            <a:chOff x="7731760" y="1463040"/>
            <a:chExt cx="3850640" cy="1696720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E764A8DB-5FFA-D2B6-27E8-43299B70AD6B}"/>
                </a:ext>
              </a:extLst>
            </p:cNvPr>
            <p:cNvSpPr/>
            <p:nvPr/>
          </p:nvSpPr>
          <p:spPr>
            <a:xfrm>
              <a:off x="10288222" y="2763520"/>
              <a:ext cx="1294178" cy="396240"/>
            </a:xfrm>
            <a:prstGeom prst="rect">
              <a:avLst/>
            </a:prstGeom>
            <a:solidFill>
              <a:srgbClr val="E97132">
                <a:alpha val="3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6F930C04-8D2F-EA66-3626-B6565BA953CC}"/>
                </a:ext>
              </a:extLst>
            </p:cNvPr>
            <p:cNvSpPr/>
            <p:nvPr/>
          </p:nvSpPr>
          <p:spPr>
            <a:xfrm>
              <a:off x="8046720" y="1717040"/>
              <a:ext cx="259080" cy="254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F929473-625A-E334-BEA0-65AA344C89EF}"/>
                </a:ext>
              </a:extLst>
            </p:cNvPr>
            <p:cNvSpPr/>
            <p:nvPr/>
          </p:nvSpPr>
          <p:spPr>
            <a:xfrm>
              <a:off x="7731760" y="1463040"/>
              <a:ext cx="259080" cy="254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2896E80-F3B6-944C-F8DA-703EE2BBDD4C}"/>
                </a:ext>
              </a:extLst>
            </p:cNvPr>
            <p:cNvCxnSpPr>
              <a:cxnSpLocks/>
              <a:stCxn id="238" idx="1"/>
            </p:cNvCxnSpPr>
            <p:nvPr/>
          </p:nvCxnSpPr>
          <p:spPr>
            <a:xfrm flipH="1" flipV="1">
              <a:off x="7952740" y="1666240"/>
              <a:ext cx="131921" cy="8799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70F9BF89-4A36-F352-4EE3-F8CA47AB48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77448" y="1896512"/>
              <a:ext cx="2034952" cy="8466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85BAB3E-41F1-3AA5-3B88-103D2DA4F007}"/>
              </a:ext>
            </a:extLst>
          </p:cNvPr>
          <p:cNvGrpSpPr/>
          <p:nvPr/>
        </p:nvGrpSpPr>
        <p:grpSpPr>
          <a:xfrm>
            <a:off x="2235200" y="4135120"/>
            <a:ext cx="497840" cy="1452880"/>
            <a:chOff x="2235200" y="4135120"/>
            <a:chExt cx="497840" cy="1452880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11AC7D34-95B2-7C59-A74A-CAC949751273}"/>
                </a:ext>
              </a:extLst>
            </p:cNvPr>
            <p:cNvCxnSpPr/>
            <p:nvPr/>
          </p:nvCxnSpPr>
          <p:spPr>
            <a:xfrm>
              <a:off x="2245360" y="4358640"/>
              <a:ext cx="0" cy="1209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17733D1-4DF9-5DDF-D388-1813B251A7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5520" y="4135120"/>
              <a:ext cx="477520" cy="233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4DFC237-6B68-27FC-3A3E-9032C489C5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5200" y="4754880"/>
              <a:ext cx="477520" cy="233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0BDCD3E9-97DE-5291-F435-BBE559F96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5200" y="5354320"/>
              <a:ext cx="477520" cy="233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6EF0F78-42D1-1CE4-32B0-EA9905EF11DD}"/>
              </a:ext>
            </a:extLst>
          </p:cNvPr>
          <p:cNvGrpSpPr/>
          <p:nvPr/>
        </p:nvGrpSpPr>
        <p:grpSpPr>
          <a:xfrm>
            <a:off x="303128" y="3159502"/>
            <a:ext cx="4882182" cy="430887"/>
            <a:chOff x="303128" y="3159502"/>
            <a:chExt cx="4882182" cy="430887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996E26AE-EE8D-5A52-F84B-C19A899EE701}"/>
                </a:ext>
              </a:extLst>
            </p:cNvPr>
            <p:cNvSpPr txBox="1"/>
            <p:nvPr/>
          </p:nvSpPr>
          <p:spPr>
            <a:xfrm>
              <a:off x="303128" y="3159502"/>
              <a:ext cx="28488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Helicity amplitudes of</a:t>
              </a:r>
            </a:p>
          </p:txBody>
        </p:sp>
        <p:pic>
          <p:nvPicPr>
            <p:cNvPr id="259" name="Picture 258" descr="\documentclass{article}&#10;\usepackage{amsmath}&#10;\usepackage{braket}&#10;\usepackage[total={5.5in, 10in}]{geometry}  % Adjust the total width and height here&#10;\pagestyle{empty}&#10;\begin{document}&#10;&#10;&#10;$p\gamma\to \Delta(1232)$&#10;&#10;\end{document}" title="IguanaTex Picture Display">
              <a:extLst>
                <a:ext uri="{FF2B5EF4-FFF2-40B4-BE49-F238E27FC236}">
                  <a16:creationId xmlns:a16="http://schemas.microsoft.com/office/drawing/2014/main" id="{7DC1B3E0-509F-0143-545D-C5B91F736B7D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121" y="3189210"/>
              <a:ext cx="2066189" cy="33631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400F1C4-396C-8296-AAAF-8106839AEDF8}"/>
              </a:ext>
            </a:extLst>
          </p:cNvPr>
          <p:cNvSpPr/>
          <p:nvPr/>
        </p:nvSpPr>
        <p:spPr>
          <a:xfrm>
            <a:off x="4155440" y="2651760"/>
            <a:ext cx="7508240" cy="589280"/>
          </a:xfrm>
          <a:prstGeom prst="rect">
            <a:avLst/>
          </a:prstGeom>
          <a:noFill/>
          <a:ln>
            <a:solidFill>
              <a:srgbClr val="EA7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133D5D1-063C-277F-73B0-D5F04664527E}"/>
              </a:ext>
            </a:extLst>
          </p:cNvPr>
          <p:cNvGrpSpPr/>
          <p:nvPr/>
        </p:nvGrpSpPr>
        <p:grpSpPr>
          <a:xfrm>
            <a:off x="3695700" y="2712432"/>
            <a:ext cx="6119632" cy="3337848"/>
            <a:chOff x="3695700" y="2712432"/>
            <a:chExt cx="6119632" cy="333784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689DE34-7883-B6EF-A09A-B8E8D3F740C0}"/>
                </a:ext>
              </a:extLst>
            </p:cNvPr>
            <p:cNvGrpSpPr/>
            <p:nvPr/>
          </p:nvGrpSpPr>
          <p:grpSpPr>
            <a:xfrm>
              <a:off x="5117940" y="3183038"/>
              <a:ext cx="4074828" cy="1471914"/>
              <a:chOff x="5117940" y="3183038"/>
              <a:chExt cx="4074828" cy="147191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A1522C3-C84D-DA92-D183-AF0615DF7638}"/>
                  </a:ext>
                </a:extLst>
              </p:cNvPr>
              <p:cNvSpPr/>
              <p:nvPr/>
            </p:nvSpPr>
            <p:spPr>
              <a:xfrm>
                <a:off x="5152663" y="3578507"/>
                <a:ext cx="2104664" cy="462987"/>
              </a:xfrm>
              <a:prstGeom prst="rect">
                <a:avLst/>
              </a:prstGeom>
              <a:solidFill>
                <a:srgbClr val="3B7D23">
                  <a:alpha val="30196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5A0A292-81DC-D814-C69B-C0D825D0127E}"/>
                  </a:ext>
                </a:extLst>
              </p:cNvPr>
              <p:cNvSpPr/>
              <p:nvPr/>
            </p:nvSpPr>
            <p:spPr>
              <a:xfrm>
                <a:off x="5117940" y="4191965"/>
                <a:ext cx="2162536" cy="462987"/>
              </a:xfrm>
              <a:prstGeom prst="rect">
                <a:avLst/>
              </a:prstGeom>
              <a:solidFill>
                <a:srgbClr val="3B7D23">
                  <a:alpha val="30196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23CFEC1-8CB8-C450-9824-5F8E3DE89A80}"/>
                  </a:ext>
                </a:extLst>
              </p:cNvPr>
              <p:cNvCxnSpPr/>
              <p:nvPr/>
            </p:nvCxnSpPr>
            <p:spPr>
              <a:xfrm flipH="1">
                <a:off x="7361499" y="3183038"/>
                <a:ext cx="1805650" cy="37039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lgDash"/>
                <a:headEnd w="lg" len="lg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83A0B0E-CE70-827E-3D60-2C5539082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27392" y="3188208"/>
                <a:ext cx="1865376" cy="987552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lgDash"/>
                <a:headEnd w="lg" len="lg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C685ACA-6643-0359-6B52-4178C27CB9CA}"/>
                </a:ext>
              </a:extLst>
            </p:cNvPr>
            <p:cNvGrpSpPr/>
            <p:nvPr/>
          </p:nvGrpSpPr>
          <p:grpSpPr>
            <a:xfrm>
              <a:off x="3695700" y="2712432"/>
              <a:ext cx="6119632" cy="3337848"/>
              <a:chOff x="3695700" y="2720052"/>
              <a:chExt cx="6119632" cy="3337848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FF911C5-4807-5530-A4F7-C2D1B4624347}"/>
                  </a:ext>
                </a:extLst>
              </p:cNvPr>
              <p:cNvGrpSpPr/>
              <p:nvPr/>
            </p:nvGrpSpPr>
            <p:grpSpPr>
              <a:xfrm>
                <a:off x="5768340" y="2720052"/>
                <a:ext cx="4046992" cy="2842548"/>
                <a:chOff x="5768340" y="2720052"/>
                <a:chExt cx="4046992" cy="2842548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CCF6A0AA-D9F3-AF05-CD8A-8D0F300400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68340" y="5318760"/>
                  <a:ext cx="3893820" cy="24384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004DC50-5A5A-D4A5-9D82-75FD54DC0C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69780" y="3192780"/>
                  <a:ext cx="0" cy="213360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CC97F4A-161F-E1B2-54F6-FAC702599B57}"/>
                    </a:ext>
                  </a:extLst>
                </p:cNvPr>
                <p:cNvSpPr/>
                <p:nvPr/>
              </p:nvSpPr>
              <p:spPr>
                <a:xfrm>
                  <a:off x="9190299" y="2720052"/>
                  <a:ext cx="625033" cy="462987"/>
                </a:xfrm>
                <a:prstGeom prst="rect">
                  <a:avLst/>
                </a:prstGeom>
                <a:solidFill>
                  <a:srgbClr val="3B7D23">
                    <a:alpha val="30196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AB3FEB-51D5-9600-4132-7C8E425CED4A}"/>
                  </a:ext>
                </a:extLst>
              </p:cNvPr>
              <p:cNvSpPr/>
              <p:nvPr/>
            </p:nvSpPr>
            <p:spPr>
              <a:xfrm>
                <a:off x="3695700" y="5524500"/>
                <a:ext cx="2065020" cy="5334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148A1C5-3DDB-4C2E-3A40-668DFAECE98A}"/>
              </a:ext>
            </a:extLst>
          </p:cNvPr>
          <p:cNvGrpSpPr/>
          <p:nvPr/>
        </p:nvGrpSpPr>
        <p:grpSpPr>
          <a:xfrm>
            <a:off x="5204460" y="2705100"/>
            <a:ext cx="4610100" cy="3337560"/>
            <a:chOff x="5204460" y="2712720"/>
            <a:chExt cx="4610100" cy="333756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4793B83-B925-A6CF-2D2C-FE30F9243EDE}"/>
                </a:ext>
              </a:extLst>
            </p:cNvPr>
            <p:cNvSpPr/>
            <p:nvPr/>
          </p:nvSpPr>
          <p:spPr>
            <a:xfrm>
              <a:off x="5204460" y="4869180"/>
              <a:ext cx="2049780" cy="42672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8C84060-8F98-3E99-FD99-2BEE78403811}"/>
                </a:ext>
              </a:extLst>
            </p:cNvPr>
            <p:cNvGrpSpPr/>
            <p:nvPr/>
          </p:nvGrpSpPr>
          <p:grpSpPr>
            <a:xfrm>
              <a:off x="6560820" y="2712720"/>
              <a:ext cx="3253740" cy="3337560"/>
              <a:chOff x="6560820" y="2712720"/>
              <a:chExt cx="3253740" cy="3337560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7EBF4EF-37AD-4D8C-7DC6-D528528A30F3}"/>
                  </a:ext>
                </a:extLst>
              </p:cNvPr>
              <p:cNvGrpSpPr/>
              <p:nvPr/>
            </p:nvGrpSpPr>
            <p:grpSpPr>
              <a:xfrm>
                <a:off x="6560820" y="2712720"/>
                <a:ext cx="3253740" cy="3337560"/>
                <a:chOff x="6560820" y="2712720"/>
                <a:chExt cx="3253740" cy="3337560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4B2DA8A0-541A-7F8D-BC20-7F32CE5149B7}"/>
                    </a:ext>
                  </a:extLst>
                </p:cNvPr>
                <p:cNvGrpSpPr/>
                <p:nvPr/>
              </p:nvGrpSpPr>
              <p:grpSpPr>
                <a:xfrm>
                  <a:off x="6560820" y="3177540"/>
                  <a:ext cx="3253740" cy="2872740"/>
                  <a:chOff x="6560820" y="3177540"/>
                  <a:chExt cx="3253740" cy="2872740"/>
                </a:xfrm>
              </p:grpSpPr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17B3A2B0-B0E9-DBF6-53A8-5D213ACE4F44}"/>
                      </a:ext>
                    </a:extLst>
                  </p:cNvPr>
                  <p:cNvCxnSpPr>
                    <a:cxnSpLocks/>
                    <a:endCxn id="67" idx="3"/>
                  </p:cNvCxnSpPr>
                  <p:nvPr/>
                </p:nvCxnSpPr>
                <p:spPr>
                  <a:xfrm flipH="1">
                    <a:off x="8473440" y="5318760"/>
                    <a:ext cx="1341120" cy="441960"/>
                  </a:xfrm>
                  <a:prstGeom prst="line">
                    <a:avLst/>
                  </a:prstGeom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EC081A0-C47C-4F44-86B8-882C3AF42E51}"/>
                      </a:ext>
                    </a:extLst>
                  </p:cNvPr>
                  <p:cNvSpPr/>
                  <p:nvPr/>
                </p:nvSpPr>
                <p:spPr>
                  <a:xfrm>
                    <a:off x="6560820" y="5471160"/>
                    <a:ext cx="1912620" cy="579120"/>
                  </a:xfrm>
                  <a:prstGeom prst="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B0763CD9-BCFE-A2D4-FC36-70E360026A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06940" y="3177540"/>
                    <a:ext cx="0" cy="2148840"/>
                  </a:xfrm>
                  <a:prstGeom prst="line">
                    <a:avLst/>
                  </a:prstGeom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C0AE252-D39E-8F7A-477E-E1B4BC86E2BA}"/>
                    </a:ext>
                  </a:extLst>
                </p:cNvPr>
                <p:cNvSpPr/>
                <p:nvPr/>
              </p:nvSpPr>
              <p:spPr>
                <a:xfrm>
                  <a:off x="9189720" y="2712720"/>
                  <a:ext cx="624840" cy="457200"/>
                </a:xfrm>
                <a:prstGeom prst="rect">
                  <a:avLst/>
                </a:prstGeom>
                <a:solidFill>
                  <a:srgbClr val="78206E">
                    <a:alpha val="30196"/>
                  </a:srgbClr>
                </a:solidFill>
                <a:ln>
                  <a:solidFill>
                    <a:schemeClr val="accent5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5033A220-8264-7AC8-EEBA-CD1C30DE24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7100" y="3177540"/>
                <a:ext cx="1905000" cy="1645920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headEnd w="lg" len="lg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C87477-17B7-4E2B-2358-ED5107A437D4}"/>
              </a:ext>
            </a:extLst>
          </p:cNvPr>
          <p:cNvGrpSpPr/>
          <p:nvPr/>
        </p:nvGrpSpPr>
        <p:grpSpPr>
          <a:xfrm>
            <a:off x="3893820" y="5707380"/>
            <a:ext cx="3429000" cy="944880"/>
            <a:chOff x="3893820" y="5707380"/>
            <a:chExt cx="3429000" cy="94488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5A59127-BC4F-B152-CA03-6E75343C4E1C}"/>
                </a:ext>
              </a:extLst>
            </p:cNvPr>
            <p:cNvSpPr/>
            <p:nvPr/>
          </p:nvSpPr>
          <p:spPr>
            <a:xfrm>
              <a:off x="3893820" y="6309360"/>
              <a:ext cx="1051560" cy="342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2E7025-2B06-7F76-968F-551523C7478E}"/>
                </a:ext>
              </a:extLst>
            </p:cNvPr>
            <p:cNvSpPr/>
            <p:nvPr/>
          </p:nvSpPr>
          <p:spPr>
            <a:xfrm>
              <a:off x="7025640" y="5707380"/>
              <a:ext cx="297180" cy="3429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2D48FA0-C2DA-B437-44DE-74161A27FD62}"/>
                </a:ext>
              </a:extLst>
            </p:cNvPr>
            <p:cNvCxnSpPr>
              <a:cxnSpLocks/>
              <a:stCxn id="98" idx="1"/>
              <a:endCxn id="95" idx="3"/>
            </p:cNvCxnSpPr>
            <p:nvPr/>
          </p:nvCxnSpPr>
          <p:spPr>
            <a:xfrm flipH="1">
              <a:off x="4945380" y="5878830"/>
              <a:ext cx="2080260" cy="6019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847E70A-3612-EEEC-14BD-8AC1B3CE93C4}"/>
              </a:ext>
            </a:extLst>
          </p:cNvPr>
          <p:cNvGrpSpPr/>
          <p:nvPr/>
        </p:nvGrpSpPr>
        <p:grpSpPr>
          <a:xfrm>
            <a:off x="5654040" y="5577840"/>
            <a:ext cx="3040380" cy="1188720"/>
            <a:chOff x="5654040" y="5577840"/>
            <a:chExt cx="3040380" cy="118872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1F499BB-F91D-95D8-5B77-F33A26FCB961}"/>
                </a:ext>
              </a:extLst>
            </p:cNvPr>
            <p:cNvSpPr/>
            <p:nvPr/>
          </p:nvSpPr>
          <p:spPr>
            <a:xfrm>
              <a:off x="5654040" y="6134100"/>
              <a:ext cx="3040380" cy="63246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AA61F19-4E95-6F39-6951-DA82B1C6B026}"/>
                </a:ext>
              </a:extLst>
            </p:cNvPr>
            <p:cNvSpPr/>
            <p:nvPr/>
          </p:nvSpPr>
          <p:spPr>
            <a:xfrm>
              <a:off x="7376160" y="5577840"/>
              <a:ext cx="297180" cy="342900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C9526D7-3AAC-3F03-F863-D0AA14387032}"/>
                </a:ext>
              </a:extLst>
            </p:cNvPr>
            <p:cNvCxnSpPr>
              <a:cxnSpLocks/>
              <a:stCxn id="108" idx="2"/>
              <a:endCxn id="96" idx="0"/>
            </p:cNvCxnSpPr>
            <p:nvPr/>
          </p:nvCxnSpPr>
          <p:spPr>
            <a:xfrm flipH="1">
              <a:off x="7174230" y="5920740"/>
              <a:ext cx="350520" cy="21336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78E975B-9D87-33C1-D243-840563D08A03}"/>
              </a:ext>
            </a:extLst>
          </p:cNvPr>
          <p:cNvGrpSpPr/>
          <p:nvPr/>
        </p:nvGrpSpPr>
        <p:grpSpPr>
          <a:xfrm>
            <a:off x="8077200" y="5593080"/>
            <a:ext cx="2804160" cy="1127760"/>
            <a:chOff x="8077200" y="5593080"/>
            <a:chExt cx="2804160" cy="112776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ED99660-A210-A989-EEC5-C1ABCF72825A}"/>
                </a:ext>
              </a:extLst>
            </p:cNvPr>
            <p:cNvSpPr/>
            <p:nvPr/>
          </p:nvSpPr>
          <p:spPr>
            <a:xfrm>
              <a:off x="9075420" y="6233160"/>
              <a:ext cx="1805940" cy="487680"/>
            </a:xfrm>
            <a:prstGeom prst="rect">
              <a:avLst/>
            </a:prstGeom>
            <a:noFill/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DC45725-E356-2727-246D-17297F75CDE7}"/>
                </a:ext>
              </a:extLst>
            </p:cNvPr>
            <p:cNvSpPr/>
            <p:nvPr/>
          </p:nvSpPr>
          <p:spPr>
            <a:xfrm>
              <a:off x="8077200" y="5593080"/>
              <a:ext cx="297180" cy="342900"/>
            </a:xfrm>
            <a:prstGeom prst="rect">
              <a:avLst/>
            </a:prstGeom>
            <a:solidFill>
              <a:srgbClr val="E97132">
                <a:alpha val="30196"/>
              </a:srgbClr>
            </a:solidFill>
            <a:ln>
              <a:solidFill>
                <a:srgbClr val="E9713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725C24F-C62F-BA3C-9805-169DFD5F2D18}"/>
                </a:ext>
              </a:extLst>
            </p:cNvPr>
            <p:cNvCxnSpPr>
              <a:cxnSpLocks/>
              <a:stCxn id="114" idx="2"/>
              <a:endCxn id="97" idx="0"/>
            </p:cNvCxnSpPr>
            <p:nvPr/>
          </p:nvCxnSpPr>
          <p:spPr>
            <a:xfrm>
              <a:off x="8225790" y="5935980"/>
              <a:ext cx="1752600" cy="297180"/>
            </a:xfrm>
            <a:prstGeom prst="line">
              <a:avLst/>
            </a:prstGeom>
            <a:ln>
              <a:solidFill>
                <a:srgbClr val="E971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Slide Number Placeholder 2">
            <a:extLst>
              <a:ext uri="{FF2B5EF4-FFF2-40B4-BE49-F238E27FC236}">
                <a16:creationId xmlns:a16="http://schemas.microsoft.com/office/drawing/2014/main" id="{964BCC12-92A6-B332-B950-CB443E539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280" y="6460216"/>
            <a:ext cx="305921" cy="29939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sz="2400" b="0" smtClean="0">
                <a:solidFill>
                  <a:schemeClr val="tx1"/>
                </a:solidFill>
                <a:latin typeface="+mj-lt"/>
              </a:rPr>
              <a:pPr/>
              <a:t>6</a:t>
            </a:fld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82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4" grpId="0" animBg="1"/>
      <p:bldP spid="106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D44AA0-B78F-A216-8D1E-E00CEE5A66A2}"/>
              </a:ext>
            </a:extLst>
          </p:cNvPr>
          <p:cNvSpPr txBox="1"/>
          <p:nvPr/>
        </p:nvSpPr>
        <p:spPr>
          <a:xfrm>
            <a:off x="237667" y="215803"/>
            <a:ext cx="533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Transition: meson cloud contribution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2852586-5973-7DCC-0DF2-4CDBBBDF5D0F}"/>
              </a:ext>
            </a:extLst>
          </p:cNvPr>
          <p:cNvGrpSpPr/>
          <p:nvPr/>
        </p:nvGrpSpPr>
        <p:grpSpPr>
          <a:xfrm>
            <a:off x="4744722" y="834495"/>
            <a:ext cx="3045329" cy="2075334"/>
            <a:chOff x="6085842" y="157839"/>
            <a:chExt cx="3045329" cy="207533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002C17-3A92-1061-7131-D55AAA7715B3}"/>
                </a:ext>
              </a:extLst>
            </p:cNvPr>
            <p:cNvSpPr/>
            <p:nvPr/>
          </p:nvSpPr>
          <p:spPr>
            <a:xfrm>
              <a:off x="6915237" y="815799"/>
              <a:ext cx="1415428" cy="1417374"/>
            </a:xfrm>
            <a:custGeom>
              <a:avLst/>
              <a:gdLst>
                <a:gd name="connsiteX0" fmla="*/ 1988453 w 3976986"/>
                <a:gd name="connsiteY0" fmla="*/ 3982452 h 3982454"/>
                <a:gd name="connsiteX1" fmla="*/ 1988533 w 3976986"/>
                <a:gd name="connsiteY1" fmla="*/ 3982452 h 3982454"/>
                <a:gd name="connsiteX2" fmla="*/ 1988493 w 3976986"/>
                <a:gd name="connsiteY2" fmla="*/ 3982454 h 3982454"/>
                <a:gd name="connsiteX3" fmla="*/ 1988493 w 3976986"/>
                <a:gd name="connsiteY3" fmla="*/ 0 h 3982454"/>
                <a:gd name="connsiteX4" fmla="*/ 3969440 w 3976986"/>
                <a:gd name="connsiteY4" fmla="*/ 1787636 h 3982454"/>
                <a:gd name="connsiteX5" fmla="*/ 3976986 w 3976986"/>
                <a:gd name="connsiteY5" fmla="*/ 1937083 h 3982454"/>
                <a:gd name="connsiteX6" fmla="*/ 0 w 3976986"/>
                <a:gd name="connsiteY6" fmla="*/ 1937083 h 3982454"/>
                <a:gd name="connsiteX7" fmla="*/ 7547 w 3976986"/>
                <a:gd name="connsiteY7" fmla="*/ 1787636 h 3982454"/>
                <a:gd name="connsiteX8" fmla="*/ 1988493 w 3976986"/>
                <a:gd name="connsiteY8" fmla="*/ 0 h 398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6986" h="3982454">
                  <a:moveTo>
                    <a:pt x="1988453" y="3982452"/>
                  </a:moveTo>
                  <a:lnTo>
                    <a:pt x="1988533" y="3982452"/>
                  </a:lnTo>
                  <a:lnTo>
                    <a:pt x="1988493" y="3982454"/>
                  </a:lnTo>
                  <a:close/>
                  <a:moveTo>
                    <a:pt x="1988493" y="0"/>
                  </a:moveTo>
                  <a:cubicBezTo>
                    <a:pt x="3019485" y="0"/>
                    <a:pt x="3867469" y="783548"/>
                    <a:pt x="3969440" y="1787636"/>
                  </a:cubicBezTo>
                  <a:lnTo>
                    <a:pt x="3976986" y="1937083"/>
                  </a:lnTo>
                  <a:lnTo>
                    <a:pt x="0" y="1937083"/>
                  </a:lnTo>
                  <a:lnTo>
                    <a:pt x="7547" y="1787636"/>
                  </a:lnTo>
                  <a:cubicBezTo>
                    <a:pt x="109517" y="783548"/>
                    <a:pt x="957502" y="0"/>
                    <a:pt x="198849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32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1BFE1C5-EAAB-E062-33B9-EE7FE6ECA4A4}"/>
                </a:ext>
              </a:extLst>
            </p:cNvPr>
            <p:cNvCxnSpPr>
              <a:cxnSpLocks/>
            </p:cNvCxnSpPr>
            <p:nvPr/>
          </p:nvCxnSpPr>
          <p:spPr>
            <a:xfrm>
              <a:off x="6090922" y="1757939"/>
              <a:ext cx="30402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DA6849C-3E39-30E8-64EB-20E74A55844B}"/>
                </a:ext>
              </a:extLst>
            </p:cNvPr>
            <p:cNvCxnSpPr>
              <a:cxnSpLocks/>
            </p:cNvCxnSpPr>
            <p:nvPr/>
          </p:nvCxnSpPr>
          <p:spPr>
            <a:xfrm>
              <a:off x="6088381" y="2057907"/>
              <a:ext cx="30402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3B9CC1-D72D-9B89-C487-1C483F7EFE80}"/>
                </a:ext>
              </a:extLst>
            </p:cNvPr>
            <p:cNvSpPr/>
            <p:nvPr/>
          </p:nvSpPr>
          <p:spPr>
            <a:xfrm rot="2865458">
              <a:off x="6968066" y="464975"/>
              <a:ext cx="738773" cy="124501"/>
            </a:xfrm>
            <a:custGeom>
              <a:avLst/>
              <a:gdLst>
                <a:gd name="connsiteX0" fmla="*/ 0 w 8638673"/>
                <a:gd name="connsiteY0" fmla="*/ 1431760 h 1455825"/>
                <a:gd name="connsiteX1" fmla="*/ 721894 w 8638673"/>
                <a:gd name="connsiteY1" fmla="*/ 12034 h 1455825"/>
                <a:gd name="connsiteX2" fmla="*/ 1431757 w 8638673"/>
                <a:gd name="connsiteY2" fmla="*/ 1443792 h 1455825"/>
                <a:gd name="connsiteX3" fmla="*/ 2153652 w 8638673"/>
                <a:gd name="connsiteY3" fmla="*/ 24065 h 1455825"/>
                <a:gd name="connsiteX4" fmla="*/ 2875547 w 8638673"/>
                <a:gd name="connsiteY4" fmla="*/ 1443792 h 1455825"/>
                <a:gd name="connsiteX5" fmla="*/ 3585410 w 8638673"/>
                <a:gd name="connsiteY5" fmla="*/ 12034 h 1455825"/>
                <a:gd name="connsiteX6" fmla="*/ 4307305 w 8638673"/>
                <a:gd name="connsiteY6" fmla="*/ 1431760 h 1455825"/>
                <a:gd name="connsiteX7" fmla="*/ 5041231 w 8638673"/>
                <a:gd name="connsiteY7" fmla="*/ 24065 h 1455825"/>
                <a:gd name="connsiteX8" fmla="*/ 5751094 w 8638673"/>
                <a:gd name="connsiteY8" fmla="*/ 1443792 h 1455825"/>
                <a:gd name="connsiteX9" fmla="*/ 6460957 w 8638673"/>
                <a:gd name="connsiteY9" fmla="*/ 12034 h 1455825"/>
                <a:gd name="connsiteX10" fmla="*/ 7182852 w 8638673"/>
                <a:gd name="connsiteY10" fmla="*/ 1455823 h 1455825"/>
                <a:gd name="connsiteX11" fmla="*/ 7916778 w 8638673"/>
                <a:gd name="connsiteY11" fmla="*/ 2 h 1455825"/>
                <a:gd name="connsiteX12" fmla="*/ 8638673 w 8638673"/>
                <a:gd name="connsiteY12" fmla="*/ 1443792 h 145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38673" h="1455825">
                  <a:moveTo>
                    <a:pt x="0" y="1431760"/>
                  </a:moveTo>
                  <a:cubicBezTo>
                    <a:pt x="241634" y="720894"/>
                    <a:pt x="483268" y="10029"/>
                    <a:pt x="721894" y="12034"/>
                  </a:cubicBezTo>
                  <a:cubicBezTo>
                    <a:pt x="960520" y="14039"/>
                    <a:pt x="1193131" y="1441787"/>
                    <a:pt x="1431757" y="1443792"/>
                  </a:cubicBezTo>
                  <a:cubicBezTo>
                    <a:pt x="1670383" y="1445797"/>
                    <a:pt x="1913020" y="24065"/>
                    <a:pt x="2153652" y="24065"/>
                  </a:cubicBezTo>
                  <a:cubicBezTo>
                    <a:pt x="2394284" y="24065"/>
                    <a:pt x="2636921" y="1445797"/>
                    <a:pt x="2875547" y="1443792"/>
                  </a:cubicBezTo>
                  <a:cubicBezTo>
                    <a:pt x="3114173" y="1441787"/>
                    <a:pt x="3346784" y="14039"/>
                    <a:pt x="3585410" y="12034"/>
                  </a:cubicBezTo>
                  <a:cubicBezTo>
                    <a:pt x="3824036" y="10029"/>
                    <a:pt x="4064668" y="1429755"/>
                    <a:pt x="4307305" y="1431760"/>
                  </a:cubicBezTo>
                  <a:cubicBezTo>
                    <a:pt x="4549942" y="1433765"/>
                    <a:pt x="4800600" y="22060"/>
                    <a:pt x="5041231" y="24065"/>
                  </a:cubicBezTo>
                  <a:cubicBezTo>
                    <a:pt x="5281862" y="26070"/>
                    <a:pt x="5514473" y="1445797"/>
                    <a:pt x="5751094" y="1443792"/>
                  </a:cubicBezTo>
                  <a:cubicBezTo>
                    <a:pt x="5987715" y="1441787"/>
                    <a:pt x="6222331" y="10029"/>
                    <a:pt x="6460957" y="12034"/>
                  </a:cubicBezTo>
                  <a:cubicBezTo>
                    <a:pt x="6699583" y="14039"/>
                    <a:pt x="6940215" y="1457828"/>
                    <a:pt x="7182852" y="1455823"/>
                  </a:cubicBezTo>
                  <a:cubicBezTo>
                    <a:pt x="7425489" y="1453818"/>
                    <a:pt x="7674141" y="2007"/>
                    <a:pt x="7916778" y="2"/>
                  </a:cubicBezTo>
                  <a:cubicBezTo>
                    <a:pt x="8159415" y="-2003"/>
                    <a:pt x="8588541" y="1128966"/>
                    <a:pt x="8638673" y="1443792"/>
                  </a:cubicBezTo>
                </a:path>
              </a:pathLst>
            </a:cu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32" dirty="0"/>
            </a:p>
          </p:txBody>
        </p:sp>
        <p:pic>
          <p:nvPicPr>
            <p:cNvPr id="46" name="Picture 45" descr="\documentclass{article}&#10;\usepackage{amsmath}&#10;\usepackage{braket}&#10;\usepackage[total={5.5in, 10in}]{geometry}  % Adjust the total width and height here&#10;\pagestyle{empty}&#10;\begin{document}&#10;&#10;$\gamma$&#10;&#10;&#10;\end{document}" title="IguanaTex Picture Display">
              <a:extLst>
                <a:ext uri="{FF2B5EF4-FFF2-40B4-BE49-F238E27FC236}">
                  <a16:creationId xmlns:a16="http://schemas.microsoft.com/office/drawing/2014/main" id="{C7E8187B-0478-CEE2-D199-0870E653E38C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315" y="200230"/>
              <a:ext cx="203429" cy="249143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FCB855B-9E7E-5B58-AFA0-B08109567F08}"/>
                </a:ext>
              </a:extLst>
            </p:cNvPr>
            <p:cNvSpPr/>
            <p:nvPr/>
          </p:nvSpPr>
          <p:spPr>
            <a:xfrm>
              <a:off x="6883400" y="1478280"/>
              <a:ext cx="14732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61478F-E7C4-B718-917F-14F10D0503BA}"/>
                </a:ext>
              </a:extLst>
            </p:cNvPr>
            <p:cNvCxnSpPr>
              <a:cxnSpLocks/>
            </p:cNvCxnSpPr>
            <p:nvPr/>
          </p:nvCxnSpPr>
          <p:spPr>
            <a:xfrm>
              <a:off x="6085842" y="1461267"/>
              <a:ext cx="30402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" name="Picture 234" descr="\documentclass{article}&#10;\usepackage{amsmath}&#10;\usepackage{braket}&#10;\usepackage[total={5.5in, 10in}]{geometry}  % Adjust the total width and height here&#10;\pagestyle{empty}&#10;\begin{document}&#10;&#10;$\mathcal{L}_{\pi\pi\gamma}=e\epsilon_{3jk}\pi_j\partial^\nu\pi_k\epsilon_\mu^\lambda$&#10;&#10;&#10;\end{document}" title="IguanaTex Picture Display">
            <a:extLst>
              <a:ext uri="{FF2B5EF4-FFF2-40B4-BE49-F238E27FC236}">
                <a16:creationId xmlns:a16="http://schemas.microsoft.com/office/drawing/2014/main" id="{1D7C02AF-97D1-13B3-E5F1-A66DFEB3F1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2" y="3558346"/>
            <a:ext cx="2495615" cy="323477"/>
          </a:xfrm>
          <a:prstGeom prst="rect">
            <a:avLst/>
          </a:prstGeom>
        </p:spPr>
      </p:pic>
      <p:pic>
        <p:nvPicPr>
          <p:cNvPr id="58" name="Picture 57" descr="\documentclass{article}&#10;\usepackage{xcolor}&#10;\usepackage{amsmath}&#10;\usepackage{braket}&#10;\usepackage[total={5.5in, 10in}]{geometry}  % Adjust the total width and height here&#10;\pagestyle{empty}&#10;\begin{document}&#10;&#10;{\color{red}&#10;resonance rest frame}&#10;&#10;&#10;\end{document}" title="IguanaTex Picture Display">
            <a:extLst>
              <a:ext uri="{FF2B5EF4-FFF2-40B4-BE49-F238E27FC236}">
                <a16:creationId xmlns:a16="http://schemas.microsoft.com/office/drawing/2014/main" id="{801A7EF6-419E-1AC3-6496-D0E1F94F01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392" y="2397760"/>
            <a:ext cx="2534008" cy="203199"/>
          </a:xfrm>
          <a:prstGeom prst="rect">
            <a:avLst/>
          </a:prstGeom>
        </p:spPr>
      </p:pic>
      <p:pic>
        <p:nvPicPr>
          <p:cNvPr id="237" name="Picture 236" descr="\documentclass{article}&#10;\usepackage{amsmath}&#10;\usepackage{braket}&#10;\usepackage[total={5.5in, 10in}]{geometry}  % Adjust the total width and height here&#10;\pagestyle{empty}&#10;\begin{document}&#10;&#10;$\mathcal{L}_{qq\pi}=\frac{1}{2F}  \partial_\mu \pi_i \bar u \gamma^\mu \gamma^5 \tau^i u$&#10;&#10;&#10;\end{document}" title="IguanaTex Picture Display">
            <a:extLst>
              <a:ext uri="{FF2B5EF4-FFF2-40B4-BE49-F238E27FC236}">
                <a16:creationId xmlns:a16="http://schemas.microsoft.com/office/drawing/2014/main" id="{0201FC06-6C81-6ED2-B145-DDDB5DF0B9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2" y="3549750"/>
            <a:ext cx="2863173" cy="323157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B5FD432-2DD9-8421-B4E7-CBA6E317798E}"/>
              </a:ext>
            </a:extLst>
          </p:cNvPr>
          <p:cNvGrpSpPr/>
          <p:nvPr/>
        </p:nvGrpSpPr>
        <p:grpSpPr>
          <a:xfrm>
            <a:off x="3332480" y="1330960"/>
            <a:ext cx="1442720" cy="1847936"/>
            <a:chOff x="3688080" y="11591"/>
            <a:chExt cx="2092960" cy="2680809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6E68F1A-F629-77F6-8816-9324CD6A76BE}"/>
                </a:ext>
              </a:extLst>
            </p:cNvPr>
            <p:cNvGrpSpPr/>
            <p:nvPr/>
          </p:nvGrpSpPr>
          <p:grpSpPr>
            <a:xfrm>
              <a:off x="3688080" y="599440"/>
              <a:ext cx="2092960" cy="2092960"/>
              <a:chOff x="538480" y="792480"/>
              <a:chExt cx="2092960" cy="2092960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801CF0C-5969-E72F-3081-4F7B23DC3448}"/>
                  </a:ext>
                </a:extLst>
              </p:cNvPr>
              <p:cNvSpPr/>
              <p:nvPr/>
            </p:nvSpPr>
            <p:spPr>
              <a:xfrm>
                <a:off x="538480" y="792480"/>
                <a:ext cx="2092960" cy="20929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E3951A9-621E-6134-F5F5-3E540C284395}"/>
                  </a:ext>
                </a:extLst>
              </p:cNvPr>
              <p:cNvSpPr/>
              <p:nvPr/>
            </p:nvSpPr>
            <p:spPr>
              <a:xfrm>
                <a:off x="873760" y="1270000"/>
                <a:ext cx="660400" cy="6604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6D4B9780-1678-5473-4687-FED6719B28A5}"/>
                  </a:ext>
                </a:extLst>
              </p:cNvPr>
              <p:cNvSpPr/>
              <p:nvPr/>
            </p:nvSpPr>
            <p:spPr>
              <a:xfrm>
                <a:off x="1666240" y="1371600"/>
                <a:ext cx="660400" cy="660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A164BB8-E854-6BAB-DD32-8EF2BDF9133B}"/>
                  </a:ext>
                </a:extLst>
              </p:cNvPr>
              <p:cNvSpPr/>
              <p:nvPr/>
            </p:nvSpPr>
            <p:spPr>
              <a:xfrm>
                <a:off x="1229360" y="1991360"/>
                <a:ext cx="660400" cy="6604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</a:t>
                </a:r>
              </a:p>
            </p:txBody>
          </p:sp>
        </p:grp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0A29AAFB-6BE4-9DC4-31DC-8993D6C4B7CB}"/>
                </a:ext>
              </a:extLst>
            </p:cNvPr>
            <p:cNvSpPr txBox="1"/>
            <p:nvPr/>
          </p:nvSpPr>
          <p:spPr>
            <a:xfrm>
              <a:off x="3997316" y="11591"/>
              <a:ext cx="1330642" cy="580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proton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BE71EF8-31A7-B625-FF9D-E7484FD68CDC}"/>
              </a:ext>
            </a:extLst>
          </p:cNvPr>
          <p:cNvGrpSpPr/>
          <p:nvPr/>
        </p:nvGrpSpPr>
        <p:grpSpPr>
          <a:xfrm>
            <a:off x="7772400" y="1412240"/>
            <a:ext cx="1463040" cy="1753340"/>
            <a:chOff x="9377680" y="204470"/>
            <a:chExt cx="2092960" cy="2508250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C42B240C-1516-B775-29BE-AF121587FF25}"/>
                </a:ext>
              </a:extLst>
            </p:cNvPr>
            <p:cNvGrpSpPr/>
            <p:nvPr/>
          </p:nvGrpSpPr>
          <p:grpSpPr>
            <a:xfrm>
              <a:off x="9377680" y="619760"/>
              <a:ext cx="2092960" cy="2092960"/>
              <a:chOff x="538480" y="792480"/>
              <a:chExt cx="2092960" cy="2092960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CAEC811-2DCD-E312-9714-8E1C47D225B4}"/>
                  </a:ext>
                </a:extLst>
              </p:cNvPr>
              <p:cNvSpPr/>
              <p:nvPr/>
            </p:nvSpPr>
            <p:spPr>
              <a:xfrm>
                <a:off x="538480" y="792480"/>
                <a:ext cx="2092960" cy="20929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A90CB3F-95F0-0620-5137-F1B40C563144}"/>
                  </a:ext>
                </a:extLst>
              </p:cNvPr>
              <p:cNvSpPr/>
              <p:nvPr/>
            </p:nvSpPr>
            <p:spPr>
              <a:xfrm>
                <a:off x="873760" y="1270000"/>
                <a:ext cx="660400" cy="6604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q’</a:t>
                </a: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B7D6F058-BD86-4DB0-7CBD-1C498B3BD6CE}"/>
                  </a:ext>
                </a:extLst>
              </p:cNvPr>
              <p:cNvSpPr/>
              <p:nvPr/>
            </p:nvSpPr>
            <p:spPr>
              <a:xfrm>
                <a:off x="1666240" y="1371600"/>
                <a:ext cx="660400" cy="660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q’</a:t>
                </a: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A96C9F6C-1DAB-646D-2000-E2EA95161136}"/>
                  </a:ext>
                </a:extLst>
              </p:cNvPr>
              <p:cNvSpPr/>
              <p:nvPr/>
            </p:nvSpPr>
            <p:spPr>
              <a:xfrm>
                <a:off x="1229360" y="1991360"/>
                <a:ext cx="660400" cy="6604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q’</a:t>
                </a:r>
              </a:p>
            </p:txBody>
          </p:sp>
        </p:grpSp>
        <p:pic>
          <p:nvPicPr>
            <p:cNvPr id="219" name="Picture 218" descr="\documentclass{article}&#10;\usepackage{amsmath}&#10;\usepackage{braket}&#10;\usepackage[total={5.5in, 10in}]{geometry}  % Adjust the total width and height here&#10;\pagestyle{empty}&#10;\begin{document}&#10;&#10;$\Delta(1232)$&#10;&#10;&#10;\end{document}" title="IguanaTex Picture Display">
              <a:extLst>
                <a:ext uri="{FF2B5EF4-FFF2-40B4-BE49-F238E27FC236}">
                  <a16:creationId xmlns:a16="http://schemas.microsoft.com/office/drawing/2014/main" id="{C79BED13-5666-0070-70EF-9001846FBDF7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9584" y="204470"/>
              <a:ext cx="1241124" cy="359840"/>
            </a:xfrm>
            <a:prstGeom prst="rect">
              <a:avLst/>
            </a:prstGeom>
          </p:spPr>
        </p:pic>
      </p:grpSp>
      <p:pic>
        <p:nvPicPr>
          <p:cNvPr id="224" name="Picture 223" descr="\documentclass{article}&#10;\usepackage{amsmath}&#10;\usepackage{bm}&#10;\pagestyle{empty}&#10;\begin{document}&#10;&#10;\begin{eqnarray*}&amp;P_i=(E_N,0,0,-|\bm k|)&#10;\end{eqnarray*}&#10;&#10;&#10;\end{document}" title="IguanaTex Picture Display">
            <a:extLst>
              <a:ext uri="{FF2B5EF4-FFF2-40B4-BE49-F238E27FC236}">
                <a16:creationId xmlns:a16="http://schemas.microsoft.com/office/drawing/2014/main" id="{2F682C98-E9AF-DE78-52A2-711EB73020A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01" y="2409950"/>
            <a:ext cx="1876964" cy="215807"/>
          </a:xfrm>
          <a:prstGeom prst="rect">
            <a:avLst/>
          </a:prstGeom>
        </p:spPr>
      </p:pic>
      <p:pic>
        <p:nvPicPr>
          <p:cNvPr id="225" name="Picture 224" descr="\documentclass{article}&#10;\usepackage{amsmath}&#10;\usepackage{bm}&#10;\pagestyle{empty}&#10;\begin{document}&#10;&#10;\begin{eqnarray*}P_f=(M_{N^*},0,0,0)&#10;\end{eqnarray*}&#10;&#10;&#10;\end{document}" title="IguanaTex Picture Display">
            <a:extLst>
              <a:ext uri="{FF2B5EF4-FFF2-40B4-BE49-F238E27FC236}">
                <a16:creationId xmlns:a16="http://schemas.microsoft.com/office/drawing/2014/main" id="{4C9242A8-4755-7C74-5442-32FE901F644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67" y="2109094"/>
            <a:ext cx="1634257" cy="210748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3A9436A2-0247-7A02-0797-4AC480CDA70D}"/>
              </a:ext>
            </a:extLst>
          </p:cNvPr>
          <p:cNvSpPr txBox="1"/>
          <p:nvPr/>
        </p:nvSpPr>
        <p:spPr>
          <a:xfrm>
            <a:off x="247827" y="3477163"/>
            <a:ext cx="31163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Interaction </a:t>
            </a:r>
            <a:r>
              <a:rPr lang="en-US" sz="2200" dirty="0" err="1"/>
              <a:t>Lagrangians</a:t>
            </a:r>
            <a:r>
              <a:rPr lang="en-US" sz="2200" dirty="0"/>
              <a:t>:</a:t>
            </a:r>
          </a:p>
        </p:txBody>
      </p:sp>
      <p:pic>
        <p:nvPicPr>
          <p:cNvPr id="3" name="Picture 2" descr="\documentclass{article}&#10;\usepackage{amsmath}&#10;\usepackage{braket}&#10;\usepackage[total={5.5in, 10in}]{geometry}  % Adjust the total width and height here&#10;\pagestyle{empty}&#10;\begin{document}&#10;&#10;$\frac{1}{p^2-m_\pi^2}\to \frac{1}{p^2-m_\pi^2}-\frac{1}{p^2-M^2}$&#10;&#10;&#10;\end{document}" title="IguanaTex Picture Display">
            <a:extLst>
              <a:ext uri="{FF2B5EF4-FFF2-40B4-BE49-F238E27FC236}">
                <a16:creationId xmlns:a16="http://schemas.microsoft.com/office/drawing/2014/main" id="{70E45A69-701B-597B-A1BD-C57011A5684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24" y="5376986"/>
            <a:ext cx="3837693" cy="484630"/>
          </a:xfrm>
          <a:prstGeom prst="rect">
            <a:avLst/>
          </a:prstGeom>
        </p:spPr>
      </p:pic>
      <p:sp>
        <p:nvSpPr>
          <p:cNvPr id="242" name="TextBox 241">
            <a:extLst>
              <a:ext uri="{FF2B5EF4-FFF2-40B4-BE49-F238E27FC236}">
                <a16:creationId xmlns:a16="http://schemas.microsoft.com/office/drawing/2014/main" id="{C0B15A3B-D23A-7EBA-F402-D6EFEC95F072}"/>
              </a:ext>
            </a:extLst>
          </p:cNvPr>
          <p:cNvSpPr txBox="1"/>
          <p:nvPr/>
        </p:nvSpPr>
        <p:spPr>
          <a:xfrm>
            <a:off x="237667" y="5387243"/>
            <a:ext cx="3460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Pauli–Villars regularization:</a:t>
            </a: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EBE617D-81A1-861D-A120-45BADB4A4F95}"/>
              </a:ext>
            </a:extLst>
          </p:cNvPr>
          <p:cNvGrpSpPr/>
          <p:nvPr/>
        </p:nvGrpSpPr>
        <p:grpSpPr>
          <a:xfrm>
            <a:off x="3616960" y="1498202"/>
            <a:ext cx="4033520" cy="4425078"/>
            <a:chOff x="3616960" y="1498202"/>
            <a:chExt cx="4033520" cy="4425078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228A07B-216D-9B20-4B50-80743004DE9D}"/>
                </a:ext>
              </a:extLst>
            </p:cNvPr>
            <p:cNvGrpSpPr/>
            <p:nvPr/>
          </p:nvGrpSpPr>
          <p:grpSpPr>
            <a:xfrm>
              <a:off x="5617672" y="1498202"/>
              <a:ext cx="1230168" cy="3835798"/>
              <a:chOff x="5617672" y="1498202"/>
              <a:chExt cx="1230168" cy="3835798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F53D68FE-417B-66DF-24E0-B7DDC28CC249}"/>
                  </a:ext>
                </a:extLst>
              </p:cNvPr>
              <p:cNvGrpSpPr/>
              <p:nvPr/>
            </p:nvGrpSpPr>
            <p:grpSpPr>
              <a:xfrm>
                <a:off x="6544310" y="1498202"/>
                <a:ext cx="303530" cy="3835798"/>
                <a:chOff x="7377430" y="1152762"/>
                <a:chExt cx="303530" cy="3835798"/>
              </a:xfrm>
            </p:grpSpPr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2A29F10B-6E24-CCF8-5085-20B2F9ABAE38}"/>
                    </a:ext>
                  </a:extLst>
                </p:cNvPr>
                <p:cNvCxnSpPr>
                  <a:cxnSpLocks/>
                  <a:endCxn id="259" idx="4"/>
                </p:cNvCxnSpPr>
                <p:nvPr/>
              </p:nvCxnSpPr>
              <p:spPr>
                <a:xfrm flipV="1">
                  <a:off x="7529195" y="1450340"/>
                  <a:ext cx="0" cy="3538220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6AE3DEC2-5571-8D51-E4BE-9B764218867F}"/>
                    </a:ext>
                  </a:extLst>
                </p:cNvPr>
                <p:cNvSpPr/>
                <p:nvPr/>
              </p:nvSpPr>
              <p:spPr>
                <a:xfrm>
                  <a:off x="7377430" y="1152762"/>
                  <a:ext cx="303530" cy="297578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A0304B77-9B4D-8820-F7EB-7317B2E673D4}"/>
                  </a:ext>
                </a:extLst>
              </p:cNvPr>
              <p:cNvGrpSpPr/>
              <p:nvPr/>
            </p:nvGrpSpPr>
            <p:grpSpPr>
              <a:xfrm>
                <a:off x="5617672" y="1595120"/>
                <a:ext cx="1077769" cy="690881"/>
                <a:chOff x="7409081" y="1208738"/>
                <a:chExt cx="1067226" cy="682642"/>
              </a:xfrm>
            </p:grpSpPr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0DF27D99-78B5-6F2C-C443-10A42D033CDC}"/>
                    </a:ext>
                  </a:extLst>
                </p:cNvPr>
                <p:cNvCxnSpPr>
                  <a:cxnSpLocks/>
                  <a:endCxn id="263" idx="5"/>
                </p:cNvCxnSpPr>
                <p:nvPr/>
              </p:nvCxnSpPr>
              <p:spPr>
                <a:xfrm flipH="1" flipV="1">
                  <a:off x="7668181" y="1462757"/>
                  <a:ext cx="808126" cy="428623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247BED53-597C-6EE8-003F-77AE7033AC11}"/>
                    </a:ext>
                  </a:extLst>
                </p:cNvPr>
                <p:cNvSpPr/>
                <p:nvPr/>
              </p:nvSpPr>
              <p:spPr>
                <a:xfrm>
                  <a:off x="7409081" y="1208738"/>
                  <a:ext cx="303555" cy="297602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B7EB77A5-BC85-1E19-4359-60DACCC8D80F}"/>
                </a:ext>
              </a:extLst>
            </p:cNvPr>
            <p:cNvSpPr/>
            <p:nvPr/>
          </p:nvSpPr>
          <p:spPr>
            <a:xfrm>
              <a:off x="3616960" y="5334000"/>
              <a:ext cx="4033520" cy="58928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50C5B36F-BD41-7EEB-F788-274FDE8EAE9C}"/>
              </a:ext>
            </a:extLst>
          </p:cNvPr>
          <p:cNvGrpSpPr/>
          <p:nvPr/>
        </p:nvGrpSpPr>
        <p:grpSpPr>
          <a:xfrm>
            <a:off x="5424631" y="1955402"/>
            <a:ext cx="4440729" cy="2027318"/>
            <a:chOff x="5424631" y="1955402"/>
            <a:chExt cx="4440729" cy="2027318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5D7E335-B135-7316-495A-0696361515C0}"/>
                </a:ext>
              </a:extLst>
            </p:cNvPr>
            <p:cNvGrpSpPr/>
            <p:nvPr/>
          </p:nvGrpSpPr>
          <p:grpSpPr>
            <a:xfrm>
              <a:off x="5424631" y="1955402"/>
              <a:ext cx="1697529" cy="1448198"/>
              <a:chOff x="5424631" y="1955402"/>
              <a:chExt cx="1697529" cy="1448198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503BF64-C7CB-1056-FB9C-FE57BFB6CCF0}"/>
                  </a:ext>
                </a:extLst>
              </p:cNvPr>
              <p:cNvGrpSpPr/>
              <p:nvPr/>
            </p:nvGrpSpPr>
            <p:grpSpPr>
              <a:xfrm>
                <a:off x="5424631" y="1960879"/>
                <a:ext cx="1555292" cy="650238"/>
                <a:chOff x="7409081" y="1208738"/>
                <a:chExt cx="1540078" cy="642484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D2983778-BE1F-85C9-0634-74C8F8343F06}"/>
                    </a:ext>
                  </a:extLst>
                </p:cNvPr>
                <p:cNvCxnSpPr>
                  <a:cxnSpLocks/>
                  <a:endCxn id="85" idx="5"/>
                </p:cNvCxnSpPr>
                <p:nvPr/>
              </p:nvCxnSpPr>
              <p:spPr>
                <a:xfrm flipH="1" flipV="1">
                  <a:off x="7668180" y="1462757"/>
                  <a:ext cx="1280979" cy="388465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7B04A4CC-5491-C114-0572-925D909268B7}"/>
                    </a:ext>
                  </a:extLst>
                </p:cNvPr>
                <p:cNvSpPr/>
                <p:nvPr/>
              </p:nvSpPr>
              <p:spPr>
                <a:xfrm>
                  <a:off x="7409081" y="1208738"/>
                  <a:ext cx="303555" cy="297602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989F2FB-97D0-85FC-4147-DEA7B85F4DAE}"/>
                  </a:ext>
                </a:extLst>
              </p:cNvPr>
              <p:cNvGrpSpPr/>
              <p:nvPr/>
            </p:nvGrpSpPr>
            <p:grpSpPr>
              <a:xfrm>
                <a:off x="6818630" y="1955402"/>
                <a:ext cx="303530" cy="1448198"/>
                <a:chOff x="7377430" y="1152762"/>
                <a:chExt cx="303530" cy="1448198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DF0C328-DA46-527F-4DEE-050ADC597459}"/>
                    </a:ext>
                  </a:extLst>
                </p:cNvPr>
                <p:cNvCxnSpPr>
                  <a:cxnSpLocks/>
                  <a:endCxn id="102" idx="4"/>
                </p:cNvCxnSpPr>
                <p:nvPr/>
              </p:nvCxnSpPr>
              <p:spPr>
                <a:xfrm flipV="1">
                  <a:off x="7529195" y="1450340"/>
                  <a:ext cx="0" cy="1150620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0F3FA370-25EC-1034-A9F7-20323793762A}"/>
                    </a:ext>
                  </a:extLst>
                </p:cNvPr>
                <p:cNvSpPr/>
                <p:nvPr/>
              </p:nvSpPr>
              <p:spPr>
                <a:xfrm>
                  <a:off x="7377430" y="1152762"/>
                  <a:ext cx="303530" cy="297578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6CEE1430-BAA1-7153-C318-84C6DFB54352}"/>
                </a:ext>
              </a:extLst>
            </p:cNvPr>
            <p:cNvSpPr/>
            <p:nvPr/>
          </p:nvSpPr>
          <p:spPr>
            <a:xfrm>
              <a:off x="6827520" y="3403600"/>
              <a:ext cx="3037840" cy="579120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8987CEE-0EFB-0E4A-934C-0DA8F3E38510}"/>
              </a:ext>
            </a:extLst>
          </p:cNvPr>
          <p:cNvGrpSpPr/>
          <p:nvPr/>
        </p:nvGrpSpPr>
        <p:grpSpPr>
          <a:xfrm>
            <a:off x="3312160" y="1345402"/>
            <a:ext cx="3081020" cy="2647478"/>
            <a:chOff x="3312160" y="1345402"/>
            <a:chExt cx="3081020" cy="264747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C2BDC6-7792-5772-D9A3-505516CF0461}"/>
                </a:ext>
              </a:extLst>
            </p:cNvPr>
            <p:cNvGrpSpPr/>
            <p:nvPr/>
          </p:nvGrpSpPr>
          <p:grpSpPr>
            <a:xfrm>
              <a:off x="5097780" y="1345402"/>
              <a:ext cx="1295400" cy="341157"/>
              <a:chOff x="6390640" y="1144742"/>
              <a:chExt cx="1295400" cy="341157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B35C6109-B86E-E3A5-C3FA-96080A203E3A}"/>
                  </a:ext>
                </a:extLst>
              </p:cNvPr>
              <p:cNvCxnSpPr>
                <a:cxnSpLocks/>
                <a:endCxn id="79" idx="2"/>
              </p:cNvCxnSpPr>
              <p:nvPr/>
            </p:nvCxnSpPr>
            <p:spPr>
              <a:xfrm>
                <a:off x="6390640" y="1315321"/>
                <a:ext cx="94742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4BB8485-880B-FD15-33CC-B39E5CD3BF13}"/>
                  </a:ext>
                </a:extLst>
              </p:cNvPr>
              <p:cNvSpPr/>
              <p:nvPr/>
            </p:nvSpPr>
            <p:spPr>
              <a:xfrm>
                <a:off x="7338060" y="1144742"/>
                <a:ext cx="347980" cy="341157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1B0FA88-2F07-3546-822B-9CDACCDAE5A0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1516380"/>
              <a:ext cx="0" cy="18770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3D024F73-D7EE-77BD-0A47-E3D1DF1825F5}"/>
                </a:ext>
              </a:extLst>
            </p:cNvPr>
            <p:cNvSpPr/>
            <p:nvPr/>
          </p:nvSpPr>
          <p:spPr>
            <a:xfrm>
              <a:off x="3312160" y="3383280"/>
              <a:ext cx="2712720" cy="609600"/>
            </a:xfrm>
            <a:prstGeom prst="rect">
              <a:avLst/>
            </a:prstGeom>
            <a:noFill/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9" name="TextBox 278">
            <a:extLst>
              <a:ext uri="{FF2B5EF4-FFF2-40B4-BE49-F238E27FC236}">
                <a16:creationId xmlns:a16="http://schemas.microsoft.com/office/drawing/2014/main" id="{4D10E749-8515-D20E-EA70-09233AF99339}"/>
              </a:ext>
            </a:extLst>
          </p:cNvPr>
          <p:cNvSpPr txBox="1"/>
          <p:nvPr/>
        </p:nvSpPr>
        <p:spPr>
          <a:xfrm>
            <a:off x="3295827" y="4503323"/>
            <a:ext cx="14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 factor:</a:t>
            </a:r>
          </a:p>
        </p:txBody>
      </p:sp>
      <p:pic>
        <p:nvPicPr>
          <p:cNvPr id="321" name="Picture 320" descr="\documentclass{article}&#10;\usepackage{amsmath}&#10;\usepackage{braket}&#10;\usepackage[total={5.5in, 10in}]{geometry}  % Adjust the total width and height here&#10;\pagestyle{empty}&#10;\begin{document}&#10;&#10;$\frac{1}{1+k^2/\Lambda_\pi^2}$&#10;&#10;&#10;\end{document}" title="IguanaTex Picture Display">
            <a:extLst>
              <a:ext uri="{FF2B5EF4-FFF2-40B4-BE49-F238E27FC236}">
                <a16:creationId xmlns:a16="http://schemas.microsoft.com/office/drawing/2014/main" id="{1DC2787A-B84E-44F3-B563-21D7789139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82" y="4541520"/>
            <a:ext cx="1146640" cy="491417"/>
          </a:xfrm>
          <a:prstGeom prst="rect">
            <a:avLst/>
          </a:prstGeom>
        </p:spPr>
      </p:pic>
      <p:grpSp>
        <p:nvGrpSpPr>
          <p:cNvPr id="297" name="Group 296">
            <a:extLst>
              <a:ext uri="{FF2B5EF4-FFF2-40B4-BE49-F238E27FC236}">
                <a16:creationId xmlns:a16="http://schemas.microsoft.com/office/drawing/2014/main" id="{04B782D3-07A3-8552-BF44-17A470A563BC}"/>
              </a:ext>
            </a:extLst>
          </p:cNvPr>
          <p:cNvGrpSpPr/>
          <p:nvPr/>
        </p:nvGrpSpPr>
        <p:grpSpPr>
          <a:xfrm>
            <a:off x="4795520" y="1351280"/>
            <a:ext cx="1584960" cy="3708400"/>
            <a:chOff x="4795520" y="1351280"/>
            <a:chExt cx="1584960" cy="3708400"/>
          </a:xfrm>
        </p:grpSpPr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F4876A8-EF50-939F-A61F-7AD4B1EB856A}"/>
                </a:ext>
              </a:extLst>
            </p:cNvPr>
            <p:cNvSpPr/>
            <p:nvPr/>
          </p:nvSpPr>
          <p:spPr>
            <a:xfrm>
              <a:off x="6065520" y="1351280"/>
              <a:ext cx="314960" cy="31496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C0E5BB0D-3013-B196-1C1C-D8A0942B2828}"/>
                </a:ext>
              </a:extLst>
            </p:cNvPr>
            <p:cNvCxnSpPr>
              <a:cxnSpLocks/>
              <a:stCxn id="286" idx="4"/>
            </p:cNvCxnSpPr>
            <p:nvPr/>
          </p:nvCxnSpPr>
          <p:spPr>
            <a:xfrm>
              <a:off x="6223000" y="1666240"/>
              <a:ext cx="0" cy="31019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C3A79A-FB3C-E870-F716-945271012BDB}"/>
                </a:ext>
              </a:extLst>
            </p:cNvPr>
            <p:cNvSpPr/>
            <p:nvPr/>
          </p:nvSpPr>
          <p:spPr>
            <a:xfrm>
              <a:off x="4795520" y="4490720"/>
              <a:ext cx="1270000" cy="5689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E72FCFC-646A-B3DE-3B78-BCEC389586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7425" y="4775200"/>
              <a:ext cx="16573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9" name="Picture 308" descr="\documentclass{article}&#10;\usepackage{xcolor}&#10;\usepackage{amsmath}&#10;\usepackage{braket}&#10;\usepackage[total={5.5in, 10in}]{geometry}  % Adjust the total width and height here&#10;\pagestyle{empty}&#10;\begin{document}&#10;&#10;{\color{red}&#10;$\Longleftarrow F=88 \text{ MeV}$}&#10;&#10;&#10;\end{document}" title="IguanaTex Picture Display">
            <a:extLst>
              <a:ext uri="{FF2B5EF4-FFF2-40B4-BE49-F238E27FC236}">
                <a16:creationId xmlns:a16="http://schemas.microsoft.com/office/drawing/2014/main" id="{57483EBD-AC5F-74F2-38D0-E6699FDB540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7" y="3603361"/>
            <a:ext cx="1846906" cy="177906"/>
          </a:xfrm>
          <a:prstGeom prst="rect">
            <a:avLst/>
          </a:prstGeom>
        </p:spPr>
      </p:pic>
      <p:pic>
        <p:nvPicPr>
          <p:cNvPr id="6" name="Picture 5" descr="\documentclass{article}&#10;\usepackage{xcolor}&#10;\usepackage{amsmath}&#10;\usepackage{braket}&#10;\usepackage[total={5.5in, 10in}]{geometry}  % Adjust the total width and height here&#10;\pagestyle{empty}&#10;\begin{document}&#10;&#10;{\color{red}&#10;$\Longleftarrow M=0.154 \text{ GeV}$}&#10;&#10;&#10;\end{document}" title="IguanaTex Picture Display">
            <a:extLst>
              <a:ext uri="{FF2B5EF4-FFF2-40B4-BE49-F238E27FC236}">
                <a16:creationId xmlns:a16="http://schemas.microsoft.com/office/drawing/2014/main" id="{C9CBD09D-2BA9-A978-BA83-937CAD960B9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87" y="5533760"/>
            <a:ext cx="2207240" cy="183937"/>
          </a:xfrm>
          <a:prstGeom prst="rect">
            <a:avLst/>
          </a:prstGeom>
        </p:spPr>
      </p:pic>
      <p:pic>
        <p:nvPicPr>
          <p:cNvPr id="317" name="Picture 316" descr="\documentclass{article}&#10;\usepackage{xcolor}&#10;\usepackage{amsmath}&#10;\usepackage{braket}&#10;\usepackage[total={5.5in, 10in}]{geometry}  % Adjust the total width and height here&#10;\pagestyle{empty}&#10;\begin{document}&#10;&#10;{\color{red}&#10;$\Longleftarrow \Lambda_\pi=0.732 \text{ GeV}$}&#10;&#10;&#10;\end{document}" title="IguanaTex Picture Display">
            <a:extLst>
              <a:ext uri="{FF2B5EF4-FFF2-40B4-BE49-F238E27FC236}">
                <a16:creationId xmlns:a16="http://schemas.microsoft.com/office/drawing/2014/main" id="{D150BAC6-2079-6AAD-F806-1767949DAA4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08" y="4639683"/>
            <a:ext cx="2247949" cy="218613"/>
          </a:xfrm>
          <a:prstGeom prst="rect">
            <a:avLst/>
          </a:prstGeom>
        </p:spPr>
      </p:pic>
      <p:pic>
        <p:nvPicPr>
          <p:cNvPr id="5" name="Picture 4" descr="\documentclass{article}&#10;\usepackage{xcolor}&#10;\usepackage{amsmath}&#10;\usepackage{braket}&#10;\usepackage[total={5.5in, 10in}]{geometry}  % Adjust the total width and height here&#10;\pagestyle{empty}&#10;\begin{document}&#10;&#10;{\color{red}&#10;J. Phys. G 41, 055008 (2014)}&#10;&#10;&#10;\end{document}" title="IguanaTex Picture Display">
            <a:extLst>
              <a:ext uri="{FF2B5EF4-FFF2-40B4-BE49-F238E27FC236}">
                <a16:creationId xmlns:a16="http://schemas.microsoft.com/office/drawing/2014/main" id="{994B4FE3-0745-CBBB-DB0E-46EAF3A17D9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67" y="4040240"/>
            <a:ext cx="3173663" cy="251782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F2624A8-2A8B-883C-0711-EF8B8BA8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280" y="6460216"/>
            <a:ext cx="305921" cy="29939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sz="2400" b="0" smtClean="0">
                <a:solidFill>
                  <a:schemeClr val="tx1"/>
                </a:solidFill>
                <a:latin typeface="+mj-lt"/>
              </a:rPr>
              <a:pPr/>
              <a:t>7</a:t>
            </a:fld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549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42" grpId="0"/>
      <p:bldP spid="2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CD7922F-C4E2-DACC-2ECA-F3954DDD6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5" y="543555"/>
            <a:ext cx="3688085" cy="3688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2AB37-AFFF-D64A-CC9A-CD7E162E007A}"/>
              </a:ext>
            </a:extLst>
          </p:cNvPr>
          <p:cNvSpPr txBox="1"/>
          <p:nvPr/>
        </p:nvSpPr>
        <p:spPr>
          <a:xfrm>
            <a:off x="264160" y="0"/>
            <a:ext cx="124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Results</a:t>
            </a:r>
          </a:p>
        </p:txBody>
      </p:sp>
      <p:pic>
        <p:nvPicPr>
          <p:cNvPr id="36" name="Picture 35" descr="\documentclass{article}&#10;\usepackage{amsmath}&#10;\usepackage{braket}&#10;\usepackage[total={5.5in, 10in}]{geometry}  % Adjust the total width and height here&#10;\pagestyle{empty}&#10;\begin{document}&#10;&#10;\begin{itemize}&#10;\item The $\Delta(1232)$ may comprise a considerable $L=2$ component.&#10;&#10;&#10;\end{itemize}&#10;&#10;\end{document}" title="IguanaTex Picture Display">
            <a:extLst>
              <a:ext uri="{FF2B5EF4-FFF2-40B4-BE49-F238E27FC236}">
                <a16:creationId xmlns:a16="http://schemas.microsoft.com/office/drawing/2014/main" id="{E149B43A-D7BF-B75E-46E1-F57AB4C0B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3" y="4260010"/>
            <a:ext cx="6985143" cy="254476"/>
          </a:xfrm>
          <a:prstGeom prst="rect">
            <a:avLst/>
          </a:prstGeom>
        </p:spPr>
      </p:pic>
      <p:pic>
        <p:nvPicPr>
          <p:cNvPr id="25" name="Picture 24" descr="\documentclass{article}&#10;\usepackage{xcolor}&#10;\usepackage{amsmath}&#10;\usepackage{braket}&#10;\usepackage[total={5.5in, 10in}]{geometry}  % Adjust the total width and height here&#10;\pagestyle{empty}&#10;\begin{document}&#10;&#10;{\color{red}&#10;$S_{1/2}=0$ for $L=0$}&#10;&#10;&#10;\end{document}" title="IguanaTex Picture Display">
            <a:extLst>
              <a:ext uri="{FF2B5EF4-FFF2-40B4-BE49-F238E27FC236}">
                <a16:creationId xmlns:a16="http://schemas.microsoft.com/office/drawing/2014/main" id="{9BD8F890-4C38-E4C7-3315-883F5915154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68" y="4223124"/>
            <a:ext cx="2000690" cy="265351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97ECEA-9C49-29B1-F387-BA6B35165462}"/>
              </a:ext>
            </a:extLst>
          </p:cNvPr>
          <p:cNvCxnSpPr>
            <a:cxnSpLocks/>
          </p:cNvCxnSpPr>
          <p:nvPr/>
        </p:nvCxnSpPr>
        <p:spPr>
          <a:xfrm flipH="1" flipV="1">
            <a:off x="8869680" y="3909060"/>
            <a:ext cx="193040" cy="398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\documentclass{article}&#10;\usepackage{amsmath}&#10;\usepackage{braket}&#10;\usepackage[total={5.5in, 10in}]{geometry}  % Adjust the total width and height here&#10;\pagestyle{empty}&#10;\begin{document}&#10;&#10;\begin{itemize}&#10;\item Specifically, in the $S_{1/2}$, the absence of contribution from $\Delta(1232)$ with $L=0$ is conspicuous; only the $L=2$ component appears to influence $S_{1/2}$.&#10;\end{itemize}&#10;&#10;\end{document}" title="IguanaTex Picture Display">
            <a:extLst>
              <a:ext uri="{FF2B5EF4-FFF2-40B4-BE49-F238E27FC236}">
                <a16:creationId xmlns:a16="http://schemas.microsoft.com/office/drawing/2014/main" id="{DF81D92A-04B1-A12B-BA5E-A4F8F60985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3" y="4605451"/>
            <a:ext cx="9651809" cy="58361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usepackage{braket}&#10;\usepackage[total={5.5in, 10in}]{geometry}  % Adjust the total width and height here&#10;\pagestyle{empty}&#10;\begin{document}&#10;&#10;\begin{itemize}&#10;    \setlength{\itemsep}{0pt} % Adjusts space between items&#10;    \item $\Delta(1232)$ resonance consists of:&#10;    \begin{itemize}&#10;        \setlength{\itemsep}{0pt} % Adjusts space between sub-items&#10;        \item $L=0$: 83\% ($B = 0.908$)&#10;        \item Symmetric $L=2$: 8\% ($C = 0.29$)&#10;        \item Mixed-symmetric $L=2$: 9\% ($D = 0.3$)&#10;    \end{itemize}&#10;\end{itemize}&#10;&#10;\end{document}" title="IguanaTex Picture Display">
            <a:extLst>
              <a:ext uri="{FF2B5EF4-FFF2-40B4-BE49-F238E27FC236}">
                <a16:creationId xmlns:a16="http://schemas.microsoft.com/office/drawing/2014/main" id="{AD8DA495-C503-1136-2527-397467FEBB7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5" y="5296329"/>
            <a:ext cx="5088002" cy="14689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CA74296-0E71-C3B7-66FD-187F7CF6BE95}"/>
              </a:ext>
            </a:extLst>
          </p:cNvPr>
          <p:cNvSpPr/>
          <p:nvPr/>
        </p:nvSpPr>
        <p:spPr>
          <a:xfrm>
            <a:off x="8412480" y="3589020"/>
            <a:ext cx="104394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89167BC4-BD79-4C81-86B0-F86AA1A676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5" y="421635"/>
            <a:ext cx="3799845" cy="3799845"/>
          </a:xfrm>
          <a:prstGeom prst="rect">
            <a:avLst/>
          </a:prstGeom>
        </p:spPr>
      </p:pic>
      <p:pic>
        <p:nvPicPr>
          <p:cNvPr id="12" name="Picture 11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ED960D48-EC21-2213-BB11-EE8ED6A23F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5" y="431795"/>
            <a:ext cx="3820165" cy="3820165"/>
          </a:xfrm>
          <a:prstGeom prst="rect">
            <a:avLst/>
          </a:prstGeom>
        </p:spPr>
      </p:pic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6535AC88-0018-CCFE-59FE-A73AB7B8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280" y="6460216"/>
            <a:ext cx="305921" cy="29939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sz="2400" b="0" smtClean="0">
                <a:solidFill>
                  <a:schemeClr val="tx1"/>
                </a:solidFill>
                <a:latin typeface="+mj-lt"/>
              </a:rPr>
              <a:pPr/>
              <a:t>8</a:t>
            </a:fld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73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documentclass{article}&#10;\usepackage{amsmath}&#10;\usepackage{braket}&#10;\usepackage[total={5.5in, 10in}]{geometry}  % Adjust the total width and height here&#10;\pagestyle{empty}&#10;\begin{document}&#10;&#10;\begin{itemize}&#10;\item Analyzed the $\Delta(1232)$ resonance structure in the $p\gamma^* \to \Delta(1232)$ process using helicity amplitudes in a three-quark model, incorporating quark core and meson cloud contributions.&#10;&#10;&#10;\end{itemize}&#10;&#10;\end{document}" title="IguanaTex Picture Display">
            <a:extLst>
              <a:ext uri="{FF2B5EF4-FFF2-40B4-BE49-F238E27FC236}">
                <a16:creationId xmlns:a16="http://schemas.microsoft.com/office/drawing/2014/main" id="{B678697F-945D-5AD2-1D4A-C50D683EB2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4" y="1222170"/>
            <a:ext cx="10258287" cy="851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F0122F-50B2-0F52-449C-45409413FC84}"/>
              </a:ext>
            </a:extLst>
          </p:cNvPr>
          <p:cNvSpPr txBox="1"/>
          <p:nvPr/>
        </p:nvSpPr>
        <p:spPr>
          <a:xfrm>
            <a:off x="426720" y="314960"/>
            <a:ext cx="153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Summary</a:t>
            </a:r>
          </a:p>
        </p:txBody>
      </p:sp>
      <p:pic>
        <p:nvPicPr>
          <p:cNvPr id="7" name="Picture 6" descr="\documentclass{article}&#10;\usepackage{amsmath}&#10;\usepackage{braket}&#10;\usepackage[total={5.5in, 10in}]{geometry}  % Adjust the total width and height here&#10;\pagestyle{empty}&#10;\begin{document}&#10;&#10;\begin{itemize}&#10;\item The proton wave function was fitted to experimental data on the proton electric form factor, then used to fit the $\Delta(1232)$ wave function to experimental data on $\Delta(1232)$ helicity amplitudes.&#10;&#10;&#10;\end{itemize}&#10;&#10;\end{document}" title="IguanaTex Picture Display">
            <a:extLst>
              <a:ext uri="{FF2B5EF4-FFF2-40B4-BE49-F238E27FC236}">
                <a16:creationId xmlns:a16="http://schemas.microsoft.com/office/drawing/2014/main" id="{28BFD545-2C56-9529-7E3A-64C19A7555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3" y="2339770"/>
            <a:ext cx="10259906" cy="890475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braket}&#10;\usepackage[total={5.5in, 10in}]{geometry}  % Adjust the total width and height here&#10;\pagestyle{empty}&#10;\begin{document}&#10;&#10;\begin{itemize}&#10;\item Meson cloud effects notably impact helicity amplitudes, especially in the low-$Q^2$ region.&#10;&#10;&#10;\end{itemize}&#10;&#10;\end{document}" title="IguanaTex Picture Display">
            <a:extLst>
              <a:ext uri="{FF2B5EF4-FFF2-40B4-BE49-F238E27FC236}">
                <a16:creationId xmlns:a16="http://schemas.microsoft.com/office/drawing/2014/main" id="{5ECD535D-64DF-DB1B-B182-2D30AFFD10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3" y="3701210"/>
            <a:ext cx="10242096" cy="276857"/>
          </a:xfrm>
          <a:prstGeom prst="rect">
            <a:avLst/>
          </a:prstGeom>
        </p:spPr>
      </p:pic>
      <p:pic>
        <p:nvPicPr>
          <p:cNvPr id="24" name="Picture 23" descr="\documentclass{article}&#10;\usepackage{amsmath}&#10;\usepackage{braket}&#10;\usepackage[total={5.5in, 10in}]{geometry}  % Adjust the total width and height here&#10;\pagestyle{empty}&#10;\begin{document}&#10;&#10;\begin{itemize}&#10;\item Found that the $\Delta(1232)$ resonance is primarily $L=0$ (83$\%$) but includes $L=2$ components, challenging the traditional view of $\Delta(1232)$ as purely $L=0$ and highlighting the importance of $L=2$ contributions in the $S_{1/2}$ amplitude.&#10;&#10;\end{itemize}&#10;&#10;\end{document}" title="IguanaTex Picture Display">
            <a:extLst>
              <a:ext uri="{FF2B5EF4-FFF2-40B4-BE49-F238E27FC236}">
                <a16:creationId xmlns:a16="http://schemas.microsoft.com/office/drawing/2014/main" id="{7884E702-DA2A-4D7A-4DD0-358D9F8E5B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4" y="4615612"/>
            <a:ext cx="10261523" cy="943905"/>
          </a:xfrm>
          <a:prstGeom prst="rect">
            <a:avLst/>
          </a:prstGeom>
        </p:spPr>
      </p:pic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18CC121-E3D0-AAA7-5945-792DE584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280" y="6460216"/>
            <a:ext cx="305921" cy="29939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7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6E720FD-B330-43B8-87D7-DB8DB2BB1F2E}" type="slidenum">
              <a:rPr lang="en-US" sz="2400" b="0" smtClean="0">
                <a:solidFill>
                  <a:schemeClr val="tx1"/>
                </a:solidFill>
                <a:latin typeface="+mj-lt"/>
              </a:rPr>
              <a:pPr/>
              <a:t>9</a:t>
            </a:fld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EE7F6-75EB-7282-CB41-A7EE2747671F}"/>
              </a:ext>
            </a:extLst>
          </p:cNvPr>
          <p:cNvSpPr txBox="1"/>
          <p:nvPr/>
        </p:nvSpPr>
        <p:spPr>
          <a:xfrm>
            <a:off x="4775318" y="5730240"/>
            <a:ext cx="2641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606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3090.364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centering&#10;Study of $\Delta(1232)$ Resonance Substructure in\\&#10;the $p\gamma^*\to \Delta(1232)$ Process through Helicity Amplitudes&#10;&#10;&#10;\end{document}"/>
  <p:tag name="IGUANATEXSIZE" val="30"/>
  <p:tag name="IGUANATEXCURSOR" val="319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437.57"/>
  <p:tag name="OUTPUTTYPE" val="PNG"/>
  <p:tag name="IGUANATEXVERSION" val="161"/>
  <p:tag name="LATEXADDIN" val="\documentclass{article}&#10;\usepackage{amsmath}&#10;\pagestyle{empty}&#10;\begin{document}&#10;&#10; \begin{align*}&#10;SU_f(2)\otimes SU_s(2)\otimes SU_{c}(3)&#10;  \end{align*}&#10;&#10;&#10;&#10;\end{document}"/>
  <p:tag name="IGUANATEXSIZE" val="20"/>
  <p:tag name="IGUANATEXCURSOR" val="103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4642"/>
  <p:tag name="ORIGINALWIDTH" val="1799.775"/>
  <p:tag name="OUTPUTTYPE" val="PNG"/>
  <p:tag name="IGUANATEXVERSION" val="160"/>
  <p:tag name="LATEXADDIN" val="\documentclass{article}&#10;\usepackage{amsmath}&#10;\pagestyle{empty}&#10;\begin{document}&#10;&#10;\begin{alignat*}{5}&#10;&amp;H^{q^3}&amp;&amp;=&amp;&amp;\ \frac{p^{2}_{\lambda}}{2m}+ \frac{p^{2}_{\rho}}{2m}+\frac{1}{2}C\left(\lambda^{2}+\rho^{2}\right)&#10;\end{alignat*}&#10;&#10;&#10;\end{document}"/>
  <p:tag name="IGUANATEXSIZE" val="20"/>
  <p:tag name="IGUANATEXCURSOR" val="213"/>
  <p:tag name="TRANSPARENCY" val="True"/>
  <p:tag name="FILENAME" val="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3.382"/>
  <p:tag name="ORIGINALWIDTH" val="1430.821"/>
  <p:tag name="OUTPUTTYPE" val="PNG"/>
  <p:tag name="IGUANATEXVERSION" val="160"/>
  <p:tag name="LATEXADDIN" val="\documentclass{article}&#10;\usepackage{amsmath}&#10;\usepackage{bm}&#10;\pagestyle{empty}&#10;\begin{document}&#10;&#10;\begin{alignat*}{5}&#10;&amp;\bm{\rho}&amp;&amp;=&amp;&amp;\  \frac{1}{\sqrt{2}}(\bm{r}_1-\bm{r}_2),\nonumber \\&#10;&amp;\bm{\lambda}&amp;&amp;=&amp;&amp;\  \frac{1}{\sqrt{6}}(\bm{r}_1+\bm{r}_2-2\bm{r}_3),\nonumber\\&#10;&amp;\bm R^{q^3}&amp;&amp;=&amp;&amp;\ \frac{1}{\sqrt{3}} (\bm r_1+\bm r_2+\bm r_3)&#10;\end{alignat*}&#10;&#10;&#10;\end{document}"/>
  <p:tag name="IGUANATEXSIZE" val="20"/>
  <p:tag name="IGUANATEXCURSOR" val="267"/>
  <p:tag name="TRANSPARENCY" val="True"/>
  <p:tag name="FILENAME" val="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1398.575"/>
  <p:tag name="OUTPUTTYPE" val="PNG"/>
  <p:tag name="IGUANATEXVERSION" val="161"/>
  <p:tag name="LATEXADDIN" val="\documentclass{article}&#10;\usepackage{amsmath}&#10;\pagestyle{empty}&#10;\begin{document}&#10;&#10;\begin{align*}&#10;\psi^{S}_{p}=\sum_{N=0,2,4,...}A^{[3]}_{N00}\Psi^O_{N00}&#10;\end{align*}&#10;&#10;&#10;\end{document}"/>
  <p:tag name="IGUANATEXSIZE" val="20"/>
  <p:tag name="IGUANATEXCURSOR" val="103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2177.728"/>
  <p:tag name="OUTPUTTYPE" val="PNG"/>
  <p:tag name="IGUANATEXVERSION" val="160"/>
  <p:tag name="LATEXADDIN" val="\documentclass{article}&#10;\usepackage{amsmath}&#10;\usepackage{bm}&#10;\pagestyle{empty}&#10;\begin{document}&#10;&#10;\begin{eqnarray*}&#10;\Psi^{\rm O}_{NLM} &amp;=&amp;&#10;\sum_{n_{\lambda},n_{\rho}, l_{\lambda},l_{\rho}}&#10;A(n_{\lambda},n_{\rho},l_{\lambda},l_{\rho}) \nonumber \\&#10;&amp;&amp; \times\psi_{n_{\lambda}l_{\lambda}m_{\lambda}}(\bm\lambda\,)\psi_{n_{\rho}l_{\rho}m_{\rho}}(\bm\rho\,)\nonumber \\&#10;&amp;&amp; \times C(l_{\lambda},m_{\lambda};l_{\rho},m_{\rho};l_{\lambda\rho},m_{\lambda\rho}) &#10;\end{eqnarray*}&#10;&#10;&#10;\end{document}"/>
  <p:tag name="IGUANATEXSIZE" val="30"/>
  <p:tag name="IGUANATEXCURSOR" val="484"/>
  <p:tag name="TRANSPARENCY" val="True"/>
  <p:tag name="FILENAME" val="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36.8953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 L=M=0$}&#10;&#10;&#10;\end{document}"/>
  <p:tag name="IGUANATEXSIZE" val="30"/>
  <p:tag name="IGUANATEXCURSOR" val="239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30.821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 $ Permutation group $S_3$}&#10;&#10;&#10;\end{document}"/>
  <p:tag name="IGUANATEXSIZE" val="30"/>
  <p:tag name="IGUANATEXCURSOR" val="259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751.781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 $ Clebsch–Gordan coefficients}&#10;&#10;&#10;\end{document}"/>
  <p:tag name="IGUANATEXSIZE" val="30"/>
  <p:tag name="IGUANATEXCURSOR" val="264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700.037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alignat*}{1}&#10;\Psi_p = &amp;\,\frac{1}{\sqrt 2}\psi^{S}_{p,0}\left( \chi^\lambda\phi^\lambda+\chi^\rho\phi^\rho\right)\psi^c&#10;\end{alignat*}&#10;&#10;&#10;\end{document}"/>
  <p:tag name="IGUANATEXSIZE" val="30"/>
  <p:tag name="IGUANATEXCURSOR" val="312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6.089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PRD 105 016008 (2002)}&#10;&#10;&#10;\end{document}"/>
  <p:tag name="IGUANATEXSIZE" val="30"/>
  <p:tag name="IGUANATEXCURSOR" val="239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6.3967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p\gamma^*\to \Delta(1232)$}&#10;&#10;&#10;\end{document}"/>
  <p:tag name="IGUANATEXSIZE" val="30"/>
  <p:tag name="IGUANATEXCURSOR" val="245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4642"/>
  <p:tag name="ORIGINALWIDTH" val="1799.775"/>
  <p:tag name="OUTPUTTYPE" val="PNG"/>
  <p:tag name="IGUANATEXVERSION" val="160"/>
  <p:tag name="LATEXADDIN" val="\documentclass{article}&#10;\usepackage{amsmath}&#10;\pagestyle{empty}&#10;\begin{document}&#10;&#10;\begin{alignat*}{5}&#10;&amp;H^{q^3}&amp;&amp;=&amp;&amp;\ \frac{p^{2}_{\lambda}}{2m}+ \frac{p^{2}_{\rho}}{2m}+\frac{1}{2}C\left(\lambda^{2}+\rho^{2}\right)&#10;\end{alignat*}&#10;&#10;&#10;\end{document}"/>
  <p:tag name="IGUANATEXSIZE" val="20"/>
  <p:tag name="IGUANATEXCURSOR" val="213"/>
  <p:tag name="TRANSPARENCY" val="True"/>
  <p:tag name="FILENAME" val="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3.382"/>
  <p:tag name="ORIGINALWIDTH" val="1430.821"/>
  <p:tag name="OUTPUTTYPE" val="PNG"/>
  <p:tag name="IGUANATEXVERSION" val="160"/>
  <p:tag name="LATEXADDIN" val="\documentclass{article}&#10;\usepackage{amsmath}&#10;\usepackage{bm}&#10;\pagestyle{empty}&#10;\begin{document}&#10;&#10;\begin{alignat*}{5}&#10;&amp;\bm{\rho}&amp;&amp;=&amp;&amp;\  \frac{1}{\sqrt{2}}(\bm{r}_1-\bm{r}_2),\nonumber \\&#10;&amp;\bm{\lambda}&amp;&amp;=&amp;&amp;\  \frac{1}{\sqrt{6}}(\bm{r}_1+\bm{r}_2-2\bm{r}_3),\nonumber\\&#10;&amp;\bm R^{q^3}&amp;&amp;=&amp;&amp;\ \frac{1}{\sqrt{3}} (\bm r_1+\bm r_2+\bm r_3)&#10;\end{alignat*}&#10;&#10;&#10;\end{document}"/>
  <p:tag name="IGUANATEXSIZE" val="20"/>
  <p:tag name="IGUANATEXCURSOR" val="267"/>
  <p:tag name="TRANSPARENCY" val="True"/>
  <p:tag name="FILENAME" val="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2177.728"/>
  <p:tag name="OUTPUTTYPE" val="PNG"/>
  <p:tag name="IGUANATEXVERSION" val="161"/>
  <p:tag name="LATEXADDIN" val="\documentclass{article}&#10;\usepackage{amsmath}&#10;\usepackage{bm}&#10;\pagestyle{empty}&#10;\begin{document}&#10;&#10;\begin{eqnarray*}&#10;\Psi^{\alpha}_{NLM} &amp;=&amp;&#10;\sum_{n_{\lambda},n_{\rho}, l_{\lambda},l_{\rho}}&#10;A(n_{\lambda},n_{\rho},l_{\lambda},l_{\rho}) \nonumber \\&#10;&amp;&amp; \times\psi_{n_{\lambda}l_{\lambda}m_{\lambda}}(\bm\lambda\,)\psi_{n_{\rho}l_{\rho}m_{\rho}}(\bm\rho\,)\nonumber \\&#10;&amp;&amp; \times C(l_{\lambda},m_{\lambda};l_{\rho},m_{\rho};l_{\lambda\rho},m_{\lambda\rho}) &#10;\end{eqnarray*}&#10;&#10;&#10;\end{document}"/>
  <p:tag name="IGUANATEXSIZE" val="30"/>
  <p:tag name="IGUANATEXCURSOR" val="127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36.9329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 L=0$}&#10;&#10;&#10;\end{document}"/>
  <p:tag name="IGUANATEXSIZE" val="30"/>
  <p:tag name="IGUANATEXCURSOR" val="235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8.264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$ Symmetric $L=2$ and $S=3/2$}&#10;&#10;&#10;\end{document}"/>
  <p:tag name="IGUANATEXSIZE" val="30"/>
  <p:tag name="IGUANATEXCURSOR" val="281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44.732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$ Mixed symetric $L=2$ and $S=1/2$}&#10;&#10;&#10;\end{document}"/>
  <p:tag name="IGUANATEXSIZE" val="30"/>
  <p:tag name="IGUANATEXCURSOR" val="286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94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Delta(1232)$&#10;&#10;&#10;\end{document}"/>
  <p:tag name="IGUANATEXSIZE" val="18"/>
  <p:tag name="IGUANATEXCURSOR" val="19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30.821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 $ Permutation group $S_3$}&#10;&#10;&#10;\end{document}"/>
  <p:tag name="IGUANATEXSIZE" val="30"/>
  <p:tag name="IGUANATEXCURSOR" val="259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751.781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 $ Clebsch–Gordan coefficients}&#10;&#10;&#10;\end{document}"/>
  <p:tag name="IGUANATEXSIZE" val="30"/>
  <p:tag name="IGUANATEXCURSOR" val="264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94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Delta(1232)$&#10;&#10;&#10;\end{document}"/>
  <p:tag name="IGUANATEXSIZE" val="18"/>
  <p:tag name="IGUANATEXCURSOR" val="19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N$&#10;&#10;&#10;\end{document}"/>
  <p:tag name="IGUANATEXSIZE" val="30"/>
  <p:tag name="IGUANATEXCURSOR" val="18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437.57"/>
  <p:tag name="OUTPUTTYPE" val="PNG"/>
  <p:tag name="IGUANATEXVERSION" val="161"/>
  <p:tag name="LATEXADDIN" val="\documentclass{article}&#10;\usepackage{amsmath}&#10;\pagestyle{empty}&#10;\begin{document}&#10;&#10; \begin{align*}&#10;SU_f(2)\otimes SU_s(2)\otimes SU_{c}(3)&#10;  \end{align*}&#10;&#10;&#10;&#10;\end{document}"/>
  <p:tag name="IGUANATEXSIZE" val="20"/>
  <p:tag name="IGUANATEXCURSOR" val="103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6.3929"/>
  <p:tag name="ORIGINALWIDTH" val="2527.184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alignat*}{1}&#10;\Psi_\Delta = \,\phi^S \psi^c \bigg[  \, &amp;B\,\psi^{S}_{\Delta,0}\chi^S \nonumber \\&#10;+ &amp;C\,\psi^{S}_{\Delta,2} \otimes \chi^S  \nonumber \\&#10;+ &amp;D\,\frac{1}{\sqrt 2} \Big( \psi^{\lambda}_{\Delta,2} \otimes \chi^\lambda + \psi^{\rho}_{\Delta,2} \otimes \chi^\rho \Big) \bigg] .&#10;\label{eq:p-Delta WF}&#10;\end{alignat*}&#10;&#10;&#10;\end{document}"/>
  <p:tag name="IGUANATEXSIZE" val="30"/>
  <p:tag name="IGUANATEXCURSOR" val="249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94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Delta(1232)$&#10;&#10;&#10;\end{document}"/>
  <p:tag name="IGUANATEXSIZE" val="18"/>
  <p:tag name="IGUANATEXCURSOR" val="19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1228.34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align*}&#10;\psi^\alpha_{X,L} = &amp;\ \sum_{N} a_N \, \Psi_{NLM}^\alpha.&#10;\end{align*}&#10;&#10;&#10;\end{document}"/>
  <p:tag name="IGUANATEXSIZE" val="30"/>
  <p:tag name="IGUANATEXCURSOR" val="257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gamma$&#10;&#10;&#10;\end{document}"/>
  <p:tag name="IGUANATEXSIZE" val="30"/>
  <p:tag name="IGUANATEXCURSOR" val="193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87.364"/>
  <p:tag name="OUTPUTTYPE" val="PNG"/>
  <p:tag name="IGUANATEXVERSION" val="161"/>
  <p:tag name="LATEXADDIN" val="\documentclass{article}&#10;\usepackage{amsmath}&#10;\usepackage{bm}&#10;\pagestyle{empty}&#10;\begin{document}&#10;&#10;\begin{eqnarray*}&amp;P_i=(E_N,0,0,-|\bm k|)&#10;\end{eqnarray*}&#10;&#10;&#10;\end{document}"/>
  <p:tag name="IGUANATEXSIZE" val="20"/>
  <p:tag name="IGUANATEXCURSOR" val="137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.7244"/>
  <p:tag name="ORIGINALWIDTH" val="770.9036"/>
  <p:tag name="LATEXADDIN" val="\documentclass{article}&#10;\usepackage{amsmath}&#10;\pagestyle{empty}&#10;\begin{document}&#10;&#10;$K=\frac{M_{N^*}^2-M_N^2}{2M_{N^*}}$&#10;&#10;&#10;\end{document}"/>
  <p:tag name="IGUANATEXSIZE" val="20"/>
  <p:tag name="IGUANATEXCURSOR" val="117"/>
  <p:tag name="TRANSPARENCY" val="True"/>
  <p:tag name="FILENAME" val=""/>
  <p:tag name="LATEXENGINEID" val="0"/>
  <p:tag name="TEMPFOLDER" val="D:\IguanaTex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046.119"/>
  <p:tag name="OUTPUTTYPE" val="PNG"/>
  <p:tag name="IGUANATEXVERSION" val="161"/>
  <p:tag name="LATEXADDIN" val="\documentclass{article}&#10;\usepackage{amsmath}&#10;\usepackage{bm}&#10;\pagestyle{empty}&#10;\begin{document}&#10;&#10;\begin{align*}&#10;\epsilon^0_\mu=\frac{1}{Q}(|\bm k|,0,0,\omega).&#10;\end{align*}&#10;&#10;&#10;\end{document}"/>
  <p:tag name="IGUANATEXSIZE" val="20"/>
  <p:tag name="IGUANATEXCURSOR" val="158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0.8961"/>
  <p:tag name="OUTPUTTYPE" val="PNG"/>
  <p:tag name="IGUANATEXVERSION" val="161"/>
  <p:tag name="LATEXADDIN" val="\documentclass{article}&#10;\usepackage{amsmath}&#10;\usepackage{bm}&#10;\pagestyle{empty}&#10;\begin{document}&#10;&#10;\begin{eqnarray*}k=(\omega,0,0,|\bm k|)&#10;\end{eqnarray*}&#10;&#10;&#10;\end{document}"/>
  <p:tag name="IGUANATEXSIZE" val="20"/>
  <p:tag name="IGUANATEXCURSOR" val="114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010.124"/>
  <p:tag name="OUTPUTTYPE" val="PNG"/>
  <p:tag name="IGUANATEXVERSION" val="161"/>
  <p:tag name="LATEXADDIN" val="\documentclass{article}&#10;\usepackage{amsmath}&#10;\usepackage{bm}&#10;\pagestyle{empty}&#10;\begin{document}&#10;&#10;\begin{eqnarray*}P_f=(M_{N^*},0,0,0)&#10;\end{eqnarray*}&#10;&#10;&#10;\end{document}"/>
  <p:tag name="IGUANATEXSIZE" val="20"/>
  <p:tag name="IGUANATEXCURSOR" val="133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52.2309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N^*$&#10;&#10;&#10;\end{document}"/>
  <p:tag name="IGUANATEXSIZE" val="30"/>
  <p:tag name="IGUANATEXCURSOR" val="190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112.861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resonance rest frame}&#10;&#10;&#10;\end{document}"/>
  <p:tag name="IGUANATEXSIZE" val="30"/>
  <p:tag name="IGUANATEXCURSOR" val="220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524.1845"/>
  <p:tag name="LATEXADDIN" val="\documentclass{article}&#10;\usepackage{amsmath}&#10;\usepackage{bm}&#10;\pagestyle{empty}&#10;\begin{document}&#10;&#10;$Q^2=-k^2$&#10;&#10;&#10;\end{document}"/>
  <p:tag name="IGUANATEXSIZE" val="20"/>
  <p:tag name="IGUANATEXCURSOR" val="106"/>
  <p:tag name="TRANSPARENCY" val="True"/>
  <p:tag name="FILENAME" val=""/>
  <p:tag name="LATEXENGINEID" val="0"/>
  <p:tag name="TEMPFOLDER" val="D:\IguanaTex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.7244"/>
  <p:tag name="ORIGINALWIDTH" val="988.3765"/>
  <p:tag name="LATEXADDIN" val="\documentclass{article}&#10;\usepackage{amsmath}&#10;\usepackage{bm}&#10;\pagestyle{empty}&#10;\begin{document}&#10;&#10;$\omega=\ \frac{M_{N^*}^2-M_N^2-Q^2}{2M_{N^*}}$&#10;&#10;&#10;\end{document}"/>
  <p:tag name="IGUANATEXSIZE" val="20"/>
  <p:tag name="IGUANATEXCURSOR" val="104"/>
  <p:tag name="TRANSPARENCY" val="True"/>
  <p:tag name="FILENAME" val=""/>
  <p:tag name="LATEXENGINEID" val="0"/>
  <p:tag name="TEMPFOLDER" val="D:\IguanaTex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2.7072"/>
  <p:tag name="ORIGINALWIDTH" val="1754.031"/>
  <p:tag name="LATEXADDIN" val="\documentclass{article}&#10;\usepackage{amsmath}&#10;\usepackage{bm}&#10;\pagestyle{empty}&#10;\begin{document}&#10;&#10;$|\bm k|=\ \left[ Q^2+\left( \frac{M_{N^*}^2-M_N^2-Q^2}{2M_{N^*}}\right)^2\right]^\frac{1}{2}$&#10;&#10;&#10;\end{document}"/>
  <p:tag name="IGUANATEXSIZE" val="20"/>
  <p:tag name="IGUANATEXCURSOR" val="105"/>
  <p:tag name="TRANSPARENCY" val="True"/>
  <p:tag name="FILENAME" val=""/>
  <p:tag name="LATEXENGINEID" val="0"/>
  <p:tag name="TEMPFOLDER" val="D:\IguanaTex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4419.197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alignat*}{3}&#10;    A_{1/2}^{q^3}&amp;=\ &amp;&amp;\frac{1}{\sqrt{2K}}\Braket{N',S'_z=1/2|q_1'q_2'q_3'}T^+(q_1q_2q_3\to q_1'q_2'q_3')\Braket{q_1q_2q_3|N,S_z=-1/2},&#10;\end{alignat*}&#10;&#10;&#10;\end{document}"/>
  <p:tag name="IGUANATEXSIZE" val="30"/>
  <p:tag name="IGUANATEXCURSOR" val="284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1103.112"/>
  <p:tag name="OUTPUTTYPE" val="PNG"/>
  <p:tag name="IGUANATEXVERSION" val="161"/>
  <p:tag name="LATEXADDIN" val="\documentclass{article}&#10;\usepackage{amsmath}&#10;\usepackage{bm}&#10;\pagestyle{empty}&#10;\begin{document}&#10;&#10;\begin{align*}&#10;\epsilon^+_\mu=-\frac{1}{\sqrt{2}}(0,1,i,0).&#10;\end{align*}&#10;&#10;&#10;\end{document}"/>
  <p:tag name="IGUANATEXSIZE" val="20"/>
  <p:tag name="IGUANATEXCURSOR" val="112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4322.4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alignat*}{3}&#10;    A_{3/2}^{q^3}&amp;=\ &amp;&amp;\frac{1}{\sqrt{2K}}\Braket{N',S'_z=3/2|q_1'q_2'q_3'}T^+(q_1q_2q_3\to q_1'q_2'q_3')\Braket{q_1q_2q_3|N,S_z=1/2},&#10;\end{alignat*}&#10;&#10;&#10;\end{document}"/>
  <p:tag name="IGUANATEXSIZE" val="30"/>
  <p:tag name="IGUANATEXCURSOR" val="284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4275.965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alignat*}{3}&#10;    S_{1/2}^{q^3}&amp;=\ &amp;&amp;\frac{1}{\sqrt{2K}}\Braket{N',S'_z=1/2|q_1'q_2'q_3'}T^0(q_1q_2q_3\to q_1'q_2'q_3')\Braket{q_1q_2q_3|N,S_z=1/2},&#10;\end{alignat*}&#10;&#10;&#10;\end{document}"/>
  <p:tag name="IGUANATEXSIZE" val="30"/>
  <p:tag name="IGUANATEXCURSOR" val="284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3531.309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T^\lambda(q_1q_2q_3\to q_1'q_2'q_3')=\bra{q'_1}Q_i \bar{u}_{s'}(p')\gamma^\mu u_s(p)\epsilon_\mu^\lambda(k)\ket{q_1} \Braket{q'_2q'_3|q_2q_3}$&#10;&#10;&#10;\end{document}"/>
  <p:tag name="IGUANATEXSIZE" val="30"/>
  <p:tag name="IGUANATEXCURSOR" val="327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479.94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Q\bar u\gamma^\mu u\epsilon_\mu^\lambda$&#10;&#10;&#10;\end{document}"/>
  <p:tag name="IGUANATEXSIZE" val="30"/>
  <p:tag name="IGUANATEXCURSOR" val="187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gamma$&#10;&#10;&#10;\end{document}"/>
  <p:tag name="IGUANATEXSIZE" val="30"/>
  <p:tag name="IGUANATEXCURSOR" val="193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69.4038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&#10;$p\gamma\to \Delta(1232)$&#10;&#10;\end{document}"/>
  <p:tag name="IGUANATEXSIZE" val="30"/>
  <p:tag name="IGUANATEXCURSOR" val="210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94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Delta(1232)$&#10;&#10;&#10;\end{document}"/>
  <p:tag name="IGUANATEXSIZE" val="18"/>
  <p:tag name="IGUANATEXCURSOR" val="19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1197.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mathcal{L}_{\pi\pi\gamma}=e\epsilon_{3jk}\pi_j\partial^\nu\pi_k\epsilon_\mu^\lambda$&#10;&#10;&#10;\end{document}"/>
  <p:tag name="IGUANATEXSIZE" val="30"/>
  <p:tag name="IGUANATEXCURSOR" val="212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112.861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resonance rest frame}&#10;&#10;&#10;\end{document}"/>
  <p:tag name="IGUANATEXSIZE" val="30"/>
  <p:tag name="IGUANATEXCURSOR" val="220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328.834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mathcal{L}_{qq\pi}=\frac{1}{2F}  \partial_\mu \pi_i \bar u \gamma^\mu \gamma^5 \tau^i u$&#10;&#10;&#10;\end{document}"/>
  <p:tag name="IGUANATEXSIZE" val="30"/>
  <p:tag name="IGUANATEXCURSOR" val="207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87.364"/>
  <p:tag name="OUTPUTTYPE" val="PNG"/>
  <p:tag name="IGUANATEXVERSION" val="161"/>
  <p:tag name="LATEXADDIN" val="\documentclass{article}&#10;\usepackage{amsmath}&#10;\usepackage{bm}&#10;\pagestyle{empty}&#10;\begin{document}&#10;&#10;\begin{eqnarray*}&amp;P_i=(E_N,0,0,-|\bm k|)&#10;\end{eqnarray*}&#10;&#10;&#10;\end{document}"/>
  <p:tag name="IGUANATEXSIZE" val="20"/>
  <p:tag name="IGUANATEXCURSOR" val="137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010.124"/>
  <p:tag name="OUTPUTTYPE" val="PNG"/>
  <p:tag name="IGUANATEXVERSION" val="161"/>
  <p:tag name="LATEXADDIN" val="\documentclass{article}&#10;\usepackage{amsmath}&#10;\usepackage{bm}&#10;\pagestyle{empty}&#10;\begin{document}&#10;&#10;\begin{eqnarray*}P_f=(M_{N^*},0,0,0)&#10;\end{eqnarray*}&#10;&#10;&#10;\end{document}"/>
  <p:tag name="IGUANATEXSIZE" val="20"/>
  <p:tag name="IGUANATEXCURSOR" val="133"/>
  <p:tag name="TRANSPARENCY" val="True"/>
  <p:tag name="LATEXENGINEID" val="0"/>
  <p:tag name="TEMPFOLDER" val="C:\Users\asus\Documents\IguanaTex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1389.57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frac{1}{p^2-m_\pi^2}\to \frac{1}{p^2-m_\pi^2}-\frac{1}{p^2-M^2}$&#10;&#10;&#10;\end{document}"/>
  <p:tag name="IGUANATEXSIZE" val="30"/>
  <p:tag name="IGUANATEXCURSOR" val="24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409.4488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frac{1}{1+k^2/\Lambda_\pi^2}$&#10;&#10;&#10;\end{document}"/>
  <p:tag name="IGUANATEXSIZE" val="30"/>
  <p:tag name="IGUANATEXCURSOR" val="213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918.6352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 F=88 \text{ MeV}$}&#10;&#10;&#10;\end{document}"/>
  <p:tag name="IGUANATEXSIZE" val="30"/>
  <p:tag name="IGUANATEXCURSOR" val="247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gamma$&#10;&#10;&#10;\end{document}"/>
  <p:tag name="IGUANATEXSIZE" val="30"/>
  <p:tag name="IGUANATEXCURSOR" val="193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97.863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 M=0.154 \text{ GeV}$}&#10;&#10;&#10;\end{document}"/>
  <p:tag name="IGUANATEXSIZE" val="30"/>
  <p:tag name="IGUANATEXCURSOR" val="251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118.11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\Longleftarrow \Lambda_\pi=0.732 \text{ GeV}$}&#10;&#10;&#10;\end{document}"/>
  <p:tag name="IGUANATEXSIZE" val="30"/>
  <p:tag name="IGUANATEXCURSOR" val="249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78.553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J. Phys. G 41, 055008 (2014)}&#10;&#10;&#10;\end{document}"/>
  <p:tag name="IGUANATEXSIZE" val="30"/>
  <p:tag name="IGUANATEXCURSOR" val="247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94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Delta(1232)$&#10;&#10;&#10;\end{document}"/>
  <p:tag name="IGUANATEXSIZE" val="18"/>
  <p:tag name="IGUANATEXCURSOR" val="19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gamma$&#10;&#10;&#10;\end{document}"/>
  <p:tag name="IGUANATEXSIZE" val="30"/>
  <p:tag name="IGUANATEXCURSOR" val="193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37.57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itemize}&#10;\item The $\Delta(1232)$ may comprise a considerable $L=2$ component.&#10;&#10;&#10;\end{itemize}&#10;&#10;\end{document}"/>
  <p:tag name="IGUANATEXSIZE" val="30"/>
  <p:tag name="IGUANATEXCURSOR" val="273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995.1256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S_{1/2}=0$ for $L=0$}&#10;&#10;&#10;\end{document}"/>
  <p:tag name="IGUANATEXSIZE" val="30"/>
  <p:tag name="IGUANATEXCURSOR" val="240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4749.90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itemize}&#10;\item Specifically, in the $S_{1/2}$, the absence of contribution from $\Delta(1232)$ with $L=0$ is conspicuous; only the $L=2$ component appears to influence $S_{1/2}$.&#10;\end{itemize}&#10;&#10;\end{document}"/>
  <p:tag name="IGUANATEXSIZE" val="30"/>
  <p:tag name="IGUANATEXCURSOR" val="371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2.9096"/>
  <p:tag name="ORIGINALWIDTH" val="2503.937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itemize}&#10;    \setlength{\itemsep}{0pt} % Adjusts space between items&#10;    \item $\Delta(1232)$ resonance consists of:&#10;    \begin{itemize}&#10;        \setlength{\itemsep}{0pt} % Adjusts space between sub-items&#10;        \item $L=0$: 83\% ($B = 0.908$)&#10;        \item Symmetric $L=2$: 8\% ($C = 0.29$)&#10;        \item Mixed-symmetric $L=2$: 9\% ($D = 0.3$)&#10;    \end{itemize}&#10;\end{itemize}&#10;&#10;\end{document}"/>
  <p:tag name="IGUANATEXSIZE" val="30"/>
  <p:tag name="IGUANATEXCURSOR" val="536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4.4507"/>
  <p:tag name="ORIGINALWIDTH" val="4751.40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itemize}&#10;\item Analyzed the $\Delta(1232)$ resonance structure in the $p\gamma^* \to \Delta(1232)$ process using helicity amplitudes in a three-quark model, incorporating quark core and meson cloud contributions.&#10;&#10;&#10;\end{itemize}&#10;&#10;\end{document}"/>
  <p:tag name="IGUANATEXSIZE" val="30"/>
  <p:tag name="IGUANATEXCURSOR" val="405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N$&#10;&#10;&#10;\end{document}"/>
  <p:tag name="IGUANATEXSIZE" val="30"/>
  <p:tag name="IGUANATEXCURSOR" val="18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2.4484"/>
  <p:tag name="ORIGINALWIDTH" val="4752.15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itemize}&#10;\item The proton wave function was fitted to experimental data on the proton electric form factor, then used to fit the $\Delta(1232)$ wave function to experimental data on $\Delta(1232)$ helicity amplitudes.&#10;&#10;&#10;\end{itemize}&#10;&#10;\end{document}"/>
  <p:tag name="IGUANATEXSIZE" val="30"/>
  <p:tag name="IGUANATEXCURSOR" val="213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4743.907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itemize}&#10;\item Meson cloud effects notably impact helicity amplitudes, especially in the low-$Q^2$ region.&#10;&#10;&#10;\end{itemize}&#10;&#10;\end{document}"/>
  <p:tag name="IGUANATEXSIZE" val="30"/>
  <p:tag name="IGUANATEXCURSOR" val="299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7.1953"/>
  <p:tag name="ORIGINALWIDTH" val="4752.90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\begin{itemize}&#10;\item Found that the $\Delta(1232)$ resonance is primarily $L=0$ (83$\%$) but includes $L=2$ components, challenging the traditional view of $\Delta(1232)$ as purely $L=0$ and highlighting the importance of $L=2$ contributions in the $S_{1/2}$ amplitude.&#10;&#10;\end{itemize}&#10;&#10;\end{document}"/>
  <p:tag name="IGUANATEXSIZE" val="30"/>
  <p:tag name="IGUANATEXCURSOR" val="274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gamma$&#10;&#10;&#10;\end{document}"/>
  <p:tag name="IGUANATEXSIZE" val="30"/>
  <p:tag name="IGUANATEXCURSOR" val="193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94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Delta(1232)$&#10;&#10;&#10;\end{document}"/>
  <p:tag name="IGUANATEXSIZE" val="18"/>
  <p:tag name="IGUANATEXCURSOR" val="19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p$&#10;&#10;&#10;\end{document}"/>
  <p:tag name="IGUANATEXSIZE" val="18"/>
  <p:tag name="IGUANATEXCURSOR" val="18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2.4447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N(1520)$}&#10;&#10;&#10;\end{document}"/>
  <p:tag name="IGUANATEXSIZE" val="30"/>
  <p:tag name="IGUANATEXCURSOR" val="221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2.4447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N(1535)$}&#10;&#10;&#10;\end{document}"/>
  <p:tag name="IGUANATEXSIZE" val="30"/>
  <p:tag name="IGUANATEXCURSOR" val="226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2.4447"/>
  <p:tag name="OUTPUTTYPE" val="PNG"/>
  <p:tag name="IGUANATEXVERSION" val="161"/>
  <p:tag name="LATEXADDIN" val="\documentclass{article}&#10;\usepackage{xcolor}&#10;\usepackage{amsmath}&#10;\usepackage{braket}&#10;\usepackage[total={5.5in, 10in}]{geometry}  % Adjust the total width and height here&#10;\pagestyle{empty}&#10;\begin{document}&#10;&#10;{\color{red}&#10;$N(1440)$}&#10;&#10;&#10;\end{document}"/>
  <p:tag name="IGUANATEXSIZE" val="30"/>
  <p:tag name="IGUANATEXCURSOR" val="226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52.2309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N^*$&#10;&#10;&#10;\end{document}"/>
  <p:tag name="IGUANATEXSIZE" val="30"/>
  <p:tag name="IGUANATEXCURSOR" val="190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946"/>
  <p:tag name="OUTPUTTYPE" val="PNG"/>
  <p:tag name="IGUANATEXVERSION" val="161"/>
  <p:tag name="LATEXADDIN" val="\documentclass{article}&#10;\usepackage{amsmath}&#10;\usepackage{braket}&#10;\usepackage[total={5.5in, 10in}]{geometry}  % Adjust the total width and height here&#10;\pagestyle{empty}&#10;\begin{document}&#10;&#10;$\Delta(1232)$&#10;&#10;&#10;\end{document}"/>
  <p:tag name="IGUANATEXSIZE" val="18"/>
  <p:tag name="IGUANATEXCURSOR" val="198"/>
  <p:tag name="TRANSPARENCY" val="True"/>
  <p:tag name="LATEXENGINEID" val="0"/>
  <p:tag name="TEMPFOLDER" val="C:\Users\asus\Documents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36710</TotalTime>
  <Words>388</Words>
  <Application>Microsoft Office PowerPoint</Application>
  <PresentationFormat>Widescreen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อรรถพล แก้วโสนด</dc:creator>
  <cp:lastModifiedBy>อรรถพล แก้วโสนด</cp:lastModifiedBy>
  <cp:revision>197</cp:revision>
  <dcterms:created xsi:type="dcterms:W3CDTF">2024-08-15T04:04:28Z</dcterms:created>
  <dcterms:modified xsi:type="dcterms:W3CDTF">2024-12-09T04:04:41Z</dcterms:modified>
</cp:coreProperties>
</file>