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3"/>
  </p:notesMasterIdLst>
  <p:sldIdLst>
    <p:sldId id="260" r:id="rId2"/>
    <p:sldId id="261" r:id="rId3"/>
    <p:sldId id="328" r:id="rId4"/>
    <p:sldId id="353" r:id="rId5"/>
    <p:sldId id="339" r:id="rId6"/>
    <p:sldId id="331" r:id="rId7"/>
    <p:sldId id="338" r:id="rId8"/>
    <p:sldId id="354" r:id="rId9"/>
    <p:sldId id="356" r:id="rId10"/>
    <p:sldId id="362" r:id="rId11"/>
    <p:sldId id="340" r:id="rId12"/>
    <p:sldId id="342" r:id="rId13"/>
    <p:sldId id="363" r:id="rId14"/>
    <p:sldId id="359" r:id="rId15"/>
    <p:sldId id="344" r:id="rId16"/>
    <p:sldId id="346" r:id="rId17"/>
    <p:sldId id="361" r:id="rId18"/>
    <p:sldId id="365" r:id="rId19"/>
    <p:sldId id="364" r:id="rId20"/>
    <p:sldId id="355" r:id="rId21"/>
    <p:sldId id="343" r:id="rId22"/>
    <p:sldId id="341" r:id="rId23"/>
    <p:sldId id="327" r:id="rId24"/>
    <p:sldId id="315" r:id="rId25"/>
    <p:sldId id="357" r:id="rId26"/>
    <p:sldId id="345" r:id="rId27"/>
    <p:sldId id="351" r:id="rId28"/>
    <p:sldId id="352" r:id="rId29"/>
    <p:sldId id="358" r:id="rId30"/>
    <p:sldId id="360" r:id="rId31"/>
    <p:sldId id="316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B2D"/>
    <a:srgbClr val="A72020"/>
    <a:srgbClr val="FCFCF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强子分子态，多关注</a:t>
            </a:r>
            <a:r>
              <a:rPr lang="en-US" altLang="zh-CN" dirty="0"/>
              <a:t>S</a:t>
            </a:r>
            <a:r>
              <a:rPr lang="zh-CN" altLang="en-US" dirty="0"/>
              <a:t>波，事实上</a:t>
            </a:r>
            <a:r>
              <a:rPr lang="en-US" altLang="zh-CN" dirty="0"/>
              <a:t>P</a:t>
            </a:r>
            <a:r>
              <a:rPr lang="zh-CN" altLang="en-US" dirty="0"/>
              <a:t>波不一定比</a:t>
            </a:r>
            <a:r>
              <a:rPr lang="en-US" altLang="zh-CN" dirty="0"/>
              <a:t>S</a:t>
            </a:r>
            <a:r>
              <a:rPr lang="zh-CN" altLang="en-US" dirty="0"/>
              <a:t>波高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87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0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Pion becomes dominant</a:t>
            </a:r>
          </a:p>
          <a:p>
            <a:r>
              <a:rPr lang="en-US" altLang="zh-CN" dirty="0"/>
              <a:t>All attractive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048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One-to-one correspondence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32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42CD-99F2-5074-E560-F2A7BC782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576711-15DA-E69E-A882-55EAFE9C7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E23B759-6E0C-BF2F-AF37-116C18C0F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329798-8345-86E4-678A-B71C4FB84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4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407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933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395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EB2D9-B626-F077-6452-49172831C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8D3A268-ED0C-143D-005B-8CDC829C4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4C9CB69-C87D-9F51-AA58-9A3E6F38F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F64816-5117-468A-1DD7-CF61EF127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720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C752-044C-54C2-5A41-D28AC7821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95E2E8-D2A4-C025-6E4D-170168000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7EFC85E-DE3A-8A39-6EF1-01F3F9630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Heavy quark flavor symmetry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7E37D4-19AE-C571-7F23-7D8D3C088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33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D7C63-306B-6397-ED4C-CD6E5BFD0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1612E25-453C-5F31-EA42-DEAD7C6B6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B275D7-4163-E613-6320-E327AF471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B7DD85-9FBF-4C1A-AF7B-9AA1C0F7E6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67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88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717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835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646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原则上应该可以同时描述衰变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676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原则上应该可以同时描述衰变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669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90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933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935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570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7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Gaussian function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190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4A97E-9BC9-71EE-5268-D69241C83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75987D-E724-E359-FEB9-053311F02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11761C-DB5C-9748-6F34-A7F7C6C0E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D27598-13AC-FEA4-22C6-76663A807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6372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11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6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Our earliest version on the </a:t>
            </a:r>
            <a:r>
              <a:rPr lang="en-US" altLang="zh-CN" dirty="0" err="1"/>
              <a:t>arxiv</a:t>
            </a:r>
            <a:r>
              <a:rPr lang="en-US" altLang="zh-CN" dirty="0"/>
              <a:t> refer to G(3900) as Y(3872)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use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784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16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20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EFT can not relate the S-wave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P-wave potentials, so we use the meson-exchange model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1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two-body cases, this problem can be fixed by introduce extra signs in the wave function according to the parity. But for three bodies or more…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55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040686" y="308700"/>
            <a:ext cx="2743200" cy="365125"/>
          </a:xfrm>
        </p:spPr>
        <p:txBody>
          <a:bodyPr/>
          <a:lstStyle/>
          <a:p>
            <a:fld id="{2EC5D418-970F-4C7F-9452-AEC5956F87C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123" y="6350865"/>
            <a:ext cx="449351" cy="4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328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4"/>
          </p:nvPr>
        </p:nvSpPr>
        <p:spPr>
          <a:xfrm>
            <a:off x="8829671" y="63929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C00000"/>
                </a:solidFill>
              </a:defRPr>
            </a:lvl1pPr>
          </a:lstStyle>
          <a:p>
            <a:fld id="{2EC5D418-970F-4C7F-9452-AEC5956F87C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openxmlformats.org/officeDocument/2006/relationships/image" Target="../media/image140.png"/><Relationship Id="rId7" Type="http://schemas.openxmlformats.org/officeDocument/2006/relationships/image" Target="../media/image430.png"/><Relationship Id="rId12" Type="http://schemas.openxmlformats.org/officeDocument/2006/relationships/image" Target="../media/image2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49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5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2.png"/><Relationship Id="rId10" Type="http://schemas.openxmlformats.org/officeDocument/2006/relationships/image" Target="../media/image66.png"/><Relationship Id="rId19" Type="http://schemas.openxmlformats.org/officeDocument/2006/relationships/image" Target="../media/image7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0.png"/><Relationship Id="rId5" Type="http://schemas.openxmlformats.org/officeDocument/2006/relationships/image" Target="../media/image91.png"/><Relationship Id="rId4" Type="http://schemas.openxmlformats.org/officeDocument/2006/relationships/image" Target="../media/image4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0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90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jpg"/><Relationship Id="rId5" Type="http://schemas.openxmlformats.org/officeDocument/2006/relationships/image" Target="../media/image108.png"/><Relationship Id="rId10" Type="http://schemas.openxmlformats.org/officeDocument/2006/relationships/image" Target="../media/image110.png"/><Relationship Id="rId4" Type="http://schemas.openxmlformats.org/officeDocument/2006/relationships/image" Target="../media/image107.png"/><Relationship Id="rId9" Type="http://schemas.openxmlformats.org/officeDocument/2006/relationships/image" Target="../media/image6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50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10" Type="http://schemas.openxmlformats.org/officeDocument/2006/relationships/image" Target="../media/image520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746927" y="6205824"/>
            <a:ext cx="1765300" cy="316802"/>
            <a:chOff x="1244534" y="3522134"/>
            <a:chExt cx="1765300" cy="316802"/>
          </a:xfrm>
        </p:grpSpPr>
        <p:sp>
          <p:nvSpPr>
            <p:cNvPr id="20" name="矩形 19"/>
            <p:cNvSpPr/>
            <p:nvPr/>
          </p:nvSpPr>
          <p:spPr>
            <a:xfrm>
              <a:off x="1244534" y="3522134"/>
              <a:ext cx="1765300" cy="3168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44535" y="3526647"/>
              <a:ext cx="1618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78" y="275772"/>
            <a:ext cx="841828" cy="84182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0494528" y="142349"/>
            <a:ext cx="1706997" cy="6753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40A2058-6528-48B4-9153-D1C11FC6041C}"/>
                  </a:ext>
                </a:extLst>
              </p:cNvPr>
              <p:cNvSpPr txBox="1"/>
              <p:nvPr/>
            </p:nvSpPr>
            <p:spPr>
              <a:xfrm>
                <a:off x="1258206" y="1895246"/>
                <a:ext cx="973776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latin typeface="Aptos Display" panose="020B0004020202020204" pitchFamily="34" charset="0"/>
                    <a:ea typeface="方正大黑体_GBK" panose="02010600010101010101" charset="-122"/>
                    <a:cs typeface="Arial" panose="020B0604020202020204" pitchFamily="34" charset="0"/>
                    <a:sym typeface="+mn-lt"/>
                  </a:rPr>
                  <a:t>P-wave molecular resonance: </a:t>
                </a:r>
                <a14:m>
                  <m:oMath xmlns:m="http://schemas.openxmlformats.org/officeDocument/2006/math">
                    <m:r>
                      <a:rPr lang="en-US" altLang="zh-CN" sz="4000" b="1" i="1" dirty="0" smtClean="0">
                        <a:latin typeface="Cambria Math" panose="02040503050406030204" pitchFamily="18" charset="0"/>
                        <a:ea typeface="方正大黑体_GBK" panose="02010600010101010101" charset="-122"/>
                        <a:cs typeface="Arial" panose="020B0604020202020204" pitchFamily="34" charset="0"/>
                        <a:sym typeface="+mn-lt"/>
                      </a:rPr>
                      <m:t>𝑮</m:t>
                    </m:r>
                    <m:d>
                      <m:dPr>
                        <m:ctrlPr>
                          <a:rPr lang="en-US" altLang="zh-CN" sz="4000" b="1" i="1" dirty="0" smtClean="0">
                            <a:latin typeface="Cambria Math" panose="02040503050406030204" pitchFamily="18" charset="0"/>
                            <a:ea typeface="方正大黑体_GBK" panose="02010600010101010101" charset="-122"/>
                            <a:cs typeface="Arial" panose="020B0604020202020204" pitchFamily="34" charset="0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4000" b="1" i="1" dirty="0" smtClean="0">
                            <a:latin typeface="Cambria Math" panose="02040503050406030204" pitchFamily="18" charset="0"/>
                            <a:ea typeface="方正大黑体_GBK" panose="02010600010101010101" charset="-122"/>
                            <a:cs typeface="Arial" panose="020B0604020202020204" pitchFamily="34" charset="0"/>
                            <a:sym typeface="+mn-lt"/>
                          </a:rPr>
                          <m:t>𝟑𝟗𝟎𝟎</m:t>
                        </m:r>
                      </m:e>
                    </m:d>
                  </m:oMath>
                </a14:m>
                <a:endParaRPr lang="en-US" altLang="zh-CN" sz="4000" b="1" i="1" dirty="0">
                  <a:latin typeface="Cambria Math" panose="02040503050406030204" pitchFamily="18" charset="0"/>
                  <a:ea typeface="方正大黑体_GBK" panose="02010600010101010101" charset="-122"/>
                  <a:cs typeface="Arial" panose="020B0604020202020204" pitchFamily="34" charset="0"/>
                  <a:sym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方正大黑体_GBK" panose="02010600010101010101" charset="-122"/>
                          <a:cs typeface="Arial" panose="020B0604020202020204" pitchFamily="34" charset="0"/>
                          <a:sym typeface="+mn-lt"/>
                        </a:rPr>
                        <m:t>&amp;</m:t>
                      </m:r>
                      <m:sSub>
                        <m:sSubPr>
                          <m:ctrlPr>
                            <a:rPr lang="en-US" altLang="zh-CN" sz="4000" b="1" i="1" dirty="0" smtClean="0">
                              <a:latin typeface="Cambria Math" panose="02040503050406030204" pitchFamily="18" charset="0"/>
                              <a:ea typeface="方正大黑体_GBK" panose="02010600010101010101" charset="-122"/>
                              <a:cs typeface="Arial" panose="020B0604020202020204" pitchFamily="34" charset="0"/>
                              <a:sym typeface="+mn-lt"/>
                            </a:rPr>
                          </m:ctrlPr>
                        </m:sSubPr>
                        <m:e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  <a:ea typeface="方正大黑体_GBK" panose="02010600010101010101" charset="-122"/>
                              <a:cs typeface="Arial" panose="020B0604020202020204" pitchFamily="34" charset="0"/>
                              <a:sym typeface="+mn-lt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4000" b="1" i="1" dirty="0" smtClean="0">
                              <a:latin typeface="Cambria Math" panose="02040503050406030204" pitchFamily="18" charset="0"/>
                              <a:ea typeface="方正大黑体_GBK" panose="02010600010101010101" charset="-122"/>
                              <a:cs typeface="Arial" panose="020B0604020202020204" pitchFamily="34" charset="0"/>
                              <a:sym typeface="+mn-lt"/>
                            </a:rPr>
                            <m:t>𝟏</m:t>
                          </m:r>
                        </m:sub>
                      </m:sSub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方正大黑体_GBK" panose="02010600010101010101" charset="-122"/>
                          <a:cs typeface="Arial" panose="020B0604020202020204" pitchFamily="34" charset="0"/>
                          <a:sym typeface="+mn-lt"/>
                        </a:rPr>
                        <m:t>(</m:t>
                      </m:r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方正大黑体_GBK" panose="02010600010101010101" charset="-122"/>
                          <a:cs typeface="Arial" panose="020B0604020202020204" pitchFamily="34" charset="0"/>
                          <a:sym typeface="+mn-lt"/>
                        </a:rPr>
                        <m:t>𝟐𝟗𝟎𝟎</m:t>
                      </m:r>
                      <m:r>
                        <a:rPr lang="en-US" altLang="zh-CN" sz="4000" b="1" i="1" dirty="0" smtClean="0">
                          <a:latin typeface="Cambria Math" panose="02040503050406030204" pitchFamily="18" charset="0"/>
                          <a:ea typeface="方正大黑体_GBK" panose="02010600010101010101" charset="-122"/>
                          <a:cs typeface="Arial" panose="020B0604020202020204" pitchFamily="34" charset="0"/>
                          <a:sym typeface="+mn-lt"/>
                        </a:rPr>
                        <m:t>)</m:t>
                      </m:r>
                    </m:oMath>
                  </m:oMathPara>
                </a14:m>
                <a:endParaRPr lang="en-US" altLang="zh-CN" sz="4000" b="1" dirty="0">
                  <a:latin typeface="Aptos Display" panose="020B0004020202020204" pitchFamily="34" charset="0"/>
                  <a:ea typeface="方正大黑体_GBK" panose="02010600010101010101" charset="-122"/>
                  <a:cs typeface="Arial" panose="020B0604020202020204" pitchFamily="34" charset="0"/>
                  <a:sym typeface="+mn-lt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40A2058-6528-48B4-9153-D1C11FC60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06" y="1895246"/>
                <a:ext cx="9737760" cy="1323439"/>
              </a:xfrm>
              <a:prstGeom prst="rect">
                <a:avLst/>
              </a:prstGeom>
              <a:blipFill>
                <a:blip r:embed="rId5"/>
                <a:stretch>
                  <a:fillRect l="-2190" t="-78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68EDB508-5317-4726-A89A-14241775BED8}"/>
              </a:ext>
            </a:extLst>
          </p:cNvPr>
          <p:cNvSpPr txBox="1"/>
          <p:nvPr/>
        </p:nvSpPr>
        <p:spPr>
          <a:xfrm>
            <a:off x="7076340" y="5336047"/>
            <a:ext cx="323101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Speaker: Zi-Yang Lin (</a:t>
            </a:r>
            <a:r>
              <a:rPr lang="zh-CN" altLang="en-US" dirty="0"/>
              <a:t>林子阳</a:t>
            </a:r>
            <a:r>
              <a:rPr lang="en-US" altLang="zh-CN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dirty="0"/>
              <a:t>2024/12/9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D2B2BC-C844-2761-91E6-ED85BDE24D52}"/>
              </a:ext>
            </a:extLst>
          </p:cNvPr>
          <p:cNvSpPr txBox="1"/>
          <p:nvPr/>
        </p:nvSpPr>
        <p:spPr>
          <a:xfrm>
            <a:off x="1750895" y="335374"/>
            <a:ext cx="8090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777777"/>
                </a:solidFill>
                <a:effectLst/>
                <a:latin typeface="Roboto"/>
              </a:rPr>
              <a:t>East Asian Workshop on Exotic Hadrons 2024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761B8DF-02B8-5F21-70AD-039CF2802722}"/>
              </a:ext>
            </a:extLst>
          </p:cNvPr>
          <p:cNvSpPr txBox="1"/>
          <p:nvPr/>
        </p:nvSpPr>
        <p:spPr>
          <a:xfrm>
            <a:off x="790028" y="5319772"/>
            <a:ext cx="60991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Based on </a:t>
            </a:r>
          </a:p>
          <a:p>
            <a:r>
              <a:rPr lang="en-US" altLang="zh-CN" sz="1600" dirty="0"/>
              <a:t>Z.-Y. Lin, J.-Z. Wang, J.-B. Cheng, L. Meng, and S.-L. Zhu, 	arXiv:2403.01727 (PRL, in press)</a:t>
            </a:r>
          </a:p>
          <a:p>
            <a:r>
              <a:rPr lang="en-US" altLang="zh-CN" sz="1600" dirty="0"/>
              <a:t>&amp; J.-Z. Wang, Z.-Y. Lin, B. Wang, L. Meng, and S.-L. Zhu, </a:t>
            </a:r>
          </a:p>
          <a:p>
            <a:r>
              <a:rPr lang="en-US" altLang="zh-CN" sz="1600" dirty="0"/>
              <a:t>	Phys. Rev. D 110, 114003 (2024)</a:t>
            </a:r>
            <a:endParaRPr lang="zh-CN" altLang="en-US" sz="1600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A9DBDFA-F462-CBB0-78FF-DE404F25E31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5514" y="3218685"/>
            <a:ext cx="4391572" cy="19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8339284-D863-8DBF-AC46-C5432F06DC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98" y="157493"/>
            <a:ext cx="11599803" cy="654301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6B6256B-09E1-FF85-A343-7AE68AAE13A7}"/>
              </a:ext>
            </a:extLst>
          </p:cNvPr>
          <p:cNvSpPr txBox="1"/>
          <p:nvPr/>
        </p:nvSpPr>
        <p:spPr>
          <a:xfrm>
            <a:off x="4513945" y="806246"/>
            <a:ext cx="332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potentials in coordinate</a:t>
            </a:r>
            <a:r>
              <a:rPr lang="en-US" altLang="zh-CN" i="1" dirty="0"/>
              <a:t> </a:t>
            </a:r>
            <a:r>
              <a:rPr lang="en-US" altLang="zh-CN" dirty="0"/>
              <a:t>space</a:t>
            </a:r>
          </a:p>
          <a:p>
            <a:r>
              <a:rPr lang="en-US" altLang="zh-CN" dirty="0"/>
              <a:t>(local cutoff, just for display)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063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III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/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Results – Unified description 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 molecules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blipFill>
                <a:blip r:embed="rId3"/>
                <a:stretch>
                  <a:fillRect l="-1602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1057704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Partial-wave potentials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zh-CN" sz="2000" dirty="0"/>
                  <a:t> for different exchanged mesons: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000" dirty="0"/>
                  <a:t> in the figure)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10577041" cy="2246769"/>
              </a:xfrm>
              <a:prstGeom prst="rect">
                <a:avLst/>
              </a:prstGeom>
              <a:blipFill>
                <a:blip r:embed="rId4"/>
                <a:stretch>
                  <a:fillRect l="-519" t="-1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内容占位符 4">
            <a:extLst>
              <a:ext uri="{FF2B5EF4-FFF2-40B4-BE49-F238E27FC236}">
                <a16:creationId xmlns:a16="http://schemas.microsoft.com/office/drawing/2014/main" id="{73692F79-169A-19CB-3C77-AC5F07DC4E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93" y="1868462"/>
            <a:ext cx="11945630" cy="347519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B018039-AC65-757A-63F3-CE6442124E57}"/>
              </a:ext>
            </a:extLst>
          </p:cNvPr>
          <p:cNvSpPr txBox="1"/>
          <p:nvPr/>
        </p:nvSpPr>
        <p:spPr>
          <a:xfrm>
            <a:off x="169777" y="2279573"/>
            <a:ext cx="3273450" cy="29550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CE26CD-3559-2727-447D-F59A093B8AC2}"/>
              </a:ext>
            </a:extLst>
          </p:cNvPr>
          <p:cNvSpPr txBox="1"/>
          <p:nvPr/>
        </p:nvSpPr>
        <p:spPr>
          <a:xfrm>
            <a:off x="9070989" y="2229239"/>
            <a:ext cx="2951234" cy="30473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1DC6FE9-29B6-838D-AEC2-1D3488BB9384}"/>
                  </a:ext>
                </a:extLst>
              </p:cNvPr>
              <p:cNvSpPr txBox="1"/>
              <p:nvPr/>
            </p:nvSpPr>
            <p:spPr>
              <a:xfrm>
                <a:off x="1261651" y="5508364"/>
                <a:ext cx="19046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000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  <m:d>
                      <m:dPr>
                        <m:ctrlPr>
                          <a:rPr lang="en-US" altLang="zh-C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𝟑𝟖𝟕𝟐</m:t>
                        </m:r>
                      </m:e>
                    </m:d>
                  </m:oMath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1DC6FE9-29B6-838D-AEC2-1D3488BB9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51" y="5508364"/>
                <a:ext cx="1904668" cy="400110"/>
              </a:xfrm>
              <a:prstGeom prst="rect">
                <a:avLst/>
              </a:prstGeom>
              <a:blipFill>
                <a:blip r:embed="rId6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CC781A-722A-5EB8-2591-E92B8EB083F2}"/>
                  </a:ext>
                </a:extLst>
              </p:cNvPr>
              <p:cNvSpPr txBox="1"/>
              <p:nvPr/>
            </p:nvSpPr>
            <p:spPr>
              <a:xfrm>
                <a:off x="9714963" y="5441351"/>
                <a:ext cx="1857908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d>
                      <m:dPr>
                        <m:ctrlPr>
                          <a:rPr lang="en-US" altLang="zh-CN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𝟗𝟎𝟎</m:t>
                        </m:r>
                      </m:e>
                    </m:d>
                  </m:oMath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5CC781A-722A-5EB8-2591-E92B8EB08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963" y="5441351"/>
                <a:ext cx="1857908" cy="453137"/>
              </a:xfrm>
              <a:prstGeom prst="rect">
                <a:avLst/>
              </a:prstGeom>
              <a:blipFill>
                <a:blip r:embed="rId7"/>
                <a:stretch>
                  <a:fillRect l="-987"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5A14AD-D407-911B-08C1-710A5D1EE9EE}"/>
                  </a:ext>
                </a:extLst>
              </p:cNvPr>
              <p:cNvSpPr txBox="1"/>
              <p:nvPr/>
            </p:nvSpPr>
            <p:spPr>
              <a:xfrm>
                <a:off x="4457223" y="5461790"/>
                <a:ext cx="1393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zh-CN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+−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C5A14AD-D407-911B-08C1-710A5D1EE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23" y="5461790"/>
                <a:ext cx="139312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61705F-43AE-8F72-E55D-3901820B44E2}"/>
                  </a:ext>
                </a:extLst>
              </p:cNvPr>
              <p:cNvSpPr txBox="1"/>
              <p:nvPr/>
            </p:nvSpPr>
            <p:spPr>
              <a:xfrm>
                <a:off x="7258823" y="5432823"/>
                <a:ext cx="1393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zh-CN" sz="24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961705F-43AE-8F72-E55D-3901820B4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23" y="5432823"/>
                <a:ext cx="13931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号 9">
            <a:extLst>
              <a:ext uri="{FF2B5EF4-FFF2-40B4-BE49-F238E27FC236}">
                <a16:creationId xmlns:a16="http://schemas.microsoft.com/office/drawing/2014/main" id="{78A03F30-FDE0-1C28-0214-DE95F0CBD3B1}"/>
              </a:ext>
            </a:extLst>
          </p:cNvPr>
          <p:cNvSpPr/>
          <p:nvPr/>
        </p:nvSpPr>
        <p:spPr>
          <a:xfrm rot="16200000">
            <a:off x="3221227" y="4377448"/>
            <a:ext cx="223061" cy="34193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07CC07B6-7915-F139-6C1C-D2D80E7CE808}"/>
              </a:ext>
            </a:extLst>
          </p:cNvPr>
          <p:cNvSpPr/>
          <p:nvPr/>
        </p:nvSpPr>
        <p:spPr>
          <a:xfrm rot="16200000">
            <a:off x="9369074" y="4386380"/>
            <a:ext cx="223061" cy="34193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3236B6-8D31-B73F-3E07-FDFD38598C8E}"/>
              </a:ext>
            </a:extLst>
          </p:cNvPr>
          <p:cNvSpPr txBox="1"/>
          <p:nvPr/>
        </p:nvSpPr>
        <p:spPr>
          <a:xfrm>
            <a:off x="2885276" y="625083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S-wave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399E895-727C-BDEF-55FD-B8DF6E06C340}"/>
              </a:ext>
            </a:extLst>
          </p:cNvPr>
          <p:cNvSpPr txBox="1"/>
          <p:nvPr/>
        </p:nvSpPr>
        <p:spPr>
          <a:xfrm>
            <a:off x="9029038" y="62641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P-wave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0B0D32A-8872-39A6-0C61-A6F921042656}"/>
                  </a:ext>
                </a:extLst>
              </p:cNvPr>
              <p:cNvSpPr txBox="1"/>
              <p:nvPr/>
            </p:nvSpPr>
            <p:spPr>
              <a:xfrm>
                <a:off x="4685160" y="5154289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0B0D32A-8872-39A6-0C61-A6F921042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160" y="5154289"/>
                <a:ext cx="580287" cy="215444"/>
              </a:xfrm>
              <a:prstGeom prst="rect">
                <a:avLst/>
              </a:prstGeom>
              <a:blipFill>
                <a:blip r:embed="rId10"/>
                <a:stretch>
                  <a:fillRect l="-7368" t="-2857" r="-10526" b="-3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ED6260-CE61-6B0F-DEF7-DA28DC6672E1}"/>
                  </a:ext>
                </a:extLst>
              </p:cNvPr>
              <p:cNvSpPr txBox="1"/>
              <p:nvPr/>
            </p:nvSpPr>
            <p:spPr>
              <a:xfrm>
                <a:off x="1800589" y="5156064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FED6260-CE61-6B0F-DEF7-DA28DC66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89" y="5156064"/>
                <a:ext cx="580287" cy="215444"/>
              </a:xfrm>
              <a:prstGeom prst="rect">
                <a:avLst/>
              </a:prstGeom>
              <a:blipFill>
                <a:blip r:embed="rId11"/>
                <a:stretch>
                  <a:fillRect l="-6250" r="-9375" b="-3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E50312B-2660-FB77-7436-34782AA6C621}"/>
                  </a:ext>
                </a:extLst>
              </p:cNvPr>
              <p:cNvSpPr txBox="1"/>
              <p:nvPr/>
            </p:nvSpPr>
            <p:spPr>
              <a:xfrm>
                <a:off x="7480763" y="5154289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E50312B-2660-FB77-7436-34782AA6C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763" y="5154289"/>
                <a:ext cx="580287" cy="215444"/>
              </a:xfrm>
              <a:prstGeom prst="rect">
                <a:avLst/>
              </a:prstGeom>
              <a:blipFill>
                <a:blip r:embed="rId12"/>
                <a:stretch>
                  <a:fillRect l="-6316" t="-2857" r="-10526" b="-3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8B1837E-CEC9-8EA2-1F75-7AB0162D59E7}"/>
                  </a:ext>
                </a:extLst>
              </p:cNvPr>
              <p:cNvSpPr txBox="1"/>
              <p:nvPr/>
            </p:nvSpPr>
            <p:spPr>
              <a:xfrm>
                <a:off x="10387274" y="5161905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8B1837E-CEC9-8EA2-1F75-7AB0162D5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274" y="5161905"/>
                <a:ext cx="580287" cy="215444"/>
              </a:xfrm>
              <a:prstGeom prst="rect">
                <a:avLst/>
              </a:prstGeom>
              <a:blipFill>
                <a:blip r:embed="rId13"/>
                <a:stretch>
                  <a:fillRect l="-7368" r="-10526" b="-3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69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III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/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Results – Unified description of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1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800" b="1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 molecules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blipFill>
                <a:blip r:embed="rId3"/>
                <a:stretch>
                  <a:fillRect l="-1602" t="-10465" r="-91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4595585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Fix the cutoff to generate loosely bound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dirty="0"/>
                  <a:t>, we obtain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r>
                  <a:rPr lang="en-US" altLang="zh-CN" sz="2000" dirty="0"/>
                  <a:t>	</a:t>
                </a:r>
                <a:r>
                  <a:rPr lang="en-US" altLang="zh-CN" sz="2000" b="1" dirty="0"/>
                  <a:t>virtual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r>
                  <a:rPr lang="en-US" altLang="zh-CN" sz="2000" dirty="0"/>
                  <a:t>	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p-wave resonance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𝟑𝟗𝟎𝟎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1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potentials related by G-parity rule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the same set of parameters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4595585" cy="4708981"/>
              </a:xfrm>
              <a:prstGeom prst="rect">
                <a:avLst/>
              </a:prstGeom>
              <a:blipFill>
                <a:blip r:embed="rId4"/>
                <a:stretch>
                  <a:fillRect l="-1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AB5C6F2-F10F-2FE5-44E4-4093F91D90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5271" y="1469427"/>
            <a:ext cx="5620534" cy="510611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BFB0A99-A03B-A3B0-EDEA-C7DE8D2ED3DA}"/>
              </a:ext>
            </a:extLst>
          </p:cNvPr>
          <p:cNvSpPr txBox="1"/>
          <p:nvPr/>
        </p:nvSpPr>
        <p:spPr>
          <a:xfrm>
            <a:off x="2039115" y="2880852"/>
            <a:ext cx="3756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left-hand cut problem – need special integral contour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7442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BA72C-5C22-5B92-47A1-E08C257B1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B6C06293-3927-12C3-743B-65E5F8AE9F36}"/>
              </a:ext>
            </a:extLst>
          </p:cNvPr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2871CC34-57E8-D920-252F-0E08EC3F2273}"/>
                </a:ext>
              </a:extLst>
            </p:cNvPr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>
                <a:extLst>
                  <a:ext uri="{FF2B5EF4-FFF2-40B4-BE49-F238E27FC236}">
                    <a16:creationId xmlns:a16="http://schemas.microsoft.com/office/drawing/2014/main" id="{D66E60C5-6513-0261-8A32-6A9A6E2ED166}"/>
                  </a:ext>
                </a:extLst>
              </p:cNvPr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>
                <a:extLst>
                  <a:ext uri="{FF2B5EF4-FFF2-40B4-BE49-F238E27FC236}">
                    <a16:creationId xmlns:a16="http://schemas.microsoft.com/office/drawing/2014/main" id="{F9D9350E-299C-A0BA-D512-72D1787AFDBE}"/>
                  </a:ext>
                </a:extLst>
              </p:cNvPr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F8688B06-2F86-CA1D-B19B-66A61D890463}"/>
                </a:ext>
              </a:extLst>
            </p:cNvPr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III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7C5D923C-63A5-397B-FBAB-403FE6C7910B}"/>
                </a:ext>
              </a:extLst>
            </p:cNvPr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>
                <a:extLst>
                  <a:ext uri="{FF2B5EF4-FFF2-40B4-BE49-F238E27FC236}">
                    <a16:creationId xmlns:a16="http://schemas.microsoft.com/office/drawing/2014/main" id="{F2DF3FC8-2F83-CF8C-A77F-D025A586AAC2}"/>
                  </a:ext>
                </a:extLst>
              </p:cNvPr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>
                <a:extLst>
                  <a:ext uri="{FF2B5EF4-FFF2-40B4-BE49-F238E27FC236}">
                    <a16:creationId xmlns:a16="http://schemas.microsoft.com/office/drawing/2014/main" id="{DFB1963B-9BDC-9BA6-D705-8B7DA5E075F4}"/>
                  </a:ext>
                </a:extLst>
              </p:cNvPr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B105DE-175E-12AB-5A16-BDE95A09D0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D0D94EA-B01A-71F1-559E-174C8916D8E9}"/>
                  </a:ext>
                </a:extLst>
              </p:cNvPr>
              <p:cNvSpPr txBox="1"/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Results – Unified description of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1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800" b="1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 molecules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blipFill>
                <a:blip r:embed="rId3"/>
                <a:stretch>
                  <a:fillRect l="-1602" t="-10465" r="-91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C44FEFA1-82E1-6CF6-F136-325ACF746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1" y="1201384"/>
            <a:ext cx="9764778" cy="46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9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III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Discussion – Robustness of our 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10577041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Higher partial waves are dominant by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long-range</a:t>
                </a:r>
                <a:r>
                  <a:rPr lang="en-US" altLang="zh-CN" sz="2000" dirty="0"/>
                  <a:t> interactions (pion exchange)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S-wave resonance relies on a special shape of potentials, while P-wave resonances can be naturally generated thanks to 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centrifugal barrier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P-wave interactions fixed by S-wave states ------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cutoff independent</a:t>
                </a: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Isospin breaking, three-body effects have little influence 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(3900)</m:t>
                    </m:r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10577041" cy="4401205"/>
              </a:xfrm>
              <a:prstGeom prst="rect">
                <a:avLst/>
              </a:prstGeom>
              <a:blipFill>
                <a:blip r:embed="rId3"/>
                <a:stretch>
                  <a:fillRect l="-519" r="-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73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III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Predictions – P-wave resonances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DC7A4A-8D96-41D6-8D97-185F021613FE}"/>
              </a:ext>
            </a:extLst>
          </p:cNvPr>
          <p:cNvSpPr txBox="1"/>
          <p:nvPr/>
        </p:nvSpPr>
        <p:spPr>
          <a:xfrm>
            <a:off x="841250" y="1214980"/>
            <a:ext cx="10577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1636C8-C28C-DB5C-7965-C3BF56C86B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8760" y="808806"/>
            <a:ext cx="3119199" cy="5841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C4642C-224F-5369-8AF1-A79340C8C4E3}"/>
              </a:ext>
            </a:extLst>
          </p:cNvPr>
          <p:cNvSpPr txBox="1"/>
          <p:nvPr/>
        </p:nvSpPr>
        <p:spPr>
          <a:xfrm>
            <a:off x="7061123" y="463180"/>
            <a:ext cx="331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badi" panose="020B0604020104020204" pitchFamily="34" charset="0"/>
                <a:cs typeface="Times New Roman" panose="02020603050405020304" pitchFamily="18" charset="0"/>
              </a:rPr>
              <a:t>Nonlocal Regulator:</a:t>
            </a:r>
            <a:endParaRPr lang="en-US" altLang="zh-CN" sz="1200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DF491F-E8D2-4722-A1FB-B397119BA495}"/>
              </a:ext>
            </a:extLst>
          </p:cNvPr>
          <p:cNvSpPr txBox="1"/>
          <p:nvPr/>
        </p:nvSpPr>
        <p:spPr>
          <a:xfrm>
            <a:off x="979142" y="6107347"/>
            <a:ext cx="5006189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P-wave resonances more likely to be observed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74E1B51-7BC4-1932-F92F-34B129F7C85D}"/>
              </a:ext>
            </a:extLst>
          </p:cNvPr>
          <p:cNvGrpSpPr/>
          <p:nvPr/>
        </p:nvGrpSpPr>
        <p:grpSpPr>
          <a:xfrm>
            <a:off x="773709" y="1392947"/>
            <a:ext cx="10423244" cy="4559623"/>
            <a:chOff x="773709" y="1392947"/>
            <a:chExt cx="10423244" cy="455962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9BB10DAD-2BBD-889C-E19B-F35E7C6D78EC}"/>
                </a:ext>
              </a:extLst>
            </p:cNvPr>
            <p:cNvGrpSpPr/>
            <p:nvPr/>
          </p:nvGrpSpPr>
          <p:grpSpPr>
            <a:xfrm>
              <a:off x="773709" y="1392947"/>
              <a:ext cx="10423244" cy="4559623"/>
              <a:chOff x="464715" y="1395745"/>
              <a:chExt cx="11108156" cy="4859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1C869113-0955-36D3-F9A3-EB683D58B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64715" y="1395745"/>
                <a:ext cx="11108156" cy="4859236"/>
              </a:xfrm>
              <a:prstGeom prst="rect">
                <a:avLst/>
              </a:prstGeom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BE5960B-F4BA-4C90-C362-87801EE94E02}"/>
                  </a:ext>
                </a:extLst>
              </p:cNvPr>
              <p:cNvSpPr txBox="1"/>
              <p:nvPr/>
            </p:nvSpPr>
            <p:spPr>
              <a:xfrm>
                <a:off x="5159126" y="3662343"/>
                <a:ext cx="2097082" cy="426099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AAD03BB-7B1C-D168-8896-7134AC97D9C3}"/>
                  </a:ext>
                </a:extLst>
              </p:cNvPr>
              <p:cNvSpPr txBox="1"/>
              <p:nvPr/>
            </p:nvSpPr>
            <p:spPr>
              <a:xfrm>
                <a:off x="2912136" y="3256227"/>
                <a:ext cx="1289787" cy="426099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E980D6A-C492-4CC8-1B66-3A347F649AB1}"/>
                  </a:ext>
                </a:extLst>
              </p:cNvPr>
              <p:cNvSpPr txBox="1"/>
              <p:nvPr/>
            </p:nvSpPr>
            <p:spPr>
              <a:xfrm>
                <a:off x="9351887" y="3307946"/>
                <a:ext cx="1289787" cy="35079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EA0A516-DF27-BAEC-710E-971704744CD3}"/>
                </a:ext>
              </a:extLst>
            </p:cNvPr>
            <p:cNvSpPr/>
            <p:nvPr/>
          </p:nvSpPr>
          <p:spPr>
            <a:xfrm>
              <a:off x="5722374" y="2771140"/>
              <a:ext cx="924232" cy="36757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078406B5-BFFB-998B-C5DE-441983569CF4}"/>
                  </a:ext>
                </a:extLst>
              </p:cNvPr>
              <p:cNvSpPr/>
              <p:nvPr/>
            </p:nvSpPr>
            <p:spPr>
              <a:xfrm>
                <a:off x="6641992" y="6030309"/>
                <a:ext cx="3974774" cy="641112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partner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, bound or virtual state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078406B5-BFFB-998B-C5DE-441983569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92" y="6030309"/>
                <a:ext cx="3974774" cy="641112"/>
              </a:xfrm>
              <a:prstGeom prst="ellipse">
                <a:avLst/>
              </a:prstGeom>
              <a:blipFill>
                <a:blip r:embed="rId5"/>
                <a:stretch>
                  <a:fillRect t="-1802" b="-11712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72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III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Systematic uncertainty – coupling 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10577041" cy="447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Randomly adjust the coupling constants in OBE 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reproduce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shallow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bound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dirty="0"/>
                  <a:t> as a virtual state ranged from -35 to -15 MeV (which mainly the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/>
                  <a:t>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dirty="0"/>
                  <a:t>)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pion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 dirty="0"/>
                  <a:t> fixed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		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then we obtain a distribution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(3900)</m:t>
                    </m:r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10577041" cy="4475521"/>
              </a:xfrm>
              <a:prstGeom prst="rect">
                <a:avLst/>
              </a:prstGeom>
              <a:blipFill>
                <a:blip r:embed="rId3"/>
                <a:stretch>
                  <a:fillRect l="-519" t="-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2841D415-8218-2936-6D93-9441EB0395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516" y="1933535"/>
            <a:ext cx="5220413" cy="8460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B13E6B-DF7C-95AF-DB78-4ED77D61E4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586" y="3609922"/>
            <a:ext cx="4942697" cy="296561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E487E44-F77A-91D3-3B17-1173D05E8399}"/>
              </a:ext>
            </a:extLst>
          </p:cNvPr>
          <p:cNvSpPr txBox="1"/>
          <p:nvPr/>
        </p:nvSpPr>
        <p:spPr>
          <a:xfrm>
            <a:off x="5815780" y="300375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771AC9-8549-DBC8-495F-CD092CB5F33C}"/>
              </a:ext>
            </a:extLst>
          </p:cNvPr>
          <p:cNvSpPr txBox="1"/>
          <p:nvPr/>
        </p:nvSpPr>
        <p:spPr>
          <a:xfrm>
            <a:off x="1869915" y="5608032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robust near-threshold resonance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4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09D8-0DDA-8D00-85FB-EDE19B777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D89EAC75-3D23-13FC-E751-53FE3DC78E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3184" y="2895632"/>
            <a:ext cx="2938440" cy="2004042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14ED853D-5422-A783-D1E2-9FE647FE5F80}"/>
              </a:ext>
            </a:extLst>
          </p:cNvPr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F70C18B0-830F-7855-D7BA-9B1652DCF966}"/>
                </a:ext>
              </a:extLst>
            </p:cNvPr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>
                <a:extLst>
                  <a:ext uri="{FF2B5EF4-FFF2-40B4-BE49-F238E27FC236}">
                    <a16:creationId xmlns:a16="http://schemas.microsoft.com/office/drawing/2014/main" id="{2DF19A47-5322-EC79-0606-70B7908136BD}"/>
                  </a:ext>
                </a:extLst>
              </p:cNvPr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>
                <a:extLst>
                  <a:ext uri="{FF2B5EF4-FFF2-40B4-BE49-F238E27FC236}">
                    <a16:creationId xmlns:a16="http://schemas.microsoft.com/office/drawing/2014/main" id="{59D90124-19CB-476F-74F4-305AFC9FAA64}"/>
                  </a:ext>
                </a:extLst>
              </p:cNvPr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B594F036-C4D3-9D6B-E32A-EC9719A46D4D}"/>
                </a:ext>
              </a:extLst>
            </p:cNvPr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IV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B1C2DDB1-3278-5C12-CC15-0068948DE497}"/>
                </a:ext>
              </a:extLst>
            </p:cNvPr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>
                <a:extLst>
                  <a:ext uri="{FF2B5EF4-FFF2-40B4-BE49-F238E27FC236}">
                    <a16:creationId xmlns:a16="http://schemas.microsoft.com/office/drawing/2014/main" id="{1966094B-B730-A182-0412-C43926875D44}"/>
                  </a:ext>
                </a:extLst>
              </p:cNvPr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>
                <a:extLst>
                  <a:ext uri="{FF2B5EF4-FFF2-40B4-BE49-F238E27FC236}">
                    <a16:creationId xmlns:a16="http://schemas.microsoft.com/office/drawing/2014/main" id="{1E7C1F19-9D58-FDAD-5BC8-8A4BC69BA9D0}"/>
                  </a:ext>
                </a:extLst>
              </p:cNvPr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D5D9CC-8EAA-2459-B9B2-EC5378C18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C0E4EE9-919D-CC6A-A4AE-C3368A8F13C0}"/>
                  </a:ext>
                </a:extLst>
              </p:cNvPr>
              <p:cNvSpPr txBox="1"/>
              <p:nvPr/>
            </p:nvSpPr>
            <p:spPr>
              <a:xfrm>
                <a:off x="1869915" y="380547"/>
                <a:ext cx="8906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Extension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𝟐𝟗𝟎𝟎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/>
                  <a:t> as the P-wave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 resonance</a:t>
                </a:r>
                <a:endParaRPr lang="en-US" altLang="zh-CN" sz="2800" b="1" dirty="0">
                  <a:solidFill>
                    <a:srgbClr val="111111"/>
                  </a:solidFill>
                  <a:latin typeface="Century Gothic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C0E4EE9-919D-CC6A-A4AE-C3368A8F1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15" y="380547"/>
                <a:ext cx="8906240" cy="523220"/>
              </a:xfrm>
              <a:prstGeom prst="rect">
                <a:avLst/>
              </a:prstGeom>
              <a:blipFill>
                <a:blip r:embed="rId4"/>
                <a:stretch>
                  <a:fillRect l="-1437" t="-13953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41DF03-8FA3-58F4-310D-E13838A9BC51}"/>
                  </a:ext>
                </a:extLst>
              </p:cNvPr>
              <p:cNvSpPr txBox="1"/>
              <p:nvPr/>
            </p:nvSpPr>
            <p:spPr>
              <a:xfrm>
                <a:off x="1206845" y="1219978"/>
                <a:ext cx="1057704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Question: does this P-wave mechanism exist in other systems?</a:t>
                </a:r>
              </a:p>
              <a:p>
                <a:pPr lvl="1"/>
                <a:r>
                  <a:rPr lang="en-US" altLang="zh-CN" sz="2000" dirty="0"/>
                  <a:t>Is such a wide resonance below threshold important?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𝟐𝟗𝟎𝟎</m:t>
                        </m:r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𝟐𝟗𝟎𝟎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seem a pair of S-wave and P-wave molecules like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𝑿</m:t>
                    </m:r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𝟑𝟖𝟕𝟐</m:t>
                        </m:r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841DF03-8FA3-58F4-310D-E13838A9B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845" y="1219978"/>
                <a:ext cx="10577041" cy="1938992"/>
              </a:xfrm>
              <a:prstGeom prst="rect">
                <a:avLst/>
              </a:prstGeom>
              <a:blipFill>
                <a:blip r:embed="rId5"/>
                <a:stretch>
                  <a:fillRect l="-519" t="-12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5E716FC-EDAE-330E-0761-122623DEB03D}"/>
                  </a:ext>
                </a:extLst>
              </p:cNvPr>
              <p:cNvSpPr txBox="1"/>
              <p:nvPr/>
            </p:nvSpPr>
            <p:spPr>
              <a:xfrm>
                <a:off x="1583184" y="4961475"/>
                <a:ext cx="2050108" cy="38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zh-CN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𝒔</m:t>
                              </m:r>
                            </m:e>
                          </m:acc>
                          <m:r>
                            <a:rPr lang="en-US" altLang="zh-CN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zh-CN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𝟗𝟎</m:t>
                              </m:r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b="1" i="1" dirty="0">
                  <a:solidFill>
                    <a:srgbClr val="0070C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5E716FC-EDAE-330E-0761-122623DEB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84" y="4961475"/>
                <a:ext cx="2050108" cy="380617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37F77-5328-D944-DABA-22C4904EF58C}"/>
                  </a:ext>
                </a:extLst>
              </p:cNvPr>
              <p:cNvSpPr txBox="1"/>
              <p:nvPr/>
            </p:nvSpPr>
            <p:spPr>
              <a:xfrm>
                <a:off x="8332495" y="5349276"/>
                <a:ext cx="14881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2914±19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F437F77-5328-D944-DABA-22C4904EF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495" y="5349276"/>
                <a:ext cx="1488195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BC1D87-DAC1-B4C9-E3C7-D3E15783DA66}"/>
                  </a:ext>
                </a:extLst>
              </p:cNvPr>
              <p:cNvSpPr txBox="1"/>
              <p:nvPr/>
            </p:nvSpPr>
            <p:spPr>
              <a:xfrm>
                <a:off x="1842255" y="5338256"/>
                <a:ext cx="14881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2866±7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BC1D87-DAC1-B4C9-E3C7-D3E15783D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55" y="5338256"/>
                <a:ext cx="1488195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B31B2C3-E1EC-E5CE-D226-C525017843CD}"/>
                  </a:ext>
                </a:extLst>
              </p:cNvPr>
              <p:cNvSpPr txBox="1"/>
              <p:nvPr/>
            </p:nvSpPr>
            <p:spPr>
              <a:xfrm>
                <a:off x="8572873" y="5746185"/>
                <a:ext cx="1134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128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±32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B31B2C3-E1EC-E5CE-D226-C52501784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873" y="5746185"/>
                <a:ext cx="1134740" cy="369332"/>
              </a:xfrm>
              <a:prstGeom prst="rect">
                <a:avLst/>
              </a:prstGeom>
              <a:blipFill>
                <a:blip r:embed="rId9"/>
                <a:stretch>
                  <a:fillRect l="-4301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923E268-7410-6714-F822-BCCC651483AA}"/>
                  </a:ext>
                </a:extLst>
              </p:cNvPr>
              <p:cNvSpPr txBox="1"/>
              <p:nvPr/>
            </p:nvSpPr>
            <p:spPr>
              <a:xfrm>
                <a:off x="2129750" y="5725105"/>
                <a:ext cx="1134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57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±13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923E268-7410-6714-F822-BCCC65148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750" y="5725105"/>
                <a:ext cx="1134740" cy="369332"/>
              </a:xfrm>
              <a:prstGeom prst="rect">
                <a:avLst/>
              </a:prstGeom>
              <a:blipFill>
                <a:blip r:embed="rId10"/>
                <a:stretch>
                  <a:fillRect l="-4278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15CD005-B7CE-C1A3-6AF1-40FFA8E2DE10}"/>
                  </a:ext>
                </a:extLst>
              </p:cNvPr>
              <p:cNvSpPr txBox="1"/>
              <p:nvPr/>
            </p:nvSpPr>
            <p:spPr>
              <a:xfrm>
                <a:off x="3150318" y="4954269"/>
                <a:ext cx="2050108" cy="38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zh-CN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𝒔</m:t>
                              </m:r>
                            </m:e>
                          </m:acc>
                          <m:r>
                            <a:rPr lang="en-US" altLang="zh-CN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zh-CN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𝟐𝟗𝟎𝟎</m:t>
                              </m:r>
                            </m:e>
                          </m:d>
                        </m:e>
                        <m:sup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b="1" i="1" dirty="0">
                  <a:solidFill>
                    <a:srgbClr val="0070C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15CD005-B7CE-C1A3-6AF1-40FFA8E2D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318" y="4954269"/>
                <a:ext cx="2050108" cy="380617"/>
              </a:xfrm>
              <a:prstGeom prst="rect">
                <a:avLst/>
              </a:prstGeom>
              <a:blipFill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3B70B1-A2A4-E790-999C-6F4A2EF35C8F}"/>
                  </a:ext>
                </a:extLst>
              </p:cNvPr>
              <p:cNvSpPr txBox="1"/>
              <p:nvPr/>
            </p:nvSpPr>
            <p:spPr>
              <a:xfrm>
                <a:off x="720484" y="5274287"/>
                <a:ext cx="9143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C3B70B1-A2A4-E790-999C-6F4A2EF35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84" y="5274287"/>
                <a:ext cx="914399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88DBFC7-1B78-7CC8-0D5C-9980AD85FE07}"/>
                  </a:ext>
                </a:extLst>
              </p:cNvPr>
              <p:cNvSpPr txBox="1"/>
              <p:nvPr/>
            </p:nvSpPr>
            <p:spPr>
              <a:xfrm>
                <a:off x="6752822" y="5376853"/>
                <a:ext cx="14881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2887±10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88DBFC7-1B78-7CC8-0D5C-9980AD85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822" y="5376853"/>
                <a:ext cx="148819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453C48C-54AC-D5A5-9DB6-A48666A88FED}"/>
                  </a:ext>
                </a:extLst>
              </p:cNvPr>
              <p:cNvSpPr txBox="1"/>
              <p:nvPr/>
            </p:nvSpPr>
            <p:spPr>
              <a:xfrm>
                <a:off x="3300494" y="5330752"/>
                <a:ext cx="14881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2904±5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453C48C-54AC-D5A5-9DB6-A48666A88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494" y="5330752"/>
                <a:ext cx="148819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9BBEECE-D78E-4E08-656C-C10C13F5DA73}"/>
                  </a:ext>
                </a:extLst>
              </p:cNvPr>
              <p:cNvSpPr txBox="1"/>
              <p:nvPr/>
            </p:nvSpPr>
            <p:spPr>
              <a:xfrm>
                <a:off x="742771" y="5688743"/>
                <a:ext cx="9143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𝚪</m:t>
                          </m:r>
                        </m:e>
                        <m:sub>
                          <m:r>
                            <a:rPr lang="en-US" altLang="zh-CN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CN" altLang="en-US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9BBEECE-D78E-4E08-656C-C10C13F5D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71" y="5688743"/>
                <a:ext cx="914399" cy="369332"/>
              </a:xfrm>
              <a:prstGeom prst="rect">
                <a:avLst/>
              </a:prstGeom>
              <a:blipFill>
                <a:blip r:embed="rId1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79E893A-AC12-9D58-995A-4780BBA7BFC3}"/>
                  </a:ext>
                </a:extLst>
              </p:cNvPr>
              <p:cNvSpPr txBox="1"/>
              <p:nvPr/>
            </p:nvSpPr>
            <p:spPr>
              <a:xfrm>
                <a:off x="7012671" y="5759539"/>
                <a:ext cx="1134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92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±23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79E893A-AC12-9D58-995A-4780BBA7B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71" y="5759539"/>
                <a:ext cx="1134740" cy="369332"/>
              </a:xfrm>
              <a:prstGeom prst="rect">
                <a:avLst/>
              </a:prstGeom>
              <a:blipFill>
                <a:blip r:embed="rId16"/>
                <a:stretch>
                  <a:fillRect l="-4278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45431D6-DD98-E88D-FB42-98C9F671EF3F}"/>
                  </a:ext>
                </a:extLst>
              </p:cNvPr>
              <p:cNvSpPr txBox="1"/>
              <p:nvPr/>
            </p:nvSpPr>
            <p:spPr>
              <a:xfrm>
                <a:off x="3522017" y="5725105"/>
                <a:ext cx="1134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110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±12</m:t>
                    </m:r>
                  </m:oMath>
                </a14:m>
                <a:endParaRPr lang="zh-CN" alt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45431D6-DD98-E88D-FB42-98C9F671E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017" y="5725105"/>
                <a:ext cx="1134740" cy="369332"/>
              </a:xfrm>
              <a:prstGeom prst="rect">
                <a:avLst/>
              </a:prstGeom>
              <a:blipFill>
                <a:blip r:embed="rId17"/>
                <a:stretch>
                  <a:fillRect l="-4839" t="-9836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4CAE24A9-E0A5-E769-C5C2-C7FD650D6F78}"/>
              </a:ext>
            </a:extLst>
          </p:cNvPr>
          <p:cNvSpPr txBox="1"/>
          <p:nvPr/>
        </p:nvSpPr>
        <p:spPr>
          <a:xfrm>
            <a:off x="931336" y="6169621"/>
            <a:ext cx="4747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(</a:t>
            </a:r>
            <a:r>
              <a:rPr lang="en-US" altLang="zh-CN" sz="1400" dirty="0" err="1"/>
              <a:t>LHCb</a:t>
            </a:r>
            <a:r>
              <a:rPr lang="en-US" altLang="zh-CN" sz="1400" dirty="0"/>
              <a:t> Collaboration), Phys. Rev. D 102, 112003 (2020)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477CB3-EDD2-976D-50B1-283E7231A460}"/>
              </a:ext>
            </a:extLst>
          </p:cNvPr>
          <p:cNvSpPr txBox="1"/>
          <p:nvPr/>
        </p:nvSpPr>
        <p:spPr>
          <a:xfrm>
            <a:off x="6110646" y="6196976"/>
            <a:ext cx="62729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 (</a:t>
            </a:r>
            <a:r>
              <a:rPr lang="en-US" altLang="zh-CN" sz="1400" dirty="0" err="1"/>
              <a:t>LHCb</a:t>
            </a:r>
            <a:r>
              <a:rPr lang="en-US" altLang="zh-CN" sz="1400" dirty="0"/>
              <a:t> Collaboration), Phys. Rev. Lett. 133, 131902 (2024)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A079E6F-0B26-AC09-B746-D42370CCFFBD}"/>
                  </a:ext>
                </a:extLst>
              </p:cNvPr>
              <p:cNvSpPr txBox="1"/>
              <p:nvPr/>
            </p:nvSpPr>
            <p:spPr>
              <a:xfrm>
                <a:off x="6378259" y="4996236"/>
                <a:ext cx="2050108" cy="38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b="1" i="1">
                    <a:solidFill>
                      <a:srgbClr val="0070C0"/>
                    </a:solidFill>
                    <a:latin typeface="Cambria Math" panose="02040503050406030204" pitchFamily="18" charset="0"/>
                    <a:cs typeface="Arial" panose="020B0604020202020204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zh-CN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  <m:r>
                            <a:rPr lang="en-US" altLang="zh-CN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zh-CN" alt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  <m:r>
                                <a:rPr lang="en-US" altLang="zh-CN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en-US" altLang="zh-CN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A079E6F-0B26-AC09-B746-D42370CCF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259" y="4996236"/>
                <a:ext cx="2050108" cy="380617"/>
              </a:xfrm>
              <a:prstGeom prst="rect">
                <a:avLst/>
              </a:prstGeom>
              <a:blipFill>
                <a:blip r:embed="rId18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230F016-9F3B-33FE-6133-D36092FDF5CD}"/>
                  </a:ext>
                </a:extLst>
              </p:cNvPr>
              <p:cNvSpPr txBox="1"/>
              <p:nvPr/>
            </p:nvSpPr>
            <p:spPr>
              <a:xfrm>
                <a:off x="8051539" y="4971285"/>
                <a:ext cx="2050108" cy="38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</m:t>
                              </m:r>
                            </m:e>
                          </m:acc>
                          <m:acc>
                            <m:accPr>
                              <m:chr m:val="̅"/>
                              <m:ctrlPr>
                                <a:rPr lang="en-US" altLang="zh-CN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𝒔</m:t>
                              </m:r>
                            </m:e>
                          </m:acc>
                          <m:r>
                            <a:rPr lang="en-US" altLang="zh-CN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zh-CN" alt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sSup>
                        <m:sSupPr>
                          <m:ctrlP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𝟐𝟗𝟎𝟎</m:t>
                              </m:r>
                            </m:e>
                          </m:d>
                        </m:e>
                        <m:sup>
                          <m:r>
                            <a:rPr lang="en-US" altLang="zh-CN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b="1" i="1" dirty="0">
                  <a:solidFill>
                    <a:srgbClr val="0070C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230F016-9F3B-33FE-6133-D36092FD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539" y="4971285"/>
                <a:ext cx="2050108" cy="380617"/>
              </a:xfrm>
              <a:prstGeom prst="rect">
                <a:avLst/>
              </a:prstGeom>
              <a:blipFill>
                <a:blip r:embed="rId19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>
            <a:extLst>
              <a:ext uri="{FF2B5EF4-FFF2-40B4-BE49-F238E27FC236}">
                <a16:creationId xmlns:a16="http://schemas.microsoft.com/office/drawing/2014/main" id="{4C38CD13-D5EE-B557-3A6F-1CF6C56B6A18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4904" y="2913845"/>
            <a:ext cx="4092225" cy="20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6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1CD8B-DC60-6C8A-D3A5-2E51BDD0E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CA19E26C-334C-BBC0-9952-682AC6602137}"/>
              </a:ext>
            </a:extLst>
          </p:cNvPr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69D6C449-A77F-20CA-AF4F-6908C9C5B43B}"/>
                </a:ext>
              </a:extLst>
            </p:cNvPr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>
                <a:extLst>
                  <a:ext uri="{FF2B5EF4-FFF2-40B4-BE49-F238E27FC236}">
                    <a16:creationId xmlns:a16="http://schemas.microsoft.com/office/drawing/2014/main" id="{A921E70A-78A3-67A1-9817-184A4A1E9DAB}"/>
                  </a:ext>
                </a:extLst>
              </p:cNvPr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>
                <a:extLst>
                  <a:ext uri="{FF2B5EF4-FFF2-40B4-BE49-F238E27FC236}">
                    <a16:creationId xmlns:a16="http://schemas.microsoft.com/office/drawing/2014/main" id="{C456CA0C-4088-54D3-1362-EE0A7260104D}"/>
                  </a:ext>
                </a:extLst>
              </p:cNvPr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6E0DCE8-A62E-17E9-39B0-AEEB39C84A38}"/>
                </a:ext>
              </a:extLst>
            </p:cNvPr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IV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57F62BC2-8D73-8A6E-FA47-B233F15006ED}"/>
                </a:ext>
              </a:extLst>
            </p:cNvPr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>
                <a:extLst>
                  <a:ext uri="{FF2B5EF4-FFF2-40B4-BE49-F238E27FC236}">
                    <a16:creationId xmlns:a16="http://schemas.microsoft.com/office/drawing/2014/main" id="{A20A9868-3A3F-1296-F727-54DFE047214E}"/>
                  </a:ext>
                </a:extLst>
              </p:cNvPr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>
                <a:extLst>
                  <a:ext uri="{FF2B5EF4-FFF2-40B4-BE49-F238E27FC236}">
                    <a16:creationId xmlns:a16="http://schemas.microsoft.com/office/drawing/2014/main" id="{EDDD9748-CD80-946D-CCBC-6BF0AF710E38}"/>
                  </a:ext>
                </a:extLst>
              </p:cNvPr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68C2B90-4A25-5455-B192-30B0347EB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569F4ED-2958-FE4D-012D-EFA5012BA1DA}"/>
                  </a:ext>
                </a:extLst>
              </p:cNvPr>
              <p:cNvSpPr txBox="1"/>
              <p:nvPr/>
            </p:nvSpPr>
            <p:spPr>
              <a:xfrm>
                <a:off x="1869915" y="380547"/>
                <a:ext cx="8906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Extension </a:t>
                </a:r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𝟐𝟗𝟎𝟎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/>
                  <a:t> as the P-wave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 resonance</a:t>
                </a:r>
                <a:endParaRPr lang="en-US" altLang="zh-CN" sz="2800" b="1" dirty="0">
                  <a:solidFill>
                    <a:srgbClr val="111111"/>
                  </a:solidFill>
                  <a:latin typeface="Century Gothic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569F4ED-2958-FE4D-012D-EFA5012BA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15" y="380547"/>
                <a:ext cx="8906240" cy="523220"/>
              </a:xfrm>
              <a:prstGeom prst="rect">
                <a:avLst/>
              </a:prstGeom>
              <a:blipFill>
                <a:blip r:embed="rId3"/>
                <a:stretch>
                  <a:fillRect l="-1437" t="-13953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B95A75-7CD0-5638-B7ED-088867367C65}"/>
                  </a:ext>
                </a:extLst>
              </p:cNvPr>
              <p:cNvSpPr txBox="1"/>
              <p:nvPr/>
            </p:nvSpPr>
            <p:spPr>
              <a:xfrm>
                <a:off x="930813" y="1536173"/>
                <a:ext cx="593206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Interactions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similar to charmed mesons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2000" dirty="0"/>
                  <a:t> coupling) determined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altLang="zh-CN" sz="2000" dirty="0"/>
                  <a:t> coupling) from local hidden gauge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unknown parameter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000" dirty="0"/>
                  <a:t> varies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More coupled channels due to the total spin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B95A75-7CD0-5638-B7ED-088867367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13" y="1536173"/>
                <a:ext cx="5932065" cy="3785652"/>
              </a:xfrm>
              <a:prstGeom prst="rect">
                <a:avLst/>
              </a:prstGeom>
              <a:blipFill>
                <a:blip r:embed="rId4"/>
                <a:stretch>
                  <a:fillRect l="-925" t="-8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7B3DDAB-DA3D-D817-AF00-A86B5349060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8197" y="1422677"/>
            <a:ext cx="4764978" cy="3088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3D1C5F1-9FC7-01F0-4FDE-D10C608E6AE1}"/>
                  </a:ext>
                </a:extLst>
              </p:cNvPr>
              <p:cNvSpPr txBox="1"/>
              <p:nvPr/>
            </p:nvSpPr>
            <p:spPr>
              <a:xfrm>
                <a:off x="5822849" y="5367991"/>
                <a:ext cx="20800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baseline="30000" smtClean="0"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baseline="30000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3D1C5F1-9FC7-01F0-4FDE-D10C608E6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849" y="5367991"/>
                <a:ext cx="2080057" cy="369332"/>
              </a:xfrm>
              <a:prstGeom prst="rect">
                <a:avLst/>
              </a:prstGeom>
              <a:blipFill>
                <a:blip r:embed="rId6"/>
                <a:stretch>
                  <a:fillRect l="-2346" r="-587"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8D8A853-4762-B5D2-A5A9-F2D6A94C5139}"/>
                  </a:ext>
                </a:extLst>
              </p:cNvPr>
              <p:cNvSpPr txBox="1"/>
              <p:nvPr/>
            </p:nvSpPr>
            <p:spPr>
              <a:xfrm>
                <a:off x="3411793" y="5321825"/>
                <a:ext cx="1956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400" b="0" i="1" baseline="30000" smtClean="0"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8D8A853-4762-B5D2-A5A9-F2D6A94C5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793" y="5321825"/>
                <a:ext cx="1956620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58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94DDE-0F14-8959-9EBB-79A68C0EB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A0E032C1-8F67-E1E4-9582-6876AF109EEC}"/>
              </a:ext>
            </a:extLst>
          </p:cNvPr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9C14C116-EB00-28CD-0C27-170A11671CA3}"/>
                </a:ext>
              </a:extLst>
            </p:cNvPr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>
                <a:extLst>
                  <a:ext uri="{FF2B5EF4-FFF2-40B4-BE49-F238E27FC236}">
                    <a16:creationId xmlns:a16="http://schemas.microsoft.com/office/drawing/2014/main" id="{453A64E2-09B6-1D58-BFE0-BB0475E75457}"/>
                  </a:ext>
                </a:extLst>
              </p:cNvPr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>
                <a:extLst>
                  <a:ext uri="{FF2B5EF4-FFF2-40B4-BE49-F238E27FC236}">
                    <a16:creationId xmlns:a16="http://schemas.microsoft.com/office/drawing/2014/main" id="{D84AD991-751B-70A8-5BF6-28705C26A319}"/>
                  </a:ext>
                </a:extLst>
              </p:cNvPr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2D62204-1427-FC46-C6CA-A68C65075E3D}"/>
                </a:ext>
              </a:extLst>
            </p:cNvPr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IV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7D4A73BC-0163-8001-1DA3-2CDBC08ED743}"/>
                </a:ext>
              </a:extLst>
            </p:cNvPr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>
                <a:extLst>
                  <a:ext uri="{FF2B5EF4-FFF2-40B4-BE49-F238E27FC236}">
                    <a16:creationId xmlns:a16="http://schemas.microsoft.com/office/drawing/2014/main" id="{47E8EF49-D26C-F995-18A0-0EDDAE5228EC}"/>
                  </a:ext>
                </a:extLst>
              </p:cNvPr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>
                <a:extLst>
                  <a:ext uri="{FF2B5EF4-FFF2-40B4-BE49-F238E27FC236}">
                    <a16:creationId xmlns:a16="http://schemas.microsoft.com/office/drawing/2014/main" id="{C82E3767-1817-5827-26D7-5D9EF840D67E}"/>
                  </a:ext>
                </a:extLst>
              </p:cNvPr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CC2887-24CC-653A-B0C1-B2F8CD8D4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6B4823A-5936-46F8-874C-5709BEAFE1BC}"/>
                  </a:ext>
                </a:extLst>
              </p:cNvPr>
              <p:cNvSpPr txBox="1"/>
              <p:nvPr/>
            </p:nvSpPr>
            <p:spPr>
              <a:xfrm>
                <a:off x="1869915" y="380547"/>
                <a:ext cx="8906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Results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𝟐𝟗𝟎𝟎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/>
                  <a:t> as the P-wave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/>
                  <a:t> resonance</a:t>
                </a:r>
                <a:endParaRPr lang="en-US" altLang="zh-CN" sz="2800" b="1" dirty="0">
                  <a:solidFill>
                    <a:srgbClr val="111111"/>
                  </a:solidFill>
                  <a:latin typeface="Century Gothic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6B4823A-5936-46F8-874C-5709BEAFE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15" y="380547"/>
                <a:ext cx="8906240" cy="523220"/>
              </a:xfrm>
              <a:prstGeom prst="rect">
                <a:avLst/>
              </a:prstGeom>
              <a:blipFill>
                <a:blip r:embed="rId3"/>
                <a:stretch>
                  <a:fillRect l="-1437" t="-13953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A5394A-2947-7719-88C2-250BCAB330D1}"/>
                  </a:ext>
                </a:extLst>
              </p:cNvPr>
              <p:cNvSpPr txBox="1"/>
              <p:nvPr/>
            </p:nvSpPr>
            <p:spPr>
              <a:xfrm>
                <a:off x="1206846" y="1219978"/>
                <a:ext cx="942454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2900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(2900)</m:t>
                    </m:r>
                  </m:oMath>
                </a14:m>
                <a:r>
                  <a:rPr lang="en-US" altLang="zh-CN" sz="2000" dirty="0"/>
                  <a:t> and an additional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/>
                  <a:t> state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Dependency on the unknown parameter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3A5394A-2947-7719-88C2-250BCAB33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846" y="1219978"/>
                <a:ext cx="9424540" cy="3170099"/>
              </a:xfrm>
              <a:prstGeom prst="rect">
                <a:avLst/>
              </a:prstGeom>
              <a:blipFill>
                <a:blip r:embed="rId4"/>
                <a:stretch>
                  <a:fillRect l="-582" t="-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20773E06-BC33-F215-FBCB-D5A539C09E3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6206" y="1416491"/>
            <a:ext cx="3827462" cy="4494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C3A9AA3-EF1B-CC51-7FB8-AD7F10DF8ACF}"/>
                  </a:ext>
                </a:extLst>
              </p:cNvPr>
              <p:cNvSpPr txBox="1"/>
              <p:nvPr/>
            </p:nvSpPr>
            <p:spPr>
              <a:xfrm>
                <a:off x="1927275" y="1870827"/>
                <a:ext cx="3323303" cy="411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2900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C3A9AA3-EF1B-CC51-7FB8-AD7F10DF8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275" y="1870827"/>
                <a:ext cx="3323303" cy="411075"/>
              </a:xfrm>
              <a:prstGeom prst="rect">
                <a:avLst/>
              </a:prstGeom>
              <a:blipFill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D66852A-D6F1-F479-D1CB-8B0B165F1A32}"/>
                  </a:ext>
                </a:extLst>
              </p:cNvPr>
              <p:cNvSpPr txBox="1"/>
              <p:nvPr/>
            </p:nvSpPr>
            <p:spPr>
              <a:xfrm>
                <a:off x="2477826" y="2339499"/>
                <a:ext cx="3323303" cy="415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𝑐𝑠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2900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D66852A-D6F1-F479-D1CB-8B0B165F1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826" y="2339499"/>
                <a:ext cx="3323303" cy="415563"/>
              </a:xfrm>
              <a:prstGeom prst="rect">
                <a:avLst/>
              </a:prstGeom>
              <a:blipFill>
                <a:blip r:embed="rId7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FFCAE0B-E609-0F14-7235-6B243519403B}"/>
                  </a:ext>
                </a:extLst>
              </p:cNvPr>
              <p:cNvSpPr txBox="1"/>
              <p:nvPr/>
            </p:nvSpPr>
            <p:spPr>
              <a:xfrm>
                <a:off x="1946841" y="2804594"/>
                <a:ext cx="3323303" cy="413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𝑐𝑠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2900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3FFCAE0B-E609-0F14-7235-6B2435194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841" y="2804594"/>
                <a:ext cx="3323303" cy="413062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55CEB001-CEA0-A4FB-9DAB-CF47D49C1C0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2699" y="4106263"/>
            <a:ext cx="5302304" cy="23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3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1871404" y="188854"/>
            <a:ext cx="330391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 dirty="0">
                <a:solidFill>
                  <a:schemeClr val="accent1"/>
                </a:solidFill>
                <a:latin typeface="Agency FB" panose="020B0503020202020204" pitchFamily="34" charset="0"/>
              </a:rPr>
              <a:t>OUTLINE</a:t>
            </a:r>
            <a:endParaRPr lang="zh-CN" altLang="en-US" sz="6000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7769" y="4143719"/>
            <a:ext cx="2271731" cy="271428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78" y="275772"/>
            <a:ext cx="841828" cy="841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FD09DC-64E2-4337-BE28-A7F9648EECBE}"/>
                  </a:ext>
                </a:extLst>
              </p:cNvPr>
              <p:cNvSpPr txBox="1"/>
              <p:nvPr/>
            </p:nvSpPr>
            <p:spPr>
              <a:xfrm>
                <a:off x="1522458" y="1837054"/>
                <a:ext cx="7927759" cy="546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2800" dirty="0"/>
                  <a:t>Background ----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(3900)</m:t>
                    </m:r>
                  </m:oMath>
                </a14:m>
                <a:r>
                  <a:rPr lang="en-US" altLang="zh-CN" sz="2800" dirty="0"/>
                  <a:t> structure</a:t>
                </a: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endParaRPr lang="en-US" altLang="zh-CN" sz="2800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2800" dirty="0"/>
                  <a:t>P-wave resonance mechanism</a:t>
                </a: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endParaRPr lang="en-US" altLang="zh-CN" sz="2800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2800" dirty="0"/>
                  <a:t>Unified description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/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(3875), </m:t>
                    </m:r>
                  </m:oMath>
                </a14:m>
                <a:endParaRPr lang="en-US" altLang="zh-CN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8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</m:oMath>
                </a14:m>
                <a:r>
                  <a:rPr lang="en-US" altLang="zh-CN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(3900)</m:t>
                    </m:r>
                  </m:oMath>
                </a14:m>
                <a:endParaRPr lang="en-US" altLang="zh-CN" sz="2800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endParaRPr lang="en-US" altLang="zh-CN" sz="2800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(2900)</m:t>
                    </m:r>
                  </m:oMath>
                </a14:m>
                <a:r>
                  <a:rPr lang="en-US" altLang="zh-CN" sz="2800" dirty="0"/>
                  <a:t> as the P-wave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dirty="0"/>
                  <a:t> resonance</a:t>
                </a: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endParaRPr lang="en-US" altLang="zh-CN" sz="2800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2800" dirty="0"/>
                  <a:t>Predictions and discussions</a:t>
                </a: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endParaRPr lang="en-US" altLang="zh-CN" sz="2800" dirty="0"/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5FD09DC-64E2-4337-BE28-A7F9648EE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58" y="1837054"/>
                <a:ext cx="7927759" cy="5461175"/>
              </a:xfrm>
              <a:prstGeom prst="rect">
                <a:avLst/>
              </a:prstGeom>
              <a:blipFill>
                <a:blip r:embed="rId5"/>
                <a:stretch>
                  <a:fillRect l="-1385" t="-1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718005B-382C-4DD3-A171-5C0EADF26D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0136" y="1665883"/>
            <a:ext cx="3835266" cy="13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V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Summary and perspective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10577041" cy="4427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Model-based calculation: unified description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3872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/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(3900)</m:t>
                    </m:r>
                  </m:oMath>
                </a14:m>
                <a:r>
                  <a:rPr lang="en-US" altLang="zh-CN" sz="2000" dirty="0"/>
                  <a:t>, with additional states predicted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Robustness from the pion exchange and P-wave mechanism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The energy of P-wave molecule is not necessarily much higher than its S-wave partner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More possible p-wave molecular states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(2900)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Open question: what is the role of wide and near/below-threshold resonance?</a:t>
                </a:r>
              </a:p>
              <a:p>
                <a:pPr lvl="2"/>
                <a:r>
                  <a:rPr lang="en-US" altLang="zh-CN" sz="2000" dirty="0"/>
                  <a:t>For example, even in nucleon-nucleon system?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10577041" cy="4427559"/>
              </a:xfrm>
              <a:prstGeom prst="rect">
                <a:avLst/>
              </a:prstGeom>
              <a:blipFill>
                <a:blip r:embed="rId3"/>
                <a:stretch>
                  <a:fillRect l="-519" r="-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D6B11DE2-8D6C-6A8E-EEE1-1BFF6F3EFA56}"/>
              </a:ext>
            </a:extLst>
          </p:cNvPr>
          <p:cNvSpPr/>
          <p:nvPr/>
        </p:nvSpPr>
        <p:spPr>
          <a:xfrm>
            <a:off x="2636879" y="5660465"/>
            <a:ext cx="58721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your attention!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21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/>
              <p:nvPr/>
            </p:nvSpPr>
            <p:spPr>
              <a:xfrm>
                <a:off x="1860488" y="380547"/>
                <a:ext cx="7990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Backup – Unified description 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1" i="1" smtClean="0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800" b="1" i="1" smtClean="0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r>
                      <a:rPr lang="en-US" altLang="zh-CN" sz="28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 potentials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88" y="380547"/>
                <a:ext cx="7990522" cy="523220"/>
              </a:xfrm>
              <a:prstGeom prst="rect">
                <a:avLst/>
              </a:prstGeom>
              <a:blipFill>
                <a:blip r:embed="rId3"/>
                <a:stretch>
                  <a:fillRect l="-1526" t="-10465" r="-992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10577041" cy="539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Total potentials in different channels: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Strong attraction: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、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、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Weak attraction: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、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、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		weaker: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、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zh-CN" altLang="en-US" sz="2000" i="1">
                        <a:latin typeface="Cambria Math" panose="02040503050406030204" pitchFamily="18" charset="0"/>
                      </a:rPr>
                      <m:t>、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10577041" cy="5398850"/>
              </a:xfrm>
              <a:prstGeom prst="rect">
                <a:avLst/>
              </a:prstGeom>
              <a:blipFill>
                <a:blip r:embed="rId4"/>
                <a:stretch>
                  <a:fillRect l="-519" t="-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D7FC449-4C7C-FB6E-B4C5-5A6497AE40E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125" y="1914808"/>
            <a:ext cx="11580084" cy="3382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0E53B4-0783-4E89-7C19-B0B5C1D96A0E}"/>
                  </a:ext>
                </a:extLst>
              </p:cNvPr>
              <p:cNvSpPr txBox="1"/>
              <p:nvPr/>
            </p:nvSpPr>
            <p:spPr>
              <a:xfrm>
                <a:off x="7043748" y="1172593"/>
                <a:ext cx="4481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w</a:t>
                </a:r>
                <a:r>
                  <a:rPr lang="en-US" altLang="zh-CN" b="0" dirty="0">
                    <a:solidFill>
                      <a:srgbClr val="FF0000"/>
                    </a:solidFill>
                  </a:rPr>
                  <a:t>eak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interactions, due to the cancel between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exchange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0E53B4-0783-4E89-7C19-B0B5C1D96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748" y="1172593"/>
                <a:ext cx="4481329" cy="646331"/>
              </a:xfrm>
              <a:prstGeom prst="rect">
                <a:avLst/>
              </a:prstGeom>
              <a:blipFill>
                <a:blip r:embed="rId6"/>
                <a:stretch>
                  <a:fillRect l="-1087" t="-4717" r="-679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18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/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Backup – Unified description of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1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800" b="1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 potentials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blipFill>
                <a:blip r:embed="rId3"/>
                <a:stretch>
                  <a:fillRect l="-1602" t="-10465" r="-91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2BE38FA5-97CF-4EB3-E5B9-2C8CAA96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678" y="1364700"/>
            <a:ext cx="10048973" cy="47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2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97029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Backup —— Schrödinger equation on the 2nd Riemann sheet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1E5A80-6F43-AFB0-4286-6C9DC358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871" y="1843717"/>
            <a:ext cx="4572000" cy="344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A4CC-70B9-FEE4-29E9-E089DFD08617}"/>
                  </a:ext>
                </a:extLst>
              </p:cNvPr>
              <p:cNvSpPr txBox="1"/>
              <p:nvPr/>
            </p:nvSpPr>
            <p:spPr>
              <a:xfrm>
                <a:off x="974330" y="1497324"/>
                <a:ext cx="7139502" cy="5044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2-channel example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𝑡h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𝑡h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Sheet I: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	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bound state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Sheet II: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	</a:t>
                </a:r>
                <a:r>
                  <a:rPr lang="en-US" altLang="zh-CN" sz="2000" dirty="0" err="1">
                    <a:solidFill>
                      <a:srgbClr val="FF0000"/>
                    </a:solidFill>
                  </a:rPr>
                  <a:t>quasibound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state (</a:t>
                </a:r>
                <a:r>
                  <a:rPr lang="en-US" altLang="zh-CN" sz="2000" dirty="0" err="1">
                    <a:solidFill>
                      <a:srgbClr val="FF0000"/>
                    </a:solidFill>
                  </a:rPr>
                  <a:t>Feshbach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-type resonance)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Sheet III: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	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resonance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Sheet IV: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altLang="zh-CN" sz="2000" i="0">
                        <a:latin typeface="Cambria Math" panose="02040503050406030204" pitchFamily="18" charset="0"/>
                      </a:rPr>
                      <m:t>Im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	“threshold cusp”</a:t>
                </a:r>
              </a:p>
              <a:p>
                <a:r>
                  <a:rPr lang="en-US" altLang="zh-CN" sz="2000" dirty="0"/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ADA4CC-70B9-FEE4-29E9-E089DFD08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30" y="1497324"/>
                <a:ext cx="7139502" cy="5044394"/>
              </a:xfrm>
              <a:prstGeom prst="rect">
                <a:avLst/>
              </a:prstGeom>
              <a:blipFill>
                <a:blip r:embed="rId4"/>
                <a:stretch>
                  <a:fillRect l="-769" t="-6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A06A776-3822-5F4F-B169-37B1F3EC7995}"/>
              </a:ext>
            </a:extLst>
          </p:cNvPr>
          <p:cNvCxnSpPr>
            <a:cxnSpLocks/>
          </p:cNvCxnSpPr>
          <p:nvPr/>
        </p:nvCxnSpPr>
        <p:spPr>
          <a:xfrm>
            <a:off x="7909089" y="1539808"/>
            <a:ext cx="0" cy="71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B56D900-AEDD-DE68-FD7D-457C4DD88877}"/>
              </a:ext>
            </a:extLst>
          </p:cNvPr>
          <p:cNvCxnSpPr>
            <a:cxnSpLocks/>
          </p:cNvCxnSpPr>
          <p:nvPr/>
        </p:nvCxnSpPr>
        <p:spPr>
          <a:xfrm>
            <a:off x="9074871" y="1539808"/>
            <a:ext cx="0" cy="707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60315BC-F57F-2941-62B0-5A6853D01536}"/>
              </a:ext>
            </a:extLst>
          </p:cNvPr>
          <p:cNvSpPr txBox="1"/>
          <p:nvPr/>
        </p:nvSpPr>
        <p:spPr>
          <a:xfrm>
            <a:off x="6504496" y="1387917"/>
            <a:ext cx="94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Im</a:t>
            </a:r>
            <a:r>
              <a:rPr lang="en-US" altLang="zh-CN" dirty="0"/>
              <a:t>(</a:t>
            </a:r>
            <a:r>
              <a:rPr lang="en-US" altLang="zh-CN" i="1" dirty="0"/>
              <a:t>E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582878F-6E84-3554-AD8F-498289CFFCB2}"/>
              </a:ext>
            </a:extLst>
          </p:cNvPr>
          <p:cNvSpPr txBox="1"/>
          <p:nvPr/>
        </p:nvSpPr>
        <p:spPr>
          <a:xfrm>
            <a:off x="10956346" y="5297774"/>
            <a:ext cx="94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Re(</a:t>
            </a:r>
            <a:r>
              <a:rPr lang="en-US" altLang="zh-CN" i="1" dirty="0"/>
              <a:t>E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361F938-EDA9-7C6F-050D-A6B2701CC8ED}"/>
              </a:ext>
            </a:extLst>
          </p:cNvPr>
          <p:cNvSpPr txBox="1"/>
          <p:nvPr/>
        </p:nvSpPr>
        <p:spPr>
          <a:xfrm>
            <a:off x="6504496" y="2256245"/>
            <a:ext cx="38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1CA0727-BEEA-8A9D-1F6F-FD795FB56DED}"/>
              </a:ext>
            </a:extLst>
          </p:cNvPr>
          <p:cNvSpPr txBox="1"/>
          <p:nvPr/>
        </p:nvSpPr>
        <p:spPr>
          <a:xfrm>
            <a:off x="7233791" y="1047678"/>
            <a:ext cx="136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threshold 1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D67AD4B-328A-AF53-559D-B7BF555922FA}"/>
              </a:ext>
            </a:extLst>
          </p:cNvPr>
          <p:cNvSpPr txBox="1"/>
          <p:nvPr/>
        </p:nvSpPr>
        <p:spPr>
          <a:xfrm>
            <a:off x="8646528" y="1105271"/>
            <a:ext cx="136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threshold 2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103D507-98C9-CAB1-10D2-71F4C9E231A1}"/>
              </a:ext>
            </a:extLst>
          </p:cNvPr>
          <p:cNvSpPr txBox="1"/>
          <p:nvPr/>
        </p:nvSpPr>
        <p:spPr>
          <a:xfrm>
            <a:off x="6975836" y="3752383"/>
            <a:ext cx="9285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Sheet I</a:t>
            </a:r>
            <a:endParaRPr lang="zh-CN" altLang="en-US" sz="16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6DAF89A-F3F4-A809-4F33-34E6C0EC86B8}"/>
              </a:ext>
            </a:extLst>
          </p:cNvPr>
          <p:cNvSpPr txBox="1"/>
          <p:nvPr/>
        </p:nvSpPr>
        <p:spPr>
          <a:xfrm>
            <a:off x="7833859" y="2878644"/>
            <a:ext cx="1154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/>
              <a:t>Sheet II</a:t>
            </a:r>
            <a:endParaRPr lang="zh-CN" altLang="en-US" sz="16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3208211-27FB-FDB6-65DA-BC3757C92674}"/>
              </a:ext>
            </a:extLst>
          </p:cNvPr>
          <p:cNvSpPr txBox="1"/>
          <p:nvPr/>
        </p:nvSpPr>
        <p:spPr>
          <a:xfrm>
            <a:off x="10002108" y="2886507"/>
            <a:ext cx="1154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Sheet III</a:t>
            </a:r>
            <a:endParaRPr lang="zh-CN" altLang="en-US" sz="16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CD2ADA9-8AE3-C7CC-FB3D-667089BB3891}"/>
              </a:ext>
            </a:extLst>
          </p:cNvPr>
          <p:cNvSpPr txBox="1"/>
          <p:nvPr/>
        </p:nvSpPr>
        <p:spPr>
          <a:xfrm>
            <a:off x="10418085" y="4212931"/>
            <a:ext cx="1154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Sheet IV</a:t>
            </a:r>
            <a:endParaRPr lang="zh-CN" altLang="en-US" sz="1600" dirty="0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5D9F5BDD-E8F1-57AE-4C20-3D580CEF5B36}"/>
              </a:ext>
            </a:extLst>
          </p:cNvPr>
          <p:cNvCxnSpPr>
            <a:cxnSpLocks/>
          </p:cNvCxnSpPr>
          <p:nvPr/>
        </p:nvCxnSpPr>
        <p:spPr>
          <a:xfrm flipH="1">
            <a:off x="9683341" y="4382208"/>
            <a:ext cx="517930" cy="1370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E168F2E-85CF-D521-677A-B70B8C6149CA}"/>
              </a:ext>
            </a:extLst>
          </p:cNvPr>
          <p:cNvCxnSpPr/>
          <p:nvPr/>
        </p:nvCxnSpPr>
        <p:spPr>
          <a:xfrm>
            <a:off x="9166710" y="3921660"/>
            <a:ext cx="90412" cy="1790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21899AB2-7F3B-AAF7-84F8-F72E568BDDB8}"/>
              </a:ext>
            </a:extLst>
          </p:cNvPr>
          <p:cNvSpPr txBox="1"/>
          <p:nvPr/>
        </p:nvSpPr>
        <p:spPr>
          <a:xfrm>
            <a:off x="8740491" y="5703521"/>
            <a:ext cx="241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Integral path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7286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6B1D1928-7EE5-83A0-9173-90A7131459D7}"/>
              </a:ext>
            </a:extLst>
          </p:cNvPr>
          <p:cNvSpPr txBox="1"/>
          <p:nvPr/>
        </p:nvSpPr>
        <p:spPr>
          <a:xfrm>
            <a:off x="995830" y="1509056"/>
            <a:ext cx="71395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1st Riemann sheet: integrate along the real axis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2nd Riemann sheet: the residue of the pole must be include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Or change the integral path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E.g. </a:t>
            </a:r>
            <a:r>
              <a:rPr lang="en-US" altLang="zh-CN" sz="2000" dirty="0">
                <a:solidFill>
                  <a:srgbClr val="FF0000"/>
                </a:solidFill>
              </a:rPr>
              <a:t>complex scaling method</a:t>
            </a:r>
            <a:r>
              <a:rPr lang="en-US" altLang="zh-CN" sz="2000" dirty="0"/>
              <a:t>:</a:t>
            </a:r>
          </a:p>
          <a:p>
            <a:r>
              <a:rPr lang="en-US" altLang="zh-CN" sz="2000" dirty="0"/>
              <a:t>                                                                      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Avoid the branch cut in the potential</a:t>
            </a:r>
          </a:p>
          <a:p>
            <a:r>
              <a:rPr lang="en-US" altLang="zh-CN" sz="2000" dirty="0"/>
              <a:t> 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97029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Backup —— Schrödinger equation on the 2nd Riemann sheet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E11DC6E-C199-14D2-AD5A-78D28D082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1064" y="1591260"/>
            <a:ext cx="4053525" cy="36754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B3EE3C-A509-CDFC-F750-F65A7F270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585" y="4017435"/>
            <a:ext cx="3441184" cy="831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E40C07-E12D-4D65-BA3D-138D78598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29" y="4728688"/>
            <a:ext cx="5651603" cy="83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42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Backup – OBE potential and partial-wave expansion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DC7A4A-8D96-41D6-8D97-185F021613FE}"/>
              </a:ext>
            </a:extLst>
          </p:cNvPr>
          <p:cNvSpPr txBox="1"/>
          <p:nvPr/>
        </p:nvSpPr>
        <p:spPr>
          <a:xfrm>
            <a:off x="900242" y="1317177"/>
            <a:ext cx="10577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C009B9-E463-5A15-4355-CD3440E80A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011" y="809034"/>
            <a:ext cx="4606691" cy="23536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E1C795-7AF6-4D12-CA7F-F6B940B4DE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265" y="3012431"/>
            <a:ext cx="2295733" cy="7126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064807D-8DE7-1356-0321-97871E74A6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221" y="3706148"/>
            <a:ext cx="3925392" cy="29314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953EED3-9831-3D26-8F61-151095252C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4328" y="2531043"/>
            <a:ext cx="5913032" cy="33973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4084C4B-D530-7441-9E29-68B02F65E3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693" y="2014670"/>
            <a:ext cx="1589487" cy="3661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A84F7C-BAF6-F6E5-A447-2E03B3DA6B3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1129" y="2006685"/>
            <a:ext cx="1305746" cy="40111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3602384-2DA4-FF06-2CA8-5D4E0B1793E5}"/>
              </a:ext>
            </a:extLst>
          </p:cNvPr>
          <p:cNvSpPr txBox="1"/>
          <p:nvPr/>
        </p:nvSpPr>
        <p:spPr>
          <a:xfrm>
            <a:off x="5924328" y="1949229"/>
            <a:ext cx="3228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Partial wave decomposition of</a:t>
            </a:r>
          </a:p>
        </p:txBody>
      </p:sp>
    </p:spTree>
    <p:extLst>
      <p:ext uri="{BB962C8B-B14F-4D97-AF65-F5344CB8AC3E}">
        <p14:creationId xmlns:p14="http://schemas.microsoft.com/office/powerpoint/2010/main" val="301034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Backup – Cutoff-independency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DC7A4A-8D96-41D6-8D97-185F021613FE}"/>
              </a:ext>
            </a:extLst>
          </p:cNvPr>
          <p:cNvSpPr txBox="1"/>
          <p:nvPr/>
        </p:nvSpPr>
        <p:spPr>
          <a:xfrm>
            <a:off x="900242" y="1317177"/>
            <a:ext cx="10577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42214F0-0CD8-15B1-C483-220FF6DDC0B9}"/>
              </a:ext>
            </a:extLst>
          </p:cNvPr>
          <p:cNvSpPr txBox="1">
            <a:spLocks/>
          </p:cNvSpPr>
          <p:nvPr/>
        </p:nvSpPr>
        <p:spPr>
          <a:xfrm>
            <a:off x="714717" y="5363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 </a:t>
            </a:r>
            <a:endParaRPr lang="zh-CN" altLang="en-US" dirty="0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5D42312B-04FA-5D07-3EAB-3AAEB18C72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476" y="1462676"/>
            <a:ext cx="10900081" cy="48345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BDD4E8-D8C4-F430-DF16-28163B0DB8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3838" y="236827"/>
            <a:ext cx="2538484" cy="57255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7CB820-CA3B-3FFE-294A-91BC24E539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9028" y="813488"/>
            <a:ext cx="2448105" cy="5960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B0188C4-B326-D42D-1168-D9B22648B893}"/>
              </a:ext>
            </a:extLst>
          </p:cNvPr>
          <p:cNvSpPr txBox="1"/>
          <p:nvPr/>
        </p:nvSpPr>
        <p:spPr>
          <a:xfrm>
            <a:off x="7040693" y="321847"/>
            <a:ext cx="1708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badi" panose="020B0604020104020204" pitchFamily="34" charset="0"/>
                <a:cs typeface="Times New Roman" panose="02020603050405020304" pitchFamily="18" charset="0"/>
              </a:rPr>
              <a:t>Local Regulator:</a:t>
            </a:r>
            <a:endParaRPr lang="en-US" altLang="zh-CN" sz="1200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B103BE-6153-3206-4323-C2A434340F0D}"/>
              </a:ext>
            </a:extLst>
          </p:cNvPr>
          <p:cNvSpPr txBox="1"/>
          <p:nvPr/>
        </p:nvSpPr>
        <p:spPr>
          <a:xfrm>
            <a:off x="5410601" y="3781363"/>
            <a:ext cx="1797894" cy="4584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B254419-E078-3C54-E46A-21284F680100}"/>
              </a:ext>
            </a:extLst>
          </p:cNvPr>
          <p:cNvSpPr txBox="1"/>
          <p:nvPr/>
        </p:nvSpPr>
        <p:spPr>
          <a:xfrm>
            <a:off x="3093179" y="3476432"/>
            <a:ext cx="1384553" cy="3049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C8D3387-6289-BF96-2759-2B48C66C7C1D}"/>
              </a:ext>
            </a:extLst>
          </p:cNvPr>
          <p:cNvSpPr txBox="1"/>
          <p:nvPr/>
        </p:nvSpPr>
        <p:spPr>
          <a:xfrm>
            <a:off x="9131270" y="3476432"/>
            <a:ext cx="1458334" cy="333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84C90A9-65F9-1EC0-0768-EDB55DCE0534}"/>
              </a:ext>
            </a:extLst>
          </p:cNvPr>
          <p:cNvSpPr/>
          <p:nvPr/>
        </p:nvSpPr>
        <p:spPr>
          <a:xfrm>
            <a:off x="5847432" y="3034093"/>
            <a:ext cx="924232" cy="3675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294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Backup – G(3900)/Y(3872)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10577041" cy="2628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pole search for the K matrix method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1</a:t>
                </a:r>
                <a:r>
                  <a:rPr lang="en-US" altLang="zh-CN" sz="2000" baseline="30000" dirty="0"/>
                  <a:t>st</a:t>
                </a:r>
                <a:r>
                  <a:rPr lang="en-US" altLang="zh-CN" sz="2000" dirty="0"/>
                  <a:t>  sheet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, 2</a:t>
                </a:r>
                <a:r>
                  <a:rPr lang="en-US" altLang="zh-CN" sz="2000" baseline="30000" dirty="0"/>
                  <a:t>nd</a:t>
                </a:r>
                <a:r>
                  <a:rPr lang="en-US" altLang="zh-CN" sz="2000" dirty="0"/>
                  <a:t> sheet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10577041" cy="2628861"/>
              </a:xfrm>
              <a:prstGeom prst="rect">
                <a:avLst/>
              </a:prstGeom>
              <a:blipFill>
                <a:blip r:embed="rId3"/>
                <a:stretch>
                  <a:fillRect l="-519" t="-9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B268FE3-2256-C621-E787-8DE0FBAD4E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6254" y="784487"/>
            <a:ext cx="4125908" cy="28173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6011FA-E453-09E9-5262-60566A3D60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829" y="3000030"/>
            <a:ext cx="3835977" cy="3254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4B74D9-B7F5-EC10-E4C1-0E42E75D68C5}"/>
                  </a:ext>
                </a:extLst>
              </p:cNvPr>
              <p:cNvSpPr txBox="1"/>
              <p:nvPr/>
            </p:nvSpPr>
            <p:spPr>
              <a:xfrm>
                <a:off x="6988019" y="4872918"/>
                <a:ext cx="16648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3864−65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4B74D9-B7F5-EC10-E4C1-0E42E75D6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019" y="4872918"/>
                <a:ext cx="1664815" cy="276999"/>
              </a:xfrm>
              <a:prstGeom prst="rect">
                <a:avLst/>
              </a:prstGeom>
              <a:blipFill>
                <a:blip r:embed="rId6"/>
                <a:stretch>
                  <a:fillRect l="-4762" t="-28261" r="-7326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FB137A8-B33E-1C7D-9261-F1BC24BDB28D}"/>
              </a:ext>
            </a:extLst>
          </p:cNvPr>
          <p:cNvSpPr txBox="1"/>
          <p:nvPr/>
        </p:nvSpPr>
        <p:spPr>
          <a:xfrm>
            <a:off x="6096000" y="429406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G(3900) related pole: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0928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Backup – Line shape/residue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1057704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Line shape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altLang="zh-CN" sz="2000" dirty="0"/>
                  <a:t> in p-wave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Residues of S-matrix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10577041" cy="3477875"/>
              </a:xfrm>
              <a:prstGeom prst="rect">
                <a:avLst/>
              </a:prstGeom>
              <a:blipFill>
                <a:blip r:embed="rId3"/>
                <a:stretch>
                  <a:fillRect l="-519" t="-701" b="-2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E8EB0A7C-8E8F-E0F5-9137-D63246860A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813" y="1934237"/>
            <a:ext cx="3038072" cy="19131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33B268-DE12-FFE4-96F1-660B260532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2220" y="1835753"/>
            <a:ext cx="3530651" cy="21101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4B6F80-0B9B-3048-7238-184AFCC0AA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655" y="4884482"/>
            <a:ext cx="7772213" cy="1312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FA47317-7FC6-C7FD-9273-78FB6D9915CD}"/>
                  </a:ext>
                </a:extLst>
              </p:cNvPr>
              <p:cNvSpPr txBox="1"/>
              <p:nvPr/>
            </p:nvSpPr>
            <p:spPr>
              <a:xfrm>
                <a:off x="804654" y="3945909"/>
                <a:ext cx="3638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altLang="zh-CN" dirty="0"/>
                  <a:t> GeV,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=−4.0−27.3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FA47317-7FC6-C7FD-9273-78FB6D991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54" y="3945909"/>
                <a:ext cx="3638817" cy="276999"/>
              </a:xfrm>
              <a:prstGeom prst="rect">
                <a:avLst/>
              </a:prstGeom>
              <a:blipFill>
                <a:blip r:embed="rId7"/>
                <a:stretch>
                  <a:fillRect l="-2345" t="-28261" r="-2848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6E119FB-310E-C5A9-A149-807A2901EDC0}"/>
                  </a:ext>
                </a:extLst>
              </p:cNvPr>
              <p:cNvSpPr txBox="1"/>
              <p:nvPr/>
            </p:nvSpPr>
            <p:spPr>
              <a:xfrm>
                <a:off x="4743057" y="3964155"/>
                <a:ext cx="33374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</m:t>
                    </m:r>
                  </m:oMath>
                </a14:m>
                <a:r>
                  <a:rPr lang="en-US" altLang="zh-CN" dirty="0"/>
                  <a:t> GeV,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=9.1−6.9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6E119FB-310E-C5A9-A149-807A2901E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57" y="3964155"/>
                <a:ext cx="3337452" cy="276999"/>
              </a:xfrm>
              <a:prstGeom prst="rect">
                <a:avLst/>
              </a:prstGeom>
              <a:blipFill>
                <a:blip r:embed="rId8"/>
                <a:stretch>
                  <a:fillRect l="-2372" t="-28261" r="-3832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B04943-9B8F-D071-0010-B1446E5F91C8}"/>
                  </a:ext>
                </a:extLst>
              </p:cNvPr>
              <p:cNvSpPr txBox="1"/>
              <p:nvPr/>
            </p:nvSpPr>
            <p:spPr>
              <a:xfrm>
                <a:off x="8586159" y="4102655"/>
                <a:ext cx="33374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=1.1</m:t>
                    </m:r>
                  </m:oMath>
                </a14:m>
                <a:r>
                  <a:rPr lang="en-US" altLang="zh-CN" dirty="0"/>
                  <a:t> GeV,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=3.8−1.4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MeV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1B04943-9B8F-D071-0010-B1446E5F9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159" y="4102655"/>
                <a:ext cx="3337452" cy="276999"/>
              </a:xfrm>
              <a:prstGeom prst="rect">
                <a:avLst/>
              </a:prstGeom>
              <a:blipFill>
                <a:blip r:embed="rId9"/>
                <a:stretch>
                  <a:fillRect l="-2372" t="-28889" r="-3285" b="-5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0C21B84B-D6BB-ABCF-FF0F-46BA5DD5414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1950" y="1898883"/>
            <a:ext cx="3268099" cy="19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4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Backup – G-parity rule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DC7A4A-8D96-41D6-8D97-185F021613FE}"/>
              </a:ext>
            </a:extLst>
          </p:cNvPr>
          <p:cNvSpPr txBox="1"/>
          <p:nvPr/>
        </p:nvSpPr>
        <p:spPr>
          <a:xfrm>
            <a:off x="900242" y="1317177"/>
            <a:ext cx="10577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E3E08A0-7298-4E7F-F39B-9027B48C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6964" y="3109946"/>
            <a:ext cx="4532352" cy="30548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16337A-19AB-31B7-0479-3043C692E6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678" y="1467091"/>
            <a:ext cx="4979758" cy="71912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1F07E90-3957-5573-65B1-0779E3F4D1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5518" y="3455185"/>
            <a:ext cx="2949039" cy="7048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F28E05C-BB25-7E65-CB43-19584CC86CA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242" y="2357113"/>
            <a:ext cx="5172797" cy="68589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665E565-0452-937D-FB29-CDE4E7F2508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4532198"/>
            <a:ext cx="5759618" cy="39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/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Motivation--Cross Sections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acc>
                      <m:accPr>
                        <m:chr m:val="̅"/>
                        <m:ctrlP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blipFill>
                <a:blip r:embed="rId3"/>
                <a:stretch>
                  <a:fillRect l="-1602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1057704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Structure near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threshold, referred to as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10577041" cy="2246769"/>
              </a:xfrm>
              <a:prstGeom prst="rect">
                <a:avLst/>
              </a:prstGeom>
              <a:blipFill>
                <a:blip r:embed="rId4"/>
                <a:stretch>
                  <a:fillRect l="-519" t="-1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B72D0AAC-C7B4-03C5-FE9C-65EE52B77D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9243" y="1985017"/>
            <a:ext cx="3542024" cy="415506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7B6354D-6A85-E899-1D09-8476E56DB979}"/>
              </a:ext>
            </a:extLst>
          </p:cNvPr>
          <p:cNvSpPr txBox="1"/>
          <p:nvPr/>
        </p:nvSpPr>
        <p:spPr>
          <a:xfrm>
            <a:off x="6393823" y="6029432"/>
            <a:ext cx="3618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400" b="0" i="0" u="none" strike="noStrike" baseline="0" dirty="0"/>
              <a:t> </a:t>
            </a:r>
            <a:r>
              <a:rPr lang="fr-FR" altLang="zh-CN" sz="1400" dirty="0"/>
              <a:t>(B</a:t>
            </a:r>
            <a:r>
              <a:rPr lang="en-US" altLang="zh-CN" sz="1400" dirty="0" err="1"/>
              <a:t>elle</a:t>
            </a:r>
            <a:r>
              <a:rPr lang="fr-FR" altLang="zh-CN" sz="1400" dirty="0"/>
              <a:t> Collaboration),</a:t>
            </a:r>
          </a:p>
          <a:p>
            <a:r>
              <a:rPr lang="zh-CN" altLang="en-US" sz="1400" dirty="0"/>
              <a:t>Phys. Rev. D 77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/>
              <a:t>011103</a:t>
            </a:r>
            <a:r>
              <a:rPr lang="zh-CN" altLang="en-US" sz="1400" dirty="0"/>
              <a:t> (2008)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996E96-E83C-2538-7624-862FBA5EA636}"/>
              </a:ext>
            </a:extLst>
          </p:cNvPr>
          <p:cNvSpPr txBox="1"/>
          <p:nvPr/>
        </p:nvSpPr>
        <p:spPr>
          <a:xfrm>
            <a:off x="1779211" y="5906381"/>
            <a:ext cx="3680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altLang="zh-CN" sz="1400" b="0" i="0" u="none" strike="noStrike" baseline="0" dirty="0"/>
              <a:t> (BaBar Collaboration),</a:t>
            </a:r>
          </a:p>
          <a:p>
            <a:pPr algn="l"/>
            <a:r>
              <a:rPr lang="fr-FR" altLang="zh-CN" sz="1400" b="0" i="0" u="none" strike="noStrike" baseline="0" dirty="0"/>
              <a:t> Phys. Rev. D </a:t>
            </a:r>
            <a:r>
              <a:rPr lang="pt-BR" altLang="zh-CN" sz="1400" i="0" u="none" strike="noStrike" baseline="0" dirty="0"/>
              <a:t>76</a:t>
            </a:r>
            <a:r>
              <a:rPr lang="pt-BR" altLang="zh-CN" sz="1400" b="0" i="0" u="none" strike="noStrike" baseline="0" dirty="0"/>
              <a:t>, 111105 (2007), 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7E8C499-756B-D3BA-52D9-B08D661E81AA}"/>
                  </a:ext>
                </a:extLst>
              </p:cNvPr>
              <p:cNvSpPr txBox="1"/>
              <p:nvPr/>
            </p:nvSpPr>
            <p:spPr>
              <a:xfrm>
                <a:off x="6509589" y="1242010"/>
                <a:ext cx="3263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𝟑𝟗𝟎𝟎</m:t>
                    </m:r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</a:rPr>
                  <a:t>structure</a:t>
                </a:r>
                <a:endParaRPr lang="zh-CN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7E8C499-756B-D3BA-52D9-B08D661E8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589" y="1242010"/>
                <a:ext cx="3263676" cy="523220"/>
              </a:xfrm>
              <a:prstGeom prst="rect">
                <a:avLst/>
              </a:prstGeom>
              <a:blipFill>
                <a:blip r:embed="rId6"/>
                <a:stretch>
                  <a:fillRect t="-12791" r="-935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74E162BF-E82B-B7A7-31F3-F309AEF12FD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7091" y="2301631"/>
            <a:ext cx="3713432" cy="3683486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11879D7C-DC78-78DC-A8A7-B8B9DD48AE3B}"/>
              </a:ext>
            </a:extLst>
          </p:cNvPr>
          <p:cNvSpPr/>
          <p:nvPr/>
        </p:nvSpPr>
        <p:spPr>
          <a:xfrm rot="5400000">
            <a:off x="1972831" y="3877719"/>
            <a:ext cx="1061037" cy="158606"/>
          </a:xfrm>
          <a:prstGeom prst="rightArrow">
            <a:avLst>
              <a:gd name="adj1" fmla="val 24612"/>
              <a:gd name="adj2" fmla="val 69041"/>
            </a:avLst>
          </a:prstGeom>
          <a:solidFill>
            <a:srgbClr val="A720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2F207EBD-0AF4-54D5-4238-F761B7D74607}"/>
              </a:ext>
            </a:extLst>
          </p:cNvPr>
          <p:cNvSpPr/>
          <p:nvPr/>
        </p:nvSpPr>
        <p:spPr>
          <a:xfrm rot="16200000">
            <a:off x="7466541" y="5285769"/>
            <a:ext cx="572207" cy="109727"/>
          </a:xfrm>
          <a:prstGeom prst="rightArrow">
            <a:avLst>
              <a:gd name="adj1" fmla="val 24612"/>
              <a:gd name="adj2" fmla="val 69041"/>
            </a:avLst>
          </a:prstGeom>
          <a:solidFill>
            <a:srgbClr val="A720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B7EA7288-2FC5-ED1C-5A81-8F86327AC7E0}"/>
              </a:ext>
            </a:extLst>
          </p:cNvPr>
          <p:cNvCxnSpPr>
            <a:cxnSpLocks/>
          </p:cNvCxnSpPr>
          <p:nvPr/>
        </p:nvCxnSpPr>
        <p:spPr>
          <a:xfrm>
            <a:off x="2953861" y="3695321"/>
            <a:ext cx="0" cy="6667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6BFB51BA-0A4D-16D0-76C2-D98507175FFF}"/>
              </a:ext>
            </a:extLst>
          </p:cNvPr>
          <p:cNvCxnSpPr>
            <a:cxnSpLocks/>
          </p:cNvCxnSpPr>
          <p:nvPr/>
        </p:nvCxnSpPr>
        <p:spPr>
          <a:xfrm>
            <a:off x="2173007" y="2203940"/>
            <a:ext cx="0" cy="33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A478EB38-6ED6-7304-131C-DF37FC9AB21C}"/>
              </a:ext>
            </a:extLst>
          </p:cNvPr>
          <p:cNvSpPr txBox="1"/>
          <p:nvPr/>
        </p:nvSpPr>
        <p:spPr>
          <a:xfrm>
            <a:off x="2210715" y="3047956"/>
            <a:ext cx="2026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C00000"/>
                </a:solidFill>
              </a:rPr>
              <a:t>G(3900)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84D5A42-80C4-91F9-F054-3110A5D4D1D1}"/>
                  </a:ext>
                </a:extLst>
              </p:cNvPr>
              <p:cNvSpPr txBox="1"/>
              <p:nvPr/>
            </p:nvSpPr>
            <p:spPr>
              <a:xfrm>
                <a:off x="2655709" y="3421170"/>
                <a:ext cx="7239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(4040)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84D5A42-80C4-91F9-F054-3110A5D4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709" y="3421170"/>
                <a:ext cx="723980" cy="215444"/>
              </a:xfrm>
              <a:prstGeom prst="rect">
                <a:avLst/>
              </a:prstGeom>
              <a:blipFill>
                <a:blip r:embed="rId8"/>
                <a:stretch>
                  <a:fillRect l="-7627" r="-7627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7747042-D6D2-B6F4-D3FF-186BAAD3B8F5}"/>
                  </a:ext>
                </a:extLst>
              </p:cNvPr>
              <p:cNvSpPr txBox="1"/>
              <p:nvPr/>
            </p:nvSpPr>
            <p:spPr>
              <a:xfrm>
                <a:off x="1848724" y="1877295"/>
                <a:ext cx="7239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40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(3770)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7747042-D6D2-B6F4-D3FF-186BAAD3B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24" y="1877295"/>
                <a:ext cx="723981" cy="215444"/>
              </a:xfrm>
              <a:prstGeom prst="rect">
                <a:avLst/>
              </a:prstGeom>
              <a:blipFill>
                <a:blip r:embed="rId9"/>
                <a:stretch>
                  <a:fillRect l="-6723" r="-7563" b="-3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5C37DC3E-D67F-B15E-C5F3-8C4180D3B937}"/>
              </a:ext>
            </a:extLst>
          </p:cNvPr>
          <p:cNvSpPr txBox="1"/>
          <p:nvPr/>
        </p:nvSpPr>
        <p:spPr>
          <a:xfrm>
            <a:off x="8502800" y="87666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fitted with Gaussian function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233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E7B7B56-07A0-A13F-15CF-2CB6A3648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219BC631-BF2D-3EFC-6723-8331648E9D69}"/>
              </a:ext>
            </a:extLst>
          </p:cNvPr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671EDBB0-5BD9-0654-2434-11BBE6325FF9}"/>
                </a:ext>
              </a:extLst>
            </p:cNvPr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>
                <a:extLst>
                  <a:ext uri="{FF2B5EF4-FFF2-40B4-BE49-F238E27FC236}">
                    <a16:creationId xmlns:a16="http://schemas.microsoft.com/office/drawing/2014/main" id="{6C43519A-F2FA-0869-14CB-A13D8EEAE5DC}"/>
                  </a:ext>
                </a:extLst>
              </p:cNvPr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>
                <a:extLst>
                  <a:ext uri="{FF2B5EF4-FFF2-40B4-BE49-F238E27FC236}">
                    <a16:creationId xmlns:a16="http://schemas.microsoft.com/office/drawing/2014/main" id="{AE864F14-CFFD-CEC8-95BD-ECA5F28C576C}"/>
                  </a:ext>
                </a:extLst>
              </p:cNvPr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8BC34604-1760-AF5C-6119-D6BC6CCC3363}"/>
                </a:ext>
              </a:extLst>
            </p:cNvPr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III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6A6C2557-6615-0530-A705-EE34A29E3DB4}"/>
                </a:ext>
              </a:extLst>
            </p:cNvPr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>
                <a:extLst>
                  <a:ext uri="{FF2B5EF4-FFF2-40B4-BE49-F238E27FC236}">
                    <a16:creationId xmlns:a16="http://schemas.microsoft.com/office/drawing/2014/main" id="{86766BC8-CA67-F6EA-C6D7-F3D1B04E3D55}"/>
                  </a:ext>
                </a:extLst>
              </p:cNvPr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>
                <a:extLst>
                  <a:ext uri="{FF2B5EF4-FFF2-40B4-BE49-F238E27FC236}">
                    <a16:creationId xmlns:a16="http://schemas.microsoft.com/office/drawing/2014/main" id="{368A0A29-84EB-C8D6-889E-A0A278DA4EAB}"/>
                  </a:ext>
                </a:extLst>
              </p:cNvPr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56844F-8690-B953-D9F0-09269651B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8BA67DA-9995-91E4-D9E9-95FCC024EC5C}"/>
                  </a:ext>
                </a:extLst>
              </p:cNvPr>
              <p:cNvSpPr txBox="1"/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Results – Unified description of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1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800" b="1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r>
                      <a:rPr lang="en-US" altLang="zh-CN" sz="2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 molecules</a:t>
                </a: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blipFill>
                <a:blip r:embed="rId3"/>
                <a:stretch>
                  <a:fillRect l="-1602" t="-10465" r="-91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形 3">
            <a:extLst>
              <a:ext uri="{FF2B5EF4-FFF2-40B4-BE49-F238E27FC236}">
                <a16:creationId xmlns:a16="http://schemas.microsoft.com/office/drawing/2014/main" id="{E935C61E-48EF-2272-6A49-F68110D6F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73" b="26377"/>
          <a:stretch/>
        </p:blipFill>
        <p:spPr>
          <a:xfrm>
            <a:off x="819678" y="1632155"/>
            <a:ext cx="9764439" cy="462283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8BCBA2BC-86FE-8D5C-C371-D702B2CDDEF6}"/>
              </a:ext>
            </a:extLst>
          </p:cNvPr>
          <p:cNvGrpSpPr/>
          <p:nvPr/>
        </p:nvGrpSpPr>
        <p:grpSpPr>
          <a:xfrm>
            <a:off x="2085874" y="2327053"/>
            <a:ext cx="8007036" cy="3300980"/>
            <a:chOff x="8639705" y="8933087"/>
            <a:chExt cx="8918548" cy="3306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65040F26-3F4E-A74E-5B45-97F9E8D61D43}"/>
                    </a:ext>
                  </a:extLst>
                </p:cNvPr>
                <p:cNvSpPr txBox="1"/>
                <p:nvPr/>
              </p:nvSpPr>
              <p:spPr>
                <a:xfrm>
                  <a:off x="13437858" y="11854065"/>
                  <a:ext cx="1142784" cy="3082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CN" sz="20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(3900)</m:t>
                        </m:r>
                      </m:oMath>
                    </m:oMathPara>
                  </a14:m>
                  <a:endParaRPr lang="zh-CN" altLang="en-US" sz="2000" dirty="0">
                    <a:solidFill>
                      <a:srgbClr val="1F77B4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65040F26-3F4E-A74E-5B45-97F9E8D61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858" y="11854065"/>
                  <a:ext cx="1142784" cy="308275"/>
                </a:xfrm>
                <a:prstGeom prst="rect">
                  <a:avLst/>
                </a:prstGeom>
                <a:blipFill>
                  <a:blip r:embed="rId6"/>
                  <a:stretch>
                    <a:fillRect l="-4762" r="-8333" b="-372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4EEBAEB-9385-369E-A40E-888753ECADA2}"/>
                </a:ext>
              </a:extLst>
            </p:cNvPr>
            <p:cNvSpPr txBox="1"/>
            <p:nvPr/>
          </p:nvSpPr>
          <p:spPr>
            <a:xfrm rot="154088">
              <a:off x="8639705" y="11776999"/>
              <a:ext cx="2860708" cy="462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92D05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Unphysical Sheet</a:t>
              </a:r>
              <a:endParaRPr lang="zh-CN" altLang="en-US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E41DEE1-07BB-676C-265A-857CE1000E0E}"/>
                </a:ext>
              </a:extLst>
            </p:cNvPr>
            <p:cNvSpPr txBox="1"/>
            <p:nvPr/>
          </p:nvSpPr>
          <p:spPr>
            <a:xfrm rot="781102">
              <a:off x="10980995" y="8933087"/>
              <a:ext cx="3083254" cy="46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EF7B2D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Physical Sheet</a:t>
              </a:r>
              <a:endParaRPr lang="zh-CN" altLang="en-US" sz="2400" b="1" dirty="0">
                <a:solidFill>
                  <a:srgbClr val="EF7B2D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80773FA0-A4AB-0290-2263-350FBB8976EF}"/>
                    </a:ext>
                  </a:extLst>
                </p:cNvPr>
                <p:cNvSpPr txBox="1"/>
                <p:nvPr/>
              </p:nvSpPr>
              <p:spPr>
                <a:xfrm rot="1085732">
                  <a:off x="10731460" y="9129577"/>
                  <a:ext cx="1309618" cy="3082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5500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550055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550055"/>
                                </a:solidFill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550055"/>
                            </a:solidFill>
                            <a:latin typeface="Cambria Math" panose="02040503050406030204" pitchFamily="18" charset="0"/>
                          </a:rPr>
                          <m:t>(3875)</m:t>
                        </m:r>
                      </m:oMath>
                    </m:oMathPara>
                  </a14:m>
                  <a:endParaRPr lang="zh-CN" altLang="en-US" sz="2000" dirty="0">
                    <a:solidFill>
                      <a:srgbClr val="550055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80773FA0-A4AB-0290-2263-350FBB897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5732">
                  <a:off x="10731460" y="9129577"/>
                  <a:ext cx="1309618" cy="308275"/>
                </a:xfrm>
                <a:prstGeom prst="rect">
                  <a:avLst/>
                </a:prstGeom>
                <a:blipFill>
                  <a:blip r:embed="rId7"/>
                  <a:stretch>
                    <a:fillRect l="-4000" r="-5500" b="-201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05F6B1E-DB08-0530-DDDD-7E96E0914338}"/>
                    </a:ext>
                  </a:extLst>
                </p:cNvPr>
                <p:cNvSpPr txBox="1"/>
                <p:nvPr/>
              </p:nvSpPr>
              <p:spPr>
                <a:xfrm rot="1113146">
                  <a:off x="11447050" y="9979710"/>
                  <a:ext cx="1229763" cy="308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 b="0" i="1" smtClean="0">
                            <a:solidFill>
                              <a:srgbClr val="D62728"/>
                            </a:solidFill>
                            <a:latin typeface="Cambria Math" panose="02040503050406030204" pitchFamily="18" charset="0"/>
                          </a:rPr>
                          <m:t>(3872)</m:t>
                        </m:r>
                      </m:oMath>
                    </m:oMathPara>
                  </a14:m>
                  <a:endParaRPr lang="zh-CN" altLang="en-US" sz="2000" dirty="0">
                    <a:solidFill>
                      <a:srgbClr val="D62728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05F6B1E-DB08-0530-DDDD-7E96E09143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13146">
                  <a:off x="11447050" y="9979710"/>
                  <a:ext cx="1229763" cy="308276"/>
                </a:xfrm>
                <a:prstGeom prst="rect">
                  <a:avLst/>
                </a:prstGeom>
                <a:blipFill>
                  <a:blip r:embed="rId8"/>
                  <a:stretch>
                    <a:fillRect l="-1587" r="-2646" b="-18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965E3DD-744F-C100-07D4-80D4EA18F98A}"/>
                    </a:ext>
                  </a:extLst>
                </p:cNvPr>
                <p:cNvSpPr txBox="1"/>
                <p:nvPr/>
              </p:nvSpPr>
              <p:spPr>
                <a:xfrm>
                  <a:off x="10273121" y="11138534"/>
                  <a:ext cx="1234986" cy="3082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2CA02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2CA02C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2CA02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2CA02C"/>
                            </a:solidFill>
                            <a:latin typeface="Cambria Math" panose="02040503050406030204" pitchFamily="18" charset="0"/>
                          </a:rPr>
                          <m:t>(3900)</m:t>
                        </m:r>
                      </m:oMath>
                    </m:oMathPara>
                  </a14:m>
                  <a:endParaRPr lang="zh-CN" altLang="en-US" sz="2000" dirty="0">
                    <a:solidFill>
                      <a:srgbClr val="2CA02C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965E3DD-744F-C100-07D4-80D4EA18F9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3121" y="11138534"/>
                  <a:ext cx="1234986" cy="308276"/>
                </a:xfrm>
                <a:prstGeom prst="rect">
                  <a:avLst/>
                </a:prstGeom>
                <a:blipFill>
                  <a:blip r:embed="rId9"/>
                  <a:stretch>
                    <a:fillRect l="-4396" r="-7143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C2F1A80-C18F-847A-F6DE-1278561EB138}"/>
                </a:ext>
              </a:extLst>
            </p:cNvPr>
            <p:cNvSpPr txBox="1"/>
            <p:nvPr/>
          </p:nvSpPr>
          <p:spPr>
            <a:xfrm rot="341808">
              <a:off x="15770623" y="10551387"/>
              <a:ext cx="1787630" cy="462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unitary cut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38925E3-A064-11C0-1D9B-B677A91BEF49}"/>
              </a:ext>
            </a:extLst>
          </p:cNvPr>
          <p:cNvCxnSpPr>
            <a:cxnSpLocks/>
          </p:cNvCxnSpPr>
          <p:nvPr/>
        </p:nvCxnSpPr>
        <p:spPr>
          <a:xfrm flipH="1" flipV="1">
            <a:off x="3400054" y="4057751"/>
            <a:ext cx="1261061" cy="130791"/>
          </a:xfrm>
          <a:prstGeom prst="straightConnector1">
            <a:avLst/>
          </a:prstGeom>
          <a:ln w="28575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弧形 22">
            <a:extLst>
              <a:ext uri="{FF2B5EF4-FFF2-40B4-BE49-F238E27FC236}">
                <a16:creationId xmlns:a16="http://schemas.microsoft.com/office/drawing/2014/main" id="{0C60307E-BE20-B60E-A841-0DC211939B6C}"/>
              </a:ext>
            </a:extLst>
          </p:cNvPr>
          <p:cNvSpPr/>
          <p:nvPr/>
        </p:nvSpPr>
        <p:spPr>
          <a:xfrm rot="18889693">
            <a:off x="6972256" y="4173525"/>
            <a:ext cx="894735" cy="908681"/>
          </a:xfrm>
          <a:prstGeom prst="arc">
            <a:avLst>
              <a:gd name="adj1" fmla="val 2083381"/>
              <a:gd name="adj2" fmla="val 8756345"/>
            </a:avLst>
          </a:prstGeom>
          <a:ln w="28575">
            <a:solidFill>
              <a:srgbClr val="00B0F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181E47C-61F7-05A9-F19F-B5422AFE20D4}"/>
              </a:ext>
            </a:extLst>
          </p:cNvPr>
          <p:cNvCxnSpPr>
            <a:cxnSpLocks/>
          </p:cNvCxnSpPr>
          <p:nvPr/>
        </p:nvCxnSpPr>
        <p:spPr>
          <a:xfrm flipH="1" flipV="1">
            <a:off x="3220215" y="2889445"/>
            <a:ext cx="1362979" cy="410241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18928F4-F9DD-CFC0-84ED-24A4D62C3EB9}"/>
                  </a:ext>
                </a:extLst>
              </p:cNvPr>
              <p:cNvSpPr txBox="1"/>
              <p:nvPr/>
            </p:nvSpPr>
            <p:spPr>
              <a:xfrm>
                <a:off x="7697340" y="2610596"/>
                <a:ext cx="21630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1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800" b="1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1800" b="1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1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  <m:r>
                      <a:rPr lang="en-US" altLang="zh-CN" sz="1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/</m:t>
                    </m:r>
                    <m:r>
                      <a:rPr lang="en-US" altLang="zh-CN" sz="1800" b="1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𝑫</m:t>
                    </m:r>
                    <m:sSup>
                      <m:sSupPr>
                        <m:ctrlPr>
                          <a:rPr lang="en-US" altLang="zh-CN" sz="1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𝑫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 threshold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518928F4-F9DD-CFC0-84ED-24A4D62C3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340" y="2610596"/>
                <a:ext cx="2163097" cy="369332"/>
              </a:xfrm>
              <a:prstGeom prst="rect">
                <a:avLst/>
              </a:prstGeom>
              <a:blipFill>
                <a:blip r:embed="rId10"/>
                <a:stretch>
                  <a:fillRect t="-8197" r="-281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>
            <a:extLst>
              <a:ext uri="{FF2B5EF4-FFF2-40B4-BE49-F238E27FC236}">
                <a16:creationId xmlns:a16="http://schemas.microsoft.com/office/drawing/2014/main" id="{9547DD5D-BC74-BB2D-2267-3947B9408C80}"/>
              </a:ext>
            </a:extLst>
          </p:cNvPr>
          <p:cNvSpPr txBox="1"/>
          <p:nvPr/>
        </p:nvSpPr>
        <p:spPr>
          <a:xfrm>
            <a:off x="1784998" y="3941671"/>
            <a:ext cx="14962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increase cutoff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4EEE03D-402E-CB33-7CEC-03E3A09793AA}"/>
              </a:ext>
            </a:extLst>
          </p:cNvPr>
          <p:cNvSpPr txBox="1"/>
          <p:nvPr/>
        </p:nvSpPr>
        <p:spPr>
          <a:xfrm>
            <a:off x="7582512" y="5049668"/>
            <a:ext cx="149624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increase cutoff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25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97029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Backup —— three-body effect in OPE 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4F4A36D-403E-4D83-AF61-277EBCAACCFC}"/>
                  </a:ext>
                </a:extLst>
              </p:cNvPr>
              <p:cNvSpPr txBox="1"/>
              <p:nvPr/>
            </p:nvSpPr>
            <p:spPr>
              <a:xfrm>
                <a:off x="1115296" y="1542047"/>
                <a:ext cx="571913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Different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/>
                  <a:t> in the denominator 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Direct diagram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000" dirty="0"/>
                  <a:t>)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r>
                  <a:rPr lang="en-US" altLang="zh-CN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Cross diagram    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𝒄𝒄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zh-CN" sz="2000" dirty="0"/>
                  <a:t>)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r>
                  <a:rPr lang="en-US" altLang="zh-CN" sz="20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000" b="1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4F4A36D-403E-4D83-AF61-277EBCAA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96" y="1542047"/>
                <a:ext cx="5719137" cy="4401205"/>
              </a:xfrm>
              <a:prstGeom prst="rect">
                <a:avLst/>
              </a:prstGeom>
              <a:blipFill>
                <a:blip r:embed="rId3"/>
                <a:stretch>
                  <a:fillRect l="-959" t="-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1511CE5-2A71-E89B-93F5-81C97DB855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0976" y="1013174"/>
            <a:ext cx="4481895" cy="26168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070030A-FBE4-506B-3BC6-B113D9B2F3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091" y="3666753"/>
            <a:ext cx="4108780" cy="28582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76B7C9-0D42-70CE-82D6-54700F35FA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824" y="2004755"/>
            <a:ext cx="1496008" cy="63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/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800" b="1" dirty="0">
                    <a:solidFill>
                      <a:srgbClr val="111111"/>
                    </a:solidFill>
                    <a:latin typeface="Century Gothic"/>
                    <a:ea typeface="Microsoft YaHei" panose="020B0503020204020204" pitchFamily="34" charset="-122"/>
                  </a:rPr>
                  <a:t>Motivation--Cross Sections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800" b="1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acc>
                      <m:accPr>
                        <m:chr m:val="̅"/>
                        <m:ctrlP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F53F493-9912-41BA-8C62-35D9DE600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15" y="380547"/>
                <a:ext cx="7990522" cy="523220"/>
              </a:xfrm>
              <a:prstGeom prst="rect">
                <a:avLst/>
              </a:prstGeom>
              <a:blipFill>
                <a:blip r:embed="rId3"/>
                <a:stretch>
                  <a:fillRect l="-1602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A2DC7A4A-8D96-41D6-8D97-185F021613FE}"/>
              </a:ext>
            </a:extLst>
          </p:cNvPr>
          <p:cNvSpPr txBox="1"/>
          <p:nvPr/>
        </p:nvSpPr>
        <p:spPr>
          <a:xfrm>
            <a:off x="984415" y="1312346"/>
            <a:ext cx="3534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Fit with relativistic BW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973B5ED-D989-AD4C-4ADE-4036E3886A2B}"/>
              </a:ext>
            </a:extLst>
          </p:cNvPr>
          <p:cNvSpPr txBox="1"/>
          <p:nvPr/>
        </p:nvSpPr>
        <p:spPr>
          <a:xfrm>
            <a:off x="1227098" y="6010472"/>
            <a:ext cx="3030414" cy="360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dirty="0"/>
              <a:t>(BESIII Collaboration), </a:t>
            </a:r>
          </a:p>
          <a:p>
            <a:pPr marL="0" indent="0">
              <a:buNone/>
            </a:pPr>
            <a:r>
              <a:rPr lang="en-US" altLang="zh-CN" sz="1400" dirty="0"/>
              <a:t>Phys. Rev. Lett. 133, 081901 (2024)</a:t>
            </a:r>
            <a:endParaRPr lang="zh-CN" altLang="en-US" sz="1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7B1E75-8E7A-3A46-4072-88E9497567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809" y="1839578"/>
            <a:ext cx="3888712" cy="4223826"/>
          </a:xfrm>
          <a:prstGeom prst="rect">
            <a:avLst/>
          </a:prstGeom>
        </p:spPr>
      </p:pic>
      <p:sp>
        <p:nvSpPr>
          <p:cNvPr id="19" name="箭头: 右 18">
            <a:extLst>
              <a:ext uri="{FF2B5EF4-FFF2-40B4-BE49-F238E27FC236}">
                <a16:creationId xmlns:a16="http://schemas.microsoft.com/office/drawing/2014/main" id="{73FD4E31-9E4B-B326-A8F7-B957AF090123}"/>
              </a:ext>
            </a:extLst>
          </p:cNvPr>
          <p:cNvSpPr/>
          <p:nvPr/>
        </p:nvSpPr>
        <p:spPr>
          <a:xfrm rot="5400000">
            <a:off x="1348095" y="1881499"/>
            <a:ext cx="444008" cy="105921"/>
          </a:xfrm>
          <a:prstGeom prst="rightArrow">
            <a:avLst>
              <a:gd name="adj1" fmla="val 24612"/>
              <a:gd name="adj2" fmla="val 69041"/>
            </a:avLst>
          </a:prstGeom>
          <a:solidFill>
            <a:srgbClr val="A7202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10">
                <a:extLst>
                  <a:ext uri="{FF2B5EF4-FFF2-40B4-BE49-F238E27FC236}">
                    <a16:creationId xmlns:a16="http://schemas.microsoft.com/office/drawing/2014/main" id="{2BC03415-446F-74EB-685F-58211D5F81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7714" y="1384186"/>
                <a:ext cx="3001381" cy="126355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600" dirty="0">
                    <a:latin typeface="Abadi" panose="020B0604020104020204" pitchFamily="34" charset="0"/>
                    <a:cs typeface="Times New Roman" panose="02020603050405020304" pitchFamily="18" charset="0"/>
                  </a:rPr>
                  <a:t>G(3900)</a:t>
                </a:r>
              </a:p>
              <a:p>
                <a:pPr marL="0" indent="0">
                  <a:buNone/>
                </a:pPr>
                <a:r>
                  <a:rPr lang="en-US" altLang="zh-CN" sz="1600" dirty="0">
                    <a:latin typeface="Abadi" panose="020B0604020104020204" pitchFamily="34" charset="0"/>
                    <a:cs typeface="Times New Roman" panose="02020603050405020304" pitchFamily="18" charset="0"/>
                  </a:rPr>
                  <a:t>Mass: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3872.5±14.2±3.0</m:t>
                    </m:r>
                  </m:oMath>
                </a14:m>
                <a:r>
                  <a:rPr lang="en-US" altLang="zh-CN" sz="1600" dirty="0">
                    <a:latin typeface="Abadi" panose="020B0604020104020204" pitchFamily="34" charset="0"/>
                    <a:cs typeface="Times New Roman" panose="02020603050405020304" pitchFamily="18" charset="0"/>
                  </a:rPr>
                  <a:t> MeV</a:t>
                </a:r>
              </a:p>
              <a:p>
                <a:pPr marL="0" indent="0">
                  <a:buNone/>
                </a:pPr>
                <a:r>
                  <a:rPr lang="en-US" altLang="zh-CN" sz="1600" dirty="0">
                    <a:latin typeface="Abadi" panose="020B0604020104020204" pitchFamily="34" charset="0"/>
                    <a:cs typeface="Times New Roman" panose="02020603050405020304" pitchFamily="18" charset="0"/>
                  </a:rPr>
                  <a:t>Width: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179.7±14.1±7.0</m:t>
                    </m:r>
                  </m:oMath>
                </a14:m>
                <a:r>
                  <a:rPr lang="en-US" altLang="zh-CN" sz="1600" i="1" dirty="0">
                    <a:latin typeface="Abadi" panose="020B0604020104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Abadi" panose="020B0604020104020204" pitchFamily="34" charset="0"/>
                    <a:cs typeface="Times New Roman" panose="02020603050405020304" pitchFamily="18" charset="0"/>
                  </a:rPr>
                  <a:t>MeV</a:t>
                </a:r>
                <a:endParaRPr lang="en-US" altLang="zh-CN" sz="1600" i="1" dirty="0">
                  <a:latin typeface="Abadi" panose="020B060402010402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&gt;20</m:t>
                      </m:r>
                    </m:oMath>
                  </m:oMathPara>
                </a14:m>
                <a:endParaRPr lang="en-US" altLang="zh-CN" sz="1600" dirty="0">
                  <a:latin typeface="Abadi" panose="020B0604020104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内容占位符 10">
                <a:extLst>
                  <a:ext uri="{FF2B5EF4-FFF2-40B4-BE49-F238E27FC236}">
                    <a16:creationId xmlns:a16="http://schemas.microsoft.com/office/drawing/2014/main" id="{2BC03415-446F-74EB-685F-58211D5F8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714" y="1384186"/>
                <a:ext cx="3001381" cy="1263558"/>
              </a:xfrm>
              <a:prstGeom prst="rect">
                <a:avLst/>
              </a:prstGeom>
              <a:blipFill>
                <a:blip r:embed="rId5"/>
                <a:stretch>
                  <a:fillRect l="-1012" t="-287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5458964-B1DB-1992-CBA4-40A09F99BFA9}"/>
              </a:ext>
            </a:extLst>
          </p:cNvPr>
          <p:cNvSpPr txBox="1"/>
          <p:nvPr/>
        </p:nvSpPr>
        <p:spPr>
          <a:xfrm>
            <a:off x="7673481" y="5779707"/>
            <a:ext cx="4029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 S.X. Nakamura, X.-H. Li, H.-P. Peng, Z.-T. Sun, and X.-R. Zhou, arxiv: 2312.17658</a:t>
            </a:r>
            <a:endParaRPr lang="zh-CN" alt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AA2A0D-8F24-A230-7FC8-AC590510CFF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4287" y="1656185"/>
            <a:ext cx="2705834" cy="18368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E88FC7-B57D-3B2F-BDCA-A0A50D5BFC0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6515" y="3591283"/>
            <a:ext cx="2705834" cy="184036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910B1D4-90C5-081F-6986-B6B40416BD1C}"/>
              </a:ext>
            </a:extLst>
          </p:cNvPr>
          <p:cNvSpPr txBox="1"/>
          <p:nvPr/>
        </p:nvSpPr>
        <p:spPr>
          <a:xfrm>
            <a:off x="7569762" y="1207859"/>
            <a:ext cx="4067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Global fit, no pole for G(3900)</a:t>
            </a:r>
          </a:p>
        </p:txBody>
      </p:sp>
    </p:spTree>
    <p:extLst>
      <p:ext uri="{BB962C8B-B14F-4D97-AF65-F5344CB8AC3E}">
        <p14:creationId xmlns:p14="http://schemas.microsoft.com/office/powerpoint/2010/main" val="93212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Background—G(3900)/Y(3872)?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DC7A4A-8D96-41D6-8D97-185F021613FE}"/>
              </a:ext>
            </a:extLst>
          </p:cNvPr>
          <p:cNvSpPr txBox="1"/>
          <p:nvPr/>
        </p:nvSpPr>
        <p:spPr>
          <a:xfrm>
            <a:off x="819678" y="4973328"/>
            <a:ext cx="498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Cornell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ABCBF37-5140-359F-4469-B7E57E127815}"/>
                  </a:ext>
                </a:extLst>
              </p:cNvPr>
              <p:cNvSpPr txBox="1"/>
              <p:nvPr/>
            </p:nvSpPr>
            <p:spPr>
              <a:xfrm>
                <a:off x="443916" y="3124043"/>
                <a:ext cx="33580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interference of </a:t>
                </a:r>
                <a14:m>
                  <m:oMath xmlns:m="http://schemas.openxmlformats.org/officeDocument/2006/math"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3770</m:t>
                        </m:r>
                      </m:e>
                    </m:d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zh-CN" alt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4040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and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coupled-channel effect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ABCBF37-5140-359F-4469-B7E57E127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16" y="3124043"/>
                <a:ext cx="3358098" cy="923330"/>
              </a:xfrm>
              <a:prstGeom prst="rect">
                <a:avLst/>
              </a:prstGeom>
              <a:blipFill>
                <a:blip r:embed="rId3"/>
                <a:stretch>
                  <a:fillRect l="-1633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5F720882-26A7-430F-5966-BAF7D429F3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1523" y="5069212"/>
            <a:ext cx="1648943" cy="15584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AEB014-330B-C39F-C898-DA49567E40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15" y="5301625"/>
            <a:ext cx="2743200" cy="1359877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81D357B-7705-8316-489C-037197BA9444}"/>
              </a:ext>
            </a:extLst>
          </p:cNvPr>
          <p:cNvSpPr txBox="1"/>
          <p:nvPr/>
        </p:nvSpPr>
        <p:spPr>
          <a:xfrm>
            <a:off x="4766643" y="5836876"/>
            <a:ext cx="29327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E. Eichten, K. Gottfried, T. Kinoshita, K. Lane, and T.-M. Yan, Phys. Rev. D 17, 3090 (1978)</a:t>
            </a:r>
            <a:endParaRPr lang="zh-CN" alt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D6F269-4830-4527-8DE9-1A49C5E1950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034" y="2023516"/>
            <a:ext cx="2543211" cy="6612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7FD7F22-C369-6C90-C21A-DB8D89AD1C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0868" y="2684751"/>
            <a:ext cx="1881976" cy="3730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F282DAD-AC96-4736-2003-D8F4E01D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434" y="1360610"/>
            <a:ext cx="2342419" cy="16950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4889AFB-D1DA-B903-92DA-AD786CED1C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434" y="3150503"/>
            <a:ext cx="2342419" cy="175681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F185F7A7-90E5-D510-3B7E-EF586A46D90E}"/>
              </a:ext>
            </a:extLst>
          </p:cNvPr>
          <p:cNvSpPr txBox="1"/>
          <p:nvPr/>
        </p:nvSpPr>
        <p:spPr>
          <a:xfrm>
            <a:off x="827552" y="4062411"/>
            <a:ext cx="3209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N. Hüsken et al, </a:t>
            </a:r>
          </a:p>
          <a:p>
            <a:r>
              <a:rPr lang="en-US" altLang="zh-CN" sz="1400" dirty="0"/>
              <a:t>Phys. Rev. D 109, 114010 (2024)</a:t>
            </a:r>
            <a:endParaRPr lang="zh-CN" altLang="en-US" sz="1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6F1E482-0E59-871C-BD2B-F1150A6E85B0}"/>
              </a:ext>
            </a:extLst>
          </p:cNvPr>
          <p:cNvSpPr txBox="1"/>
          <p:nvPr/>
        </p:nvSpPr>
        <p:spPr>
          <a:xfrm>
            <a:off x="900242" y="1551350"/>
            <a:ext cx="6272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1800" dirty="0"/>
              <a:t>Poltergeist?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98F2002-B235-62FC-4E7B-399C9E59923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8313" y="1225837"/>
            <a:ext cx="2623910" cy="3659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8AF6CC9-BE5D-E601-209B-CC4827AFF193}"/>
                  </a:ext>
                </a:extLst>
              </p:cNvPr>
              <p:cNvSpPr txBox="1"/>
              <p:nvPr/>
            </p:nvSpPr>
            <p:spPr>
              <a:xfrm>
                <a:off x="5134324" y="3182228"/>
                <a:ext cx="9226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8AF6CC9-BE5D-E601-209B-CC4827AFF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4" y="3182228"/>
                <a:ext cx="922697" cy="369332"/>
              </a:xfrm>
              <a:prstGeom prst="rect">
                <a:avLst/>
              </a:prstGeom>
              <a:blipFill>
                <a:blip r:embed="rId11"/>
                <a:stretch>
                  <a:fillRect r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D9734A0-3D87-1733-1074-0F84BCEBDDDB}"/>
                  </a:ext>
                </a:extLst>
              </p:cNvPr>
              <p:cNvSpPr txBox="1"/>
              <p:nvPr/>
            </p:nvSpPr>
            <p:spPr>
              <a:xfrm>
                <a:off x="4420600" y="1394897"/>
                <a:ext cx="1542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D9734A0-3D87-1733-1074-0F84BCEBD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00" y="1394897"/>
                <a:ext cx="1542950" cy="369332"/>
              </a:xfrm>
              <a:prstGeom prst="rect">
                <a:avLst/>
              </a:prstGeom>
              <a:blipFill>
                <a:blip r:embed="rId12"/>
                <a:stretch>
                  <a:fillRect r="-14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1A7743C-B81D-B18D-4CD1-F06B7F76F242}"/>
                  </a:ext>
                </a:extLst>
              </p:cNvPr>
              <p:cNvSpPr txBox="1"/>
              <p:nvPr/>
            </p:nvSpPr>
            <p:spPr>
              <a:xfrm>
                <a:off x="10391295" y="1337040"/>
                <a:ext cx="15429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1A7743C-B81D-B18D-4CD1-F06B7F76F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295" y="1337040"/>
                <a:ext cx="1542950" cy="369332"/>
              </a:xfrm>
              <a:prstGeom prst="rect">
                <a:avLst/>
              </a:prstGeom>
              <a:blipFill>
                <a:blip r:embed="rId13"/>
                <a:stretch>
                  <a:fillRect r="-14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34CC50E-EE9F-4987-7C9B-C6EB7701BF11}"/>
                  </a:ext>
                </a:extLst>
              </p:cNvPr>
              <p:cNvSpPr txBox="1"/>
              <p:nvPr/>
            </p:nvSpPr>
            <p:spPr>
              <a:xfrm>
                <a:off x="11070943" y="3070701"/>
                <a:ext cx="9226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34CC50E-EE9F-4987-7C9B-C6EB7701B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943" y="3070701"/>
                <a:ext cx="922697" cy="369332"/>
              </a:xfrm>
              <a:prstGeom prst="rect">
                <a:avLst/>
              </a:prstGeom>
              <a:blipFill>
                <a:blip r:embed="rId14"/>
                <a:stretch>
                  <a:fillRect r="-8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图片 36">
            <a:extLst>
              <a:ext uri="{FF2B5EF4-FFF2-40B4-BE49-F238E27FC236}">
                <a16:creationId xmlns:a16="http://schemas.microsoft.com/office/drawing/2014/main" id="{49974A92-4975-ADDE-1F3D-0B91D457118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0293" y="3038920"/>
            <a:ext cx="2765461" cy="1915100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34C9D555-0779-5A30-F9E8-6F8755D61D81}"/>
              </a:ext>
            </a:extLst>
          </p:cNvPr>
          <p:cNvSpPr txBox="1"/>
          <p:nvPr/>
        </p:nvSpPr>
        <p:spPr>
          <a:xfrm>
            <a:off x="6854194" y="1278200"/>
            <a:ext cx="26980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Our </a:t>
            </a:r>
            <a:r>
              <a:rPr lang="en-US" altLang="zh-CN" sz="2000" i="1" dirty="0"/>
              <a:t>K</a:t>
            </a:r>
            <a:r>
              <a:rPr lang="en-US" altLang="zh-CN" sz="2000" dirty="0"/>
              <a:t>-matrix formalism fit with carefully done analytical continuation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B65A82A-19F3-0C53-B73C-98F91E5C8C79}"/>
              </a:ext>
            </a:extLst>
          </p:cNvPr>
          <p:cNvSpPr txBox="1"/>
          <p:nvPr/>
        </p:nvSpPr>
        <p:spPr>
          <a:xfrm>
            <a:off x="8392872" y="421279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poles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ABCBF37-5140-359F-4469-B7E57E127815}"/>
                  </a:ext>
                </a:extLst>
              </p:cNvPr>
              <p:cNvSpPr txBox="1"/>
              <p:nvPr/>
            </p:nvSpPr>
            <p:spPr>
              <a:xfrm>
                <a:off x="6824371" y="473134"/>
                <a:ext cx="38730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Is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(3900)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structure 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a genuine resonance?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ABCBF37-5140-359F-4469-B7E57E127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371" y="473134"/>
                <a:ext cx="3873099" cy="646331"/>
              </a:xfrm>
              <a:prstGeom prst="rect">
                <a:avLst/>
              </a:prstGeom>
              <a:blipFill>
                <a:blip r:embed="rId16"/>
                <a:stretch>
                  <a:fillRect l="-1258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57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Background—G(3900)/Y(3872)?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1057704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Previous investigations on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(3900)</m:t>
                    </m:r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kinematic effect at the</a:t>
                </a:r>
              </a:p>
              <a:p>
                <a:pPr lvl="1"/>
                <a:r>
                  <a:rPr lang="en-US" altLang="zh-CN" sz="2000" dirty="0"/>
                  <a:t>threshold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coupled-channel effects driven by the contact interactions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10577041" cy="3477875"/>
              </a:xfrm>
              <a:prstGeom prst="rect">
                <a:avLst/>
              </a:prstGeom>
              <a:blipFill>
                <a:blip r:embed="rId3"/>
                <a:stretch>
                  <a:fillRect l="-519" t="-701" b="-2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1">
            <a:extLst>
              <a:ext uri="{FF2B5EF4-FFF2-40B4-BE49-F238E27FC236}">
                <a16:creationId xmlns:a16="http://schemas.microsoft.com/office/drawing/2014/main" id="{C84FB82D-7C26-1356-249C-D6C27ED0C221}"/>
              </a:ext>
            </a:extLst>
          </p:cNvPr>
          <p:cNvSpPr txBox="1">
            <a:spLocks/>
          </p:cNvSpPr>
          <p:nvPr/>
        </p:nvSpPr>
        <p:spPr>
          <a:xfrm>
            <a:off x="5286957" y="3923899"/>
            <a:ext cx="6585358" cy="413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>
                <a:latin typeface="Abadi" panose="020B0604020104020204" pitchFamily="34" charset="0"/>
              </a:rPr>
              <a:t>Y.J. Zhang and Q. Zhao, </a:t>
            </a:r>
            <a:r>
              <a:rPr lang="en-US" altLang="zh-CN" sz="1600" dirty="0">
                <a:highlight>
                  <a:srgbClr val="FFFFFF"/>
                </a:highlight>
                <a:latin typeface="Abadi" panose="020B0604020104020204" pitchFamily="34" charset="0"/>
              </a:rPr>
              <a:t>Phys. Rev. D</a:t>
            </a:r>
            <a:r>
              <a:rPr lang="en-US" altLang="zh-CN" sz="1600" dirty="0">
                <a:solidFill>
                  <a:srgbClr val="231F20"/>
                </a:solidFill>
                <a:latin typeface="Abadi" panose="020B0604020104020204" pitchFamily="34" charset="0"/>
              </a:rPr>
              <a:t> 81, 034011 (2010)</a:t>
            </a:r>
            <a:endParaRPr lang="zh-CN" altLang="en-US" sz="1600" dirty="0">
              <a:latin typeface="Abadi" panose="020B0604020104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5F2995-C35B-EFAE-5B0E-9110259164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957" y="1830815"/>
            <a:ext cx="5246778" cy="189583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6D5B8DF-819C-E7A7-E09B-ADDCC100876C}"/>
              </a:ext>
            </a:extLst>
          </p:cNvPr>
          <p:cNvSpPr txBox="1"/>
          <p:nvPr/>
        </p:nvSpPr>
        <p:spPr>
          <a:xfrm>
            <a:off x="2800539" y="6221744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SFMono-Regular"/>
              </a:rPr>
              <a:t>M.L.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SFMono-Regular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SFMono-Regular"/>
              </a:rPr>
              <a:t>Du, U.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SFMono-Regular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SFMono-Regular"/>
              </a:rPr>
              <a:t>G.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SFMono-Regular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SFMono-Regular"/>
              </a:rPr>
              <a:t>Meissner and Q.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SFMono-Regular"/>
              </a:rPr>
              <a:t> 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  <a:ea typeface="SFMono-Regular"/>
              </a:rPr>
              <a:t>Wang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altLang="zh-CN" sz="1600" b="0" dirty="0">
                <a:effectLst/>
                <a:highlight>
                  <a:srgbClr val="FFFFFF"/>
                </a:highlight>
                <a:latin typeface="Abadi" panose="020B0604020104020204" pitchFamily="34" charset="0"/>
              </a:rPr>
              <a:t>Phys. Rev. D 94 (2016) 9, 096006</a:t>
            </a: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8E32BF-DCE4-9A09-B623-AB4B0EDB6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902" y="4832244"/>
            <a:ext cx="4769946" cy="141715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F2020AA-9FF0-6802-0B50-B82F4C2D509A}"/>
              </a:ext>
            </a:extLst>
          </p:cNvPr>
          <p:cNvSpPr txBox="1"/>
          <p:nvPr/>
        </p:nvSpPr>
        <p:spPr>
          <a:xfrm>
            <a:off x="4355084" y="5513815"/>
            <a:ext cx="3688553" cy="2636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238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Formalism – P-wave resonance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DC7A4A-8D96-41D6-8D97-185F021613FE}"/>
              </a:ext>
            </a:extLst>
          </p:cNvPr>
          <p:cNvSpPr txBox="1"/>
          <p:nvPr/>
        </p:nvSpPr>
        <p:spPr>
          <a:xfrm>
            <a:off x="900242" y="1317177"/>
            <a:ext cx="105770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⭐</a:t>
            </a:r>
            <a:r>
              <a:rPr lang="en-US" altLang="zh-CN" sz="2000" dirty="0"/>
              <a:t>	P-wave resonance mechanism</a:t>
            </a:r>
          </a:p>
          <a:p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As the attraction being weaker, p-wave bound state naturally turns resonances.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Shape-type resonance </a:t>
            </a:r>
            <a:r>
              <a:rPr lang="en-US" altLang="zh-CN" sz="2000" dirty="0"/>
              <a:t>rather than Feshbach resonance (bound states coupled with open channels)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B365B23-053E-F7A4-18D8-2504B5DB0159}"/>
              </a:ext>
            </a:extLst>
          </p:cNvPr>
          <p:cNvSpPr txBox="1"/>
          <p:nvPr/>
        </p:nvSpPr>
        <p:spPr>
          <a:xfrm>
            <a:off x="7724791" y="2468843"/>
            <a:ext cx="40854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badi" panose="020B0604020104020204" pitchFamily="34" charset="0"/>
              </a:rPr>
              <a:t>J. R. Taylor, Scattering Theory: The Quantum Theory of Nonrelativistic Collision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D650921-B0D2-1CAA-A224-9DF1D5BA23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7336" y="1919855"/>
            <a:ext cx="4280402" cy="34881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E663E64E-B543-EE9C-82EF-CA24A7EA73A2}"/>
              </a:ext>
            </a:extLst>
          </p:cNvPr>
          <p:cNvSpPr txBox="1"/>
          <p:nvPr/>
        </p:nvSpPr>
        <p:spPr>
          <a:xfrm>
            <a:off x="7845340" y="1273524"/>
            <a:ext cx="361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Jost function becomes </a:t>
            </a:r>
            <a:r>
              <a:rPr lang="en-US" altLang="zh-CN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quadratic at the lowest order</a:t>
            </a:r>
            <a:endParaRPr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76F300A-8338-5050-F039-A815E63FBE32}"/>
              </a:ext>
            </a:extLst>
          </p:cNvPr>
          <p:cNvGrpSpPr/>
          <p:nvPr/>
        </p:nvGrpSpPr>
        <p:grpSpPr>
          <a:xfrm>
            <a:off x="819679" y="1674472"/>
            <a:ext cx="6771906" cy="2199944"/>
            <a:chOff x="1107552" y="1704022"/>
            <a:chExt cx="6428704" cy="200733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8B00B33-48E2-87B9-23E1-EF7224783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0552" y="1944765"/>
              <a:ext cx="6095704" cy="1766590"/>
            </a:xfrm>
            <a:prstGeom prst="rect">
              <a:avLst/>
            </a:prstGeom>
          </p:spPr>
        </p:pic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F5905574-10BE-784F-7221-2F624F027B80}"/>
                </a:ext>
              </a:extLst>
            </p:cNvPr>
            <p:cNvSpPr/>
            <p:nvPr/>
          </p:nvSpPr>
          <p:spPr>
            <a:xfrm>
              <a:off x="1791093" y="2828041"/>
              <a:ext cx="1696825" cy="282804"/>
            </a:xfrm>
            <a:custGeom>
              <a:avLst/>
              <a:gdLst>
                <a:gd name="connsiteX0" fmla="*/ 0 w 1696825"/>
                <a:gd name="connsiteY0" fmla="*/ 0 h 282804"/>
                <a:gd name="connsiteX1" fmla="*/ 772998 w 1696825"/>
                <a:gd name="connsiteY1" fmla="*/ 226244 h 282804"/>
                <a:gd name="connsiteX2" fmla="*/ 1527142 w 1696825"/>
                <a:gd name="connsiteY2" fmla="*/ 273378 h 282804"/>
                <a:gd name="connsiteX3" fmla="*/ 1696825 w 1696825"/>
                <a:gd name="connsiteY3" fmla="*/ 282804 h 28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25" h="282804">
                  <a:moveTo>
                    <a:pt x="0" y="0"/>
                  </a:moveTo>
                  <a:cubicBezTo>
                    <a:pt x="259237" y="90340"/>
                    <a:pt x="518474" y="180681"/>
                    <a:pt x="772998" y="226244"/>
                  </a:cubicBezTo>
                  <a:cubicBezTo>
                    <a:pt x="1027522" y="271807"/>
                    <a:pt x="1373171" y="263951"/>
                    <a:pt x="1527142" y="273378"/>
                  </a:cubicBezTo>
                  <a:lnTo>
                    <a:pt x="1696825" y="282804"/>
                  </a:lnTo>
                </a:path>
              </a:pathLst>
            </a:custGeom>
            <a:noFill/>
            <a:ln w="19050">
              <a:solidFill>
                <a:srgbClr val="EF7B2D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73C45D1-4F70-2854-8957-DC92A3F2D8A9}"/>
                </a:ext>
              </a:extLst>
            </p:cNvPr>
            <p:cNvSpPr/>
            <p:nvPr/>
          </p:nvSpPr>
          <p:spPr>
            <a:xfrm flipV="1">
              <a:off x="1791092" y="2342967"/>
              <a:ext cx="1696825" cy="304800"/>
            </a:xfrm>
            <a:custGeom>
              <a:avLst/>
              <a:gdLst>
                <a:gd name="connsiteX0" fmla="*/ 0 w 1696825"/>
                <a:gd name="connsiteY0" fmla="*/ 0 h 282804"/>
                <a:gd name="connsiteX1" fmla="*/ 772998 w 1696825"/>
                <a:gd name="connsiteY1" fmla="*/ 226244 h 282804"/>
                <a:gd name="connsiteX2" fmla="*/ 1527142 w 1696825"/>
                <a:gd name="connsiteY2" fmla="*/ 273378 h 282804"/>
                <a:gd name="connsiteX3" fmla="*/ 1696825 w 1696825"/>
                <a:gd name="connsiteY3" fmla="*/ 282804 h 28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25" h="282804">
                  <a:moveTo>
                    <a:pt x="0" y="0"/>
                  </a:moveTo>
                  <a:cubicBezTo>
                    <a:pt x="259237" y="90340"/>
                    <a:pt x="518474" y="180681"/>
                    <a:pt x="772998" y="226244"/>
                  </a:cubicBezTo>
                  <a:cubicBezTo>
                    <a:pt x="1027522" y="271807"/>
                    <a:pt x="1373171" y="263951"/>
                    <a:pt x="1527142" y="273378"/>
                  </a:cubicBezTo>
                  <a:lnTo>
                    <a:pt x="1696825" y="282804"/>
                  </a:lnTo>
                </a:path>
              </a:pathLst>
            </a:custGeom>
            <a:noFill/>
            <a:ln w="19050">
              <a:solidFill>
                <a:srgbClr val="EF7B2D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BEFCD02F-4527-0F34-F0E2-363650D5D760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52" y="2777492"/>
              <a:ext cx="540310" cy="19"/>
            </a:xfrm>
            <a:prstGeom prst="straightConnector1">
              <a:avLst/>
            </a:prstGeom>
            <a:ln w="19050">
              <a:solidFill>
                <a:srgbClr val="92D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A6FF2266-9B68-87AC-ABC5-7C5054DC9B26}"/>
                </a:ext>
              </a:extLst>
            </p:cNvPr>
            <p:cNvSpPr/>
            <p:nvPr/>
          </p:nvSpPr>
          <p:spPr>
            <a:xfrm flipV="1">
              <a:off x="4866945" y="1704022"/>
              <a:ext cx="1773256" cy="988649"/>
            </a:xfrm>
            <a:prstGeom prst="arc">
              <a:avLst>
                <a:gd name="adj1" fmla="val 18564024"/>
                <a:gd name="adj2" fmla="val 20995656"/>
              </a:avLst>
            </a:prstGeom>
            <a:ln w="19050">
              <a:solidFill>
                <a:srgbClr val="EF7B2D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0E2E595-F904-EBD0-3436-0DFBADA9A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87917" y="3034634"/>
              <a:ext cx="161948" cy="15242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44E1A0C-31FD-29C5-3817-39FE12480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25623" y="2308597"/>
              <a:ext cx="161948" cy="152421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731A022-3E32-4DFC-D392-87FE8B791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94795" y="2292350"/>
              <a:ext cx="161948" cy="152421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0424FD2-6A7E-56F3-7AEC-39DC037F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94780" y="3068748"/>
              <a:ext cx="866896" cy="266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966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Formalism – OBE model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2DC7A4A-8D96-41D6-8D97-185F021613FE}"/>
              </a:ext>
            </a:extLst>
          </p:cNvPr>
          <p:cNvSpPr txBox="1"/>
          <p:nvPr/>
        </p:nvSpPr>
        <p:spPr>
          <a:xfrm>
            <a:off x="900242" y="1317177"/>
            <a:ext cx="105770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The hadron-hadron interactions are fullfilled with pseudoscalar and vector meson exchange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EDA726-E1F8-4B6F-AE21-E867B0C9B0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334" y="2086346"/>
            <a:ext cx="6289050" cy="3980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3F38A2F-A187-03DD-5A10-7E076CAD71C4}"/>
                  </a:ext>
                </a:extLst>
              </p:cNvPr>
              <p:cNvSpPr txBox="1"/>
              <p:nvPr/>
            </p:nvSpPr>
            <p:spPr>
              <a:xfrm>
                <a:off x="6479384" y="2247870"/>
                <a:ext cx="2707064" cy="177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succeed in decribing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&amp; predicting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3F38A2F-A187-03DD-5A10-7E076CAD7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384" y="2247870"/>
                <a:ext cx="2707064" cy="1777987"/>
              </a:xfrm>
              <a:prstGeom prst="rect">
                <a:avLst/>
              </a:prstGeom>
              <a:blipFill>
                <a:blip r:embed="rId4"/>
                <a:stretch>
                  <a:fillRect l="-2027" t="-2062" r="-2027" b="-3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28078A4B-0641-58B4-EFDC-050FA48AEEE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40686" y="1969938"/>
            <a:ext cx="2881637" cy="21064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4CE0B4-78DE-907E-1DC0-04BFE4C77E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9796" y="4187380"/>
            <a:ext cx="5237487" cy="192437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52699CE-3D1F-D69F-1ABE-D5228511F265}"/>
              </a:ext>
            </a:extLst>
          </p:cNvPr>
          <p:cNvSpPr txBox="1"/>
          <p:nvPr/>
        </p:nvSpPr>
        <p:spPr>
          <a:xfrm>
            <a:off x="6096000" y="6081649"/>
            <a:ext cx="6268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/>
              <a:t>N. Li, Z.-F. Sun, X. Liu, and S.-L. Zhu Phys. Rev. D 88,114008 (2013)</a:t>
            </a:r>
            <a:endParaRPr lang="en-US" altLang="zh-CN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E6A5C25-0027-E39E-0256-74BD11922E50}"/>
              </a:ext>
            </a:extLst>
          </p:cNvPr>
          <p:cNvSpPr txBox="1"/>
          <p:nvPr/>
        </p:nvSpPr>
        <p:spPr>
          <a:xfrm>
            <a:off x="6951537" y="2904450"/>
            <a:ext cx="2457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N. Li and S.-L. Zhu Phys. Rev. D 86, 074022 (2012)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AF9E611-296D-CE79-D774-E7A0082ED60E}"/>
                  </a:ext>
                </a:extLst>
              </p:cNvPr>
              <p:cNvSpPr txBox="1"/>
              <p:nvPr/>
            </p:nvSpPr>
            <p:spPr>
              <a:xfrm>
                <a:off x="10645666" y="2198762"/>
                <a:ext cx="10541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(3872)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AF9E611-296D-CE79-D774-E7A0082ED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666" y="2198762"/>
                <a:ext cx="1054137" cy="369332"/>
              </a:xfrm>
              <a:prstGeom prst="rect">
                <a:avLst/>
              </a:prstGeom>
              <a:blipFill>
                <a:blip r:embed="rId7"/>
                <a:stretch>
                  <a:fillRect r="-1156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05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7125" y="299356"/>
            <a:ext cx="12126301" cy="6596744"/>
            <a:chOff x="387125" y="299356"/>
            <a:chExt cx="12126301" cy="6596744"/>
          </a:xfrm>
        </p:grpSpPr>
        <p:grpSp>
          <p:nvGrpSpPr>
            <p:cNvPr id="51" name="组合 50"/>
            <p:cNvGrpSpPr/>
            <p:nvPr/>
          </p:nvGrpSpPr>
          <p:grpSpPr>
            <a:xfrm>
              <a:off x="387125" y="299356"/>
              <a:ext cx="1316500" cy="883947"/>
              <a:chOff x="1276124" y="1279752"/>
              <a:chExt cx="6401933" cy="4298496"/>
            </a:xfrm>
          </p:grpSpPr>
          <p:sp>
            <p:nvSpPr>
              <p:cNvPr id="59" name="菱形 58"/>
              <p:cNvSpPr/>
              <p:nvPr/>
            </p:nvSpPr>
            <p:spPr>
              <a:xfrm>
                <a:off x="1276124" y="2107066"/>
                <a:ext cx="2643868" cy="2643868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菱形 59"/>
              <p:cNvSpPr/>
              <p:nvPr/>
            </p:nvSpPr>
            <p:spPr>
              <a:xfrm>
                <a:off x="3379561" y="1279752"/>
                <a:ext cx="4298496" cy="4298496"/>
              </a:xfrm>
              <a:prstGeom prst="diamond">
                <a:avLst/>
              </a:prstGeom>
              <a:noFill/>
              <a:ln w="28575">
                <a:solidFill>
                  <a:srgbClr val="A7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900242" y="428399"/>
              <a:ext cx="722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III</a:t>
              </a:r>
              <a:endParaRPr lang="zh-CN" altLang="en-US" sz="3200" dirty="0">
                <a:solidFill>
                  <a:schemeClr val="accent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1572871" y="6254988"/>
              <a:ext cx="940555" cy="641112"/>
              <a:chOff x="11395288" y="6034159"/>
              <a:chExt cx="1208632" cy="823841"/>
            </a:xfrm>
          </p:grpSpPr>
          <p:sp>
            <p:nvSpPr>
              <p:cNvPr id="55" name="菱形 54"/>
              <p:cNvSpPr/>
              <p:nvPr/>
            </p:nvSpPr>
            <p:spPr>
              <a:xfrm>
                <a:off x="11780079" y="6034159"/>
                <a:ext cx="823841" cy="823841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菱形 55"/>
              <p:cNvSpPr/>
              <p:nvPr/>
            </p:nvSpPr>
            <p:spPr>
              <a:xfrm>
                <a:off x="11395288" y="6157363"/>
                <a:ext cx="577426" cy="577425"/>
              </a:xfrm>
              <a:prstGeom prst="diamond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5D418-970F-4C7F-9452-AEC5956F87CE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53F493-9912-41BA-8C62-35D9DE600885}"/>
              </a:ext>
            </a:extLst>
          </p:cNvPr>
          <p:cNvSpPr txBox="1"/>
          <p:nvPr/>
        </p:nvSpPr>
        <p:spPr>
          <a:xfrm>
            <a:off x="1869915" y="380547"/>
            <a:ext cx="799052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rgbClr val="111111"/>
                </a:solidFill>
                <a:latin typeface="Century Gothic"/>
                <a:ea typeface="Microsoft YaHei" panose="020B0503020204020204" pitchFamily="34" charset="-122"/>
              </a:rPr>
              <a:t>Formalism – OBE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/>
              <p:nvPr/>
            </p:nvSpPr>
            <p:spPr>
              <a:xfrm>
                <a:off x="900242" y="1317177"/>
                <a:ext cx="10577041" cy="5723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b="1" dirty="0"/>
                  <a:t>Nonlocality</a:t>
                </a:r>
                <a:r>
                  <a:rPr lang="en-US" altLang="zh-CN" sz="2000" dirty="0"/>
                  <a:t> of one-pion exchange: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dirty="0"/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r>
                  <a:rPr lang="en-US" altLang="zh-CN" sz="2000" dirty="0"/>
                  <a:t>	extra minus signs in cross diagrams (u-channel) related to C-parity in odd partial waves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r>
                  <a:rPr lang="en-US" altLang="zh-CN" sz="2000" dirty="0"/>
                  <a:t>	if mistake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altLang="zh-CN" sz="2000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nonlocal regulator: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local regulator (to test the regulator-independency)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Poles derived by complex scaling method /  Lippmann-Schwinger equation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2DC7A4A-8D96-41D6-8D97-185F0216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2" y="1317177"/>
                <a:ext cx="10577041" cy="5723362"/>
              </a:xfrm>
              <a:prstGeom prst="rect">
                <a:avLst/>
              </a:prstGeom>
              <a:blipFill>
                <a:blip r:embed="rId3"/>
                <a:stretch>
                  <a:fillRect l="-519" t="-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3F9C5C97-E0C4-1BF4-1CD1-2A178F93D9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1142" y="2846664"/>
            <a:ext cx="3314602" cy="26203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05F1363-9B8C-66B6-114A-494CE7606F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2838" y="2197731"/>
            <a:ext cx="5523272" cy="8581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39A614-3E68-E461-4E50-BD55AEF036A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4138" y="3967149"/>
            <a:ext cx="3727113" cy="69798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CFD8CB5-1408-5021-1AC1-C7E9802DFC0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064" y="5109724"/>
            <a:ext cx="3094618" cy="6979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BC47099-9D65-E8D7-B558-929589F177F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4614" y="5109724"/>
            <a:ext cx="2984439" cy="72664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94F98A5-5255-A73A-3D12-B40F3439157C}"/>
              </a:ext>
            </a:extLst>
          </p:cNvPr>
          <p:cNvSpPr txBox="1"/>
          <p:nvPr/>
        </p:nvSpPr>
        <p:spPr>
          <a:xfrm>
            <a:off x="9817202" y="5467037"/>
            <a:ext cx="1937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sz="1800" dirty="0"/>
              <a:t>ross diagram 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567177E-922A-3B42-5A2F-4872EFC6955A}"/>
              </a:ext>
            </a:extLst>
          </p:cNvPr>
          <p:cNvSpPr txBox="1"/>
          <p:nvPr/>
        </p:nvSpPr>
        <p:spPr>
          <a:xfrm>
            <a:off x="7981142" y="5467037"/>
            <a:ext cx="1937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direct</a:t>
            </a:r>
            <a:r>
              <a:rPr lang="en-US" altLang="zh-CN" sz="1800" dirty="0"/>
              <a:t> diagram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14119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8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4242"/>
      </a:accent1>
      <a:accent2>
        <a:srgbClr val="424242"/>
      </a:accent2>
      <a:accent3>
        <a:srgbClr val="424242"/>
      </a:accent3>
      <a:accent4>
        <a:srgbClr val="424242"/>
      </a:accent4>
      <a:accent5>
        <a:srgbClr val="424242"/>
      </a:accent5>
      <a:accent6>
        <a:srgbClr val="424242"/>
      </a:accent6>
      <a:hlink>
        <a:srgbClr val="FFFFFF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4023</TotalTime>
  <Words>1955</Words>
  <Application>Microsoft Office PowerPoint</Application>
  <PresentationFormat>宽屏</PresentationFormat>
  <Paragraphs>479</Paragraphs>
  <Slides>31</Slides>
  <Notes>31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Abadi</vt:lpstr>
      <vt:lpstr>Agency FB</vt:lpstr>
      <vt:lpstr>Aptos Display</vt:lpstr>
      <vt:lpstr>Century Gothic</vt:lpstr>
      <vt:lpstr>Roboto</vt:lpstr>
      <vt:lpstr>等线</vt:lpstr>
      <vt:lpstr>微软雅黑</vt:lpstr>
      <vt:lpstr>Arial</vt:lpstr>
      <vt:lpstr>Cambria Math</vt:lpstr>
      <vt:lpstr>MV Boli</vt:lpstr>
      <vt:lpstr>Times New Roman</vt:lpstr>
      <vt:lpstr>Wingdings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2 1</cp:lastModifiedBy>
  <cp:revision>483</cp:revision>
  <dcterms:created xsi:type="dcterms:W3CDTF">2017-08-18T03:02:00Z</dcterms:created>
  <dcterms:modified xsi:type="dcterms:W3CDTF">2024-12-09T00:00:02Z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