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7" r:id="rId2"/>
    <p:sldId id="662" r:id="rId3"/>
    <p:sldId id="669" r:id="rId4"/>
    <p:sldId id="666" r:id="rId5"/>
    <p:sldId id="667" r:id="rId6"/>
    <p:sldId id="663" r:id="rId7"/>
    <p:sldId id="668" r:id="rId8"/>
    <p:sldId id="664" r:id="rId9"/>
    <p:sldId id="6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F7"/>
    <a:srgbClr val="4472C4"/>
    <a:srgbClr val="299824"/>
    <a:srgbClr val="FFC000"/>
    <a:srgbClr val="CF0000"/>
    <a:srgbClr val="3183FF"/>
    <a:srgbClr val="3772C4"/>
    <a:srgbClr val="CE72C4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1" autoAdjust="0"/>
    <p:restoredTop sz="94830"/>
  </p:normalViewPr>
  <p:slideViewPr>
    <p:cSldViewPr snapToGrid="0">
      <p:cViewPr varScale="1">
        <p:scale>
          <a:sx n="121" d="100"/>
          <a:sy n="121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719040-AA8F-4BE7-943C-35CDE1C61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50D965-3B61-4810-817C-AAC262A6BF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59D13-3110-484E-B42B-EF7D0E6295C2}" type="datetimeFigureOut">
              <a:rPr lang="en-US" smtClean="0"/>
              <a:t>7/1/24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50EF8-BEF7-4E0B-B8DB-F0B8B24F6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92893-5FAF-4F65-9FE5-34C89FAF11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AF0F6-F12C-420C-86F6-7CA67942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92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13:41:42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425 0 24575,'-10'0'0,"-8"0"0,10 4 0,-8 4 0,1 12 0,-12 22 0,-17 23-301,19-25 1,-1 2 300,1-1 0,0-1 0,-15 28 0,10-14 0,4-9 0,3-4 0,2-3 0,4-8 601,4-6-601,4-8 0,4-4 0,3-2 0,2-2 0,0 1 0,0-1 0,2 0 0,1-1 0,2-2 0,3-1 0,0-2 0,0 0 0,0-1 0,1 1 0,0 2 0,-2 2 0,1 2 0,0 1 0,4 4 0,3 3 0,3 3 0,4 5 0,1 0 0,3 2 0,0-3 0,-3-5 0,-2-2 0,-4-4 0,-1-1 0,0-2 0,-1-1 0,1 2 0,1 0 0,-2-2 0,2-2 0,-3-3 0,-2-1 0,-2 1 0,-2-1 0,1 0 0,3 0 0,2 0 0,6 3 0,2 0 0,3 0 0,0 1 0,1-3 0,-1 2 0,0-2 0,-2 0 0,-3-1 0,-4-2 0,-3 0 0,-1 0 0,-3 0 0,1 0 0,-2 0 0,1 0 0,-1 0 0,0 0 0,0-2 0,1-4 0,4-5 0,3-6 0,5-4 0,4 0 0,4-4 0,-1 1 0,-2 1 0,-2 2 0,-2 2 0,1-2 0,0 2 0,-3 0 0,-2 3 0,-3 0 0,-2 1 0,0-1 0,-2-1 0,0 3 0,-3-1 0,-1 0 0,0-1 0,0-3 0,-2-1 0,-1-2 0,-2 1 0,-2 1 0,0-1 0,0 1 0,0 2 0,0 0 0,0 3 0,0 1 0,0 1 0,-1 3 0,-3 0 0,-1 0 0,-3 1 0,-1 1 0,-1 1 0,0-1 0,1 0 0,-1-3 0,-2 0 0,-1 0 0,-1-1 0,-3-1 0,3 1 0,-3-1 0,0 0 0,-7-5 0,7 3 0,-7-4 0,9 6 0,-1 0 0,-1 0 0,-1 2 0,2 0 0,-1 1 0,2 2 0,3 0 0,-1 3 0,3 1 0,-1-1 0,2 1 0,-1-3 0,0 2 0,-4-1 0,0 1 0,0 0 0,0-1 0,0 3 0,-2-2 0,2 3 0,0-1 0,0 1 0,0 0 0,-3-1 0,-2 1 0,0-1 0,-2 3 0,-2 0 0,0-1 0,1 1 0,2 0 0,3 0 0,-1 0 0,-1 0 0,-1 0 0,1 0 0,3 2 0,4 0 0,2 2 0,1 1 0,1-1 0,4 2 0,2-3 0,2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13:41:46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24575,'0'10'0,"0"0"0,0 6 0,0 1 0,0 6 0,-14 47 0,7-34 0,-13 37 0,11-45 0,-2 1 0,1-1 0,0-1 0,2-3 0,1-3 0,3-5 0,1-6 0,2-2 0,1 0 0,0 1 0,0 1 0,0 1 0,0 4 0,0 3 0,-3 4 0,0 1 0,-1 1 0,0 2 0,1-2 0,-1 3 0,1 0 0,0-5 0,1 0 0,1-6 0,1-3 0,0 2 0,0-3 0,0-1 0,0-1 0,0-2 0,0 0 0,0 1 0,0 2 0,0 1 0,0 3 0,1 0 0,4 0 0,2 2 0,2-2 0,1 3 0,0-1 0,2-1 0,1 2 0,-1-1 0,2 0 0,-2-1 0,1-1 0,0-2 0,-1 0 0,-1-1 0,0-4 0,-1 0 0,0 0 0,0 0 0,1 2 0,3 0 0,0 2 0,3 1 0,-3 0 0,0-1 0,2-2 0,-3-2 0,3 1 0,-1 0 0,2 0 0,4 1 0,2 0 0,2 1 0,0 0 0,3 0 0,-2 0 0,4-3 0,-2-1 0,0-3 0,4 1 0,1 0 0,8-1 0,6-1 0,2 0 0,2 1 0,3-1 0,-3 0 0,2-3 0,2 0 0,0 0 0,10 0 0,0 0 0,5 0 0,4 0 0,0 0 0,7 0 0,-1 0 0,-4 0 0,-3 0 0,-8 0 0,5 0 0,10-3-645,5-3 645,-38 2 0,1-2 0,0 0 0,0-1 0,0-1 0,2 1 0,0-1 0,0 1 0,0 0 0,1 1 0,1 0 0,1 1 0,-1-1 0,0 0 0,-4 1 0,-2 0 0,43-9 0,-2 4 0,-42 5 0,2 0 0,4-1 0,1 1 0,-4 0 0,1 1 0,2-2 0,-1 0 0,-1 2 0,-1 0 0,-3-1 0,1 1 0,2 0 0,-1 0 0,32-3 0,0 0 0,-12 2 0,-10-3 0,-3 2 0,-6-3 0,1 0 0,-2-1 0,-2 1 645,-3 0-645,1-1 0,-3 3 0,2-2 0,-5 3 0,-4 1 0,3 0 0,0 0 0,4-1 0,5 0 0,-2-1 0,1 1 0,-4 0 0,-1-1 0,-1-1 0,-3 1 0,-4 0 0,-5 2 0,3 1 0,2-2 0,4 2 0,-1-1 0,-4 1 0,-1 1 0,-2 0 0,-3 2 0,0 1 0,-2 0 0,-3-1 0,2-1 0,-2-1 0,4 1 0,1 1 0,1-2 0,6 0 0,2-2 0,5-1 0,1 0 0,-2-2 0,-1 2 0,0-2 0,0 1 0,1-1 0,2-2 0,-5-1 0,-2-1 0,-4 1 0,-2 0 0,0 0 0,-4 3 0,-2 1 0,-4 0 0,-2 2 0,-2-2 0,0 2 0,-2 1 0,0 0 0,-3-1 0,-2-2 0,-3 1 0,-2-2 0,0-4 0,0-7 0,0-8 0,-2-5 0,-4-6 0,-4-3 0,-4-1 0,1 5 0,2 7 0,1 7 0,-1 2 0,-1 1 0,1 4 0,-1 3 0,-2 1 0,-3 2 0,-2 1 0,-2 1 0,-1 3 0,0 0 0,-2 1 0,0-1 0,-4-2 0,-5 0 0,-5-1 0,-11 2 0,-8-1 0,-10 0 0,0 3 0,2 1 0,4 3 0,-6 0 0,-10 0 0,-7 0-313,38 0 0,-2 0 313,1 0 0,0 0 0,-3 0 0,0 0 0,0 0 0,-1 0 0,-4 0 0,1 0 0,4 0 0,1 0 0,1 0 0,0 0 0,-39 0 0,13 0 0,-2 0 0,2 0 0,-1 0 0,-6 0 0,-7 0 0,42 0 0,0 0 0,-2 0 0,-1 0 0,1 0 0,1 0 0,-36 0 0,37 0 0,1 0 0,-33 0 0,-3 0 0,2 0 0,10 0 0,-18-3 0,3-1 0,36 1 0,0-1 0,-42-4 0,5 3 0,0-2 0,7 3 0,-7 0 0,9 1 0,3 3 0,4 0 0,2 0-123,-5 0 123,3 0 0,2 0 0,3 0 0,-3 0 0,1 0 0,4 3 0,-19 2 0,29 1 0,-18 0 621,25-4-621,-1 0 128,0-2-128,-1 0 0,0 0 0,0 0 0,5 0 0,4 0 0,8 0 0,5 0 0,1 0 0,1 0 0,0 0 0,1 0 0,0 0 0,-2 0 0,1 0 0,1 0 0,3 0 0,0 0 0,3 0 0,-3 0 0,-2 0 0,-3 0 0,-3 0 0,-3 0 0,-2 0 0,-3 0 0,0 0 0,0 0 0,-1 0 0,2 0 0,4 0 0,0 2 0,0 3 0,-2 0 0,-2 3 0,1 0 0,1-2 0,2 2 0,4 0 0,6-2 0,6-1 0,4-2 0,5-3 0,2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13:42:20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13:42:20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1T13:42:20.9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FC97C-D150-455D-B47C-E26C540E7C3D}" type="datetimeFigureOut">
              <a:rPr lang="zh-CN" altLang="en-US" smtClean="0"/>
              <a:t>2024/7/1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74812-7014-469B-9BF2-632341FEE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312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94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de-DE" altLang="zh-CN" dirty="0"/>
              <a:t>"latex-</a:t>
            </a:r>
            <a:r>
              <a:rPr kumimoji="1" lang="de-DE" altLang="zh-CN" dirty="0" err="1"/>
              <a:t>workshop.latex.tools</a:t>
            </a:r>
            <a:r>
              <a:rPr kumimoji="1" lang="de-DE" altLang="zh-CN" dirty="0"/>
              <a:t>": [</a:t>
            </a:r>
          </a:p>
          <a:p>
            <a:r>
              <a:rPr kumimoji="1" lang="de-DE" altLang="zh-CN" dirty="0"/>
              <a:t>    {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name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latexmk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command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latexmk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args</a:t>
            </a:r>
            <a:r>
              <a:rPr kumimoji="1" lang="de-DE" altLang="zh-CN" dirty="0"/>
              <a:t>": [</a:t>
            </a:r>
          </a:p>
          <a:p>
            <a:r>
              <a:rPr kumimoji="1" lang="de-DE" altLang="zh-CN" dirty="0"/>
              <a:t>        "-</a:t>
            </a:r>
            <a:r>
              <a:rPr kumimoji="1" lang="de-DE" altLang="zh-CN" dirty="0" err="1"/>
              <a:t>synctex</a:t>
            </a:r>
            <a:r>
              <a:rPr kumimoji="1" lang="de-DE" altLang="zh-CN" dirty="0"/>
              <a:t>=1",</a:t>
            </a:r>
          </a:p>
          <a:p>
            <a:r>
              <a:rPr kumimoji="1" lang="de-DE" altLang="zh-CN" dirty="0"/>
              <a:t>        "-</a:t>
            </a:r>
            <a:r>
              <a:rPr kumimoji="1" lang="de-DE" altLang="zh-CN" dirty="0" err="1"/>
              <a:t>interaction</a:t>
            </a:r>
            <a:r>
              <a:rPr kumimoji="1" lang="de-DE" altLang="zh-CN" dirty="0"/>
              <a:t>=</a:t>
            </a:r>
            <a:r>
              <a:rPr kumimoji="1" lang="de-DE" altLang="zh-CN" dirty="0" err="1"/>
              <a:t>nonstopmode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  "-file-line-error",</a:t>
            </a:r>
          </a:p>
          <a:p>
            <a:r>
              <a:rPr kumimoji="1" lang="de-DE" altLang="zh-CN" dirty="0"/>
              <a:t>        "-</a:t>
            </a:r>
            <a:r>
              <a:rPr kumimoji="1" lang="de-DE" altLang="zh-CN" dirty="0" err="1"/>
              <a:t>pdf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  "%DOCFILE%"</a:t>
            </a:r>
          </a:p>
          <a:p>
            <a:r>
              <a:rPr kumimoji="1" lang="de-DE" altLang="zh-CN" dirty="0"/>
              <a:t>      ]</a:t>
            </a:r>
          </a:p>
          <a:p>
            <a:r>
              <a:rPr kumimoji="1" lang="de-DE" altLang="zh-CN" dirty="0"/>
              <a:t>      // ,"</a:t>
            </a:r>
            <a:r>
              <a:rPr kumimoji="1" lang="de-DE" altLang="zh-CN" dirty="0" err="1"/>
              <a:t>env</a:t>
            </a:r>
            <a:r>
              <a:rPr kumimoji="1" lang="de-DE" altLang="zh-CN" dirty="0"/>
              <a:t>": {"PATH": "/Library/TeX/</a:t>
            </a:r>
            <a:r>
              <a:rPr kumimoji="1" lang="de-DE" altLang="zh-CN" dirty="0" err="1"/>
              <a:t>texbin</a:t>
            </a:r>
            <a:r>
              <a:rPr kumimoji="1" lang="de-DE" altLang="zh-CN" dirty="0"/>
              <a:t>"}</a:t>
            </a:r>
          </a:p>
          <a:p>
            <a:r>
              <a:rPr kumimoji="1" lang="de-DE" altLang="zh-CN" dirty="0"/>
              <a:t>    },</a:t>
            </a:r>
          </a:p>
          <a:p>
            <a:r>
              <a:rPr kumimoji="1" lang="de-DE" altLang="zh-CN" dirty="0"/>
              <a:t>    {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name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latexmkpdf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command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latexmk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args</a:t>
            </a:r>
            <a:r>
              <a:rPr kumimoji="1" lang="de-DE" altLang="zh-CN" dirty="0"/>
              <a:t>": [</a:t>
            </a:r>
          </a:p>
          <a:p>
            <a:r>
              <a:rPr kumimoji="1" lang="de-DE" altLang="zh-CN" dirty="0"/>
              <a:t>        "-</a:t>
            </a:r>
            <a:r>
              <a:rPr kumimoji="1" lang="de-DE" altLang="zh-CN" dirty="0" err="1"/>
              <a:t>synctex</a:t>
            </a:r>
            <a:r>
              <a:rPr kumimoji="1" lang="de-DE" altLang="zh-CN" dirty="0"/>
              <a:t>=1",</a:t>
            </a:r>
          </a:p>
          <a:p>
            <a:r>
              <a:rPr kumimoji="1" lang="de-DE" altLang="zh-CN" dirty="0"/>
              <a:t>        "-</a:t>
            </a:r>
            <a:r>
              <a:rPr kumimoji="1" lang="de-DE" altLang="zh-CN" dirty="0" err="1"/>
              <a:t>interaction</a:t>
            </a:r>
            <a:r>
              <a:rPr kumimoji="1" lang="de-DE" altLang="zh-CN" dirty="0"/>
              <a:t>=</a:t>
            </a:r>
            <a:r>
              <a:rPr kumimoji="1" lang="de-DE" altLang="zh-CN" dirty="0" err="1"/>
              <a:t>nonstopmode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  "-halt-on-error",</a:t>
            </a:r>
          </a:p>
          <a:p>
            <a:r>
              <a:rPr kumimoji="1" lang="de-DE" altLang="zh-CN" dirty="0"/>
              <a:t>        "-file-line-error",</a:t>
            </a:r>
          </a:p>
          <a:p>
            <a:r>
              <a:rPr kumimoji="1" lang="de-DE" altLang="zh-CN" dirty="0"/>
              <a:t>        "-</a:t>
            </a:r>
            <a:r>
              <a:rPr kumimoji="1" lang="de-DE" altLang="zh-CN" dirty="0" err="1"/>
              <a:t>pdf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  "%DOCFILE%"</a:t>
            </a:r>
          </a:p>
          <a:p>
            <a:r>
              <a:rPr kumimoji="1" lang="de-DE" altLang="zh-CN" dirty="0"/>
              <a:t>      ]</a:t>
            </a:r>
          </a:p>
          <a:p>
            <a:r>
              <a:rPr kumimoji="1" lang="de-DE" altLang="zh-CN" dirty="0"/>
              <a:t>    },</a:t>
            </a:r>
          </a:p>
          <a:p>
            <a:r>
              <a:rPr kumimoji="1" lang="de-DE" altLang="zh-CN" dirty="0"/>
              <a:t>    {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name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latexmkxe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command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latexmk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args</a:t>
            </a:r>
            <a:r>
              <a:rPr kumimoji="1" lang="de-DE" altLang="zh-CN" dirty="0"/>
              <a:t>": [</a:t>
            </a:r>
          </a:p>
          <a:p>
            <a:r>
              <a:rPr kumimoji="1" lang="de-DE" altLang="zh-CN" dirty="0"/>
              <a:t>        "-</a:t>
            </a:r>
            <a:r>
              <a:rPr kumimoji="1" lang="de-DE" altLang="zh-CN" dirty="0" err="1"/>
              <a:t>synctex</a:t>
            </a:r>
            <a:r>
              <a:rPr kumimoji="1" lang="de-DE" altLang="zh-CN" dirty="0"/>
              <a:t>=1",</a:t>
            </a:r>
          </a:p>
          <a:p>
            <a:r>
              <a:rPr kumimoji="1" lang="de-DE" altLang="zh-CN" dirty="0"/>
              <a:t>        "-</a:t>
            </a:r>
            <a:r>
              <a:rPr kumimoji="1" lang="de-DE" altLang="zh-CN" dirty="0" err="1"/>
              <a:t>interaction</a:t>
            </a:r>
            <a:r>
              <a:rPr kumimoji="1" lang="de-DE" altLang="zh-CN" dirty="0"/>
              <a:t>=</a:t>
            </a:r>
            <a:r>
              <a:rPr kumimoji="1" lang="de-DE" altLang="zh-CN" dirty="0" err="1"/>
              <a:t>nonstopmode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  "-halt-on-error",</a:t>
            </a:r>
          </a:p>
          <a:p>
            <a:r>
              <a:rPr kumimoji="1" lang="de-DE" altLang="zh-CN" dirty="0"/>
              <a:t>        "-file-line-error",</a:t>
            </a:r>
          </a:p>
          <a:p>
            <a:r>
              <a:rPr kumimoji="1" lang="de-DE" altLang="zh-CN" dirty="0"/>
              <a:t>        "-</a:t>
            </a:r>
            <a:r>
              <a:rPr kumimoji="1" lang="de-DE" altLang="zh-CN" dirty="0" err="1"/>
              <a:t>pdfxe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  "%DOCFILE%"</a:t>
            </a:r>
          </a:p>
          <a:p>
            <a:r>
              <a:rPr kumimoji="1" lang="de-DE" altLang="zh-CN" dirty="0"/>
              <a:t>      ]</a:t>
            </a:r>
          </a:p>
          <a:p>
            <a:r>
              <a:rPr kumimoji="1" lang="de-DE" altLang="zh-CN" dirty="0"/>
              <a:t>    },</a:t>
            </a:r>
          </a:p>
          <a:p>
            <a:r>
              <a:rPr kumimoji="1" lang="de-DE" altLang="zh-CN" dirty="0"/>
              <a:t>    {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name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xelatex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command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xelatex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args</a:t>
            </a:r>
            <a:r>
              <a:rPr kumimoji="1" lang="de-DE" altLang="zh-CN" dirty="0"/>
              <a:t>": [</a:t>
            </a:r>
          </a:p>
          <a:p>
            <a:r>
              <a:rPr kumimoji="1" lang="de-DE" altLang="zh-CN" dirty="0"/>
              <a:t>        "-</a:t>
            </a:r>
            <a:r>
              <a:rPr kumimoji="1" lang="de-DE" altLang="zh-CN" dirty="0" err="1"/>
              <a:t>synctex</a:t>
            </a:r>
            <a:r>
              <a:rPr kumimoji="1" lang="de-DE" altLang="zh-CN" dirty="0"/>
              <a:t>=1",</a:t>
            </a:r>
          </a:p>
          <a:p>
            <a:r>
              <a:rPr kumimoji="1" lang="de-DE" altLang="zh-CN" dirty="0"/>
              <a:t>        "-</a:t>
            </a:r>
            <a:r>
              <a:rPr kumimoji="1" lang="de-DE" altLang="zh-CN" dirty="0" err="1"/>
              <a:t>interaction</a:t>
            </a:r>
            <a:r>
              <a:rPr kumimoji="1" lang="de-DE" altLang="zh-CN" dirty="0"/>
              <a:t>=</a:t>
            </a:r>
            <a:r>
              <a:rPr kumimoji="1" lang="de-DE" altLang="zh-CN" dirty="0" err="1"/>
              <a:t>nonstopmode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  "-file-line-error",</a:t>
            </a:r>
          </a:p>
          <a:p>
            <a:r>
              <a:rPr kumimoji="1" lang="de-DE" altLang="zh-CN" dirty="0"/>
              <a:t>        "%DOCFILE%"</a:t>
            </a:r>
          </a:p>
          <a:p>
            <a:r>
              <a:rPr kumimoji="1" lang="de-DE" altLang="zh-CN" dirty="0"/>
              <a:t>      ]</a:t>
            </a:r>
          </a:p>
          <a:p>
            <a:r>
              <a:rPr kumimoji="1" lang="de-DE" altLang="zh-CN" dirty="0"/>
              <a:t>      //  , "</a:t>
            </a:r>
            <a:r>
              <a:rPr kumimoji="1" lang="de-DE" altLang="zh-CN" dirty="0" err="1"/>
              <a:t>env</a:t>
            </a:r>
            <a:r>
              <a:rPr kumimoji="1" lang="de-DE" altLang="zh-CN" dirty="0"/>
              <a:t>": {"PATH": "/Library/TeX/</a:t>
            </a:r>
            <a:r>
              <a:rPr kumimoji="1" lang="de-DE" altLang="zh-CN" dirty="0" err="1"/>
              <a:t>texbin</a:t>
            </a:r>
            <a:r>
              <a:rPr kumimoji="1" lang="de-DE" altLang="zh-CN" dirty="0"/>
              <a:t>"}</a:t>
            </a:r>
          </a:p>
          <a:p>
            <a:r>
              <a:rPr kumimoji="1" lang="de-DE" altLang="zh-CN" dirty="0"/>
              <a:t>    },</a:t>
            </a:r>
          </a:p>
          <a:p>
            <a:r>
              <a:rPr kumimoji="1" lang="de-DE" altLang="zh-CN" dirty="0"/>
              <a:t>    {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name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pdflatex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command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pdflatex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args</a:t>
            </a:r>
            <a:r>
              <a:rPr kumimoji="1" lang="de-DE" altLang="zh-CN" dirty="0"/>
              <a:t>": [</a:t>
            </a:r>
          </a:p>
          <a:p>
            <a:r>
              <a:rPr kumimoji="1" lang="de-DE" altLang="zh-CN" dirty="0"/>
              <a:t>        "-</a:t>
            </a:r>
            <a:r>
              <a:rPr kumimoji="1" lang="de-DE" altLang="zh-CN" dirty="0" err="1"/>
              <a:t>synctex</a:t>
            </a:r>
            <a:r>
              <a:rPr kumimoji="1" lang="de-DE" altLang="zh-CN" dirty="0"/>
              <a:t>=1",</a:t>
            </a:r>
          </a:p>
          <a:p>
            <a:r>
              <a:rPr kumimoji="1" lang="de-DE" altLang="zh-CN" dirty="0"/>
              <a:t>        "-</a:t>
            </a:r>
            <a:r>
              <a:rPr kumimoji="1" lang="de-DE" altLang="zh-CN" dirty="0" err="1"/>
              <a:t>interaction</a:t>
            </a:r>
            <a:r>
              <a:rPr kumimoji="1" lang="de-DE" altLang="zh-CN" dirty="0"/>
              <a:t>=</a:t>
            </a:r>
            <a:r>
              <a:rPr kumimoji="1" lang="de-DE" altLang="zh-CN" dirty="0" err="1"/>
              <a:t>nonstopmode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  "-file-line-error",</a:t>
            </a:r>
          </a:p>
          <a:p>
            <a:r>
              <a:rPr kumimoji="1" lang="de-DE" altLang="zh-CN" dirty="0"/>
              <a:t>        "%DOCFILE%"</a:t>
            </a:r>
          </a:p>
          <a:p>
            <a:r>
              <a:rPr kumimoji="1" lang="de-DE" altLang="zh-CN" dirty="0"/>
              <a:t>      ]</a:t>
            </a:r>
          </a:p>
          <a:p>
            <a:r>
              <a:rPr kumimoji="1" lang="de-DE" altLang="zh-CN" dirty="0"/>
              <a:t>    },</a:t>
            </a:r>
          </a:p>
          <a:p>
            <a:r>
              <a:rPr kumimoji="1" lang="de-DE" altLang="zh-CN" dirty="0"/>
              <a:t>    {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name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bibtex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command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bibtex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args</a:t>
            </a:r>
            <a:r>
              <a:rPr kumimoji="1" lang="de-DE" altLang="zh-CN" dirty="0"/>
              <a:t>": ["%DOCFILE%"]</a:t>
            </a:r>
          </a:p>
          <a:p>
            <a:r>
              <a:rPr kumimoji="1" lang="de-DE" altLang="zh-CN" dirty="0"/>
              <a:t>    },</a:t>
            </a:r>
          </a:p>
          <a:p>
            <a:r>
              <a:rPr kumimoji="1" lang="de-DE" altLang="zh-CN" dirty="0"/>
              <a:t>    {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name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biber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command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biber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args</a:t>
            </a:r>
            <a:r>
              <a:rPr kumimoji="1" lang="de-DE" altLang="zh-CN" dirty="0"/>
              <a:t>": ["%DOCFILE%"]</a:t>
            </a:r>
          </a:p>
          <a:p>
            <a:r>
              <a:rPr kumimoji="1" lang="de-DE" altLang="zh-CN" dirty="0"/>
              <a:t>    },</a:t>
            </a:r>
          </a:p>
          <a:p>
            <a:r>
              <a:rPr kumimoji="1" lang="de-DE" altLang="zh-CN" dirty="0"/>
              <a:t>    {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name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makeindex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command</a:t>
            </a:r>
            <a:r>
              <a:rPr kumimoji="1" lang="de-DE" altLang="zh-CN" dirty="0"/>
              <a:t>": "</a:t>
            </a:r>
            <a:r>
              <a:rPr kumimoji="1" lang="de-DE" altLang="zh-CN" dirty="0" err="1"/>
              <a:t>makeindex</a:t>
            </a:r>
            <a:r>
              <a:rPr kumimoji="1" lang="de-DE" altLang="zh-CN" dirty="0"/>
              <a:t>",</a:t>
            </a:r>
          </a:p>
          <a:p>
            <a:r>
              <a:rPr kumimoji="1" lang="de-DE" altLang="zh-CN" dirty="0"/>
              <a:t>      "</a:t>
            </a:r>
            <a:r>
              <a:rPr kumimoji="1" lang="de-DE" altLang="zh-CN" dirty="0" err="1"/>
              <a:t>args</a:t>
            </a:r>
            <a:r>
              <a:rPr kumimoji="1" lang="de-DE" altLang="zh-CN" dirty="0"/>
              <a:t>": ["%DOCFILE%"]</a:t>
            </a:r>
          </a:p>
          <a:p>
            <a:r>
              <a:rPr kumimoji="1" lang="de-DE" altLang="zh-CN" dirty="0"/>
              <a:t>    }</a:t>
            </a:r>
          </a:p>
          <a:p>
            <a:r>
              <a:rPr kumimoji="1" lang="de-DE" altLang="zh-CN" dirty="0"/>
              <a:t>  ],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74812-7014-469B-9BF2-632341FEEF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03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74812-7014-469B-9BF2-632341FEEF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67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 Spectroscopy (Th)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74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 Spectroscopy (Th)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50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 Spectroscopy (Th)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26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027" y="731201"/>
            <a:ext cx="11471256" cy="5603631"/>
          </a:xfrm>
        </p:spPr>
        <p:txBody>
          <a:bodyPr>
            <a:normAutofit/>
          </a:bodyPr>
          <a:lstStyle>
            <a:lvl1pPr marL="228600" indent="-228600">
              <a:lnSpc>
                <a:spcPct val="114000"/>
              </a:lnSpc>
              <a:spcBef>
                <a:spcPts val="500"/>
              </a:spcBef>
              <a:buFont typeface="Wingdings" panose="05000000000000000000" pitchFamily="2" charset="2"/>
              <a:buChar char="l"/>
              <a:defRPr sz="2000">
                <a:latin typeface="+mn-lt"/>
                <a:ea typeface="Microsoft YaHei" panose="020B0503020204020204" pitchFamily="34" charset="-122"/>
              </a:defRPr>
            </a:lvl1pPr>
            <a:lvl2pPr marL="530352" indent="-274320">
              <a:lnSpc>
                <a:spcPct val="114000"/>
              </a:lnSpc>
              <a:spcBef>
                <a:spcPts val="400"/>
              </a:spcBef>
              <a:buFont typeface="Wingdings" panose="05000000000000000000" pitchFamily="2" charset="2"/>
              <a:buChar char="p"/>
              <a:defRPr sz="2000">
                <a:latin typeface="+mn-lt"/>
                <a:ea typeface="Microsoft YaHei" panose="020B0503020204020204" pitchFamily="34" charset="-122"/>
              </a:defRPr>
            </a:lvl2pPr>
            <a:lvl3pPr marL="713232" indent="-228600">
              <a:lnSpc>
                <a:spcPct val="114000"/>
              </a:lnSpc>
              <a:spcBef>
                <a:spcPts val="400"/>
              </a:spcBef>
              <a:buFont typeface="Wingdings" panose="05000000000000000000" pitchFamily="2" charset="2"/>
              <a:buChar char="Ø"/>
              <a:defRPr sz="2000">
                <a:latin typeface="+mn-lt"/>
                <a:ea typeface="Microsoft YaHei" panose="020B0503020204020204" pitchFamily="34" charset="-122"/>
              </a:defRPr>
            </a:lvl3pPr>
            <a:lvl4pPr marL="960120" indent="-228600">
              <a:spcBef>
                <a:spcPts val="400"/>
              </a:spcBef>
              <a:buFont typeface="系统字体常规体"/>
              <a:buChar char="✧"/>
              <a:defRPr sz="2000">
                <a:latin typeface="+mn-lt"/>
                <a:ea typeface="Microsoft YaHei" panose="020B0503020204020204" pitchFamily="34" charset="-122"/>
              </a:defRPr>
            </a:lvl4pPr>
            <a:lvl5pPr marL="1206000">
              <a:defRPr sz="2000">
                <a:latin typeface="+mn-lt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  <a:endParaRPr lang="en-US" altLang="zh-CN" dirty="0"/>
          </a:p>
          <a:p>
            <a:pPr lvl="3"/>
            <a:r>
              <a:rPr lang="zh-CN" altLang="en-US" dirty="0"/>
              <a:t>四级</a:t>
            </a:r>
            <a:endParaRPr lang="en-US" altLang="zh-CN" dirty="0"/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2472"/>
            <a:ext cx="27432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2472"/>
            <a:ext cx="4114800" cy="365125"/>
          </a:xfrm>
        </p:spPr>
        <p:txBody>
          <a:bodyPr/>
          <a:lstStyle/>
          <a:p>
            <a:r>
              <a:rPr lang="de-DE" altLang="zh-CN"/>
              <a:t>Hadron Spectroscopy (Th)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3744" y="6482472"/>
            <a:ext cx="2743200" cy="365125"/>
          </a:xfrm>
        </p:spPr>
        <p:txBody>
          <a:bodyPr/>
          <a:lstStyle/>
          <a:p>
            <a:fld id="{A9FCA9F7-FCF1-4EB7-B566-BBDAC45E6C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2012B797-88CD-4DAD-821A-AA04C2A3728B}"/>
              </a:ext>
            </a:extLst>
          </p:cNvPr>
          <p:cNvSpPr/>
          <p:nvPr userDrawn="1"/>
        </p:nvSpPr>
        <p:spPr bwMode="auto">
          <a:xfrm>
            <a:off x="11353800" y="5416"/>
            <a:ext cx="838201" cy="798596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7DF9253-91E6-468E-AB72-8EFDC59BEC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361"/>
            <a:ext cx="12192000" cy="64597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endParaRPr lang="zh-CN" altLang="en-US" sz="3270" dirty="0">
              <a:ea typeface="黑体" panose="02010609060101010101" pitchFamily="49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3F762B-4A32-4FE3-AEDD-47C6C327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06"/>
            <a:ext cx="10515600" cy="645970"/>
          </a:xfrm>
        </p:spPr>
        <p:txBody>
          <a:bodyPr>
            <a:normAutofit/>
          </a:bodyPr>
          <a:lstStyle>
            <a:lvl1pPr>
              <a:defRPr sz="3200" b="1">
                <a:latin typeface="+mn-lt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992" y="6356350"/>
            <a:ext cx="2743200" cy="365125"/>
          </a:xfrm>
        </p:spPr>
        <p:txBody>
          <a:bodyPr/>
          <a:lstStyle/>
          <a:p>
            <a:fld id="{A9FCA9F7-FCF1-4EB7-B566-BBDAC45E6C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61EBE809-015B-CD64-8495-DB5E08DFCB21}"/>
              </a:ext>
            </a:extLst>
          </p:cNvPr>
          <p:cNvSpPr/>
          <p:nvPr userDrawn="1"/>
        </p:nvSpPr>
        <p:spPr bwMode="auto">
          <a:xfrm>
            <a:off x="11353800" y="5416"/>
            <a:ext cx="838201" cy="798596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7BAD47A-0641-2696-C41F-14D5A221E4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361"/>
            <a:ext cx="12192000" cy="64597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endParaRPr lang="zh-CN" altLang="en-US" sz="3270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6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 Spectroscopy (Th)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66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 Spectroscopy (Th)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61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 Spectroscopy (Th)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55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 Spectroscopy (Th)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34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 Spectroscopy (Th)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68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 Spectroscopy (Th)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18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Hadron Spectroscopy (Th)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Hadron Spectroscopy (Th)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A9F7-FCF1-4EB7-B566-BBDAC45E6C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09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torque.re/zotero-better-bibtex/" TargetMode="External"/><Relationship Id="rId2" Type="http://schemas.openxmlformats.org/officeDocument/2006/relationships/hyperlink" Target="https://plugins.zotero-chinese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github.com/fkguo/zotero-inspi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zotero.org/download/connectors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github.com/fkguo/zotero-inspire/tree/main?tab=readme-ov-file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tug.org/texlive/" TargetMode="External"/><Relationship Id="rId7" Type="http://schemas.openxmlformats.org/officeDocument/2006/relationships/customXml" Target="../ink/ink2.xml"/><Relationship Id="rId12" Type="http://schemas.openxmlformats.org/officeDocument/2006/relationships/image" Target="../media/image16.png"/><Relationship Id="rId2" Type="http://schemas.openxmlformats.org/officeDocument/2006/relationships/hyperlink" Target="https://code.visualstudio.com/Download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customXml" Target="../ink/ink1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" y="1620811"/>
            <a:ext cx="12191999" cy="127262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 algn="ctr"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600" b="1" dirty="0">
                <a:solidFill>
                  <a:srgbClr val="0066FF"/>
                </a:solidFill>
              </a:rPr>
              <a:t>Zotero + INSPIRE</a:t>
            </a:r>
            <a:endParaRPr lang="zh-CN" altLang="en-US" sz="3600" b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66" y="107335"/>
            <a:ext cx="1213218" cy="12155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DFCC861-84BA-4C36-97A7-466A471F88EC}"/>
              </a:ext>
            </a:extLst>
          </p:cNvPr>
          <p:cNvSpPr txBox="1"/>
          <p:nvPr/>
        </p:nvSpPr>
        <p:spPr>
          <a:xfrm>
            <a:off x="1974966" y="3191336"/>
            <a:ext cx="8242063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Feng-Kun Guo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Theoretical Physics, Chinese Academy of Sciences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2532DB1-1C68-BB45-2E4B-CC57AAC7A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997" y="4428140"/>
            <a:ext cx="6604000" cy="2298700"/>
          </a:xfrm>
          <a:prstGeom prst="rect">
            <a:avLst/>
          </a:prstGeom>
        </p:spPr>
      </p:pic>
      <p:pic>
        <p:nvPicPr>
          <p:cNvPr id="8" name="图片 7" descr="文本&#10;&#10;低可信度描述已自动生成">
            <a:extLst>
              <a:ext uri="{FF2B5EF4-FFF2-40B4-BE49-F238E27FC236}">
                <a16:creationId xmlns:a16="http://schemas.microsoft.com/office/drawing/2014/main" id="{930B5767-E4EA-D896-D74E-7D0A3820C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13" y="131160"/>
            <a:ext cx="3702050" cy="11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F010BD-6A81-797F-71C2-B408A7DF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8E2054C-D79B-ACE7-3B46-8B256A92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Zotero</a:t>
            </a:r>
            <a:endParaRPr kumimoji="1"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4F9DDC-FF24-78E4-1310-75D08F66A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开源免费 （若用它的官方云端存储超过一定额度，需要付年费）、多系统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(windows,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linux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mac,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ios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kumimoji="1" lang="zh-CN" altLang="en-US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android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标签、多层级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collection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（同一个文献可以同时存在于多个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collections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）、可设置有关联的文献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pdf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批注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(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支持手写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多样化地添加文献方式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非常多的插件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kumimoji="1" lang="zh-CN" altLang="en-US" dirty="0">
                <a:latin typeface="Microsoft YaHei" panose="020B0503020204020204" pitchFamily="34" charset="-122"/>
              </a:rPr>
              <a:t>国内</a:t>
            </a:r>
            <a:r>
              <a:rPr kumimoji="1" lang="en-US" altLang="zh-CN" dirty="0">
                <a:latin typeface="Microsoft YaHei" panose="020B0503020204020204" pitchFamily="34" charset="-122"/>
              </a:rPr>
              <a:t> Zotero </a:t>
            </a:r>
            <a:r>
              <a:rPr kumimoji="1" lang="zh-CN" altLang="en-US" dirty="0">
                <a:latin typeface="Microsoft YaHei" panose="020B0503020204020204" pitchFamily="34" charset="-122"/>
              </a:rPr>
              <a:t>社区维护的插件市场：</a:t>
            </a:r>
            <a:r>
              <a:rPr kumimoji="1" lang="de-DE" altLang="zh-CN" dirty="0">
                <a:latin typeface="Microsoft YaHei" panose="020B0503020204020204" pitchFamily="34" charset="-122"/>
                <a:hlinkClick r:id="rId2"/>
              </a:rPr>
              <a:t>https://plugins.zotero-chinese.com</a:t>
            </a:r>
            <a:r>
              <a:rPr kumimoji="1" lang="de-DE" altLang="zh-CN" dirty="0">
                <a:latin typeface="Microsoft YaHei" panose="020B0503020204020204" pitchFamily="34" charset="-122"/>
              </a:rPr>
              <a:t> 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Better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BibTeX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(BBT):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 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提供 </a:t>
            </a:r>
            <a:r>
              <a:rPr kumimoji="1"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citekey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功能 </a:t>
            </a:r>
            <a:endParaRPr kumimoji="1" lang="en-US" altLang="zh-CN" dirty="0">
              <a:latin typeface="Microsoft YaHei" panose="020B0503020204020204" pitchFamily="34" charset="-122"/>
            </a:endParaRPr>
          </a:p>
          <a:p>
            <a:pPr lvl="2"/>
            <a:r>
              <a:rPr kumimoji="1" lang="zh-CN" altLang="en-US" dirty="0">
                <a:latin typeface="Microsoft YaHei" panose="020B0503020204020204" pitchFamily="34" charset="-122"/>
              </a:rPr>
              <a:t>在设置中将 </a:t>
            </a:r>
            <a:r>
              <a:rPr kumimoji="1" lang="en-US" altLang="zh-CN" dirty="0">
                <a:latin typeface="Microsoft YaHei" panose="020B0503020204020204" pitchFamily="34" charset="-122"/>
              </a:rPr>
              <a:t>Citation</a:t>
            </a:r>
            <a:r>
              <a:rPr kumimoji="1" lang="zh-CN" altLang="en-US" dirty="0">
                <a:latin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</a:rPr>
              <a:t>key</a:t>
            </a:r>
            <a:r>
              <a:rPr kumimoji="1" lang="zh-CN" altLang="en-US" dirty="0">
                <a:latin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</a:rPr>
              <a:t>formula</a:t>
            </a:r>
            <a:r>
              <a:rPr kumimoji="1" lang="zh-CN" altLang="en-US" dirty="0">
                <a:latin typeface="Microsoft YaHei" panose="020B0503020204020204" pitchFamily="34" charset="-122"/>
              </a:rPr>
              <a:t> 设为 </a:t>
            </a:r>
            <a:r>
              <a:rPr kumimoji="1" lang="de-DE" altLang="zh-CN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inspireHep</a:t>
            </a:r>
            <a:endParaRPr kumimoji="1" lang="en-US" altLang="zh-CN" sz="1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kumimoji="1"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Zotero-INSPIRE:</a:t>
            </a:r>
            <a:r>
              <a:rPr kumimoji="1"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任给 </a:t>
            </a:r>
            <a:r>
              <a:rPr kumimoji="1"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arXiv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号或 </a:t>
            </a:r>
            <a:r>
              <a:rPr kumimoji="1"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doi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或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INSPIRE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标准 </a:t>
            </a:r>
            <a:r>
              <a:rPr kumimoji="1"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citekey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等信息，可从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INSPIRE 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数据库更新文献的元数据，包括发表信息、引用次数（及他引次数）等，插件页面有更多使用说明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可以将某个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collection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的文献信息输出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.bib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文件，并自动更新 （后面有对写文章来说更便捷的更新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bib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文件的方式）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构建好文献库后，可以结合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vs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code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(+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vs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code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的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LaTeX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workshop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插件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实现</a:t>
            </a:r>
            <a:r>
              <a:rPr kumimoji="1" lang="zh-CN" altLang="en-US" dirty="0">
                <a:solidFill>
                  <a:srgbClr val="0066FF"/>
                </a:solidFill>
                <a:latin typeface="Microsoft YaHei" panose="020B0503020204020204" pitchFamily="34" charset="-122"/>
              </a:rPr>
              <a:t>边写边引，极大节省精力！</a:t>
            </a:r>
            <a:endParaRPr kumimoji="1" lang="en-US" altLang="zh-CN" dirty="0">
              <a:solidFill>
                <a:srgbClr val="0066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853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87693DE-CADB-BF8E-D6B8-A25354491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稳定版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6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Beta</a:t>
            </a:r>
            <a:r>
              <a:rPr kumimoji="1" lang="zh-CN" altLang="en-US" dirty="0">
                <a:solidFill>
                  <a:srgbClr val="FF0000"/>
                </a:solidFill>
              </a:rPr>
              <a:t> 版</a:t>
            </a:r>
            <a:r>
              <a:rPr kumimoji="1" lang="en-US" altLang="zh-CN" dirty="0">
                <a:solidFill>
                  <a:srgbClr val="FF0000"/>
                </a:solidFill>
              </a:rPr>
              <a:t>: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7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46AC2F5-018E-70D6-1161-3DFF72A9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DE2CAA91-8613-DCAA-1AB8-E3C55089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Zotero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D768258-0A49-F33B-0B6A-4D80ED36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6" y="2308227"/>
            <a:ext cx="7186450" cy="4232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CEE7D62-59ED-F671-7414-58EB09596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20"/>
          <a:stretch/>
        </p:blipFill>
        <p:spPr>
          <a:xfrm>
            <a:off x="6096000" y="523168"/>
            <a:ext cx="5250105" cy="1693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A351359-0ED9-C903-2169-29AD0F2A0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477" y="3084537"/>
            <a:ext cx="4464467" cy="2772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800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F010BD-6A81-797F-71C2-B408A7DF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8E2054C-D79B-ACE7-3B46-8B256A92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Zotero </a:t>
            </a:r>
            <a:r>
              <a:rPr kumimoji="1" lang="zh-CN" altLang="en-US" b="0" dirty="0"/>
              <a:t>中添加文献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4F9DDC-FF24-78E4-1310-75D08F66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27" y="656376"/>
            <a:ext cx="5739973" cy="5603631"/>
          </a:xfrm>
        </p:spPr>
        <p:txBody>
          <a:bodyPr>
            <a:normAutofit/>
          </a:bodyPr>
          <a:lstStyle/>
          <a:p>
            <a:r>
              <a:rPr lang="zh-CN" altLang="en-US" dirty="0"/>
              <a:t>多种方式</a:t>
            </a:r>
            <a:endParaRPr lang="en-US" altLang="zh-CN" dirty="0"/>
          </a:p>
          <a:p>
            <a:pPr lvl="1"/>
            <a:r>
              <a:rPr lang="zh-CN" altLang="en-US" dirty="0"/>
              <a:t>直接拖拽 </a:t>
            </a:r>
            <a:r>
              <a:rPr lang="en-US" altLang="zh-CN" dirty="0"/>
              <a:t>pdf</a:t>
            </a:r>
            <a:r>
              <a:rPr lang="zh-CN" altLang="en-US" dirty="0"/>
              <a:t> 文件到</a:t>
            </a:r>
            <a:r>
              <a:rPr lang="en-US" altLang="zh-CN" dirty="0" err="1"/>
              <a:t>zotero</a:t>
            </a:r>
            <a:r>
              <a:rPr lang="zh-CN" altLang="en-US" dirty="0"/>
              <a:t> 中</a:t>
            </a:r>
            <a:endParaRPr lang="en-US" altLang="zh-CN" dirty="0"/>
          </a:p>
          <a:p>
            <a:pPr lvl="1"/>
            <a:r>
              <a:rPr lang="zh-CN" altLang="en-US" dirty="0"/>
              <a:t>导入 </a:t>
            </a:r>
            <a:r>
              <a:rPr lang="en-US" altLang="zh-CN" dirty="0"/>
              <a:t>bib</a:t>
            </a:r>
            <a:r>
              <a:rPr lang="zh-CN" altLang="en-US" dirty="0"/>
              <a:t> 文件</a:t>
            </a:r>
            <a:endParaRPr lang="en-US" altLang="zh-CN" dirty="0"/>
          </a:p>
          <a:p>
            <a:pPr lvl="1"/>
            <a:r>
              <a:rPr lang="zh-CN" altLang="en-US" dirty="0"/>
              <a:t>在浏览器中安装 </a:t>
            </a:r>
            <a:r>
              <a:rPr lang="en-US" altLang="zh-CN" dirty="0" err="1"/>
              <a:t>zotero</a:t>
            </a:r>
            <a:r>
              <a:rPr lang="zh-CN" altLang="en-US" dirty="0"/>
              <a:t> </a:t>
            </a:r>
            <a:r>
              <a:rPr lang="en-US" altLang="zh-CN" dirty="0"/>
              <a:t>connectors</a:t>
            </a:r>
            <a:r>
              <a:rPr lang="zh-CN" altLang="en-US" dirty="0"/>
              <a:t> </a:t>
            </a:r>
            <a:r>
              <a:rPr lang="de-DE" altLang="zh-CN" dirty="0">
                <a:hlinkClick r:id="rId2"/>
              </a:rPr>
              <a:t>https://www.zotero.org/download/connectors</a:t>
            </a:r>
            <a:r>
              <a:rPr lang="de-DE" altLang="zh-CN" dirty="0"/>
              <a:t> </a:t>
            </a:r>
          </a:p>
          <a:p>
            <a:pPr lvl="2"/>
            <a:r>
              <a:rPr lang="zh-CN" altLang="de-DE" dirty="0"/>
              <a:t>在</a:t>
            </a:r>
            <a:r>
              <a:rPr lang="zh-CN" altLang="en-US" dirty="0"/>
              <a:t> </a:t>
            </a:r>
            <a:r>
              <a:rPr lang="en-US" altLang="zh-CN" dirty="0" err="1"/>
              <a:t>arxiv</a:t>
            </a:r>
            <a:r>
              <a:rPr lang="zh-CN" altLang="en-US" dirty="0"/>
              <a:t> 或 </a:t>
            </a:r>
            <a:r>
              <a:rPr lang="en-US" altLang="zh-CN" dirty="0"/>
              <a:t>INSPIRE</a:t>
            </a:r>
            <a:r>
              <a:rPr lang="zh-CN" altLang="en-US" dirty="0"/>
              <a:t> 或各期刊文章页面上直接点击 </a:t>
            </a:r>
            <a:r>
              <a:rPr lang="en-US" altLang="zh-CN" dirty="0"/>
              <a:t>Zotero</a:t>
            </a:r>
            <a:r>
              <a:rPr lang="zh-CN" altLang="en-US" dirty="0"/>
              <a:t> </a:t>
            </a:r>
            <a:r>
              <a:rPr lang="en-US" altLang="zh-CN" dirty="0"/>
              <a:t>connector</a:t>
            </a:r>
            <a:r>
              <a:rPr lang="zh-CN" altLang="en-US" dirty="0"/>
              <a:t> </a:t>
            </a:r>
            <a:endParaRPr lang="en-US" altLang="zh-CN" dirty="0"/>
          </a:p>
          <a:p>
            <a:pPr lvl="3"/>
            <a:r>
              <a:rPr lang="zh-CN" altLang="en-US" dirty="0"/>
              <a:t>若单篇文章，直接导入</a:t>
            </a:r>
            <a:endParaRPr lang="en-US" altLang="zh-CN" dirty="0"/>
          </a:p>
          <a:p>
            <a:pPr lvl="3"/>
            <a:r>
              <a:rPr lang="zh-CN" altLang="en-US" dirty="0"/>
              <a:t>若多篇文章，可选择</a:t>
            </a:r>
            <a:endParaRPr lang="en-US" altLang="zh-CN" dirty="0"/>
          </a:p>
          <a:p>
            <a:pPr lvl="1"/>
            <a:r>
              <a:rPr lang="en-US" altLang="zh-CN" dirty="0"/>
              <a:t>Beta</a:t>
            </a:r>
            <a:r>
              <a:rPr lang="zh-CN" altLang="en-US" dirty="0"/>
              <a:t> 版：直接点 </a:t>
            </a:r>
            <a:r>
              <a:rPr lang="en-US" altLang="zh-CN" dirty="0"/>
              <a:t>pdf</a:t>
            </a:r>
            <a:r>
              <a:rPr lang="zh-CN" altLang="en-US" dirty="0"/>
              <a:t> 文件中引用文献的链接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CB897AF-5ADF-8FBE-7215-2863BC857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744" y="1194992"/>
            <a:ext cx="3302000" cy="96282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2F9D46-879E-C1A2-E97A-81E330FC2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11" y="4392017"/>
            <a:ext cx="2211249" cy="236438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AC012DD-F276-F9A6-D46C-34F0CE771000}"/>
              </a:ext>
            </a:extLst>
          </p:cNvPr>
          <p:cNvSpPr txBox="1"/>
          <p:nvPr/>
        </p:nvSpPr>
        <p:spPr>
          <a:xfrm>
            <a:off x="4734911" y="4301218"/>
            <a:ext cx="6934200" cy="2618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p"/>
            </a:pPr>
            <a:r>
              <a:rPr lang="zh-CN" altLang="de-DE" sz="2000" dirty="0">
                <a:ea typeface="Microsoft YaHei" panose="020B0503020204020204" pitchFamily="34" charset="-122"/>
              </a:rPr>
              <a:t>安装</a:t>
            </a:r>
            <a:r>
              <a:rPr lang="zh-CN" altLang="en-US" sz="2000" dirty="0"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ea typeface="Microsoft YaHei" panose="020B0503020204020204" pitchFamily="34" charset="-122"/>
              </a:rPr>
              <a:t>Zotero-inspire</a:t>
            </a:r>
            <a:r>
              <a:rPr lang="zh-CN" altLang="en-US" sz="2000" dirty="0">
                <a:ea typeface="Microsoft YaHei" panose="020B0503020204020204" pitchFamily="34" charset="-122"/>
              </a:rPr>
              <a:t> 插件后，也可以通过 </a:t>
            </a:r>
            <a:r>
              <a:rPr lang="en-US" altLang="zh-CN" sz="2000" dirty="0" err="1">
                <a:ea typeface="Microsoft YaHei" panose="020B0503020204020204" pitchFamily="34" charset="-122"/>
              </a:rPr>
              <a:t>arXiv</a:t>
            </a:r>
            <a:r>
              <a:rPr lang="zh-CN" altLang="en-US" sz="2000" dirty="0">
                <a:ea typeface="Microsoft YaHei" panose="020B0503020204020204" pitchFamily="34" charset="-122"/>
              </a:rPr>
              <a:t> 号、</a:t>
            </a:r>
            <a:r>
              <a:rPr lang="en-US" altLang="zh-CN" sz="2000" dirty="0" err="1">
                <a:ea typeface="Microsoft YaHei" panose="020B0503020204020204" pitchFamily="34" charset="-122"/>
              </a:rPr>
              <a:t>doi</a:t>
            </a:r>
            <a:r>
              <a:rPr lang="zh-CN" altLang="en-US" sz="2000" dirty="0">
                <a:ea typeface="Microsoft YaHei" panose="020B0503020204020204" pitchFamily="34" charset="-122"/>
              </a:rPr>
              <a:t>、</a:t>
            </a:r>
            <a:r>
              <a:rPr lang="en-US" altLang="zh-CN" sz="2000" dirty="0">
                <a:ea typeface="Microsoft YaHei" panose="020B0503020204020204" pitchFamily="34" charset="-122"/>
              </a:rPr>
              <a:t>INSPIRE</a:t>
            </a:r>
            <a:r>
              <a:rPr lang="zh-CN" altLang="en-US" sz="2000" dirty="0">
                <a:ea typeface="Microsoft YaHei" panose="020B0503020204020204" pitchFamily="34" charset="-122"/>
              </a:rPr>
              <a:t> </a:t>
            </a:r>
            <a:r>
              <a:rPr lang="en-US" altLang="zh-CN" sz="2000" dirty="0" err="1">
                <a:ea typeface="Microsoft YaHei" panose="020B0503020204020204" pitchFamily="34" charset="-122"/>
              </a:rPr>
              <a:t>citekey</a:t>
            </a:r>
            <a:r>
              <a:rPr lang="zh-CN" altLang="en-US" sz="2000" dirty="0">
                <a:ea typeface="Microsoft YaHei" panose="020B0503020204020204" pitchFamily="34" charset="-122"/>
              </a:rPr>
              <a:t>、</a:t>
            </a:r>
            <a:r>
              <a:rPr lang="en-US" altLang="zh-CN" sz="2000" dirty="0">
                <a:ea typeface="Microsoft YaHei" panose="020B0503020204020204" pitchFamily="34" charset="-122"/>
              </a:rPr>
              <a:t>INSPIRE</a:t>
            </a:r>
            <a:r>
              <a:rPr lang="zh-CN" altLang="en-US" sz="2000" dirty="0">
                <a:ea typeface="Microsoft YaHei" panose="020B0503020204020204" pitchFamily="34" charset="-122"/>
              </a:rPr>
              <a:t> </a:t>
            </a:r>
            <a:r>
              <a:rPr lang="en-US" altLang="zh-CN" sz="2000" dirty="0" err="1">
                <a:ea typeface="Microsoft YaHei" panose="020B0503020204020204" pitchFamily="34" charset="-122"/>
              </a:rPr>
              <a:t>recid</a:t>
            </a:r>
            <a:r>
              <a:rPr lang="zh-CN" altLang="en-US" sz="2000" dirty="0">
                <a:ea typeface="Microsoft YaHei" panose="020B0503020204020204" pitchFamily="34" charset="-122"/>
              </a:rPr>
              <a:t> 将文章信息导入，例如</a:t>
            </a:r>
            <a:r>
              <a:rPr lang="zh-CN" altLang="de-DE" sz="2000" dirty="0">
                <a:ea typeface="Microsoft YaHei" panose="020B0503020204020204" pitchFamily="34" charset="-122"/>
              </a:rPr>
              <a:t>在</a:t>
            </a:r>
            <a:r>
              <a:rPr lang="zh-CN" altLang="en-US" sz="2000" dirty="0"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ea typeface="Microsoft YaHei" panose="020B0503020204020204" pitchFamily="34" charset="-122"/>
              </a:rPr>
              <a:t>extra</a:t>
            </a:r>
            <a:r>
              <a:rPr lang="zh-CN" altLang="en-US" sz="2000" dirty="0">
                <a:ea typeface="Microsoft YaHei" panose="020B0503020204020204" pitchFamily="34" charset="-122"/>
              </a:rPr>
              <a:t> 项中输入 </a:t>
            </a:r>
            <a:endParaRPr lang="en-US" altLang="zh-CN" sz="2000" dirty="0">
              <a:ea typeface="Microsoft YaHei" panose="020B0503020204020204" pitchFamily="34" charset="-122"/>
            </a:endParaRPr>
          </a:p>
          <a:p>
            <a:pPr marL="742950" lvl="1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000" dirty="0">
                <a:ea typeface="Microsoft YaHei" panose="020B0503020204020204" pitchFamily="34" charset="-122"/>
              </a:rPr>
              <a:t>arXiv:1706.04100</a:t>
            </a:r>
            <a:r>
              <a:rPr lang="zh-CN" altLang="en-US" sz="2000" dirty="0">
                <a:ea typeface="Microsoft YaHei" panose="020B0503020204020204" pitchFamily="34" charset="-122"/>
              </a:rPr>
              <a:t> </a:t>
            </a:r>
            <a:endParaRPr lang="en-US" altLang="zh-CN" sz="2000" dirty="0">
              <a:ea typeface="Microsoft YaHei" panose="020B0503020204020204" pitchFamily="34" charset="-122"/>
            </a:endParaRPr>
          </a:p>
          <a:p>
            <a:pPr marL="742950" lvl="1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000" dirty="0">
                <a:ea typeface="Microsoft YaHei" panose="020B0503020204020204" pitchFamily="34" charset="-122"/>
              </a:rPr>
              <a:t>或 </a:t>
            </a:r>
            <a:r>
              <a:rPr lang="de-DE" altLang="zh-CN" sz="2000" dirty="0" err="1">
                <a:ea typeface="Microsoft YaHei" panose="020B0503020204020204" pitchFamily="34" charset="-122"/>
              </a:rPr>
              <a:t>Citation</a:t>
            </a:r>
            <a:r>
              <a:rPr lang="de-DE" altLang="zh-CN" sz="2000" dirty="0">
                <a:ea typeface="Microsoft YaHei" panose="020B0503020204020204" pitchFamily="34" charset="-122"/>
              </a:rPr>
              <a:t> Key: BESIII:2017bua</a:t>
            </a:r>
          </a:p>
          <a:p>
            <a:pPr algn="just">
              <a:lnSpc>
                <a:spcPct val="120000"/>
              </a:lnSpc>
            </a:pPr>
            <a:r>
              <a:rPr lang="zh-CN" altLang="en-US" sz="2000" dirty="0">
                <a:ea typeface="Microsoft YaHei" panose="020B0503020204020204" pitchFamily="34" charset="-122"/>
              </a:rPr>
              <a:t>更多小技巧及说明，参见</a:t>
            </a:r>
            <a:endParaRPr lang="en-US" altLang="zh-CN" sz="2000" dirty="0">
              <a:ea typeface="Microsoft YaHei" panose="020B0503020204020204" pitchFamily="34" charset="-122"/>
            </a:endParaRPr>
          </a:p>
          <a:p>
            <a:pPr algn="just">
              <a:lnSpc>
                <a:spcPct val="120000"/>
              </a:lnSpc>
            </a:pPr>
            <a:r>
              <a:rPr lang="de-DE" altLang="zh-CN" dirty="0">
                <a:ea typeface="Microsoft YaHei" panose="020B0503020204020204" pitchFamily="34" charset="-122"/>
                <a:hlinkClick r:id="rId5"/>
              </a:rPr>
              <a:t>https://github.com/fkguo/zotero-inspire/tree/main?tab=readme-ov-file</a:t>
            </a:r>
            <a:r>
              <a:rPr lang="zh-CN" altLang="en-US" dirty="0">
                <a:ea typeface="Microsoft YaHei" panose="020B0503020204020204" pitchFamily="34" charset="-122"/>
              </a:rPr>
              <a:t> </a:t>
            </a:r>
            <a:endParaRPr lang="de-DE" altLang="zh-CN" dirty="0"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285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F010BD-6A81-797F-71C2-B408A7DF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8E2054C-D79B-ACE7-3B46-8B256A92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Zotero </a:t>
            </a:r>
            <a:r>
              <a:rPr kumimoji="1" lang="zh-CN" altLang="en-US" b="0" dirty="0"/>
              <a:t>中添加文献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4F9DDC-FF24-78E4-1310-75D08F66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26" y="731201"/>
            <a:ext cx="10985073" cy="5603631"/>
          </a:xfrm>
        </p:spPr>
        <p:txBody>
          <a:bodyPr>
            <a:normAutofit/>
          </a:bodyPr>
          <a:lstStyle/>
          <a:p>
            <a:r>
              <a:rPr lang="zh-CN" altLang="en-US" dirty="0"/>
              <a:t>多种方式</a:t>
            </a:r>
            <a:endParaRPr lang="en-US" altLang="zh-CN" dirty="0"/>
          </a:p>
          <a:p>
            <a:pPr lvl="1"/>
            <a:r>
              <a:rPr lang="zh-CN" altLang="en-US" sz="2000" dirty="0"/>
              <a:t>能处理</a:t>
            </a:r>
            <a:r>
              <a:rPr lang="zh-CN" altLang="de-DE" sz="2000" dirty="0"/>
              <a:t>特殊符号</a:t>
            </a:r>
            <a:r>
              <a:rPr lang="zh-CN" altLang="en-US" sz="2000" dirty="0"/>
              <a:t>的方式</a:t>
            </a:r>
            <a:r>
              <a:rPr lang="en-US" altLang="zh-CN" sz="2000" dirty="0"/>
              <a:t>:</a:t>
            </a:r>
            <a:r>
              <a:rPr lang="zh-CN" altLang="en-US" sz="2000" dirty="0"/>
              <a:t> 从</a:t>
            </a:r>
            <a:r>
              <a:rPr lang="en-US" altLang="zh-CN" sz="2000" dirty="0"/>
              <a:t> INSPIRE</a:t>
            </a:r>
            <a:r>
              <a:rPr lang="zh-CN" altLang="en-US" sz="2000" dirty="0"/>
              <a:t> 中复制文献条目的 </a:t>
            </a:r>
            <a:r>
              <a:rPr lang="en-US" altLang="zh-CN" sz="2000" dirty="0" err="1"/>
              <a:t>bibtex</a:t>
            </a:r>
            <a:r>
              <a:rPr lang="zh-CN" altLang="en-US" sz="2000" dirty="0"/>
              <a:t>，用 </a:t>
            </a:r>
            <a:r>
              <a:rPr lang="en-US" altLang="zh-CN" sz="2000" dirty="0"/>
              <a:t>Import</a:t>
            </a:r>
            <a:r>
              <a:rPr lang="zh-CN" altLang="en-US" sz="2000" dirty="0"/>
              <a:t>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clipboard</a:t>
            </a:r>
            <a:r>
              <a:rPr lang="zh-CN" altLang="en-US" sz="2000" dirty="0"/>
              <a:t> 的快捷键导入，可自动将上下标、希腊字母等从 </a:t>
            </a:r>
            <a:r>
              <a:rPr lang="en-US" altLang="zh-CN" sz="2000" dirty="0"/>
              <a:t>latex</a:t>
            </a:r>
            <a:r>
              <a:rPr lang="zh-CN" altLang="en-US" sz="2000" dirty="0"/>
              <a:t>  </a:t>
            </a:r>
            <a:r>
              <a:rPr lang="zh-CN" altLang="en-US" dirty="0"/>
              <a:t>格式转化成特殊符号的形式</a:t>
            </a:r>
            <a:endParaRPr lang="en-US" altLang="zh-CN" sz="2000" dirty="0"/>
          </a:p>
          <a:p>
            <a:pPr lvl="1"/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50FBA05-9B0D-C445-7110-F00F919E0710}"/>
              </a:ext>
            </a:extLst>
          </p:cNvPr>
          <p:cNvSpPr txBox="1"/>
          <p:nvPr/>
        </p:nvSpPr>
        <p:spPr>
          <a:xfrm>
            <a:off x="5414475" y="2563371"/>
            <a:ext cx="6178550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dirty="0"/>
              <a:t>@article{BESIII:2017bua,</a:t>
            </a:r>
          </a:p>
          <a:p>
            <a:r>
              <a:rPr lang="zh-CN" altLang="en-US" sz="1600" dirty="0"/>
              <a:t>    author = "Ablikim, Medina and others",</a:t>
            </a:r>
          </a:p>
          <a:p>
            <a:r>
              <a:rPr lang="zh-CN" altLang="en-US" sz="1600" dirty="0"/>
              <a:t>    collaboration = "BESIII",</a:t>
            </a:r>
          </a:p>
          <a:p>
            <a:r>
              <a:rPr lang="zh-CN" altLang="en-US" sz="1600" dirty="0"/>
              <a:t>    title = "{Determination of the Spin and Parity of the $Z_c(3900)$}",</a:t>
            </a:r>
          </a:p>
          <a:p>
            <a:r>
              <a:rPr lang="zh-CN" altLang="en-US" sz="1600" dirty="0"/>
              <a:t>    eprint = "1706.04100",</a:t>
            </a:r>
          </a:p>
          <a:p>
            <a:r>
              <a:rPr lang="zh-CN" altLang="en-US" sz="1600" dirty="0"/>
              <a:t>    archivePrefix = "arXiv",</a:t>
            </a:r>
          </a:p>
          <a:p>
            <a:r>
              <a:rPr lang="zh-CN" altLang="en-US" sz="1600" dirty="0"/>
              <a:t>    primaryClass = "hep-ex",</a:t>
            </a:r>
          </a:p>
          <a:p>
            <a:r>
              <a:rPr lang="zh-CN" altLang="en-US" sz="1600" dirty="0"/>
              <a:t>    doi = "10.1103/PhysRevLett.119.072001",</a:t>
            </a:r>
          </a:p>
          <a:p>
            <a:r>
              <a:rPr lang="zh-CN" altLang="en-US" sz="1600" dirty="0"/>
              <a:t>    journal = "Phys. Rev. Lett.",</a:t>
            </a:r>
          </a:p>
          <a:p>
            <a:r>
              <a:rPr lang="zh-CN" altLang="en-US" sz="1600" dirty="0"/>
              <a:t>    volume = "119",</a:t>
            </a:r>
          </a:p>
          <a:p>
            <a:r>
              <a:rPr lang="zh-CN" altLang="en-US" sz="1600" dirty="0"/>
              <a:t>    number = "7",</a:t>
            </a:r>
          </a:p>
          <a:p>
            <a:r>
              <a:rPr lang="zh-CN" altLang="en-US" sz="1600" dirty="0"/>
              <a:t>    pages = "072001",</a:t>
            </a:r>
          </a:p>
          <a:p>
            <a:r>
              <a:rPr lang="zh-CN" altLang="en-US" sz="1600" dirty="0"/>
              <a:t>    year = "2017"</a:t>
            </a:r>
          </a:p>
          <a:p>
            <a:r>
              <a:rPr lang="zh-CN" altLang="en-US" sz="1600" dirty="0"/>
              <a:t>}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0AD224-C45C-19BD-AB11-C650D6104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69" y="2222500"/>
            <a:ext cx="3994728" cy="4394200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FAE10E35-017A-CEA4-DBD9-EE82AB10FE61}"/>
              </a:ext>
            </a:extLst>
          </p:cNvPr>
          <p:cNvSpPr/>
          <p:nvPr/>
        </p:nvSpPr>
        <p:spPr>
          <a:xfrm>
            <a:off x="3454400" y="6146800"/>
            <a:ext cx="1346200" cy="335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170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F010BD-6A81-797F-71C2-B408A7DF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8E2054C-D79B-ACE7-3B46-8B256A92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VS code </a:t>
            </a:r>
            <a:r>
              <a:rPr kumimoji="1" lang="zh-CN" altLang="en-US" dirty="0"/>
              <a:t>配置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4F9DDC-FF24-78E4-1310-75D08F66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27" y="731201"/>
            <a:ext cx="6755973" cy="5947949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VS code: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https://code.visualstudio.com/Download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r>
              <a:rPr kumimoji="1" lang="zh-CN" altLang="en-US" dirty="0">
                <a:latin typeface="Microsoft YaHei" panose="020B0503020204020204" pitchFamily="34" charset="-122"/>
              </a:rPr>
              <a:t>在 </a:t>
            </a:r>
            <a:r>
              <a:rPr kumimoji="1" lang="en-US" altLang="zh-CN" dirty="0">
                <a:latin typeface="Microsoft YaHei" panose="020B0503020204020204" pitchFamily="34" charset="-122"/>
              </a:rPr>
              <a:t>VS</a:t>
            </a:r>
            <a:r>
              <a:rPr kumimoji="1" lang="zh-CN" altLang="en-US" dirty="0">
                <a:latin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</a:rPr>
              <a:t>code</a:t>
            </a:r>
            <a:r>
              <a:rPr kumimoji="1" lang="zh-CN" altLang="en-US" dirty="0">
                <a:latin typeface="Microsoft YaHei" panose="020B0503020204020204" pitchFamily="34" charset="-122"/>
              </a:rPr>
              <a:t> 中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安装 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LaTeX Workshop</a:t>
            </a:r>
          </a:p>
          <a:p>
            <a:pPr lvl="1"/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需要系统中已经安装过</a:t>
            </a:r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latex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编译软件</a:t>
            </a:r>
            <a:r>
              <a:rPr kumimoji="1" lang="zh-CN" altLang="en-US" dirty="0">
                <a:latin typeface="Microsoft YaHei" panose="020B0503020204020204" pitchFamily="34" charset="-122"/>
              </a:rPr>
              <a:t>，如</a:t>
            </a:r>
            <a:endParaRPr kumimoji="1" lang="en-US" altLang="zh-CN" dirty="0">
              <a:latin typeface="Microsoft YaHei" panose="020B0503020204020204" pitchFamily="34" charset="-122"/>
            </a:endParaRPr>
          </a:p>
          <a:p>
            <a:pPr lvl="2"/>
            <a:r>
              <a:rPr kumimoji="1" lang="en-US" altLang="zh-CN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TeXLive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de-DE" altLang="zh-CN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3"/>
              </a:rPr>
              <a:t>https://tug.org/texlive/</a:t>
            </a:r>
            <a:r>
              <a:rPr kumimoji="1" lang="de-DE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lvl="2"/>
            <a:r>
              <a:rPr kumimoji="1" lang="zh-CN" altLang="de-DE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可设置</a:t>
            </a:r>
            <a:r>
              <a: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保存自动编译，或者文件有变化就自动编译</a:t>
            </a:r>
            <a:endParaRPr kumimoji="1" lang="de-DE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en-US" altLang="zh-CN" dirty="0">
              <a:latin typeface="Microsoft YaHei" panose="020B0503020204020204" pitchFamily="34" charset="-122"/>
            </a:endParaRPr>
          </a:p>
          <a:p>
            <a:endParaRPr kumimoji="1" lang="en-US" altLang="zh-CN" dirty="0">
              <a:latin typeface="Microsoft YaHei" panose="020B0503020204020204" pitchFamily="34" charset="-122"/>
            </a:endParaRPr>
          </a:p>
          <a:p>
            <a:endParaRPr kumimoji="1" lang="en-US" altLang="zh-CN" dirty="0">
              <a:latin typeface="Microsoft YaHei" panose="020B0503020204020204" pitchFamily="34" charset="-122"/>
            </a:endParaRPr>
          </a:p>
          <a:p>
            <a:endParaRPr kumimoji="1" lang="en-US" altLang="zh-CN" dirty="0">
              <a:latin typeface="Microsoft YaHei" panose="020B0503020204020204" pitchFamily="34" charset="-122"/>
            </a:endParaRPr>
          </a:p>
          <a:p>
            <a:endParaRPr kumimoji="1" lang="en-US" altLang="zh-CN" dirty="0">
              <a:latin typeface="Microsoft YaHei" panose="020B0503020204020204" pitchFamily="34" charset="-122"/>
            </a:endParaRPr>
          </a:p>
          <a:p>
            <a:endParaRPr kumimoji="1" lang="en-US" altLang="zh-CN" dirty="0">
              <a:latin typeface="Microsoft YaHei" panose="020B0503020204020204" pitchFamily="34" charset="-122"/>
            </a:endParaRPr>
          </a:p>
          <a:p>
            <a:endParaRPr kumimoji="1" lang="en-US" altLang="zh-CN" dirty="0">
              <a:latin typeface="Microsoft YaHei" panose="020B0503020204020204" pitchFamily="34" charset="-122"/>
            </a:endParaRPr>
          </a:p>
          <a:p>
            <a:endParaRPr kumimoji="1" lang="en-US" altLang="zh-CN" dirty="0">
              <a:latin typeface="Microsoft YaHei" panose="020B0503020204020204" pitchFamily="34" charset="-122"/>
            </a:endParaRPr>
          </a:p>
          <a:p>
            <a:r>
              <a:rPr kumimoji="1" lang="zh-CN" altLang="de-DE" dirty="0">
                <a:latin typeface="Microsoft YaHei" panose="020B0503020204020204" pitchFamily="34" charset="-122"/>
              </a:rPr>
              <a:t>可</a:t>
            </a:r>
            <a:r>
              <a:rPr kumimoji="1" lang="zh-CN" altLang="en-US" dirty="0">
                <a:latin typeface="Microsoft YaHei" panose="020B0503020204020204" pitchFamily="34" charset="-122"/>
              </a:rPr>
              <a:t>安装 </a:t>
            </a:r>
            <a:r>
              <a:rPr kumimoji="1" lang="en-US" altLang="zh-CN" dirty="0">
                <a:latin typeface="Microsoft YaHei" panose="020B0503020204020204" pitchFamily="34" charset="-122"/>
              </a:rPr>
              <a:t>GitHub Copilot</a:t>
            </a:r>
            <a:r>
              <a:rPr kumimoji="1" lang="zh-CN" altLang="en-US" dirty="0">
                <a:latin typeface="Microsoft YaHei" panose="020B0503020204020204" pitchFamily="34" charset="-122"/>
              </a:rPr>
              <a:t> 插件 </a:t>
            </a:r>
            <a:r>
              <a:rPr kumimoji="1" lang="en-US" altLang="zh-CN" dirty="0">
                <a:latin typeface="Microsoft YaHei" panose="020B0503020204020204" pitchFamily="34" charset="-122"/>
              </a:rPr>
              <a:t>(</a:t>
            </a:r>
            <a:r>
              <a:rPr kumimoji="1" lang="zh-CN" altLang="en-US" dirty="0">
                <a:latin typeface="Microsoft YaHei" panose="020B0503020204020204" pitchFamily="34" charset="-122"/>
              </a:rPr>
              <a:t>非免费</a:t>
            </a:r>
            <a:r>
              <a:rPr kumimoji="1" lang="en-US" altLang="zh-CN" dirty="0">
                <a:latin typeface="Microsoft YaHei" panose="020B0503020204020204" pitchFamily="34" charset="-122"/>
              </a:rPr>
              <a:t>)</a:t>
            </a:r>
            <a:r>
              <a:rPr kumimoji="1" lang="zh-CN" altLang="en-US" dirty="0">
                <a:latin typeface="Microsoft YaHei" panose="020B0503020204020204" pitchFamily="34" charset="-122"/>
              </a:rPr>
              <a:t>：</a:t>
            </a:r>
            <a:r>
              <a:rPr kumimoji="1" lang="en-US" altLang="zh-CN" dirty="0">
                <a:latin typeface="Microsoft YaHei" panose="020B0503020204020204" pitchFamily="34" charset="-122"/>
              </a:rPr>
              <a:t>AI</a:t>
            </a:r>
            <a:r>
              <a:rPr kumimoji="1" lang="zh-CN" altLang="en-US" dirty="0">
                <a:latin typeface="Microsoft YaHei" panose="020B0503020204020204" pitchFamily="34" charset="-122"/>
              </a:rPr>
              <a:t> 加持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0917E59-8A0C-22E8-5AB4-BC5589EBCFD2}"/>
              </a:ext>
            </a:extLst>
          </p:cNvPr>
          <p:cNvGrpSpPr/>
          <p:nvPr/>
        </p:nvGrpSpPr>
        <p:grpSpPr>
          <a:xfrm>
            <a:off x="6906204" y="731201"/>
            <a:ext cx="4715080" cy="3096154"/>
            <a:chOff x="6803820" y="1031346"/>
            <a:chExt cx="5203124" cy="3181975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6C244CA6-248D-6B23-FF04-6E54E656D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5784" y="1031346"/>
              <a:ext cx="5091160" cy="318197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墨迹 4">
                  <a:extLst>
                    <a:ext uri="{FF2B5EF4-FFF2-40B4-BE49-F238E27FC236}">
                      <a16:creationId xmlns:a16="http://schemas.microsoft.com/office/drawing/2014/main" id="{96C7D83B-C3C2-C222-1DED-FD6A733924BE}"/>
                    </a:ext>
                  </a:extLst>
                </p14:cNvPr>
                <p14:cNvContentPartPr/>
                <p14:nvPr/>
              </p14:nvContentPartPr>
              <p14:xfrm>
                <a:off x="6803820" y="2263800"/>
                <a:ext cx="472680" cy="380880"/>
              </p14:xfrm>
            </p:contentPart>
          </mc:Choice>
          <mc:Fallback>
            <p:pic>
              <p:nvPicPr>
                <p:cNvPr id="5" name="墨迹 4">
                  <a:extLst>
                    <a:ext uri="{FF2B5EF4-FFF2-40B4-BE49-F238E27FC236}">
                      <a16:creationId xmlns:a16="http://schemas.microsoft.com/office/drawing/2014/main" id="{96C7D83B-C3C2-C222-1DED-FD6A733924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93890" y="2254555"/>
                  <a:ext cx="492143" cy="3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墨迹 6">
                  <a:extLst>
                    <a:ext uri="{FF2B5EF4-FFF2-40B4-BE49-F238E27FC236}">
                      <a16:creationId xmlns:a16="http://schemas.microsoft.com/office/drawing/2014/main" id="{6C89A2D1-02D9-EA48-62B7-A60F016BA79A}"/>
                    </a:ext>
                  </a:extLst>
                </p14:cNvPr>
                <p14:cNvContentPartPr/>
                <p14:nvPr/>
              </p14:nvContentPartPr>
              <p14:xfrm>
                <a:off x="7360740" y="1452360"/>
                <a:ext cx="2377080" cy="506160"/>
              </p14:xfrm>
            </p:contentPart>
          </mc:Choice>
          <mc:Fallback>
            <p:pic>
              <p:nvPicPr>
                <p:cNvPr id="7" name="墨迹 6">
                  <a:extLst>
                    <a:ext uri="{FF2B5EF4-FFF2-40B4-BE49-F238E27FC236}">
                      <a16:creationId xmlns:a16="http://schemas.microsoft.com/office/drawing/2014/main" id="{6C89A2D1-02D9-EA48-62B7-A60F016BA7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51206" y="1443110"/>
                  <a:ext cx="2396545" cy="524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66FE3048-B1E0-DA3A-77DB-6F81A0B7736F}"/>
                    </a:ext>
                  </a:extLst>
                </p14:cNvPr>
                <p14:cNvContentPartPr/>
                <p14:nvPr/>
              </p14:nvContentPartPr>
              <p14:xfrm>
                <a:off x="10792260" y="2239680"/>
                <a:ext cx="360" cy="360"/>
              </p14:xfrm>
            </p:contentPart>
          </mc:Choice>
          <mc:Fallback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66FE3048-B1E0-DA3A-77DB-6F81A0B7736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783620" y="2230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F6EF41D-98F4-824C-F07F-F9BFD2984F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8400" y="4161235"/>
            <a:ext cx="3911600" cy="26315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A122725-16D9-5A4B-624D-63A408514E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9414" y="2946400"/>
            <a:ext cx="3944921" cy="292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3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F010BD-6A81-797F-71C2-B408A7DF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8E2054C-D79B-ACE7-3B46-8B256A92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VS code </a:t>
            </a:r>
            <a:r>
              <a:rPr kumimoji="1" lang="zh-CN" altLang="en-US" dirty="0"/>
              <a:t>配置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4F9DDC-FF24-78E4-1310-75D08F66A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27" y="731201"/>
            <a:ext cx="10515600" cy="5947949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latin typeface="Microsoft YaHei" panose="020B0503020204020204" pitchFamily="34" charset="-122"/>
              </a:rPr>
              <a:t>点击 </a:t>
            </a:r>
            <a:r>
              <a:rPr kumimoji="1" lang="en-US" altLang="zh-CN" dirty="0">
                <a:latin typeface="Microsoft YaHei" panose="020B0503020204020204" pitchFamily="34" charset="-122"/>
              </a:rPr>
              <a:t>View</a:t>
            </a:r>
            <a:r>
              <a:rPr kumimoji="1" lang="zh-CN" altLang="en-US" dirty="0">
                <a:latin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</a:rPr>
              <a:t>LaTeX</a:t>
            </a:r>
            <a:r>
              <a:rPr kumimoji="1" lang="zh-CN" altLang="en-US" dirty="0">
                <a:latin typeface="Microsoft YaHei" panose="020B0503020204020204" pitchFamily="34" charset="-122"/>
              </a:rPr>
              <a:t> </a:t>
            </a:r>
            <a:r>
              <a:rPr kumimoji="1" lang="en-US" altLang="zh-CN" dirty="0">
                <a:latin typeface="Microsoft YaHei" panose="020B0503020204020204" pitchFamily="34" charset="-122"/>
              </a:rPr>
              <a:t>PDF file</a:t>
            </a:r>
            <a:r>
              <a:rPr kumimoji="1" lang="zh-CN" altLang="en-US" dirty="0">
                <a:latin typeface="Microsoft YaHei" panose="020B0503020204020204" pitchFamily="34" charset="-122"/>
              </a:rPr>
              <a:t>，可实现 </a:t>
            </a:r>
            <a:r>
              <a:rPr kumimoji="1" lang="en-US" altLang="zh-CN" dirty="0" err="1">
                <a:latin typeface="Microsoft YaHei" panose="020B0503020204020204" pitchFamily="34" charset="-122"/>
              </a:rPr>
              <a:t>tex</a:t>
            </a:r>
            <a:r>
              <a:rPr kumimoji="1" lang="zh-CN" altLang="en-US" dirty="0">
                <a:latin typeface="Microsoft YaHei" panose="020B0503020204020204" pitchFamily="34" charset="-122"/>
              </a:rPr>
              <a:t> 源文件和 </a:t>
            </a:r>
            <a:r>
              <a:rPr kumimoji="1" lang="en-US" altLang="zh-CN" dirty="0">
                <a:latin typeface="Microsoft YaHei" panose="020B0503020204020204" pitchFamily="34" charset="-122"/>
              </a:rPr>
              <a:t>pdf</a:t>
            </a:r>
            <a:r>
              <a:rPr kumimoji="1" lang="zh-CN" altLang="en-US" dirty="0">
                <a:latin typeface="Microsoft YaHei" panose="020B0503020204020204" pitchFamily="34" charset="-122"/>
              </a:rPr>
              <a:t> 文件同屏显示，分屏线可拖拽调整</a:t>
            </a:r>
            <a:endParaRPr kumimoji="1"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3ACBB9F-E66A-1864-0F27-D6DC65822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6" y="1367019"/>
            <a:ext cx="11537044" cy="5465977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C43BAB73-7DAA-B255-35E5-8C139DACD969}"/>
              </a:ext>
            </a:extLst>
          </p:cNvPr>
          <p:cNvSpPr/>
          <p:nvPr/>
        </p:nvSpPr>
        <p:spPr>
          <a:xfrm>
            <a:off x="5867400" y="1206500"/>
            <a:ext cx="381000" cy="901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751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F010BD-6A81-797F-71C2-B408A7DF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8E2054C-D79B-ACE7-3B46-8B256A92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VS code </a:t>
            </a:r>
            <a:r>
              <a:rPr kumimoji="1" lang="zh-CN" altLang="en-US" dirty="0"/>
              <a:t>配置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66FE3048-B1E0-DA3A-77DB-6F81A0B7736F}"/>
                  </a:ext>
                </a:extLst>
              </p14:cNvPr>
              <p14:cNvContentPartPr/>
              <p14:nvPr/>
            </p14:nvContentPartPr>
            <p14:xfrm>
              <a:off x="10792260" y="2239680"/>
              <a:ext cx="360" cy="360"/>
            </p14:xfrm>
          </p:contentPart>
        </mc:Choice>
        <mc:Fallback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66FE3048-B1E0-DA3A-77DB-6F81A0B773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83260" y="223068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CE6D101C-AD6D-4034-F8C2-CAD21250D313}"/>
              </a:ext>
            </a:extLst>
          </p:cNvPr>
          <p:cNvSpPr txBox="1"/>
          <p:nvPr/>
        </p:nvSpPr>
        <p:spPr>
          <a:xfrm>
            <a:off x="704193" y="115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A05E1D-9B98-E75D-A1CA-D3C72E8EECEF}"/>
              </a:ext>
            </a:extLst>
          </p:cNvPr>
          <p:cNvSpPr txBox="1"/>
          <p:nvPr/>
        </p:nvSpPr>
        <p:spPr>
          <a:xfrm>
            <a:off x="3937937" y="1124923"/>
            <a:ext cx="323999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altLang="zh-CN" sz="900" dirty="0"/>
              <a:t>"latex-</a:t>
            </a:r>
            <a:r>
              <a:rPr kumimoji="1" lang="de-DE" altLang="zh-CN" sz="900" dirty="0" err="1"/>
              <a:t>workshop.latex.recipes</a:t>
            </a:r>
            <a:r>
              <a:rPr kumimoji="1" lang="de-DE" altLang="zh-CN" sz="900" dirty="0"/>
              <a:t>": [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latexmk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tools</a:t>
            </a:r>
            <a:r>
              <a:rPr kumimoji="1" lang="de-DE" altLang="zh-CN" sz="900" dirty="0"/>
              <a:t>": ["</a:t>
            </a:r>
            <a:r>
              <a:rPr kumimoji="1" lang="de-DE" altLang="zh-CN" sz="900" dirty="0" err="1"/>
              <a:t>latexmk</a:t>
            </a:r>
            <a:r>
              <a:rPr kumimoji="1" lang="de-DE" altLang="zh-CN" sz="900" dirty="0"/>
              <a:t>"]</a:t>
            </a:r>
          </a:p>
          <a:p>
            <a:r>
              <a:rPr kumimoji="1" lang="de-DE" altLang="zh-CN" sz="900" dirty="0"/>
              <a:t>    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latexmkxe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tools</a:t>
            </a:r>
            <a:r>
              <a:rPr kumimoji="1" lang="de-DE" altLang="zh-CN" sz="900" dirty="0"/>
              <a:t>": ["</a:t>
            </a:r>
            <a:r>
              <a:rPr kumimoji="1" lang="de-DE" altLang="zh-CN" sz="900" dirty="0" err="1"/>
              <a:t>latexmkxe</a:t>
            </a:r>
            <a:r>
              <a:rPr kumimoji="1" lang="de-DE" altLang="zh-CN" sz="900" dirty="0"/>
              <a:t>"]</a:t>
            </a:r>
          </a:p>
          <a:p>
            <a:r>
              <a:rPr kumimoji="1" lang="de-DE" altLang="zh-CN" sz="900" dirty="0"/>
              <a:t>    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latexmkpdf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tools</a:t>
            </a:r>
            <a:r>
              <a:rPr kumimoji="1" lang="de-DE" altLang="zh-CN" sz="900" dirty="0"/>
              <a:t>": ["</a:t>
            </a:r>
            <a:r>
              <a:rPr kumimoji="1" lang="de-DE" altLang="zh-CN" sz="900" dirty="0" err="1"/>
              <a:t>latexmkpdf</a:t>
            </a:r>
            <a:r>
              <a:rPr kumimoji="1" lang="de-DE" altLang="zh-CN" sz="900" dirty="0"/>
              <a:t>"]</a:t>
            </a:r>
          </a:p>
          <a:p>
            <a:r>
              <a:rPr kumimoji="1" lang="de-DE" altLang="zh-CN" sz="900" dirty="0"/>
              <a:t>    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pdflatex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tools</a:t>
            </a:r>
            <a:r>
              <a:rPr kumimoji="1" lang="de-DE" altLang="zh-CN" sz="900" dirty="0"/>
              <a:t>": ["</a:t>
            </a:r>
            <a:r>
              <a:rPr kumimoji="1" lang="de-DE" altLang="zh-CN" sz="900" dirty="0" err="1"/>
              <a:t>pdflatex</a:t>
            </a:r>
            <a:r>
              <a:rPr kumimoji="1" lang="de-DE" altLang="zh-CN" sz="900" dirty="0"/>
              <a:t>"]</a:t>
            </a:r>
          </a:p>
          <a:p>
            <a:r>
              <a:rPr kumimoji="1" lang="de-DE" altLang="zh-CN" sz="900" dirty="0"/>
              <a:t>    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tools</a:t>
            </a:r>
            <a:r>
              <a:rPr kumimoji="1" lang="de-DE" altLang="zh-CN" sz="900" dirty="0"/>
              <a:t>": ["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"]</a:t>
            </a:r>
          </a:p>
          <a:p>
            <a:r>
              <a:rPr kumimoji="1" lang="de-DE" altLang="zh-CN" sz="900" dirty="0"/>
              <a:t>    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pdflatex</a:t>
            </a:r>
            <a:r>
              <a:rPr kumimoji="1" lang="de-DE" altLang="zh-CN" sz="900" dirty="0"/>
              <a:t> -&gt; </a:t>
            </a:r>
            <a:r>
              <a:rPr kumimoji="1" lang="de-DE" altLang="zh-CN" sz="900" dirty="0" err="1"/>
              <a:t>bibtex</a:t>
            </a:r>
            <a:r>
              <a:rPr kumimoji="1" lang="de-DE" altLang="zh-CN" sz="900" dirty="0"/>
              <a:t> -&gt; </a:t>
            </a:r>
            <a:r>
              <a:rPr kumimoji="1" lang="de-DE" altLang="zh-CN" sz="900" dirty="0" err="1"/>
              <a:t>pdflatex</a:t>
            </a:r>
            <a:r>
              <a:rPr kumimoji="1" lang="de-DE" altLang="zh-CN" sz="900" dirty="0"/>
              <a:t>*2",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tools</a:t>
            </a:r>
            <a:r>
              <a:rPr kumimoji="1" lang="de-DE" altLang="zh-CN" sz="900" dirty="0"/>
              <a:t>": ["</a:t>
            </a:r>
            <a:r>
              <a:rPr kumimoji="1" lang="de-DE" altLang="zh-CN" sz="900" dirty="0" err="1"/>
              <a:t>pdflatex</a:t>
            </a:r>
            <a:r>
              <a:rPr kumimoji="1" lang="de-DE" altLang="zh-CN" sz="900" dirty="0"/>
              <a:t>", "</a:t>
            </a:r>
            <a:r>
              <a:rPr kumimoji="1" lang="de-DE" altLang="zh-CN" sz="900" dirty="0" err="1"/>
              <a:t>bibtex</a:t>
            </a:r>
            <a:r>
              <a:rPr kumimoji="1" lang="de-DE" altLang="zh-CN" sz="900" dirty="0"/>
              <a:t>", "</a:t>
            </a:r>
            <a:r>
              <a:rPr kumimoji="1" lang="de-DE" altLang="zh-CN" sz="900" dirty="0" err="1"/>
              <a:t>pdflatex</a:t>
            </a:r>
            <a:r>
              <a:rPr kumimoji="1" lang="de-DE" altLang="zh-CN" sz="900" dirty="0"/>
              <a:t>", "</a:t>
            </a:r>
            <a:r>
              <a:rPr kumimoji="1" lang="de-DE" altLang="zh-CN" sz="900" dirty="0" err="1"/>
              <a:t>pdflatex</a:t>
            </a:r>
            <a:r>
              <a:rPr kumimoji="1" lang="de-DE" altLang="zh-CN" sz="900" dirty="0"/>
              <a:t>"]</a:t>
            </a:r>
          </a:p>
          <a:p>
            <a:r>
              <a:rPr kumimoji="1" lang="de-DE" altLang="zh-CN" sz="900" dirty="0"/>
              <a:t>    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 -&gt; </a:t>
            </a:r>
            <a:r>
              <a:rPr kumimoji="1" lang="de-DE" altLang="zh-CN" sz="900" dirty="0" err="1"/>
              <a:t>bibtex</a:t>
            </a:r>
            <a:r>
              <a:rPr kumimoji="1" lang="de-DE" altLang="zh-CN" sz="900" dirty="0"/>
              <a:t> -&gt; 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*2",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tools</a:t>
            </a:r>
            <a:r>
              <a:rPr kumimoji="1" lang="de-DE" altLang="zh-CN" sz="900" dirty="0"/>
              <a:t>": ["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", "</a:t>
            </a:r>
            <a:r>
              <a:rPr kumimoji="1" lang="de-DE" altLang="zh-CN" sz="900" dirty="0" err="1"/>
              <a:t>bibtex</a:t>
            </a:r>
            <a:r>
              <a:rPr kumimoji="1" lang="de-DE" altLang="zh-CN" sz="900" dirty="0"/>
              <a:t>", 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", 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"]</a:t>
            </a:r>
          </a:p>
          <a:p>
            <a:r>
              <a:rPr kumimoji="1" lang="de-DE" altLang="zh-CN" sz="900" dirty="0"/>
              <a:t>    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xebiber</a:t>
            </a:r>
            <a:r>
              <a:rPr kumimoji="1" lang="de-DE" altLang="zh-CN" sz="900" dirty="0"/>
              <a:t> -&gt; </a:t>
            </a:r>
            <a:r>
              <a:rPr kumimoji="1" lang="de-DE" altLang="zh-CN" sz="900" dirty="0" err="1"/>
              <a:t>idx</a:t>
            </a:r>
            <a:r>
              <a:rPr kumimoji="1" lang="de-DE" altLang="zh-CN" sz="900" dirty="0"/>
              <a:t> -&gt; </a:t>
            </a:r>
            <a:r>
              <a:rPr kumimoji="1" lang="de-DE" altLang="zh-CN" sz="900" dirty="0" err="1"/>
              <a:t>xe</a:t>
            </a:r>
            <a:r>
              <a:rPr kumimoji="1" lang="de-DE" altLang="zh-CN" sz="900" dirty="0"/>
              <a:t>*2",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tools</a:t>
            </a:r>
            <a:r>
              <a:rPr kumimoji="1" lang="de-DE" altLang="zh-CN" sz="900" dirty="0"/>
              <a:t>": ["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", "</a:t>
            </a:r>
            <a:r>
              <a:rPr kumimoji="1" lang="de-DE" altLang="zh-CN" sz="900" dirty="0" err="1"/>
              <a:t>biber</a:t>
            </a:r>
            <a:r>
              <a:rPr kumimoji="1" lang="de-DE" altLang="zh-CN" sz="900" dirty="0"/>
              <a:t>", "</a:t>
            </a:r>
            <a:r>
              <a:rPr kumimoji="1" lang="de-DE" altLang="zh-CN" sz="900" dirty="0" err="1"/>
              <a:t>makeindex</a:t>
            </a:r>
            <a:r>
              <a:rPr kumimoji="1" lang="de-DE" altLang="zh-CN" sz="900" dirty="0"/>
              <a:t>", 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", 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"]</a:t>
            </a:r>
          </a:p>
          <a:p>
            <a:r>
              <a:rPr kumimoji="1" lang="de-DE" altLang="zh-CN" sz="900" dirty="0"/>
              <a:t>    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xebiber</a:t>
            </a:r>
            <a:r>
              <a:rPr kumimoji="1" lang="de-DE" altLang="zh-CN" sz="900" dirty="0"/>
              <a:t> -&gt; </a:t>
            </a:r>
            <a:r>
              <a:rPr kumimoji="1" lang="de-DE" altLang="zh-CN" sz="900" dirty="0" err="1"/>
              <a:t>xe</a:t>
            </a:r>
            <a:r>
              <a:rPr kumimoji="1" lang="de-DE" altLang="zh-CN" sz="900" dirty="0"/>
              <a:t>*2",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tools</a:t>
            </a:r>
            <a:r>
              <a:rPr kumimoji="1" lang="de-DE" altLang="zh-CN" sz="900" dirty="0"/>
              <a:t>": ["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", "</a:t>
            </a:r>
            <a:r>
              <a:rPr kumimoji="1" lang="de-DE" altLang="zh-CN" sz="900" dirty="0" err="1"/>
              <a:t>biber</a:t>
            </a:r>
            <a:r>
              <a:rPr kumimoji="1" lang="de-DE" altLang="zh-CN" sz="900" dirty="0"/>
              <a:t>", 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", 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"]</a:t>
            </a:r>
          </a:p>
          <a:p>
            <a:r>
              <a:rPr kumimoji="1" lang="de-DE" altLang="zh-CN" sz="900" dirty="0"/>
              <a:t>    }</a:t>
            </a:r>
          </a:p>
          <a:p>
            <a:r>
              <a:rPr kumimoji="1" lang="de-DE" altLang="zh-CN" sz="900" dirty="0"/>
              <a:t>  ],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08E6DB5-0D1D-982B-F572-D1038C92AD9C}"/>
              </a:ext>
            </a:extLst>
          </p:cNvPr>
          <p:cNvSpPr txBox="1"/>
          <p:nvPr/>
        </p:nvSpPr>
        <p:spPr>
          <a:xfrm>
            <a:off x="7514447" y="839216"/>
            <a:ext cx="28321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de-DE" altLang="zh-CN" sz="900" dirty="0"/>
              <a:t>"latex-</a:t>
            </a:r>
            <a:r>
              <a:rPr kumimoji="1" lang="de-DE" altLang="zh-CN" sz="900" dirty="0" err="1"/>
              <a:t>workshop.latex.tools</a:t>
            </a:r>
            <a:r>
              <a:rPr kumimoji="1" lang="de-DE" altLang="zh-CN" sz="900" dirty="0"/>
              <a:t>": [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latexmk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command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latexmk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args</a:t>
            </a:r>
            <a:r>
              <a:rPr kumimoji="1" lang="de-DE" altLang="zh-CN" sz="900" dirty="0"/>
              <a:t>": [</a:t>
            </a:r>
          </a:p>
          <a:p>
            <a:r>
              <a:rPr kumimoji="1" lang="de-DE" altLang="zh-CN" sz="900" dirty="0"/>
              <a:t>        "-</a:t>
            </a:r>
            <a:r>
              <a:rPr kumimoji="1" lang="de-DE" altLang="zh-CN" sz="900" dirty="0" err="1"/>
              <a:t>synctex</a:t>
            </a:r>
            <a:r>
              <a:rPr kumimoji="1" lang="de-DE" altLang="zh-CN" sz="900" dirty="0"/>
              <a:t>=1",</a:t>
            </a:r>
          </a:p>
          <a:p>
            <a:r>
              <a:rPr kumimoji="1" lang="de-DE" altLang="zh-CN" sz="900" dirty="0"/>
              <a:t>        "-</a:t>
            </a:r>
            <a:r>
              <a:rPr kumimoji="1" lang="de-DE" altLang="zh-CN" sz="900" dirty="0" err="1"/>
              <a:t>interaction</a:t>
            </a:r>
            <a:r>
              <a:rPr kumimoji="1" lang="de-DE" altLang="zh-CN" sz="900" dirty="0"/>
              <a:t>=</a:t>
            </a:r>
            <a:r>
              <a:rPr kumimoji="1" lang="de-DE" altLang="zh-CN" sz="900" dirty="0" err="1"/>
              <a:t>nonstopmode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  "-file-line-error",</a:t>
            </a:r>
          </a:p>
          <a:p>
            <a:r>
              <a:rPr kumimoji="1" lang="de-DE" altLang="zh-CN" sz="900" dirty="0"/>
              <a:t>        "-</a:t>
            </a:r>
            <a:r>
              <a:rPr kumimoji="1" lang="de-DE" altLang="zh-CN" sz="900" dirty="0" err="1"/>
              <a:t>pdf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  "%DOCFILE%"</a:t>
            </a:r>
          </a:p>
          <a:p>
            <a:r>
              <a:rPr kumimoji="1" lang="de-DE" altLang="zh-CN" sz="900" dirty="0"/>
              <a:t>      ]</a:t>
            </a:r>
          </a:p>
          <a:p>
            <a:r>
              <a:rPr kumimoji="1" lang="de-DE" altLang="zh-CN" sz="900" dirty="0"/>
              <a:t>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latexmkpdf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command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latexmk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args</a:t>
            </a:r>
            <a:r>
              <a:rPr kumimoji="1" lang="de-DE" altLang="zh-CN" sz="900" dirty="0"/>
              <a:t>": [</a:t>
            </a:r>
          </a:p>
          <a:p>
            <a:r>
              <a:rPr kumimoji="1" lang="de-DE" altLang="zh-CN" sz="900" dirty="0"/>
              <a:t>        "-</a:t>
            </a:r>
            <a:r>
              <a:rPr kumimoji="1" lang="de-DE" altLang="zh-CN" sz="900" dirty="0" err="1"/>
              <a:t>synctex</a:t>
            </a:r>
            <a:r>
              <a:rPr kumimoji="1" lang="de-DE" altLang="zh-CN" sz="900" dirty="0"/>
              <a:t>=1",</a:t>
            </a:r>
          </a:p>
          <a:p>
            <a:r>
              <a:rPr kumimoji="1" lang="de-DE" altLang="zh-CN" sz="900" dirty="0"/>
              <a:t>        "-</a:t>
            </a:r>
            <a:r>
              <a:rPr kumimoji="1" lang="de-DE" altLang="zh-CN" sz="900" dirty="0" err="1"/>
              <a:t>interaction</a:t>
            </a:r>
            <a:r>
              <a:rPr kumimoji="1" lang="de-DE" altLang="zh-CN" sz="900" dirty="0"/>
              <a:t>=</a:t>
            </a:r>
            <a:r>
              <a:rPr kumimoji="1" lang="de-DE" altLang="zh-CN" sz="900" dirty="0" err="1"/>
              <a:t>nonstopmode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  "-halt-on-error",</a:t>
            </a:r>
          </a:p>
          <a:p>
            <a:r>
              <a:rPr kumimoji="1" lang="de-DE" altLang="zh-CN" sz="900" dirty="0"/>
              <a:t>        "-file-line-error",</a:t>
            </a:r>
          </a:p>
          <a:p>
            <a:r>
              <a:rPr kumimoji="1" lang="de-DE" altLang="zh-CN" sz="900" dirty="0"/>
              <a:t>        "-</a:t>
            </a:r>
            <a:r>
              <a:rPr kumimoji="1" lang="de-DE" altLang="zh-CN" sz="900" dirty="0" err="1"/>
              <a:t>pdf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  "%DOCFILE%"</a:t>
            </a:r>
          </a:p>
          <a:p>
            <a:r>
              <a:rPr kumimoji="1" lang="de-DE" altLang="zh-CN" sz="900" dirty="0"/>
              <a:t>      ]</a:t>
            </a:r>
          </a:p>
          <a:p>
            <a:r>
              <a:rPr kumimoji="1" lang="de-DE" altLang="zh-CN" sz="900" dirty="0"/>
              <a:t>    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latexmkxe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command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latexmk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args</a:t>
            </a:r>
            <a:r>
              <a:rPr kumimoji="1" lang="de-DE" altLang="zh-CN" sz="900" dirty="0"/>
              <a:t>": [</a:t>
            </a:r>
          </a:p>
          <a:p>
            <a:r>
              <a:rPr kumimoji="1" lang="de-DE" altLang="zh-CN" sz="900" dirty="0"/>
              <a:t>        "-</a:t>
            </a:r>
            <a:r>
              <a:rPr kumimoji="1" lang="de-DE" altLang="zh-CN" sz="900" dirty="0" err="1"/>
              <a:t>synctex</a:t>
            </a:r>
            <a:r>
              <a:rPr kumimoji="1" lang="de-DE" altLang="zh-CN" sz="900" dirty="0"/>
              <a:t>=1",</a:t>
            </a:r>
          </a:p>
          <a:p>
            <a:r>
              <a:rPr kumimoji="1" lang="de-DE" altLang="zh-CN" sz="900" dirty="0"/>
              <a:t>        "-</a:t>
            </a:r>
            <a:r>
              <a:rPr kumimoji="1" lang="de-DE" altLang="zh-CN" sz="900" dirty="0" err="1"/>
              <a:t>interaction</a:t>
            </a:r>
            <a:r>
              <a:rPr kumimoji="1" lang="de-DE" altLang="zh-CN" sz="900" dirty="0"/>
              <a:t>=</a:t>
            </a:r>
            <a:r>
              <a:rPr kumimoji="1" lang="de-DE" altLang="zh-CN" sz="900" dirty="0" err="1"/>
              <a:t>nonstopmode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  "-halt-on-error",</a:t>
            </a:r>
          </a:p>
          <a:p>
            <a:r>
              <a:rPr kumimoji="1" lang="de-DE" altLang="zh-CN" sz="900" dirty="0"/>
              <a:t>        "-file-line-error",</a:t>
            </a:r>
          </a:p>
          <a:p>
            <a:r>
              <a:rPr kumimoji="1" lang="de-DE" altLang="zh-CN" sz="900" dirty="0"/>
              <a:t>        "-</a:t>
            </a:r>
            <a:r>
              <a:rPr kumimoji="1" lang="de-DE" altLang="zh-CN" sz="900" dirty="0" err="1"/>
              <a:t>pdfxe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  "%DOCFILE%"</a:t>
            </a:r>
          </a:p>
          <a:p>
            <a:r>
              <a:rPr kumimoji="1" lang="de-DE" altLang="zh-CN" sz="900" dirty="0"/>
              <a:t>      ]</a:t>
            </a:r>
          </a:p>
          <a:p>
            <a:r>
              <a:rPr kumimoji="1" lang="de-DE" altLang="zh-CN" sz="900" dirty="0"/>
              <a:t>    },</a:t>
            </a:r>
          </a:p>
          <a:p>
            <a:r>
              <a:rPr kumimoji="1" lang="de-DE" altLang="zh-CN" sz="900" dirty="0"/>
              <a:t>   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20B4358-0F82-1E39-C2C8-3278461EE9F6}"/>
              </a:ext>
            </a:extLst>
          </p:cNvPr>
          <p:cNvSpPr txBox="1"/>
          <p:nvPr/>
        </p:nvSpPr>
        <p:spPr>
          <a:xfrm>
            <a:off x="9735241" y="1525470"/>
            <a:ext cx="2114038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de-DE" altLang="zh-CN" sz="900" dirty="0"/>
              <a:t>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command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xelatex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args</a:t>
            </a:r>
            <a:r>
              <a:rPr kumimoji="1" lang="de-DE" altLang="zh-CN" sz="900" dirty="0"/>
              <a:t>": [</a:t>
            </a:r>
          </a:p>
          <a:p>
            <a:r>
              <a:rPr kumimoji="1" lang="de-DE" altLang="zh-CN" sz="900" dirty="0"/>
              <a:t>        "-</a:t>
            </a:r>
            <a:r>
              <a:rPr kumimoji="1" lang="de-DE" altLang="zh-CN" sz="900" dirty="0" err="1"/>
              <a:t>synctex</a:t>
            </a:r>
            <a:r>
              <a:rPr kumimoji="1" lang="de-DE" altLang="zh-CN" sz="900" dirty="0"/>
              <a:t>=1",</a:t>
            </a:r>
          </a:p>
          <a:p>
            <a:r>
              <a:rPr kumimoji="1" lang="de-DE" altLang="zh-CN" sz="900" dirty="0"/>
              <a:t>        "-</a:t>
            </a:r>
            <a:r>
              <a:rPr kumimoji="1" lang="de-DE" altLang="zh-CN" sz="900" dirty="0" err="1"/>
              <a:t>interaction</a:t>
            </a:r>
            <a:r>
              <a:rPr kumimoji="1" lang="de-DE" altLang="zh-CN" sz="900" dirty="0"/>
              <a:t>=</a:t>
            </a:r>
            <a:r>
              <a:rPr kumimoji="1" lang="de-DE" altLang="zh-CN" sz="900" dirty="0" err="1"/>
              <a:t>nonstopmode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  "-file-line-error",</a:t>
            </a:r>
          </a:p>
          <a:p>
            <a:r>
              <a:rPr kumimoji="1" lang="de-DE" altLang="zh-CN" sz="900" dirty="0"/>
              <a:t>        "%DOCFILE%"</a:t>
            </a:r>
          </a:p>
          <a:p>
            <a:r>
              <a:rPr kumimoji="1" lang="de-DE" altLang="zh-CN" sz="900" dirty="0"/>
              <a:t>      ]</a:t>
            </a:r>
          </a:p>
          <a:p>
            <a:r>
              <a:rPr kumimoji="1" lang="de-DE" altLang="zh-CN" sz="900" dirty="0"/>
              <a:t>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pdflatex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command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pdflatex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args</a:t>
            </a:r>
            <a:r>
              <a:rPr kumimoji="1" lang="de-DE" altLang="zh-CN" sz="900" dirty="0"/>
              <a:t>": [</a:t>
            </a:r>
          </a:p>
          <a:p>
            <a:r>
              <a:rPr kumimoji="1" lang="de-DE" altLang="zh-CN" sz="900" dirty="0"/>
              <a:t>        "-</a:t>
            </a:r>
            <a:r>
              <a:rPr kumimoji="1" lang="de-DE" altLang="zh-CN" sz="900" dirty="0" err="1"/>
              <a:t>synctex</a:t>
            </a:r>
            <a:r>
              <a:rPr kumimoji="1" lang="de-DE" altLang="zh-CN" sz="900" dirty="0"/>
              <a:t>=1",</a:t>
            </a:r>
          </a:p>
          <a:p>
            <a:r>
              <a:rPr kumimoji="1" lang="de-DE" altLang="zh-CN" sz="900" dirty="0"/>
              <a:t>        "-</a:t>
            </a:r>
            <a:r>
              <a:rPr kumimoji="1" lang="de-DE" altLang="zh-CN" sz="900" dirty="0" err="1"/>
              <a:t>interaction</a:t>
            </a:r>
            <a:r>
              <a:rPr kumimoji="1" lang="de-DE" altLang="zh-CN" sz="900" dirty="0"/>
              <a:t>=</a:t>
            </a:r>
            <a:r>
              <a:rPr kumimoji="1" lang="de-DE" altLang="zh-CN" sz="900" dirty="0" err="1"/>
              <a:t>nonstopmode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  "-file-line-error",</a:t>
            </a:r>
          </a:p>
          <a:p>
            <a:r>
              <a:rPr kumimoji="1" lang="de-DE" altLang="zh-CN" sz="900" dirty="0"/>
              <a:t>        "%DOCFILE%"</a:t>
            </a:r>
          </a:p>
          <a:p>
            <a:r>
              <a:rPr kumimoji="1" lang="de-DE" altLang="zh-CN" sz="900" dirty="0"/>
              <a:t>      ]</a:t>
            </a:r>
          </a:p>
          <a:p>
            <a:r>
              <a:rPr kumimoji="1" lang="de-DE" altLang="zh-CN" sz="900" dirty="0"/>
              <a:t>    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bibtex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command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bibtex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args</a:t>
            </a:r>
            <a:r>
              <a:rPr kumimoji="1" lang="de-DE" altLang="zh-CN" sz="900" dirty="0"/>
              <a:t>": ["%DOCFILE%"]</a:t>
            </a:r>
          </a:p>
          <a:p>
            <a:r>
              <a:rPr kumimoji="1" lang="de-DE" altLang="zh-CN" sz="900" dirty="0"/>
              <a:t>    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biber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command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biber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args</a:t>
            </a:r>
            <a:r>
              <a:rPr kumimoji="1" lang="de-DE" altLang="zh-CN" sz="900" dirty="0"/>
              <a:t>": ["%DOCFILE%"]</a:t>
            </a:r>
          </a:p>
          <a:p>
            <a:r>
              <a:rPr kumimoji="1" lang="de-DE" altLang="zh-CN" sz="900" dirty="0"/>
              <a:t>    },</a:t>
            </a:r>
          </a:p>
          <a:p>
            <a:r>
              <a:rPr kumimoji="1" lang="de-DE" altLang="zh-CN" sz="900" dirty="0"/>
              <a:t>    {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name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makeindex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command</a:t>
            </a:r>
            <a:r>
              <a:rPr kumimoji="1" lang="de-DE" altLang="zh-CN" sz="900" dirty="0"/>
              <a:t>": "</a:t>
            </a:r>
            <a:r>
              <a:rPr kumimoji="1" lang="de-DE" altLang="zh-CN" sz="900" dirty="0" err="1"/>
              <a:t>makeindex</a:t>
            </a:r>
            <a:r>
              <a:rPr kumimoji="1" lang="de-DE" altLang="zh-CN" sz="900" dirty="0"/>
              <a:t>",</a:t>
            </a:r>
          </a:p>
          <a:p>
            <a:r>
              <a:rPr kumimoji="1" lang="de-DE" altLang="zh-CN" sz="900" dirty="0"/>
              <a:t>      "</a:t>
            </a:r>
            <a:r>
              <a:rPr kumimoji="1" lang="de-DE" altLang="zh-CN" sz="900" dirty="0" err="1"/>
              <a:t>args</a:t>
            </a:r>
            <a:r>
              <a:rPr kumimoji="1" lang="de-DE" altLang="zh-CN" sz="900" dirty="0"/>
              <a:t>": ["%DOCFILE%"]</a:t>
            </a:r>
          </a:p>
          <a:p>
            <a:r>
              <a:rPr kumimoji="1" lang="de-DE" altLang="zh-CN" sz="900" dirty="0"/>
              <a:t>    }</a:t>
            </a:r>
          </a:p>
          <a:p>
            <a:r>
              <a:rPr kumimoji="1" lang="de-DE" altLang="zh-CN" sz="900" dirty="0"/>
              <a:t>  ],</a:t>
            </a:r>
            <a:endParaRPr lang="zh-CN" altLang="en-US" sz="9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6241584-8C32-A2E5-24A0-70577094A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50" y="798786"/>
            <a:ext cx="2483059" cy="2070538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:a16="http://schemas.microsoft.com/office/drawing/2014/main" id="{103F441E-0784-81A3-FC44-458BD1472610}"/>
              </a:ext>
            </a:extLst>
          </p:cNvPr>
          <p:cNvSpPr/>
          <p:nvPr/>
        </p:nvSpPr>
        <p:spPr>
          <a:xfrm>
            <a:off x="536028" y="1261241"/>
            <a:ext cx="714703" cy="189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ABFA13D-BF7A-76C6-7E16-4FDE7786BF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7163"/>
          <a:stretch/>
        </p:blipFill>
        <p:spPr>
          <a:xfrm>
            <a:off x="42844" y="2869324"/>
            <a:ext cx="2823851" cy="1642679"/>
          </a:xfrm>
          <a:prstGeom prst="rect">
            <a:avLst/>
          </a:prstGeom>
        </p:spPr>
      </p:pic>
      <p:sp>
        <p:nvSpPr>
          <p:cNvPr id="21" name="椭圆 20">
            <a:extLst>
              <a:ext uri="{FF2B5EF4-FFF2-40B4-BE49-F238E27FC236}">
                <a16:creationId xmlns:a16="http://schemas.microsoft.com/office/drawing/2014/main" id="{1975EEF7-04E7-D2A1-CA04-165356DA5DF1}"/>
              </a:ext>
            </a:extLst>
          </p:cNvPr>
          <p:cNvSpPr/>
          <p:nvPr/>
        </p:nvSpPr>
        <p:spPr>
          <a:xfrm>
            <a:off x="176545" y="4215445"/>
            <a:ext cx="1240026" cy="322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7633FFB-F73B-F5CF-521C-62E50827C742}"/>
              </a:ext>
            </a:extLst>
          </p:cNvPr>
          <p:cNvSpPr txBox="1"/>
          <p:nvPr/>
        </p:nvSpPr>
        <p:spPr>
          <a:xfrm>
            <a:off x="2856010" y="61412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我的配置文件中的相关设置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052B1CDA-46A8-6C71-9250-05F81C3B0D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55441"/>
            <a:ext cx="3601418" cy="1846036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B745EA4C-8547-36F1-E8FE-655E582F3E8F}"/>
              </a:ext>
            </a:extLst>
          </p:cNvPr>
          <p:cNvSpPr/>
          <p:nvPr/>
        </p:nvSpPr>
        <p:spPr>
          <a:xfrm>
            <a:off x="0" y="4866291"/>
            <a:ext cx="3712151" cy="451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左大括号 24">
            <a:extLst>
              <a:ext uri="{FF2B5EF4-FFF2-40B4-BE49-F238E27FC236}">
                <a16:creationId xmlns:a16="http://schemas.microsoft.com/office/drawing/2014/main" id="{5C781F4E-B486-1172-55BA-FE1E68B0B03E}"/>
              </a:ext>
            </a:extLst>
          </p:cNvPr>
          <p:cNvSpPr/>
          <p:nvPr/>
        </p:nvSpPr>
        <p:spPr>
          <a:xfrm>
            <a:off x="3712151" y="1156138"/>
            <a:ext cx="271505" cy="5324097"/>
          </a:xfrm>
          <a:prstGeom prst="leftBrace">
            <a:avLst>
              <a:gd name="adj1" fmla="val 8333"/>
              <a:gd name="adj2" fmla="val 7309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361472F-76C7-4957-E276-88C8969F4E7D}"/>
              </a:ext>
            </a:extLst>
          </p:cNvPr>
          <p:cNvSpPr/>
          <p:nvPr/>
        </p:nvSpPr>
        <p:spPr>
          <a:xfrm>
            <a:off x="-1" y="5349766"/>
            <a:ext cx="3712151" cy="139251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4940B42-C580-79A2-3CD1-6970B61AB15B}"/>
              </a:ext>
            </a:extLst>
          </p:cNvPr>
          <p:cNvSpPr/>
          <p:nvPr/>
        </p:nvSpPr>
        <p:spPr>
          <a:xfrm>
            <a:off x="3983656" y="1124923"/>
            <a:ext cx="3089806" cy="5355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B969204-FE66-42D2-4CD9-C1D935802B7F}"/>
              </a:ext>
            </a:extLst>
          </p:cNvPr>
          <p:cNvSpPr/>
          <p:nvPr/>
        </p:nvSpPr>
        <p:spPr>
          <a:xfrm>
            <a:off x="7514447" y="839216"/>
            <a:ext cx="4015401" cy="57402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07CFC917-0DC4-2D96-78C7-894F9BB774DC}"/>
              </a:ext>
            </a:extLst>
          </p:cNvPr>
          <p:cNvCxnSpPr/>
          <p:nvPr/>
        </p:nvCxnSpPr>
        <p:spPr>
          <a:xfrm>
            <a:off x="3712150" y="6579476"/>
            <a:ext cx="3802297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7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F010BD-6A81-797F-71C2-B408A7DF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9F7-FCF1-4EB7-B566-BBDAC45E6C5F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8E2054C-D79B-ACE7-3B46-8B256A921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VS code </a:t>
            </a:r>
            <a:r>
              <a:rPr kumimoji="1" lang="zh-CN" altLang="en-US" dirty="0"/>
              <a:t>配置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862B6C5-D70A-FFFD-B7FE-12B591B3EFB0}"/>
              </a:ext>
            </a:extLst>
          </p:cNvPr>
          <p:cNvSpPr txBox="1"/>
          <p:nvPr/>
        </p:nvSpPr>
        <p:spPr>
          <a:xfrm>
            <a:off x="241738" y="756744"/>
            <a:ext cx="6464705" cy="387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itchFamily="2" charset="2"/>
              <a:buChar char="l"/>
            </a:pPr>
            <a:r>
              <a:rPr kumimoji="1" lang="zh-CN" altLang="en-US" dirty="0"/>
              <a:t>在 </a:t>
            </a:r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</a:t>
            </a:r>
            <a:r>
              <a:rPr kumimoji="1" lang="zh-CN" altLang="en-US" dirty="0"/>
              <a:t> 中安装 </a:t>
            </a:r>
            <a:r>
              <a:rPr kumimoji="1" lang="en-US" altLang="zh-CN" dirty="0"/>
              <a:t>Zotero</a:t>
            </a:r>
            <a:r>
              <a:rPr kumimoji="1" lang="zh-CN" altLang="en-US" dirty="0"/>
              <a:t> </a:t>
            </a:r>
            <a:r>
              <a:rPr kumimoji="1" lang="en-US" altLang="zh-CN" dirty="0"/>
              <a:t>Cite</a:t>
            </a:r>
            <a:r>
              <a:rPr kumimoji="1" lang="zh-CN" altLang="en-US" dirty="0"/>
              <a:t> 插件</a:t>
            </a:r>
            <a:endParaRPr kumimoji="1" lang="en-US" altLang="zh-CN" dirty="0"/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l"/>
            </a:pPr>
            <a:r>
              <a:rPr kumimoji="1" lang="zh-CN" altLang="en-US" dirty="0"/>
              <a:t>设置快捷方式实现快速插入自己的 </a:t>
            </a:r>
            <a:r>
              <a:rPr kumimoji="1" lang="en-US" altLang="zh-CN" dirty="0"/>
              <a:t>Zotero</a:t>
            </a:r>
            <a:r>
              <a:rPr kumimoji="1" lang="zh-CN" altLang="en-US" dirty="0"/>
              <a:t> 文献库中的任意文献并自动更新 </a:t>
            </a:r>
            <a:r>
              <a:rPr kumimoji="1" lang="en-US" altLang="zh-CN" dirty="0"/>
              <a:t>bib</a:t>
            </a:r>
            <a:r>
              <a:rPr kumimoji="1" lang="zh-CN" altLang="en-US" dirty="0"/>
              <a:t> 文件</a:t>
            </a:r>
            <a:endParaRPr kumimoji="1" lang="en-US" altLang="zh-CN" dirty="0"/>
          </a:p>
          <a:p>
            <a:pPr marL="742950" lvl="1" indent="-285750">
              <a:lnSpc>
                <a:spcPct val="125000"/>
              </a:lnSpc>
              <a:buFont typeface="Wingdings" pitchFamily="2" charset="2"/>
              <a:buChar char="l"/>
            </a:pPr>
            <a:r>
              <a:rPr kumimoji="1" lang="zh-CN" altLang="en-US" dirty="0"/>
              <a:t>在 </a:t>
            </a:r>
            <a:r>
              <a:rPr kumimoji="1" lang="en-US" altLang="zh-CN" dirty="0"/>
              <a:t>Command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Palette…</a:t>
            </a:r>
            <a:r>
              <a:rPr kumimoji="1" lang="zh-CN" altLang="en-US" dirty="0"/>
              <a:t> 中搜索找到 </a:t>
            </a:r>
            <a:r>
              <a:rPr kumimoji="1" lang="en-US" altLang="zh-CN" dirty="0"/>
              <a:t>Preference:</a:t>
            </a:r>
            <a:r>
              <a:rPr kumimoji="1" lang="zh-CN" altLang="en-US" dirty="0"/>
              <a:t> </a:t>
            </a:r>
            <a:r>
              <a:rPr kumimoji="1" lang="en-US" altLang="zh-CN" dirty="0"/>
              <a:t>Open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Keyboard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Shortcuts</a:t>
            </a:r>
            <a:r>
              <a:rPr kumimoji="1" lang="zh-CN" altLang="en-US" dirty="0"/>
              <a:t>，点开</a:t>
            </a:r>
            <a:endParaRPr kumimoji="1" lang="en-US" altLang="zh-CN" dirty="0"/>
          </a:p>
          <a:p>
            <a:pPr marL="742950" lvl="1" indent="-285750">
              <a:lnSpc>
                <a:spcPct val="125000"/>
              </a:lnSpc>
              <a:buFont typeface="Wingdings" pitchFamily="2" charset="2"/>
              <a:buChar char="l"/>
            </a:pPr>
            <a:r>
              <a:rPr kumimoji="1" lang="zh-CN" altLang="en-US" dirty="0"/>
              <a:t>在其中，找到 </a:t>
            </a:r>
            <a:r>
              <a:rPr kumimoji="1" lang="en-US" altLang="zh-CN" dirty="0"/>
              <a:t>Zotero</a:t>
            </a:r>
            <a:r>
              <a:rPr kumimoji="1" lang="zh-CN" altLang="en-US" dirty="0"/>
              <a:t> </a:t>
            </a:r>
            <a:r>
              <a:rPr kumimoji="1" lang="en-US" altLang="zh-CN" dirty="0"/>
              <a:t>Cite:</a:t>
            </a:r>
            <a:r>
              <a:rPr kumimoji="1" lang="zh-CN" altLang="en-US" dirty="0"/>
              <a:t> </a:t>
            </a:r>
            <a:r>
              <a:rPr kumimoji="1" lang="de-DE" altLang="zh-CN" dirty="0" err="1"/>
              <a:t>Cite</a:t>
            </a:r>
            <a:r>
              <a:rPr kumimoji="1" lang="de-DE" altLang="zh-CN" dirty="0"/>
              <a:t> and Create </a:t>
            </a:r>
            <a:r>
              <a:rPr kumimoji="1" lang="de-DE" altLang="zh-CN" dirty="0" err="1"/>
              <a:t>Bibliography</a:t>
            </a:r>
            <a:r>
              <a:rPr kumimoji="1" lang="de-DE" altLang="zh-CN" dirty="0"/>
              <a:t> </a:t>
            </a:r>
            <a:r>
              <a:rPr kumimoji="1" lang="de-DE" altLang="zh-CN" dirty="0" err="1"/>
              <a:t>for</a:t>
            </a:r>
            <a:r>
              <a:rPr kumimoji="1" lang="de-DE" altLang="zh-CN" dirty="0"/>
              <a:t> </a:t>
            </a:r>
            <a:r>
              <a:rPr kumimoji="1" lang="de-DE" altLang="zh-CN" dirty="0" err="1"/>
              <a:t>Pandoc</a:t>
            </a:r>
            <a:r>
              <a:rPr kumimoji="1" lang="de-DE" altLang="zh-CN" dirty="0"/>
              <a:t>/</a:t>
            </a:r>
            <a:r>
              <a:rPr kumimoji="1" lang="de-DE" altLang="zh-CN" dirty="0" err="1"/>
              <a:t>LaTeX</a:t>
            </a:r>
            <a:r>
              <a:rPr kumimoji="1" lang="zh-CN" altLang="en-US" dirty="0"/>
              <a:t>，</a:t>
            </a:r>
            <a:r>
              <a:rPr kumimoji="1" lang="zh-CN" altLang="de-DE" dirty="0"/>
              <a:t>单击</a:t>
            </a:r>
            <a:r>
              <a:rPr kumimoji="1" lang="zh-CN" altLang="en-US" dirty="0"/>
              <a:t>，按希望设置的快捷键，比如 </a:t>
            </a:r>
            <a:r>
              <a:rPr kumimoji="1" lang="en-US" altLang="zh-CN" dirty="0" err="1"/>
              <a:t>Alt+z</a:t>
            </a:r>
            <a:endParaRPr kumimoji="1" lang="en-US" altLang="zh-CN" dirty="0"/>
          </a:p>
          <a:p>
            <a:pPr marL="742950" lvl="1" indent="-285750">
              <a:lnSpc>
                <a:spcPct val="125000"/>
              </a:lnSpc>
              <a:buFont typeface="Wingdings" pitchFamily="2" charset="2"/>
              <a:buChar char="l"/>
            </a:pPr>
            <a:r>
              <a:rPr kumimoji="1" lang="zh-CN" altLang="en-US" dirty="0"/>
              <a:t>在 </a:t>
            </a:r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</a:t>
            </a:r>
            <a:r>
              <a:rPr kumimoji="1" lang="zh-CN" altLang="en-US" dirty="0"/>
              <a:t> 的 </a:t>
            </a:r>
            <a:r>
              <a:rPr kumimoji="1" lang="en-US" altLang="zh-CN" dirty="0"/>
              <a:t>settings</a:t>
            </a:r>
            <a:r>
              <a:rPr kumimoji="1" lang="zh-CN" altLang="en-US" dirty="0"/>
              <a:t> 中找到 </a:t>
            </a:r>
            <a:r>
              <a:rPr kumimoji="1" lang="de-DE" altLang="zh-CN" dirty="0" err="1"/>
              <a:t>Zotero-cite</a:t>
            </a:r>
            <a:r>
              <a:rPr kumimoji="1" lang="de-DE" altLang="zh-CN" dirty="0"/>
              <a:t>: Default </a:t>
            </a:r>
            <a:r>
              <a:rPr kumimoji="1" lang="de-DE" altLang="zh-CN" dirty="0" err="1"/>
              <a:t>Bib</a:t>
            </a:r>
            <a:r>
              <a:rPr kumimoji="1" lang="de-DE" altLang="zh-CN" dirty="0"/>
              <a:t> Name</a:t>
            </a:r>
            <a:r>
              <a:rPr kumimoji="1" lang="zh-CN" altLang="en-US" dirty="0"/>
              <a:t>，将之设为 </a:t>
            </a:r>
            <a:r>
              <a:rPr kumimoji="1" lang="de-DE" altLang="zh-CN" dirty="0"/>
              <a:t>./</a:t>
            </a:r>
            <a:r>
              <a:rPr kumimoji="1" lang="de-DE" altLang="zh-CN" dirty="0" err="1"/>
              <a:t>refs.bib</a:t>
            </a:r>
            <a:endParaRPr kumimoji="1" lang="en-US" altLang="zh-CN" dirty="0"/>
          </a:p>
          <a:p>
            <a:pPr lvl="1">
              <a:lnSpc>
                <a:spcPct val="125000"/>
              </a:lnSpc>
            </a:pPr>
            <a:endParaRPr kumimoji="1" lang="en-US" altLang="zh-CN" dirty="0"/>
          </a:p>
          <a:p>
            <a:pPr marL="742950" lvl="1" indent="-285750">
              <a:lnSpc>
                <a:spcPct val="125000"/>
              </a:lnSpc>
              <a:buFont typeface="Wingdings" pitchFamily="2" charset="2"/>
              <a:buChar char="l"/>
            </a:pP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E11505-A700-A33C-59CF-DC02E9281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756" y="242199"/>
            <a:ext cx="3652715" cy="153976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7165F1CA-1D95-16F1-DA64-DD650E3E21D3}"/>
              </a:ext>
            </a:extLst>
          </p:cNvPr>
          <p:cNvGrpSpPr/>
          <p:nvPr/>
        </p:nvGrpSpPr>
        <p:grpSpPr>
          <a:xfrm>
            <a:off x="501210" y="4235318"/>
            <a:ext cx="5081662" cy="1389186"/>
            <a:chOff x="534149" y="3666289"/>
            <a:chExt cx="5879881" cy="157801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3691C2-CF18-3280-82DA-3F082F1F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149" y="3666289"/>
              <a:ext cx="5879881" cy="1578019"/>
            </a:xfrm>
            <a:prstGeom prst="rect">
              <a:avLst/>
            </a:prstGeom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7612699-40C3-B808-7454-28B18AC9370E}"/>
                </a:ext>
              </a:extLst>
            </p:cNvPr>
            <p:cNvSpPr/>
            <p:nvPr/>
          </p:nvSpPr>
          <p:spPr>
            <a:xfrm>
              <a:off x="3058510" y="3666289"/>
              <a:ext cx="662152" cy="3066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C786CD9-F1A2-58B3-3960-78D785C9286D}"/>
              </a:ext>
            </a:extLst>
          </p:cNvPr>
          <p:cNvGrpSpPr/>
          <p:nvPr/>
        </p:nvGrpSpPr>
        <p:grpSpPr>
          <a:xfrm>
            <a:off x="338016" y="5685849"/>
            <a:ext cx="5244856" cy="991007"/>
            <a:chOff x="370955" y="5445744"/>
            <a:chExt cx="5244856" cy="99100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BB67FC86-B32F-5FA8-9A55-967893CE6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209" y="5445744"/>
              <a:ext cx="5114602" cy="991007"/>
            </a:xfrm>
            <a:prstGeom prst="rect">
              <a:avLst/>
            </a:prstGeom>
          </p:spPr>
        </p:pic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97437DB9-E55B-A58B-162B-BF8DC97BEBAF}"/>
                </a:ext>
              </a:extLst>
            </p:cNvPr>
            <p:cNvSpPr/>
            <p:nvPr/>
          </p:nvSpPr>
          <p:spPr>
            <a:xfrm>
              <a:off x="370955" y="5922580"/>
              <a:ext cx="2897762" cy="21546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BA1FFEA-5620-5291-909D-F6054F0555F5}"/>
              </a:ext>
            </a:extLst>
          </p:cNvPr>
          <p:cNvGrpSpPr/>
          <p:nvPr/>
        </p:nvGrpSpPr>
        <p:grpSpPr>
          <a:xfrm>
            <a:off x="6913678" y="3803334"/>
            <a:ext cx="4032280" cy="2070897"/>
            <a:chOff x="6965915" y="4776697"/>
            <a:chExt cx="4032280" cy="2070897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EABA014B-9A3F-4BC5-D1C1-1599BBB5B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65915" y="4776697"/>
              <a:ext cx="4032280" cy="1975364"/>
            </a:xfrm>
            <a:prstGeom prst="rect">
              <a:avLst/>
            </a:prstGeom>
          </p:spPr>
        </p:pic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58C5197B-83B0-54C5-2B34-93DBBA791804}"/>
                </a:ext>
              </a:extLst>
            </p:cNvPr>
            <p:cNvSpPr/>
            <p:nvPr/>
          </p:nvSpPr>
          <p:spPr>
            <a:xfrm>
              <a:off x="8870731" y="6453352"/>
              <a:ext cx="1471448" cy="3942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D45CDD9-A793-AEA8-0CAE-06B0DF8336D0}"/>
              </a:ext>
            </a:extLst>
          </p:cNvPr>
          <p:cNvGrpSpPr/>
          <p:nvPr/>
        </p:nvGrpSpPr>
        <p:grpSpPr>
          <a:xfrm>
            <a:off x="6913678" y="1615813"/>
            <a:ext cx="3752510" cy="2045079"/>
            <a:chOff x="7040110" y="2239680"/>
            <a:chExt cx="3752510" cy="204507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66FE3048-B1E0-DA3A-77DB-6F81A0B7736F}"/>
                    </a:ext>
                  </a:extLst>
                </p14:cNvPr>
                <p14:cNvContentPartPr/>
                <p14:nvPr/>
              </p14:nvContentPartPr>
              <p14:xfrm>
                <a:off x="10792260" y="2239680"/>
                <a:ext cx="360" cy="360"/>
              </p14:xfrm>
            </p:contentPart>
          </mc:Choice>
          <mc:Fallback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66FE3048-B1E0-DA3A-77DB-6F81A0B7736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83260" y="2230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E6AC67E-7165-6E7C-2D18-5DC4FCB92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0110" y="2507080"/>
              <a:ext cx="3707730" cy="1777679"/>
            </a:xfrm>
            <a:prstGeom prst="rect">
              <a:avLst/>
            </a:prstGeom>
          </p:spPr>
        </p:pic>
        <p:sp>
          <p:nvSpPr>
            <p:cNvPr id="34" name="圆角矩形 33">
              <a:extLst>
                <a:ext uri="{FF2B5EF4-FFF2-40B4-BE49-F238E27FC236}">
                  <a16:creationId xmlns:a16="http://schemas.microsoft.com/office/drawing/2014/main" id="{AFE87B13-10DD-22A6-8EDB-D35B7B00CD7C}"/>
                </a:ext>
              </a:extLst>
            </p:cNvPr>
            <p:cNvSpPr/>
            <p:nvPr/>
          </p:nvSpPr>
          <p:spPr>
            <a:xfrm>
              <a:off x="7040110" y="3684971"/>
              <a:ext cx="2640540" cy="3427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7" name="右箭头 36">
            <a:extLst>
              <a:ext uri="{FF2B5EF4-FFF2-40B4-BE49-F238E27FC236}">
                <a16:creationId xmlns:a16="http://schemas.microsoft.com/office/drawing/2014/main" id="{0D018356-63B2-152B-5F12-A1AB38DE24F5}"/>
              </a:ext>
            </a:extLst>
          </p:cNvPr>
          <p:cNvSpPr/>
          <p:nvPr/>
        </p:nvSpPr>
        <p:spPr>
          <a:xfrm>
            <a:off x="6616700" y="2843537"/>
            <a:ext cx="296978" cy="2175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右箭头 37">
            <a:extLst>
              <a:ext uri="{FF2B5EF4-FFF2-40B4-BE49-F238E27FC236}">
                <a16:creationId xmlns:a16="http://schemas.microsoft.com/office/drawing/2014/main" id="{8B393561-D534-88E7-454D-92ED639C6D7B}"/>
              </a:ext>
            </a:extLst>
          </p:cNvPr>
          <p:cNvSpPr/>
          <p:nvPr/>
        </p:nvSpPr>
        <p:spPr>
          <a:xfrm>
            <a:off x="3984696" y="909496"/>
            <a:ext cx="2839389" cy="13818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右弧形箭头 38">
            <a:extLst>
              <a:ext uri="{FF2B5EF4-FFF2-40B4-BE49-F238E27FC236}">
                <a16:creationId xmlns:a16="http://schemas.microsoft.com/office/drawing/2014/main" id="{145DB58C-B9EF-013F-1436-ACC57DD3526D}"/>
              </a:ext>
            </a:extLst>
          </p:cNvPr>
          <p:cNvSpPr/>
          <p:nvPr/>
        </p:nvSpPr>
        <p:spPr>
          <a:xfrm rot="273900">
            <a:off x="38100" y="2044700"/>
            <a:ext cx="572262" cy="3435289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0" name="右箭头 39">
            <a:extLst>
              <a:ext uri="{FF2B5EF4-FFF2-40B4-BE49-F238E27FC236}">
                <a16:creationId xmlns:a16="http://schemas.microsoft.com/office/drawing/2014/main" id="{772EC30A-3C2F-3812-2F8A-66295574D92A}"/>
              </a:ext>
            </a:extLst>
          </p:cNvPr>
          <p:cNvSpPr/>
          <p:nvPr/>
        </p:nvSpPr>
        <p:spPr>
          <a:xfrm rot="1276217">
            <a:off x="5901252" y="4010159"/>
            <a:ext cx="1059946" cy="2250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3877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28807</TotalTime>
  <Words>1677</Words>
  <Application>Microsoft Macintosh PowerPoint</Application>
  <PresentationFormat>宽屏</PresentationFormat>
  <Paragraphs>271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等线</vt:lpstr>
      <vt:lpstr>黑体</vt:lpstr>
      <vt:lpstr>Microsoft YaHei</vt:lpstr>
      <vt:lpstr>系统字体常规体</vt:lpstr>
      <vt:lpstr>Arial</vt:lpstr>
      <vt:lpstr>Calibri</vt:lpstr>
      <vt:lpstr>Calibri Light</vt:lpstr>
      <vt:lpstr>Courier New</vt:lpstr>
      <vt:lpstr>Times New Roman</vt:lpstr>
      <vt:lpstr>Wingdings</vt:lpstr>
      <vt:lpstr>Office 主题​​</vt:lpstr>
      <vt:lpstr>PowerPoint 演示文稿</vt:lpstr>
      <vt:lpstr>Zotero</vt:lpstr>
      <vt:lpstr>Zotero</vt:lpstr>
      <vt:lpstr>Zotero 中添加文献</vt:lpstr>
      <vt:lpstr>Zotero 中添加文献</vt:lpstr>
      <vt:lpstr>VS code 配置</vt:lpstr>
      <vt:lpstr>VS code 配置</vt:lpstr>
      <vt:lpstr>VS code 配置</vt:lpstr>
      <vt:lpstr>VS code 配置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and perspectives</dc:title>
  <dc:creator>Feng-Kun Guo</dc:creator>
  <cp:lastModifiedBy>FK Guo</cp:lastModifiedBy>
  <cp:revision>1356</cp:revision>
  <dcterms:created xsi:type="dcterms:W3CDTF">2021-07-28T08:02:59Z</dcterms:created>
  <dcterms:modified xsi:type="dcterms:W3CDTF">2024-07-03T01:08:12Z</dcterms:modified>
</cp:coreProperties>
</file>