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47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8" r:id="rId3"/>
    <p:sldId id="399" r:id="rId4"/>
    <p:sldId id="374" r:id="rId5"/>
    <p:sldId id="340" r:id="rId6"/>
    <p:sldId id="405" r:id="rId7"/>
    <p:sldId id="331" r:id="rId8"/>
    <p:sldId id="343" r:id="rId9"/>
    <p:sldId id="402" r:id="rId10"/>
    <p:sldId id="409" r:id="rId11"/>
    <p:sldId id="408" r:id="rId12"/>
    <p:sldId id="326" r:id="rId13"/>
    <p:sldId id="398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392" r:id="rId22"/>
    <p:sldId id="395" r:id="rId23"/>
    <p:sldId id="403" r:id="rId24"/>
    <p:sldId id="397" r:id="rId25"/>
    <p:sldId id="418" r:id="rId26"/>
    <p:sldId id="383" r:id="rId27"/>
    <p:sldId id="384" r:id="rId28"/>
    <p:sldId id="385" r:id="rId29"/>
    <p:sldId id="388" r:id="rId30"/>
    <p:sldId id="400" r:id="rId31"/>
    <p:sldId id="401" r:id="rId32"/>
    <p:sldId id="387" r:id="rId33"/>
    <p:sldId id="386" r:id="rId34"/>
    <p:sldId id="396" r:id="rId35"/>
    <p:sldId id="394" r:id="rId36"/>
    <p:sldId id="334" r:id="rId37"/>
    <p:sldId id="26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76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12"/>
    <p:restoredTop sz="94632"/>
  </p:normalViewPr>
  <p:slideViewPr>
    <p:cSldViewPr snapToGrid="0" snapToObjects="1">
      <p:cViewPr varScale="1">
        <p:scale>
          <a:sx n="90" d="100"/>
          <a:sy n="90" d="100"/>
        </p:scale>
        <p:origin x="224" y="5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F324A-781F-264E-A5ED-478809CEDB92}" type="datetimeFigureOut">
              <a:rPr lang="en-US" smtClean="0"/>
              <a:t>6/29/24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E9A0-AB18-2E4B-9D1A-8CA3E817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09BE-9AAA-7542-88DB-67692C98B8EB}" type="datetimeFigureOut">
              <a:rPr kumimoji="1" lang="zh-CN" altLang="en-US" smtClean="0"/>
              <a:t>2024/6/29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EB51-9F21-3844-B645-3805080A3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985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202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04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288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231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938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93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4642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21952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0167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9037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5343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75920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1109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7745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94845" y="653261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8996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082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6532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61954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89391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71508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83711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32696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6/29/24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-300861" y="6506106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B050"/>
                </a:solidFill>
              </a:defRPr>
            </a:lvl1pPr>
          </a:lstStyle>
          <a:p>
            <a:fld id="{490F0535-B3D9-CD4E-B536-CFD44BC860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035AEF-1469-67C8-E8FA-73E8DEF7C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345" y="29738"/>
            <a:ext cx="735434" cy="7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21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96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9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6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17567" y="598882"/>
            <a:ext cx="8948008" cy="28433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第二届强子物理新发展研讨会暨强子物理在线论坛</a:t>
            </a:r>
            <a:r>
              <a:rPr lang="en-US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期特别活动</a:t>
            </a:r>
            <a:b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multi-quark states with strangeness</a:t>
            </a:r>
            <a:endParaRPr lang="en-US" sz="4000" dirty="0">
              <a:solidFill>
                <a:srgbClr val="1768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2865BFA-A7F2-A44E-98BC-5F536287FCD6}"/>
              </a:ext>
            </a:extLst>
          </p:cNvPr>
          <p:cNvSpPr/>
          <p:nvPr/>
        </p:nvSpPr>
        <p:spPr>
          <a:xfrm>
            <a:off x="10378683" y="6281752"/>
            <a:ext cx="1813317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2024.7.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合肥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0965F97-D851-99F2-F021-1DC61F4603B5}"/>
              </a:ext>
            </a:extLst>
          </p:cNvPr>
          <p:cNvSpPr txBox="1">
            <a:spLocks/>
          </p:cNvSpPr>
          <p:nvPr/>
        </p:nvSpPr>
        <p:spPr>
          <a:xfrm>
            <a:off x="1617567" y="3263698"/>
            <a:ext cx="10264190" cy="16917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肖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楮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文（</a:t>
            </a:r>
            <a:r>
              <a:rPr lang="en-US" altLang="zh-Hans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Chu-Wen Xiao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endParaRPr lang="en-US" altLang="zh-Hans" sz="28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广西师范大学（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Guangxi Normal University 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CN" sz="28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586792-7ADE-CF75-6900-24654A72B6D9}"/>
              </a:ext>
            </a:extLst>
          </p:cNvPr>
          <p:cNvSpPr txBox="1"/>
          <p:nvPr/>
        </p:nvSpPr>
        <p:spPr>
          <a:xfrm>
            <a:off x="1359773" y="4955458"/>
            <a:ext cx="10521983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(2021)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054016; Phys. Lett. B 839 (2023) 137760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Phys. Rev. D 109, 034038 (2024);  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2406.08313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374769-C4E7-2AF8-110D-2896DF1D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115" y="0"/>
            <a:ext cx="1688911" cy="5674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56E22D-9D5A-975B-15FE-12D905777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6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C29EDF-47BE-40A8-DD7E-724245E2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62" y="576999"/>
            <a:ext cx="10011783" cy="487981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22E25F-91A3-4B7C-05F6-0937915E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9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A80CCA-76FD-1379-33ED-E7E31AF70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2" y="5496604"/>
            <a:ext cx="5921955" cy="1315990"/>
          </a:xfrm>
          <a:prstGeom prst="rect">
            <a:avLst/>
          </a:prstGeom>
        </p:spPr>
      </p:pic>
      <p:sp>
        <p:nvSpPr>
          <p:cNvPr id="5" name="同心圆 4">
            <a:extLst>
              <a:ext uri="{FF2B5EF4-FFF2-40B4-BE49-F238E27FC236}">
                <a16:creationId xmlns:a16="http://schemas.microsoft.com/office/drawing/2014/main" id="{8D024E95-14B4-A426-E3F3-9CA762C344BB}"/>
              </a:ext>
            </a:extLst>
          </p:cNvPr>
          <p:cNvSpPr/>
          <p:nvPr/>
        </p:nvSpPr>
        <p:spPr>
          <a:xfrm>
            <a:off x="4649802" y="2405564"/>
            <a:ext cx="795035" cy="446754"/>
          </a:xfrm>
          <a:prstGeom prst="donu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>
            <a:extLst>
              <a:ext uri="{FF2B5EF4-FFF2-40B4-BE49-F238E27FC236}">
                <a16:creationId xmlns:a16="http://schemas.microsoft.com/office/drawing/2014/main" id="{3969E30C-8978-6194-0EDC-BA3EB761244E}"/>
              </a:ext>
            </a:extLst>
          </p:cNvPr>
          <p:cNvSpPr/>
          <p:nvPr/>
        </p:nvSpPr>
        <p:spPr>
          <a:xfrm>
            <a:off x="7118684" y="3550584"/>
            <a:ext cx="1127544" cy="623455"/>
          </a:xfrm>
          <a:prstGeom prst="donu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3360082-7824-CFB8-AB56-1050C68CE9E0}"/>
              </a:ext>
            </a:extLst>
          </p:cNvPr>
          <p:cNvSpPr txBox="1"/>
          <p:nvPr/>
        </p:nvSpPr>
        <p:spPr>
          <a:xfrm>
            <a:off x="7466674" y="5943536"/>
            <a:ext cx="424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</a:rPr>
              <a:t>CWX</a:t>
            </a:r>
            <a:r>
              <a:rPr lang="en-US" sz="2000" dirty="0">
                <a:solidFill>
                  <a:srgbClr val="1768E4"/>
                </a:solidFill>
              </a:rPr>
              <a:t>, J. Nieves and E. </a:t>
            </a:r>
            <a:r>
              <a:rPr lang="en-US" sz="2000" dirty="0" err="1">
                <a:solidFill>
                  <a:srgbClr val="1768E4"/>
                </a:solidFill>
              </a:rPr>
              <a:t>Oset</a:t>
            </a:r>
            <a:r>
              <a:rPr lang="en-US" sz="2000" dirty="0">
                <a:solidFill>
                  <a:srgbClr val="1768E4"/>
                </a:solidFill>
              </a:rPr>
              <a:t>, Phys. Rev. D</a:t>
            </a:r>
            <a:r>
              <a:rPr lang="zh-CN" altLang="en-US" sz="2000" dirty="0">
                <a:solidFill>
                  <a:srgbClr val="1768E4"/>
                </a:solidFill>
              </a:rPr>
              <a:t> </a:t>
            </a:r>
            <a:r>
              <a:rPr lang="en-US" sz="2000" dirty="0">
                <a:solidFill>
                  <a:srgbClr val="1768E4"/>
                </a:solidFill>
              </a:rPr>
              <a:t>100 (2019) 014021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384F533-0059-A3D1-03EC-3F2EC5BFC3D3}"/>
              </a:ext>
            </a:extLst>
          </p:cNvPr>
          <p:cNvSpPr/>
          <p:nvPr/>
        </p:nvSpPr>
        <p:spPr bwMode="auto">
          <a:xfrm>
            <a:off x="3241412" y="2295363"/>
            <a:ext cx="2544246" cy="1271846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1D957F-A071-977C-AE21-9D190D82AB33}"/>
              </a:ext>
            </a:extLst>
          </p:cNvPr>
          <p:cNvSpPr/>
          <p:nvPr/>
        </p:nvSpPr>
        <p:spPr bwMode="auto">
          <a:xfrm>
            <a:off x="5932780" y="3479828"/>
            <a:ext cx="2544246" cy="1271846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9FA4E25-0025-4516-9AD5-3C524E2D3114}"/>
              </a:ext>
            </a:extLst>
          </p:cNvPr>
          <p:cNvSpPr txBox="1"/>
          <p:nvPr/>
        </p:nvSpPr>
        <p:spPr>
          <a:xfrm>
            <a:off x="137886" y="67283"/>
            <a:ext cx="504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Noting the results for Pc</a:t>
            </a:r>
          </a:p>
        </p:txBody>
      </p:sp>
    </p:spTree>
    <p:extLst>
      <p:ext uri="{BB962C8B-B14F-4D97-AF65-F5344CB8AC3E}">
        <p14:creationId xmlns:p14="http://schemas.microsoft.com/office/powerpoint/2010/main" val="9313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706C5A-2E4F-B490-EC86-90EDC96D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10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6ADF41-3C39-1A49-CB60-187B2F89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69" y="1296962"/>
            <a:ext cx="5343967" cy="48159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A1FD67-9343-6638-974D-BD49F358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726" y="2835553"/>
            <a:ext cx="1943100" cy="635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9FB872-95EA-CB3E-2721-47394C867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726" y="1296962"/>
            <a:ext cx="4589718" cy="1252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EA6B67-B76B-E106-9C91-63A38C8AB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055" y="3704947"/>
            <a:ext cx="2983832" cy="4744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BFF7D7-EF0F-CC8A-26C4-DBCD8DEAA518}"/>
              </a:ext>
            </a:extLst>
          </p:cNvPr>
          <p:cNvSpPr txBox="1"/>
          <p:nvPr/>
        </p:nvSpPr>
        <p:spPr>
          <a:xfrm>
            <a:off x="8111436" y="4625863"/>
            <a:ext cx="370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Lett. 131, 031901 (2023)</a:t>
            </a:r>
            <a:endParaRPr kumimoji="1" lang="zh-CN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AC7070-14E6-DFDA-A3A1-62206FCD0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215" y="564032"/>
            <a:ext cx="2448422" cy="5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4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ED185C-263D-C444-8ED4-F9A807CA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" y="556649"/>
            <a:ext cx="8369300" cy="25146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0D8824-9494-1845-9E37-EFE86CEA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587" y="3945132"/>
            <a:ext cx="6680826" cy="150904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1EAB2F-301F-9B44-BE9E-7FFA9E74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11</a:t>
            </a:fld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F0A2EE-1AD3-FB4C-8BDE-5D3F6CAA9A8E}"/>
              </a:ext>
            </a:extLst>
          </p:cNvPr>
          <p:cNvSpPr/>
          <p:nvPr/>
        </p:nvSpPr>
        <p:spPr>
          <a:xfrm>
            <a:off x="2955362" y="3148028"/>
            <a:ext cx="7089183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Z. Liu, Y. W. Pan, F. Z. Peng, M. S. Sanchez, L. S. </a:t>
            </a:r>
            <a:r>
              <a:rPr lang="en-US" altLang="zh-CN" sz="20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sz="20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Hosaka</a:t>
            </a:r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M. P. Valderrama, Phys. Rev. Lett. 122 (2019) 242001</a:t>
            </a:r>
          </a:p>
        </p:txBody>
      </p:sp>
      <p:sp>
        <p:nvSpPr>
          <p:cNvPr id="12" name="圆角右箭头 11">
            <a:extLst>
              <a:ext uri="{FF2B5EF4-FFF2-40B4-BE49-F238E27FC236}">
                <a16:creationId xmlns:a16="http://schemas.microsoft.com/office/drawing/2014/main" id="{B82EB8AA-24E7-0D4F-9596-95F28C4E4E9E}"/>
              </a:ext>
            </a:extLst>
          </p:cNvPr>
          <p:cNvSpPr/>
          <p:nvPr/>
        </p:nvSpPr>
        <p:spPr>
          <a:xfrm flipV="1">
            <a:off x="2263738" y="3113315"/>
            <a:ext cx="636999" cy="623460"/>
          </a:xfrm>
          <a:prstGeom prst="ben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37C926E2-5B64-3843-8835-C91D97D772B9}"/>
              </a:ext>
            </a:extLst>
          </p:cNvPr>
          <p:cNvCxnSpPr>
            <a:cxnSpLocks/>
          </p:cNvCxnSpPr>
          <p:nvPr/>
        </p:nvCxnSpPr>
        <p:spPr>
          <a:xfrm>
            <a:off x="3748180" y="2501576"/>
            <a:ext cx="2569493" cy="161409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2287DF7-C783-0348-B14D-92FC612F81AD}"/>
              </a:ext>
            </a:extLst>
          </p:cNvPr>
          <p:cNvCxnSpPr>
            <a:cxnSpLocks/>
          </p:cNvCxnSpPr>
          <p:nvPr/>
        </p:nvCxnSpPr>
        <p:spPr>
          <a:xfrm>
            <a:off x="1390464" y="3164730"/>
            <a:ext cx="1510273" cy="9509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47137B-57FE-A944-CAFE-F68A3F1F138F}"/>
              </a:ext>
            </a:extLst>
          </p:cNvPr>
          <p:cNvSpPr txBox="1"/>
          <p:nvPr/>
        </p:nvSpPr>
        <p:spPr>
          <a:xfrm>
            <a:off x="195038" y="-9195"/>
            <a:ext cx="655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Recalling the results in Pc states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FC4FEE-357D-5708-60C3-1DAAFB111D19}"/>
              </a:ext>
            </a:extLst>
          </p:cNvPr>
          <p:cNvSpPr txBox="1"/>
          <p:nvPr/>
        </p:nvSpPr>
        <p:spPr>
          <a:xfrm>
            <a:off x="1390464" y="5420407"/>
            <a:ext cx="10344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1768E4"/>
                </a:solidFill>
              </a:rPr>
              <a:t>R. Chen, Z. F. Sun, X. Liu, and S. L. Zhu, Phys. Rev. D 100, 011502 (2019) </a:t>
            </a:r>
          </a:p>
          <a:p>
            <a:r>
              <a:rPr kumimoji="1" lang="en-US" altLang="zh-CN" dirty="0">
                <a:solidFill>
                  <a:srgbClr val="1768E4"/>
                </a:solidFill>
              </a:rPr>
              <a:t>H. X. Chen, W. Chen, and S. L. Zhu, Phys. Rev. D 100, 051501 (2019) </a:t>
            </a:r>
          </a:p>
          <a:p>
            <a:r>
              <a:rPr kumimoji="1" lang="en-US" altLang="zh-CN" dirty="0">
                <a:solidFill>
                  <a:srgbClr val="1768E4"/>
                </a:solidFill>
              </a:rPr>
              <a:t>J. He, Eur. Phys. J. C 79, 393 (2019) </a:t>
            </a:r>
          </a:p>
          <a:p>
            <a:r>
              <a:rPr kumimoji="1" lang="en-US" altLang="zh-CN" dirty="0">
                <a:solidFill>
                  <a:srgbClr val="1768E4"/>
                </a:solidFill>
              </a:rPr>
              <a:t>C. J. Xiao, Y. Huang, Y. B. Dong, L. S. </a:t>
            </a:r>
            <a:r>
              <a:rPr kumimoji="1" lang="en-US" altLang="zh-CN" dirty="0" err="1">
                <a:solidFill>
                  <a:srgbClr val="1768E4"/>
                </a:solidFill>
              </a:rPr>
              <a:t>Geng</a:t>
            </a:r>
            <a:r>
              <a:rPr kumimoji="1" lang="en-US" altLang="zh-CN" dirty="0">
                <a:solidFill>
                  <a:srgbClr val="1768E4"/>
                </a:solidFill>
              </a:rPr>
              <a:t>, and D. Y. Chen, Phys. Rev. D 100, 014022 (2019) </a:t>
            </a:r>
          </a:p>
          <a:p>
            <a:r>
              <a:rPr kumimoji="1" lang="en-US" altLang="zh-CN" dirty="0">
                <a:solidFill>
                  <a:srgbClr val="1768E4"/>
                </a:solidFill>
              </a:rPr>
              <a:t>Z. H. Guo and J. A. </a:t>
            </a:r>
            <a:r>
              <a:rPr kumimoji="1" lang="en-US" altLang="zh-CN" dirty="0" err="1">
                <a:solidFill>
                  <a:srgbClr val="1768E4"/>
                </a:solidFill>
              </a:rPr>
              <a:t>Oller</a:t>
            </a:r>
            <a:r>
              <a:rPr kumimoji="1" lang="en-US" altLang="zh-CN" dirty="0">
                <a:solidFill>
                  <a:srgbClr val="1768E4"/>
                </a:solidFill>
              </a:rPr>
              <a:t>, Phys. Lett. B 793, 144 (2019)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06FB6D-B261-0155-EDDC-2A88F4FB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4213" y="937174"/>
            <a:ext cx="2768600" cy="2921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45DAE1A-82D3-7BAB-5409-A1034E31E7FD}"/>
              </a:ext>
            </a:extLst>
          </p:cNvPr>
          <p:cNvSpPr txBox="1"/>
          <p:nvPr/>
        </p:nvSpPr>
        <p:spPr>
          <a:xfrm>
            <a:off x="9374213" y="1403821"/>
            <a:ext cx="2388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Nieves and E.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(2019) 014021 </a:t>
            </a:r>
          </a:p>
        </p:txBody>
      </p:sp>
      <p:sp>
        <p:nvSpPr>
          <p:cNvPr id="10" name="同心圆 9">
            <a:extLst>
              <a:ext uri="{FF2B5EF4-FFF2-40B4-BE49-F238E27FC236}">
                <a16:creationId xmlns:a16="http://schemas.microsoft.com/office/drawing/2014/main" id="{1138BBEA-32D1-1648-873E-F835D3849B3F}"/>
              </a:ext>
            </a:extLst>
          </p:cNvPr>
          <p:cNvSpPr/>
          <p:nvPr/>
        </p:nvSpPr>
        <p:spPr>
          <a:xfrm>
            <a:off x="720926" y="1250780"/>
            <a:ext cx="1071448" cy="1877969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13" name="框架 12">
            <a:extLst>
              <a:ext uri="{FF2B5EF4-FFF2-40B4-BE49-F238E27FC236}">
                <a16:creationId xmlns:a16="http://schemas.microsoft.com/office/drawing/2014/main" id="{84EE94B0-86BB-1F4A-8EBC-DC7A3150AD6B}"/>
              </a:ext>
            </a:extLst>
          </p:cNvPr>
          <p:cNvSpPr/>
          <p:nvPr/>
        </p:nvSpPr>
        <p:spPr>
          <a:xfrm>
            <a:off x="2968831" y="1307340"/>
            <a:ext cx="724724" cy="1613854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CC00001-F972-5054-A74E-939E5D179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813" y="4397708"/>
            <a:ext cx="5842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09A5B3-3C01-DE29-7E6C-B939A286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66" y="446760"/>
            <a:ext cx="9537911" cy="484688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7A5224-30DE-649A-D10C-0366B73D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12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38EC05-B2C0-5B13-255C-5E46F1DB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36" y="5544855"/>
            <a:ext cx="5461000" cy="1117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390D0C2-887B-C2A2-E5BD-99060EF6439E}"/>
              </a:ext>
            </a:extLst>
          </p:cNvPr>
          <p:cNvSpPr/>
          <p:nvPr/>
        </p:nvSpPr>
        <p:spPr bwMode="auto">
          <a:xfrm>
            <a:off x="1975275" y="1737645"/>
            <a:ext cx="1425822" cy="3220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DF35CC-2FE4-91CB-1A9D-1771424BFE88}"/>
              </a:ext>
            </a:extLst>
          </p:cNvPr>
          <p:cNvSpPr/>
          <p:nvPr/>
        </p:nvSpPr>
        <p:spPr bwMode="auto">
          <a:xfrm>
            <a:off x="7827009" y="1281646"/>
            <a:ext cx="1510701" cy="85000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6B52D37-53CD-B0EF-FA0A-407581A23A65}"/>
              </a:ext>
            </a:extLst>
          </p:cNvPr>
          <p:cNvSpPr/>
          <p:nvPr/>
        </p:nvSpPr>
        <p:spPr bwMode="auto">
          <a:xfrm>
            <a:off x="2028707" y="4138542"/>
            <a:ext cx="1372390" cy="3220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AB63F2-40F2-B81F-2355-21C967322204}"/>
              </a:ext>
            </a:extLst>
          </p:cNvPr>
          <p:cNvSpPr/>
          <p:nvPr/>
        </p:nvSpPr>
        <p:spPr bwMode="auto">
          <a:xfrm>
            <a:off x="7827009" y="3713539"/>
            <a:ext cx="1510701" cy="85000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82032F-D496-30F5-4C84-6B7630A1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87" y="2932395"/>
            <a:ext cx="1100299" cy="3334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5DD3A2E5-85B3-C73B-D4F9-48C206D99CBF}"/>
              </a:ext>
            </a:extLst>
          </p:cNvPr>
          <p:cNvSpPr>
            <a:spLocks noChangeArrowheads="1"/>
          </p:cNvSpPr>
          <p:nvPr/>
        </p:nvSpPr>
        <p:spPr bwMode="auto">
          <a:xfrm rot="17027905">
            <a:off x="1961498" y="2640964"/>
            <a:ext cx="560017" cy="300709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BA26CB-6B57-C2DD-3E4F-2ADDB538C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40" y="4138542"/>
            <a:ext cx="1316291" cy="43016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4931B33-7628-01C7-55FA-699B84BF5C86}"/>
              </a:ext>
            </a:extLst>
          </p:cNvPr>
          <p:cNvSpPr txBox="1"/>
          <p:nvPr/>
        </p:nvSpPr>
        <p:spPr>
          <a:xfrm>
            <a:off x="708987" y="11379"/>
            <a:ext cx="377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Recent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2FD5AB-7736-DBEB-C808-46FEF6F34BD2}"/>
              </a:ext>
            </a:extLst>
          </p:cNvPr>
          <p:cNvSpPr txBox="1"/>
          <p:nvPr/>
        </p:nvSpPr>
        <p:spPr>
          <a:xfrm>
            <a:off x="6720136" y="5646792"/>
            <a:ext cx="546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latin typeface="ArialMT"/>
              </a:rPr>
              <a:t>A. </a:t>
            </a:r>
            <a:r>
              <a:rPr lang="en-US" altLang="zh-CN" sz="2000" dirty="0" err="1">
                <a:effectLst/>
                <a:latin typeface="ArialMT"/>
              </a:rPr>
              <a:t>Feijoo</a:t>
            </a:r>
            <a:r>
              <a:rPr lang="en-US" altLang="zh-CN" sz="2000" dirty="0">
                <a:effectLst/>
                <a:latin typeface="ArialMT"/>
              </a:rPr>
              <a:t>, W. F. Wang, </a:t>
            </a:r>
            <a:r>
              <a:rPr lang="en-US" altLang="zh-CN" sz="2000" b="1" dirty="0">
                <a:solidFill>
                  <a:srgbClr val="1768E4"/>
                </a:solidFill>
                <a:effectLst/>
                <a:latin typeface="ArialMT"/>
              </a:rPr>
              <a:t>CWX</a:t>
            </a:r>
            <a:r>
              <a:rPr lang="en-US" altLang="zh-CN" sz="2000" dirty="0">
                <a:effectLst/>
                <a:latin typeface="ArialMT"/>
              </a:rPr>
              <a:t>, J. J. Wu, E. </a:t>
            </a:r>
            <a:r>
              <a:rPr lang="en-US" altLang="zh-CN" sz="2000" dirty="0" err="1">
                <a:effectLst/>
                <a:latin typeface="ArialMT"/>
              </a:rPr>
              <a:t>Oset</a:t>
            </a:r>
            <a:r>
              <a:rPr lang="en-US" altLang="zh-CN" sz="2000" dirty="0">
                <a:effectLst/>
                <a:latin typeface="ArialMT"/>
              </a:rPr>
              <a:t>, J. Nieves, B. S. Zou, Phys. Lett. B 839 (2023) 137760 </a:t>
            </a:r>
            <a:endParaRPr lang="en-US" altLang="zh-CN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01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AC088A-BA46-D151-E8AE-15CCC875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13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14210C-3607-A6C0-EB09-B0F145FA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86" y="770418"/>
            <a:ext cx="5292214" cy="13533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42626E-17CD-09FA-3793-A30CD0F26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67" y="2172930"/>
            <a:ext cx="3444394" cy="46850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268280-F741-3FC7-EE84-5A64C30A1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838" y="3686168"/>
            <a:ext cx="3688795" cy="3191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8F0B51-E342-D531-9345-A49DD856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449" y="662339"/>
            <a:ext cx="3431184" cy="30238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E0D329-EEB9-F60C-6D1C-EC19FFC9B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249" y="4304185"/>
            <a:ext cx="3886200" cy="25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389311-B948-47C8-F84F-CC43445CA632}"/>
              </a:ext>
            </a:extLst>
          </p:cNvPr>
          <p:cNvSpPr txBox="1"/>
          <p:nvPr/>
        </p:nvSpPr>
        <p:spPr>
          <a:xfrm>
            <a:off x="195038" y="139119"/>
            <a:ext cx="498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(2). Double-heavy states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0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6BCF18A-4903-09C6-4033-134E727B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BCD981-E5F9-C60F-F904-6C9BF382A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74923"/>
            <a:ext cx="7772400" cy="41878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7C42ED-4FF6-2FF1-130E-1DD376415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512" y="65315"/>
            <a:ext cx="4900976" cy="20769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2E6B3D-63F3-54A8-B5E9-AF8FAC814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291" y="6441805"/>
            <a:ext cx="8359418" cy="3651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371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5336BF-0FBD-DEEE-B142-786FB1E0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15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194B6C-BB65-EC16-D132-49C953C9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30" y="601406"/>
            <a:ext cx="5054805" cy="18381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56995A-D879-99D8-1A81-26F7D887F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3038940"/>
            <a:ext cx="5986858" cy="29994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D6D1F7-C631-9058-71E5-65A041492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510" y="350800"/>
            <a:ext cx="5028505" cy="25649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FB5FC34-126D-4094-1873-5B8B7A368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510" y="3021165"/>
            <a:ext cx="5391133" cy="38368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1568F7-F900-1350-2675-D3D282037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866" y="6350048"/>
            <a:ext cx="4339358" cy="3651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6792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D4686D-3174-B027-B26A-BB36EA73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4DC7542-7FAA-175E-C355-40789F648427}"/>
              </a:ext>
            </a:extLst>
          </p:cNvPr>
          <p:cNvSpPr txBox="1"/>
          <p:nvPr/>
        </p:nvSpPr>
        <p:spPr>
          <a:xfrm>
            <a:off x="311416" y="95944"/>
            <a:ext cx="765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We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focus on the systems with strangeness(es)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13EEE6-5E07-BA3E-F539-583B9609A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66" y="624109"/>
            <a:ext cx="7583068" cy="45093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F7B55C-A7CA-E3C7-EF76-6550DD041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302" y="5153072"/>
            <a:ext cx="4468039" cy="17446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E766B3F-2367-7D57-173C-48C198C22BC7}"/>
              </a:ext>
            </a:extLst>
          </p:cNvPr>
          <p:cNvSpPr txBox="1"/>
          <p:nvPr/>
        </p:nvSpPr>
        <p:spPr>
          <a:xfrm>
            <a:off x="6809888" y="5609903"/>
            <a:ext cx="5382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Y. Wang, </a:t>
            </a:r>
            <a:r>
              <a:rPr lang="en-US" altLang="zh-CN" sz="2400" b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F. Sun and X. Liu, Phys. Rev. D 109, 034038 (2024)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9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07D2C4-2F6F-0521-8619-C0198104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17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086FBF-83C2-122F-5A49-D5A8B311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63" y="0"/>
            <a:ext cx="5852874" cy="41236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7082586-F62C-C4C9-1EEA-64065717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65" y="4123616"/>
            <a:ext cx="8295530" cy="27343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AE8F85-2F48-E0DE-99C4-CC3849A7A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60" y="242916"/>
            <a:ext cx="1111504" cy="5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38A5E5-F9D9-034A-7512-C67EE3AE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18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80CC32-44D5-28A9-0821-CA6A0428C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03" y="0"/>
            <a:ext cx="5800192" cy="39901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6D7CB8-CEE2-51E9-83AC-F47678C2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63" y="3990109"/>
            <a:ext cx="8603673" cy="28678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631825-329A-77F1-1C7C-0E5548513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295" y="276167"/>
            <a:ext cx="987136" cy="4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603E8-8095-0F4F-BADE-1E045EF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</a:t>
            </a:fld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56E34-296D-194F-B151-8FF4844E8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65544" y="162371"/>
            <a:ext cx="3860912" cy="839787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Hans" dirty="0"/>
              <a:t>Outline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CC1282-271F-EA4C-9797-1237DE88F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44047" y="1427124"/>
            <a:ext cx="5503905" cy="44582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 2" pitchFamily="18" charset="2"/>
              <a:buAutoNum type="arabicPeriod"/>
            </a:pPr>
            <a:r>
              <a:rPr lang="en-US" altLang="zh-CN" sz="3200" dirty="0"/>
              <a:t>Introduction</a:t>
            </a:r>
          </a:p>
          <a:p>
            <a:pPr marL="457200" indent="-457200">
              <a:buFont typeface="Wingdings 2" pitchFamily="18" charset="2"/>
              <a:buAutoNum type="arabicPeriod"/>
            </a:pPr>
            <a:r>
              <a:rPr lang="en-US" altLang="zh-CN" sz="3200" dirty="0"/>
              <a:t>Formalism</a:t>
            </a:r>
          </a:p>
          <a:p>
            <a:pPr marL="457200" indent="-4572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en-US" altLang="zh-CN" sz="3200" dirty="0"/>
              <a:t>Pentaquark states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/>
              <a:t>(1). P</a:t>
            </a:r>
            <a:r>
              <a:rPr lang="en-US" altLang="zh-CN" sz="3200" baseline="-25000" dirty="0"/>
              <a:t>cs</a:t>
            </a:r>
            <a:r>
              <a:rPr lang="en-US" altLang="zh-CN" sz="3200" dirty="0"/>
              <a:t> states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/>
              <a:t>(2). Double-heavy</a:t>
            </a:r>
            <a:r>
              <a:rPr lang="zh-CN" altLang="en-US" sz="3200" dirty="0"/>
              <a:t> </a:t>
            </a:r>
            <a:r>
              <a:rPr lang="en-US" altLang="zh-CN" sz="3200" dirty="0"/>
              <a:t>states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en-US" altLang="zh-CN" sz="3200" dirty="0"/>
              <a:t>Tetraquark states</a:t>
            </a:r>
          </a:p>
          <a:p>
            <a:pPr marL="0" indent="0">
              <a:buNone/>
            </a:pPr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</a:t>
            </a:r>
            <a:r>
              <a:rPr lang="en-US" altLang="zh-CN" sz="3200" dirty="0"/>
              <a:t>Summary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866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8D32DCA-911E-4E6A-8414-554B861A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19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C8D497-9D48-F2E2-7702-CA83D040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08" y="89336"/>
            <a:ext cx="9545984" cy="33729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CB6083-7006-F187-8B61-DD5A40D57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2" y="3524821"/>
            <a:ext cx="11383588" cy="33729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FC79CE-9294-1EE2-2AAF-9BC15A02F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8" y="263678"/>
            <a:ext cx="1186794" cy="5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8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364275-8DD5-820A-224E-829B8067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20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4669A1-17A9-1E0E-1514-52F11BB2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8" y="1700015"/>
            <a:ext cx="6496219" cy="11879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03ED377-3C4F-BAA9-5199-77CFD2BD5231}"/>
              </a:ext>
            </a:extLst>
          </p:cNvPr>
          <p:cNvSpPr txBox="1"/>
          <p:nvPr/>
        </p:nvSpPr>
        <p:spPr>
          <a:xfrm>
            <a:off x="1977427" y="1398682"/>
            <a:ext cx="269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483a8203"/>
              </a:rPr>
              <a:t>BESIII Collaboration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4DFA39-D7F8-AF0B-B6A5-04821A7D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8" y="3192510"/>
            <a:ext cx="3877587" cy="3340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0C332E-B785-9E8F-91AC-CD9B37DF2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625" y="4138551"/>
            <a:ext cx="5537221" cy="1448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F63B17-735C-EF0D-677C-DBDDBAADF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558" y="955311"/>
            <a:ext cx="6851442" cy="14011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95CD1A-3FE4-6A06-134B-7EF75D5EE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9313" y="2579782"/>
            <a:ext cx="2511965" cy="43179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348915-88A6-7030-A731-67E1053521BB}"/>
              </a:ext>
            </a:extLst>
          </p:cNvPr>
          <p:cNvSpPr txBox="1">
            <a:spLocks/>
          </p:cNvSpPr>
          <p:nvPr/>
        </p:nvSpPr>
        <p:spPr>
          <a:xfrm>
            <a:off x="2227262" y="152401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§4. </a:t>
            </a:r>
            <a:r>
              <a:rPr lang="en-US" altLang="zh-CN" sz="3200" dirty="0"/>
              <a:t>Tetraquark</a:t>
            </a:r>
            <a:r>
              <a:rPr lang="en-US" sz="3200" dirty="0"/>
              <a:t> states</a:t>
            </a:r>
          </a:p>
        </p:txBody>
      </p:sp>
    </p:spTree>
    <p:extLst>
      <p:ext uri="{BB962C8B-B14F-4D97-AF65-F5344CB8AC3E}">
        <p14:creationId xmlns:p14="http://schemas.microsoft.com/office/powerpoint/2010/main" val="4103993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0ACF7E-2B48-6130-B0AE-33BEBD63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21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A89491-4AC6-3974-41B4-EE521060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37" y="201828"/>
            <a:ext cx="9732525" cy="37224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95A5D3A-511C-8BDB-CDE5-5482E04CD366}"/>
              </a:ext>
            </a:extLst>
          </p:cNvPr>
          <p:cNvSpPr txBox="1"/>
          <p:nvPr/>
        </p:nvSpPr>
        <p:spPr>
          <a:xfrm>
            <a:off x="3569201" y="6194507"/>
            <a:ext cx="8622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768E4"/>
                </a:solidFill>
              </a:rPr>
              <a:t>R. </a:t>
            </a:r>
            <a:r>
              <a:rPr lang="en-US" altLang="zh-CN" sz="2400" dirty="0" err="1">
                <a:solidFill>
                  <a:srgbClr val="1768E4"/>
                </a:solidFill>
              </a:rPr>
              <a:t>Aaij</a:t>
            </a:r>
            <a:r>
              <a:rPr lang="en-US" altLang="zh-CN" sz="2400" dirty="0">
                <a:solidFill>
                  <a:srgbClr val="1768E4"/>
                </a:solidFill>
              </a:rPr>
              <a:t> et al. [</a:t>
            </a:r>
            <a:r>
              <a:rPr lang="en-US" altLang="zh-CN" sz="2400" dirty="0" err="1">
                <a:solidFill>
                  <a:srgbClr val="1768E4"/>
                </a:solidFill>
              </a:rPr>
              <a:t>LHCb</a:t>
            </a:r>
            <a:r>
              <a:rPr lang="en-US" altLang="zh-CN" sz="2400" dirty="0">
                <a:solidFill>
                  <a:srgbClr val="1768E4"/>
                </a:solidFill>
              </a:rPr>
              <a:t>], Phys. Rev. Lett. 131 (2023) 4, 041902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DF5882-A502-3A3B-E5EA-7B616AB5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19" y="4138322"/>
            <a:ext cx="6615362" cy="19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00661E-F061-4AE7-7E7F-3D8BF5B0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22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F97C39-3EC6-A0AF-1944-9054027D9F7F}"/>
              </a:ext>
            </a:extLst>
          </p:cNvPr>
          <p:cNvSpPr/>
          <p:nvPr/>
        </p:nvSpPr>
        <p:spPr>
          <a:xfrm>
            <a:off x="231755" y="125652"/>
            <a:ext cx="412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Recent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Findings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from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BESIII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DAA5F3-E7A5-FC72-4814-D1BC680B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852910"/>
            <a:ext cx="7391400" cy="2222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61F1EE-CFAD-8573-DDCB-BE900624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800" y="3754390"/>
            <a:ext cx="4385200" cy="31036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E2CAC8-C4CD-2900-2006-78412D2A8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5" y="917665"/>
            <a:ext cx="7842356" cy="17513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B67963-ABC5-9403-1A9F-2F02F36ED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223" y="778131"/>
            <a:ext cx="4050440" cy="29433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8E2DE1-3B91-978D-96F7-221858D16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42" y="2999407"/>
            <a:ext cx="5768814" cy="352166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335D7CC7-BE1D-1EDF-1B02-D586459B755C}"/>
              </a:ext>
            </a:extLst>
          </p:cNvPr>
          <p:cNvSpPr/>
          <p:nvPr/>
        </p:nvSpPr>
        <p:spPr>
          <a:xfrm>
            <a:off x="11103136" y="957977"/>
            <a:ext cx="857109" cy="1751393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>
            <a:extLst>
              <a:ext uri="{FF2B5EF4-FFF2-40B4-BE49-F238E27FC236}">
                <a16:creationId xmlns:a16="http://schemas.microsoft.com/office/drawing/2014/main" id="{997F7F1B-19BA-B036-27B5-B2C0494C59AA}"/>
              </a:ext>
            </a:extLst>
          </p:cNvPr>
          <p:cNvSpPr/>
          <p:nvPr/>
        </p:nvSpPr>
        <p:spPr>
          <a:xfrm>
            <a:off x="11235554" y="3883296"/>
            <a:ext cx="857109" cy="1794489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B345B1-4406-F916-8E9C-258BA957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23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7462E3-30CF-55F5-9DC8-2C7BADDA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82" y="386812"/>
            <a:ext cx="5620719" cy="16979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D684592-354F-E13C-4AD0-3D653DF9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347455"/>
            <a:ext cx="6082174" cy="43323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42F374-01B7-B808-AEE1-E311E0CF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870" y="1510654"/>
            <a:ext cx="5201130" cy="53473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B6E561-7351-30DD-E130-F654C40D6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378" y="713568"/>
            <a:ext cx="4760880" cy="6347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1114B72-BCEF-F077-420F-43F19A985B90}"/>
              </a:ext>
            </a:extLst>
          </p:cNvPr>
          <p:cNvSpPr txBox="1"/>
          <p:nvPr/>
        </p:nvSpPr>
        <p:spPr>
          <a:xfrm>
            <a:off x="7299378" y="232307"/>
            <a:ext cx="3895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Progr. Phys. </a:t>
            </a:r>
            <a:r>
              <a:rPr lang="zh-CN" altLang="en-US" sz="2000" b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zh-CN" altLang="en-US" sz="2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(2021) 65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5D4824-5F51-A283-6DA8-C67F1276F91D}"/>
              </a:ext>
            </a:extLst>
          </p:cNvPr>
          <p:cNvSpPr/>
          <p:nvPr/>
        </p:nvSpPr>
        <p:spPr>
          <a:xfrm>
            <a:off x="8523099" y="6156549"/>
            <a:ext cx="213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B46A93-1D51-7079-77FC-30E3EA6B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407309-03B1-0115-22CF-519C43E1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53" y="596991"/>
            <a:ext cx="5435600" cy="111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574C9B2-A419-67ED-4F51-288A4E615937}"/>
              </a:ext>
            </a:extLst>
          </p:cNvPr>
          <p:cNvSpPr/>
          <p:nvPr/>
        </p:nvSpPr>
        <p:spPr>
          <a:xfrm>
            <a:off x="195038" y="18166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nature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789FA5-B339-B599-0517-D8162E34DD3A}"/>
              </a:ext>
            </a:extLst>
          </p:cNvPr>
          <p:cNvSpPr txBox="1"/>
          <p:nvPr/>
        </p:nvSpPr>
        <p:spPr>
          <a:xfrm>
            <a:off x="893426" y="1760844"/>
            <a:ext cx="10405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F.-K. Guo, C. </a:t>
            </a:r>
            <a:r>
              <a:rPr lang="en-US" altLang="zh-CN" sz="1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U.-G. </a:t>
            </a:r>
            <a:r>
              <a:rPr lang="en-US" altLang="zh-CN" sz="1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Meißner</a:t>
            </a:r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Q. Wang, Q. Zhao and B.-S. Zou, Rev. Mod. Phys. 90, 015004 (2018) </a:t>
            </a:r>
          </a:p>
          <a:p>
            <a:r>
              <a:rPr lang="en-US" altLang="zh-CN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H.-X. Chen, W. Chen, X. Liu and S.-L. Zhu, Phys. Rept. 639, 1 (2016) </a:t>
            </a:r>
            <a:endParaRPr lang="zh-CN" altLang="zh-CN" kern="100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N. Brambilla, S. Eidelman, C. </a:t>
            </a:r>
            <a:r>
              <a:rPr lang="en-US" altLang="zh-CN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Nefediev</a:t>
            </a:r>
            <a:r>
              <a:rPr lang="en-US" altLang="zh-CN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C. P. Shen, C. E. Thomas, A. Vairo and C. Z. Yuan, </a:t>
            </a:r>
            <a:r>
              <a:rPr lang="en-US" altLang="zh-CN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Phys. Rept. 873, 1 (2020)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41E735-ABB5-FCE6-D9AE-BD6277382D5E}"/>
              </a:ext>
            </a:extLst>
          </p:cNvPr>
          <p:cNvSpPr/>
          <p:nvPr/>
        </p:nvSpPr>
        <p:spPr>
          <a:xfrm>
            <a:off x="6327824" y="3177125"/>
            <a:ext cx="4638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states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A75046-6E7F-62D2-7562-348700AE2A2E}"/>
                  </a:ext>
                </a:extLst>
              </p:cNvPr>
              <p:cNvSpPr txBox="1"/>
              <p:nvPr/>
            </p:nvSpPr>
            <p:spPr>
              <a:xfrm>
                <a:off x="5828761" y="4266610"/>
                <a:ext cx="650513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 S. </a:t>
                </a:r>
                <a:r>
                  <a:rPr lang="en" altLang="zh-CN" sz="2400" dirty="0" err="1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Geng</a:t>
                </a:r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E. </a:t>
                </a:r>
                <a:r>
                  <a:rPr lang="en" altLang="zh-CN" sz="2400" dirty="0" err="1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Oset</a:t>
                </a:r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Phys. Rev. D 79, 074009 (2009):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 channel approach</a:t>
                </a:r>
                <a:r>
                  <a:rPr lang="en" altLang="zh-CN" sz="2400" dirty="0">
                    <a:solidFill>
                      <a:srgbClr val="1768E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" altLang="zh-CN" sz="2400" dirty="0">
                  <a:solidFill>
                    <a:srgbClr val="1768E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" altLang="zh-CN" sz="1600" dirty="0">
                  <a:solidFill>
                    <a:srgbClr val="1768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molecular state</a:t>
                </a:r>
                <a:endParaRPr lang="en" altLang="zh-CN" sz="2400" dirty="0">
                  <a:solidFill>
                    <a:srgbClr val="1768E4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A75046-6E7F-62D2-7562-348700AE2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761" y="4266610"/>
                <a:ext cx="6505133" cy="1446550"/>
              </a:xfrm>
              <a:prstGeom prst="rect">
                <a:avLst/>
              </a:prstGeom>
              <a:blipFill>
                <a:blip r:embed="rId3"/>
                <a:stretch>
                  <a:fillRect l="-1362" t="-3509" b="-9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B7D8A0-E473-782E-BE89-1444ABB34314}"/>
                  </a:ext>
                </a:extLst>
              </p:cNvPr>
              <p:cNvSpPr txBox="1"/>
              <p:nvPr/>
            </p:nvSpPr>
            <p:spPr>
              <a:xfrm>
                <a:off x="1026370" y="5238893"/>
                <a:ext cx="33606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 molecular state</a:t>
                </a:r>
                <a:endParaRPr lang="en-US" altLang="zh-CN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B7D8A0-E473-782E-BE89-1444ABB3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0" y="5238893"/>
                <a:ext cx="3360694" cy="461665"/>
              </a:xfrm>
              <a:prstGeom prst="rect">
                <a:avLst/>
              </a:prstGeom>
              <a:blipFill>
                <a:blip r:embed="rId4"/>
                <a:stretch>
                  <a:fillRect l="-376" t="-13514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2CBA521-1312-3B9A-F498-861981C8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38" y="3025943"/>
            <a:ext cx="4638236" cy="1938992"/>
          </a:xfrm>
          <a:prstGeom prst="rect">
            <a:avLst/>
          </a:prstGeom>
        </p:spPr>
      </p:pic>
      <p:sp>
        <p:nvSpPr>
          <p:cNvPr id="19" name="下箭头 18">
            <a:extLst>
              <a:ext uri="{FF2B5EF4-FFF2-40B4-BE49-F238E27FC236}">
                <a16:creationId xmlns:a16="http://schemas.microsoft.com/office/drawing/2014/main" id="{63A885C5-3B7D-6002-09FD-6FF9493BCD6B}"/>
              </a:ext>
            </a:extLst>
          </p:cNvPr>
          <p:cNvSpPr/>
          <p:nvPr/>
        </p:nvSpPr>
        <p:spPr>
          <a:xfrm rot="2214473" flipH="1">
            <a:off x="7243445" y="3631738"/>
            <a:ext cx="275164" cy="7181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左箭头 19">
            <a:extLst>
              <a:ext uri="{FF2B5EF4-FFF2-40B4-BE49-F238E27FC236}">
                <a16:creationId xmlns:a16="http://schemas.microsoft.com/office/drawing/2014/main" id="{5585E1A0-28DE-1435-CBFB-25433679DAA3}"/>
              </a:ext>
            </a:extLst>
          </p:cNvPr>
          <p:cNvSpPr/>
          <p:nvPr/>
        </p:nvSpPr>
        <p:spPr>
          <a:xfrm flipH="1">
            <a:off x="4151551" y="5359927"/>
            <a:ext cx="1583912" cy="3039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65768C3B-72C6-91B3-2356-D46E7D2B1D39}"/>
              </a:ext>
            </a:extLst>
          </p:cNvPr>
          <p:cNvCxnSpPr>
            <a:cxnSpLocks/>
          </p:cNvCxnSpPr>
          <p:nvPr/>
        </p:nvCxnSpPr>
        <p:spPr>
          <a:xfrm>
            <a:off x="1506402" y="4739762"/>
            <a:ext cx="16150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94B1D817-5889-04C9-E9C8-53C9C8204876}"/>
              </a:ext>
            </a:extLst>
          </p:cNvPr>
          <p:cNvCxnSpPr>
            <a:cxnSpLocks/>
          </p:cNvCxnSpPr>
          <p:nvPr/>
        </p:nvCxnSpPr>
        <p:spPr>
          <a:xfrm flipH="1">
            <a:off x="1261241" y="4776433"/>
            <a:ext cx="363906" cy="462460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7DFD464C-D383-2493-5982-69D6A7EC6FC9}"/>
              </a:ext>
            </a:extLst>
          </p:cNvPr>
          <p:cNvSpPr/>
          <p:nvPr/>
        </p:nvSpPr>
        <p:spPr>
          <a:xfrm>
            <a:off x="2514156" y="5996596"/>
            <a:ext cx="213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17108A5-04E9-834D-8ED6-F953D9300ADD}"/>
              </a:ext>
            </a:extLst>
          </p:cNvPr>
          <p:cNvSpPr/>
          <p:nvPr/>
        </p:nvSpPr>
        <p:spPr>
          <a:xfrm>
            <a:off x="5259488" y="6009390"/>
            <a:ext cx="213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？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5" grpId="0"/>
      <p:bldP spid="19" grpId="0" animBg="1"/>
      <p:bldP spid="20" grpId="0" animBg="1"/>
      <p:bldP spid="12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EF4509-5B9E-0EAF-7C68-74478DEA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25</a:t>
            </a:fld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C6A275-78F7-C715-1099-D5ED71BC466C}"/>
              </a:ext>
            </a:extLst>
          </p:cNvPr>
          <p:cNvGrpSpPr/>
          <p:nvPr/>
        </p:nvGrpSpPr>
        <p:grpSpPr>
          <a:xfrm>
            <a:off x="2390934" y="453834"/>
            <a:ext cx="9057921" cy="6402848"/>
            <a:chOff x="2530418" y="226552"/>
            <a:chExt cx="9057921" cy="64028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D1C10EF-D966-5F96-9314-52CE40C30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0418" y="228600"/>
              <a:ext cx="6616700" cy="64008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D285F69-2D71-0B36-EF41-89BDA3FA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0239" y="226552"/>
              <a:ext cx="2578100" cy="638810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67BBE24-BB16-499D-1A45-5EF10BB0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79" y="996798"/>
            <a:ext cx="1917732" cy="429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085FF0-3958-E993-37E1-E3B7AA855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9" y="3133564"/>
            <a:ext cx="2086492" cy="4142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CAF1DF-D0DC-83D4-FD83-A867AEAAE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03" y="4994523"/>
            <a:ext cx="1902389" cy="3988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367EA3-0297-7173-7A22-8711D1F311B3}"/>
              </a:ext>
            </a:extLst>
          </p:cNvPr>
          <p:cNvSpPr txBox="1"/>
          <p:nvPr/>
        </p:nvSpPr>
        <p:spPr>
          <a:xfrm>
            <a:off x="384149" y="0"/>
            <a:ext cx="387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768E4"/>
                </a:solidFill>
              </a:rPr>
              <a:t>We try to investigate……</a:t>
            </a:r>
          </a:p>
        </p:txBody>
      </p:sp>
      <p:sp>
        <p:nvSpPr>
          <p:cNvPr id="11" name="同心圆 10">
            <a:extLst>
              <a:ext uri="{FF2B5EF4-FFF2-40B4-BE49-F238E27FC236}">
                <a16:creationId xmlns:a16="http://schemas.microsoft.com/office/drawing/2014/main" id="{442070F5-C3F7-3012-4A31-ECE89233512C}"/>
              </a:ext>
            </a:extLst>
          </p:cNvPr>
          <p:cNvSpPr/>
          <p:nvPr/>
        </p:nvSpPr>
        <p:spPr>
          <a:xfrm>
            <a:off x="3521503" y="3116938"/>
            <a:ext cx="2797493" cy="3737543"/>
          </a:xfrm>
          <a:prstGeom prst="donut">
            <a:avLst>
              <a:gd name="adj" fmla="val 274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ECDF6005-B355-EF91-6FC4-1BF53C8489B4}"/>
              </a:ext>
            </a:extLst>
          </p:cNvPr>
          <p:cNvCxnSpPr/>
          <p:nvPr/>
        </p:nvCxnSpPr>
        <p:spPr>
          <a:xfrm>
            <a:off x="2619213" y="2324745"/>
            <a:ext cx="369632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 descr="关闭 纯色填充">
            <a:extLst>
              <a:ext uri="{FF2B5EF4-FFF2-40B4-BE49-F238E27FC236}">
                <a16:creationId xmlns:a16="http://schemas.microsoft.com/office/drawing/2014/main" id="{8CF8C05B-7EAB-5D10-B3CE-590D7332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3713" y="1133592"/>
            <a:ext cx="731421" cy="731421"/>
          </a:xfrm>
          <a:prstGeom prst="rect">
            <a:avLst/>
          </a:prstGeom>
        </p:spPr>
      </p:pic>
      <p:pic>
        <p:nvPicPr>
          <p:cNvPr id="17" name="图形 16" descr="关闭 纯色填充">
            <a:extLst>
              <a:ext uri="{FF2B5EF4-FFF2-40B4-BE49-F238E27FC236}">
                <a16:creationId xmlns:a16="http://schemas.microsoft.com/office/drawing/2014/main" id="{DA54EFD3-6CB4-5E61-6BB8-3C2430D238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6868" y="1505095"/>
            <a:ext cx="1303885" cy="1303885"/>
          </a:xfrm>
          <a:prstGeom prst="rect">
            <a:avLst/>
          </a:prstGeom>
        </p:spPr>
      </p:pic>
      <p:pic>
        <p:nvPicPr>
          <p:cNvPr id="18" name="图形 17" descr="关闭 纯色填充">
            <a:extLst>
              <a:ext uri="{FF2B5EF4-FFF2-40B4-BE49-F238E27FC236}">
                <a16:creationId xmlns:a16="http://schemas.microsoft.com/office/drawing/2014/main" id="{138DC1C0-7846-6332-3091-5B2DB7DCAF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0466" y="2443270"/>
            <a:ext cx="731421" cy="731421"/>
          </a:xfrm>
          <a:prstGeom prst="rect">
            <a:avLst/>
          </a:prstGeom>
        </p:spPr>
      </p:pic>
      <p:pic>
        <p:nvPicPr>
          <p:cNvPr id="19" name="图形 18" descr="关闭 纯色填充">
            <a:extLst>
              <a:ext uri="{FF2B5EF4-FFF2-40B4-BE49-F238E27FC236}">
                <a16:creationId xmlns:a16="http://schemas.microsoft.com/office/drawing/2014/main" id="{9ACB9DA8-8958-DC7F-1937-BE91A97AD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6868" y="3340679"/>
            <a:ext cx="1303885" cy="1303885"/>
          </a:xfrm>
          <a:prstGeom prst="rect">
            <a:avLst/>
          </a:prstGeom>
        </p:spPr>
      </p:pic>
      <p:pic>
        <p:nvPicPr>
          <p:cNvPr id="20" name="图形 19" descr="关闭 纯色填充">
            <a:extLst>
              <a:ext uri="{FF2B5EF4-FFF2-40B4-BE49-F238E27FC236}">
                <a16:creationId xmlns:a16="http://schemas.microsoft.com/office/drawing/2014/main" id="{49CC0138-8F34-6502-866F-7F0C25C18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6867" y="5176263"/>
            <a:ext cx="1303885" cy="13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AF1BE2-E36E-B623-323A-7E73A6DF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26</a:t>
            </a:fld>
            <a:endParaRPr 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B65B48A-55BD-CEE2-B036-B0AE72DAD6FA}"/>
              </a:ext>
            </a:extLst>
          </p:cNvPr>
          <p:cNvGrpSpPr/>
          <p:nvPr/>
        </p:nvGrpSpPr>
        <p:grpSpPr>
          <a:xfrm>
            <a:off x="6857999" y="900696"/>
            <a:ext cx="4483510" cy="5056607"/>
            <a:chOff x="5619135" y="550028"/>
            <a:chExt cx="4483510" cy="50566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58EF496-941A-5297-E4F4-91E90B379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135" y="592978"/>
              <a:ext cx="1349241" cy="501365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3025923-907A-1444-6148-AD479C32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8764" y="550028"/>
              <a:ext cx="3423881" cy="233691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22F88A2-00D2-D5E3-0F2B-9B9477DF6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765" y="2783707"/>
              <a:ext cx="3423880" cy="2822927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003433-2AD3-1D22-193D-8EEEBA51BE8B}"/>
              </a:ext>
            </a:extLst>
          </p:cNvPr>
          <p:cNvGrpSpPr/>
          <p:nvPr/>
        </p:nvGrpSpPr>
        <p:grpSpPr>
          <a:xfrm>
            <a:off x="584922" y="1024254"/>
            <a:ext cx="5324067" cy="4389366"/>
            <a:chOff x="584922" y="870028"/>
            <a:chExt cx="5324067" cy="438936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A6A6485-E743-8B85-2A0E-AF1EEEF7E2B6}"/>
                </a:ext>
              </a:extLst>
            </p:cNvPr>
            <p:cNvGrpSpPr/>
            <p:nvPr/>
          </p:nvGrpSpPr>
          <p:grpSpPr>
            <a:xfrm>
              <a:off x="584922" y="870028"/>
              <a:ext cx="4185780" cy="4389366"/>
              <a:chOff x="937956" y="727792"/>
              <a:chExt cx="4185780" cy="4389366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5FF1318F-03E0-D7AE-7CCC-A00FC12D2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956" y="727792"/>
                <a:ext cx="1243404" cy="4389366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769D6758-5A3E-F38A-6396-A3E179F33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7812" y="758518"/>
                <a:ext cx="3175924" cy="4344424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AF34DFD-517F-8097-13D8-7138105EA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0589" y="915502"/>
              <a:ext cx="1168400" cy="430018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DEDD36F-988A-1164-8A59-6D926AA9E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678" y="341083"/>
            <a:ext cx="1737707" cy="3713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25F6E-AB31-8B51-9947-BE80C9187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678" y="5725486"/>
            <a:ext cx="1811968" cy="3713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304130-1188-7D0C-22D6-C481C6236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2619" y="341083"/>
            <a:ext cx="1826823" cy="3416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5F5826B-D12E-07FE-7CFF-A3E9B8E352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2619" y="6218265"/>
            <a:ext cx="1811971" cy="341601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010904CE-18C7-7FF3-8E92-92F534F2A139}"/>
              </a:ext>
            </a:extLst>
          </p:cNvPr>
          <p:cNvSpPr/>
          <p:nvPr/>
        </p:nvSpPr>
        <p:spPr>
          <a:xfrm>
            <a:off x="2464231" y="3022169"/>
            <a:ext cx="1518834" cy="2541723"/>
          </a:xfrm>
          <a:prstGeom prst="donut">
            <a:avLst>
              <a:gd name="adj" fmla="val 4580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图形 10" descr="关闭 纯色填充">
            <a:extLst>
              <a:ext uri="{FF2B5EF4-FFF2-40B4-BE49-F238E27FC236}">
                <a16:creationId xmlns:a16="http://schemas.microsoft.com/office/drawing/2014/main" id="{B976C1FE-F1C1-4871-0AE7-30A987FFB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55470" y="1555243"/>
            <a:ext cx="1303885" cy="1303885"/>
          </a:xfrm>
          <a:prstGeom prst="rect">
            <a:avLst/>
          </a:prstGeom>
        </p:spPr>
      </p:pic>
      <p:pic>
        <p:nvPicPr>
          <p:cNvPr id="18" name="图形 17" descr="关闭 纯色填充">
            <a:extLst>
              <a:ext uri="{FF2B5EF4-FFF2-40B4-BE49-F238E27FC236}">
                <a16:creationId xmlns:a16="http://schemas.microsoft.com/office/drawing/2014/main" id="{D91B77A8-5AF9-0CE7-EAE8-CACF3C7B7B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21252" y="1700008"/>
            <a:ext cx="1303885" cy="1303885"/>
          </a:xfrm>
          <a:prstGeom prst="rect">
            <a:avLst/>
          </a:prstGeom>
        </p:spPr>
      </p:pic>
      <p:pic>
        <p:nvPicPr>
          <p:cNvPr id="19" name="图形 18" descr="关闭 纯色填充">
            <a:extLst>
              <a:ext uri="{FF2B5EF4-FFF2-40B4-BE49-F238E27FC236}">
                <a16:creationId xmlns:a16="http://schemas.microsoft.com/office/drawing/2014/main" id="{74BFB860-4982-929C-7EE9-3244D043D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21252" y="3803205"/>
            <a:ext cx="1303885" cy="13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3377C5-3B4F-B2AF-5ADC-C77B9AE2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27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DAD2BF-F9EA-1419-E660-818CB9A1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80" y="199468"/>
            <a:ext cx="2336800" cy="88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B31662A-9AF2-4B17-30F3-F51D66C5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8" y="1283339"/>
            <a:ext cx="3526465" cy="4834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9CEE8C-3557-F6EC-A748-E43EEFA7B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0" y="2039971"/>
            <a:ext cx="3480321" cy="4244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8B081B-DF96-06F4-D07C-72C0CAEAB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710" y="3022031"/>
            <a:ext cx="10025062" cy="31152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90D7FE-BC72-811F-F40F-2D81CB53F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244" y="542987"/>
            <a:ext cx="7910074" cy="21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7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FAED45-55EF-1C1B-515A-D1E9DA60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28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7BA4C8-19FD-8DD5-41DE-496F350A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31" y="399007"/>
            <a:ext cx="6644572" cy="18687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1B436C-3084-50E1-C317-C490BC48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54" y="701223"/>
            <a:ext cx="2559858" cy="9698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520C4C-2826-3706-F867-E32BE88A8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659" y="2547393"/>
            <a:ext cx="6159500" cy="3911600"/>
          </a:xfrm>
          <a:prstGeom prst="rect">
            <a:avLst/>
          </a:prstGeom>
        </p:spPr>
      </p:pic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798D0E96-03E1-CBC1-AEF9-BF0277E1A862}"/>
              </a:ext>
            </a:extLst>
          </p:cNvPr>
          <p:cNvCxnSpPr>
            <a:cxnSpLocks/>
          </p:cNvCxnSpPr>
          <p:nvPr/>
        </p:nvCxnSpPr>
        <p:spPr>
          <a:xfrm flipH="1">
            <a:off x="8136610" y="1671107"/>
            <a:ext cx="2137921" cy="37378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7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5192F7-E4EC-AFF6-E6ED-72262EC9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C075A2-8B9A-FEF9-28D8-497AE6089118}"/>
              </a:ext>
            </a:extLst>
          </p:cNvPr>
          <p:cNvSpPr txBox="1">
            <a:spLocks/>
          </p:cNvSpPr>
          <p:nvPr/>
        </p:nvSpPr>
        <p:spPr>
          <a:xfrm>
            <a:off x="2227261" y="63499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§1. Introduction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8BACE6A-79EC-5FDD-CFEC-547941E3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2" y="864828"/>
            <a:ext cx="5308600" cy="32385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8C175C5-0E61-489A-719F-017FB9D3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235" y="858326"/>
            <a:ext cx="6149285" cy="28230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9950939-F751-7F2F-9755-CC93F188A774}"/>
              </a:ext>
            </a:extLst>
          </p:cNvPr>
          <p:cNvSpPr/>
          <p:nvPr/>
        </p:nvSpPr>
        <p:spPr>
          <a:xfrm>
            <a:off x="5311284" y="4198733"/>
            <a:ext cx="187423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Exotic  States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8" descr="meson_baryon.eps">
            <a:extLst>
              <a:ext uri="{FF2B5EF4-FFF2-40B4-BE49-F238E27FC236}">
                <a16:creationId xmlns:a16="http://schemas.microsoft.com/office/drawing/2014/main" id="{A3E21CD2-9602-C2E9-0154-6834EB94F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2" y="4838201"/>
            <a:ext cx="5507202" cy="16611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BE22BF-8CFB-9DA8-B1C8-800AE8E38E81}"/>
              </a:ext>
            </a:extLst>
          </p:cNvPr>
          <p:cNvSpPr/>
          <p:nvPr/>
        </p:nvSpPr>
        <p:spPr>
          <a:xfrm>
            <a:off x="1902232" y="4205034"/>
            <a:ext cx="179889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Quark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2DD7C-B76A-A8EA-2EEB-E080621A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61" y="3719955"/>
            <a:ext cx="4821178" cy="29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0CB387B-0AAE-2C65-17F3-147715179772}"/>
              </a:ext>
            </a:extLst>
          </p:cNvPr>
          <p:cNvCxnSpPr>
            <a:cxnSpLocks/>
          </p:cNvCxnSpPr>
          <p:nvPr/>
        </p:nvCxnSpPr>
        <p:spPr>
          <a:xfrm>
            <a:off x="7537269" y="3681351"/>
            <a:ext cx="113646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B21B8CDA-1D5D-6E58-7C87-A458A2EE8191}"/>
              </a:ext>
            </a:extLst>
          </p:cNvPr>
          <p:cNvCxnSpPr>
            <a:cxnSpLocks/>
          </p:cNvCxnSpPr>
          <p:nvPr/>
        </p:nvCxnSpPr>
        <p:spPr>
          <a:xfrm>
            <a:off x="3548744" y="3925191"/>
            <a:ext cx="57911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B38F9D9-5244-6554-44C1-87DE82BD67E8}"/>
              </a:ext>
            </a:extLst>
          </p:cNvPr>
          <p:cNvCxnSpPr>
            <a:cxnSpLocks/>
          </p:cNvCxnSpPr>
          <p:nvPr/>
        </p:nvCxnSpPr>
        <p:spPr>
          <a:xfrm>
            <a:off x="2583725" y="3409950"/>
            <a:ext cx="57911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同心圆 15">
            <a:extLst>
              <a:ext uri="{FF2B5EF4-FFF2-40B4-BE49-F238E27FC236}">
                <a16:creationId xmlns:a16="http://schemas.microsoft.com/office/drawing/2014/main" id="{0F2091C9-6DE7-B953-194C-761FE607C3DF}"/>
              </a:ext>
            </a:extLst>
          </p:cNvPr>
          <p:cNvSpPr/>
          <p:nvPr/>
        </p:nvSpPr>
        <p:spPr>
          <a:xfrm>
            <a:off x="1212373" y="2571750"/>
            <a:ext cx="945202" cy="711352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>
            <a:extLst>
              <a:ext uri="{FF2B5EF4-FFF2-40B4-BE49-F238E27FC236}">
                <a16:creationId xmlns:a16="http://schemas.microsoft.com/office/drawing/2014/main" id="{F9C71624-DA18-34DE-36F5-18B2E4EB48A7}"/>
              </a:ext>
            </a:extLst>
          </p:cNvPr>
          <p:cNvSpPr/>
          <p:nvPr/>
        </p:nvSpPr>
        <p:spPr>
          <a:xfrm>
            <a:off x="9067877" y="2465762"/>
            <a:ext cx="1523923" cy="461664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同心圆 18">
            <a:extLst>
              <a:ext uri="{FF2B5EF4-FFF2-40B4-BE49-F238E27FC236}">
                <a16:creationId xmlns:a16="http://schemas.microsoft.com/office/drawing/2014/main" id="{4836FEEA-8C2D-747D-0652-8FACF3B5F26F}"/>
              </a:ext>
            </a:extLst>
          </p:cNvPr>
          <p:cNvSpPr/>
          <p:nvPr/>
        </p:nvSpPr>
        <p:spPr>
          <a:xfrm>
            <a:off x="11445133" y="2696594"/>
            <a:ext cx="640050" cy="461664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DC27A0C-AC6A-DDA9-4EA4-083A0FFC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7531E2-CE85-68D4-46BB-7071A2003159}"/>
              </a:ext>
            </a:extLst>
          </p:cNvPr>
          <p:cNvGrpSpPr/>
          <p:nvPr/>
        </p:nvGrpSpPr>
        <p:grpSpPr>
          <a:xfrm>
            <a:off x="3107747" y="282382"/>
            <a:ext cx="5976505" cy="3720909"/>
            <a:chOff x="1698912" y="309417"/>
            <a:chExt cx="5976505" cy="37209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B850933-A39C-24A2-B453-ECB8AB92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8912" y="309417"/>
              <a:ext cx="5976505" cy="372090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AA62B19-0996-6D1D-1E8C-3BEF386AF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8240" y="2847108"/>
              <a:ext cx="1632240" cy="450273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CC9C93C9-D7CA-F96B-4440-8F8AEC05E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225" y="4967528"/>
            <a:ext cx="10544567" cy="840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F5E946-90BD-1933-E865-52670C82D874}"/>
              </a:ext>
            </a:extLst>
          </p:cNvPr>
          <p:cNvSpPr/>
          <p:nvPr/>
        </p:nvSpPr>
        <p:spPr>
          <a:xfrm>
            <a:off x="842097" y="4223799"/>
            <a:ext cx="428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Singularity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1DA771-0F9C-469F-6E1B-A2703372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30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E14E2C-64D8-70C5-D717-971A7FF9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8" y="556258"/>
            <a:ext cx="3248001" cy="6829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42E464-8CAB-BDDA-B2B6-7BC5921F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632" y="631157"/>
            <a:ext cx="4982565" cy="5331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D85C90-54F1-2858-9E25-8C73324E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5" y="1239171"/>
            <a:ext cx="5063677" cy="19887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1632A6-9577-9E82-0311-5DE4BA607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070" y="3131179"/>
            <a:ext cx="7323859" cy="376655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82554D9-B82E-3A07-8FDB-042171C4047B}"/>
              </a:ext>
            </a:extLst>
          </p:cNvPr>
          <p:cNvSpPr/>
          <p:nvPr/>
        </p:nvSpPr>
        <p:spPr>
          <a:xfrm>
            <a:off x="246715" y="-15981"/>
            <a:ext cx="428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projection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3B19AC2-1B27-D307-513B-B40FC1399366}"/>
              </a:ext>
            </a:extLst>
          </p:cNvPr>
          <p:cNvCxnSpPr>
            <a:cxnSpLocks/>
          </p:cNvCxnSpPr>
          <p:nvPr/>
        </p:nvCxnSpPr>
        <p:spPr>
          <a:xfrm>
            <a:off x="4302679" y="900113"/>
            <a:ext cx="119801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2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A9D69C-D678-A87D-78D4-A4F0C178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31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048853-C199-9E06-E62A-BE99DA80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52" y="46623"/>
            <a:ext cx="8732896" cy="67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25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CF09FF-FCA4-0129-7C16-9528F557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8ED21E5-F858-859E-9E75-9820C4DB40AA}"/>
              </a:ext>
            </a:extLst>
          </p:cNvPr>
          <p:cNvSpPr txBox="1"/>
          <p:nvPr/>
        </p:nvSpPr>
        <p:spPr>
          <a:xfrm>
            <a:off x="2095945" y="6318023"/>
            <a:ext cx="676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2406.08313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69ECFC-2CF4-AEEB-B3D8-2E97F856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84" y="372769"/>
            <a:ext cx="10100631" cy="5793178"/>
          </a:xfrm>
          <a:prstGeom prst="rect">
            <a:avLst/>
          </a:prstGeom>
        </p:spPr>
      </p:pic>
      <p:pic>
        <p:nvPicPr>
          <p:cNvPr id="10" name="图形 9" descr="复选标记 纯色填充">
            <a:extLst>
              <a:ext uri="{FF2B5EF4-FFF2-40B4-BE49-F238E27FC236}">
                <a16:creationId xmlns:a16="http://schemas.microsoft.com/office/drawing/2014/main" id="{CB4DFCA3-1E41-0672-0C3B-FEEA94D20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7698" y="3861658"/>
            <a:ext cx="615142" cy="6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D478C7-62CA-AEF1-7A02-CB987972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33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DFFFA2-477E-5607-9A03-90E61CBC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9" y="642481"/>
            <a:ext cx="5578290" cy="2082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15EC41-7A47-87F9-6AB1-C4AB25816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95" y="3040523"/>
            <a:ext cx="4081740" cy="20839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FD38A2-F459-AAF2-AB34-EDBE95B9B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51" y="5187427"/>
            <a:ext cx="2856214" cy="17103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5132B9-4C96-99FC-EE71-4120F888E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63" y="895568"/>
            <a:ext cx="4829527" cy="40473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C133FE-01E8-4681-3A59-EAE9CA50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517" y="5440514"/>
            <a:ext cx="7530483" cy="9747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2901A0-6E3E-3CE0-10AC-18D6E8D6585B}"/>
              </a:ext>
            </a:extLst>
          </p:cNvPr>
          <p:cNvSpPr txBox="1"/>
          <p:nvPr/>
        </p:nvSpPr>
        <p:spPr>
          <a:xfrm>
            <a:off x="195038" y="56344"/>
            <a:ext cx="490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study on </a:t>
            </a:r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Zcs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BF18CFF0-E783-E0EB-56A8-8F6358E31D96}"/>
              </a:ext>
            </a:extLst>
          </p:cNvPr>
          <p:cNvCxnSpPr/>
          <p:nvPr/>
        </p:nvCxnSpPr>
        <p:spPr>
          <a:xfrm>
            <a:off x="11139055" y="5752407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5972FBA7-3CA9-14DA-65DE-E3279400E5B2}"/>
              </a:ext>
            </a:extLst>
          </p:cNvPr>
          <p:cNvCxnSpPr>
            <a:cxnSpLocks/>
          </p:cNvCxnSpPr>
          <p:nvPr/>
        </p:nvCxnSpPr>
        <p:spPr>
          <a:xfrm>
            <a:off x="4641273" y="6054436"/>
            <a:ext cx="6680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A5F763-DF70-3EF0-091D-DF0E2785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7E9E46-6551-34AC-B868-73DE65C0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52" y="328370"/>
            <a:ext cx="4545646" cy="44679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333587-8999-AC8F-2209-330737AC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9" y="442339"/>
            <a:ext cx="5816600" cy="154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050EBE-6C8B-DFB2-345F-8AFB3D68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46" y="4866261"/>
            <a:ext cx="11223352" cy="16663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AE14C4-8EA0-3A60-38FD-621776F6D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989" y="2131634"/>
            <a:ext cx="3365287" cy="25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8F3EEA9-DC6A-7D49-ACAB-3B6A081B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9207" y="1217935"/>
            <a:ext cx="9218822" cy="42353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also existing two Pcs states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view of molecular state, what components are for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dynamically generate the resonances: 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find some attractive interactions, which would be more molecular (tetraquark) states with strangeness as our predictions?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376C22E-B65B-4A48-B18E-48A2F10465DA}"/>
              </a:ext>
            </a:extLst>
          </p:cNvPr>
          <p:cNvSpPr txBox="1"/>
          <p:nvPr/>
        </p:nvSpPr>
        <p:spPr>
          <a:xfrm>
            <a:off x="1078411" y="5640064"/>
            <a:ext cx="958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1768E4"/>
                </a:solidFill>
              </a:rPr>
              <a:t>Hope future experiments and theories bring more clarifications on these issues…….</a:t>
            </a:r>
            <a:endParaRPr kumimoji="1" lang="zh-CN" altLang="en-US" sz="2400" b="1" dirty="0">
              <a:solidFill>
                <a:srgbClr val="1768E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6B75216-F613-E24F-9A55-FE89C56E1324}"/>
                  </a:ext>
                </a:extLst>
              </p:cNvPr>
              <p:cNvSpPr txBox="1"/>
              <p:nvPr/>
            </p:nvSpPr>
            <p:spPr>
              <a:xfrm>
                <a:off x="8242535" y="1382474"/>
                <a:ext cx="275338" cy="4924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6B75216-F613-E24F-9A55-FE89C56E1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35" y="1382474"/>
                <a:ext cx="275338" cy="492443"/>
              </a:xfrm>
              <a:prstGeom prst="rect">
                <a:avLst/>
              </a:prstGeom>
              <a:blipFill>
                <a:blip r:embed="rId3"/>
                <a:stretch>
                  <a:fillRect l="-30435" r="-3043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6E315295-5E19-CA49-887C-D784F357ACF6}"/>
              </a:ext>
            </a:extLst>
          </p:cNvPr>
          <p:cNvSpPr txBox="1">
            <a:spLocks/>
          </p:cNvSpPr>
          <p:nvPr/>
        </p:nvSpPr>
        <p:spPr>
          <a:xfrm>
            <a:off x="2440430" y="48979"/>
            <a:ext cx="6859421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§5. Summary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20E81A-AFD8-4046-9846-86E65A13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419" y="1404746"/>
            <a:ext cx="1350908" cy="409366"/>
          </a:xfrm>
          <a:prstGeom prst="rect">
            <a:avLst/>
          </a:prstGeom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6ADDAE-1DD1-BE33-D90B-7E2CB8D2D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614" y="1951396"/>
            <a:ext cx="1472549" cy="4812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67F2B7-C81C-5BBD-4D87-9E30D68FF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442" y="1987326"/>
            <a:ext cx="1350908" cy="409366"/>
          </a:xfrm>
          <a:prstGeom prst="rect">
            <a:avLst/>
          </a:prstGeom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B729E2-C6DF-1AA0-08F6-4B0302BCE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3971" y="3385150"/>
            <a:ext cx="5157596" cy="4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8552B8-1EE1-7545-9399-B8B6AED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9587" y="1485303"/>
            <a:ext cx="8042275" cy="36258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sz="40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r>
              <a:rPr lang="en-US" sz="40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Thanks for your attention!</a:t>
            </a:r>
            <a:br>
              <a:rPr lang="en-US" sz="40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br>
              <a:rPr lang="en-US" sz="40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感谢大家的聆听</a:t>
            </a:r>
            <a:r>
              <a:rPr lang="zh-CN" alt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！</a:t>
            </a:r>
            <a:br>
              <a:rPr lang="en-US" sz="40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endParaRPr lang="en-US" sz="4000" b="1" i="1" dirty="0">
              <a:ln/>
              <a:solidFill>
                <a:srgbClr val="FF0000"/>
              </a:solidFill>
              <a:latin typeface="Times New Roman" panose="02020603050405020304" pitchFamily="18" charset="0"/>
              <a:ea typeface="Kaiti SC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3439" y="738551"/>
            <a:ext cx="10631617" cy="4853004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Unitary Approach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Bethe-Salpeter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equations,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on-shell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loops.</a:t>
            </a:r>
            <a:endParaRPr lang="de-DE" altLang="zh-C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where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(potentials)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48" y="2006524"/>
            <a:ext cx="6451830" cy="467524"/>
          </a:xfrm>
          <a:prstGeom prst="rect">
            <a:avLst/>
          </a:prstGeom>
        </p:spPr>
      </p:pic>
      <p:pic>
        <p:nvPicPr>
          <p:cNvPr id="10" name="Picture 9" descr="BSe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63" y="2731201"/>
            <a:ext cx="4851400" cy="2108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739591F-7102-BB42-998E-077B7AF658F4}"/>
              </a:ext>
            </a:extLst>
          </p:cNvPr>
          <p:cNvSpPr/>
          <p:nvPr/>
        </p:nvSpPr>
        <p:spPr>
          <a:xfrm>
            <a:off x="1285202" y="5789648"/>
            <a:ext cx="7445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2000" i="1" dirty="0">
                <a:solidFill>
                  <a:srgbClr val="253AE5"/>
                </a:solidFill>
              </a:rPr>
              <a:t>J. A. </a:t>
            </a:r>
            <a:r>
              <a:rPr lang="de-DE" altLang="zh-CN" sz="2000" i="1" dirty="0" err="1">
                <a:solidFill>
                  <a:srgbClr val="253AE5"/>
                </a:solidFill>
              </a:rPr>
              <a:t>Oller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E. </a:t>
            </a:r>
            <a:r>
              <a:rPr lang="de-DE" altLang="zh-CN" sz="2000" i="1" dirty="0" err="1">
                <a:solidFill>
                  <a:srgbClr val="253AE5"/>
                </a:solidFill>
              </a:rPr>
              <a:t>Oset</a:t>
            </a:r>
            <a:r>
              <a:rPr lang="de-DE" altLang="zh-CN" sz="2000" i="1" dirty="0">
                <a:solidFill>
                  <a:srgbClr val="253AE5"/>
                </a:solidFill>
              </a:rPr>
              <a:t>, </a:t>
            </a:r>
            <a:r>
              <a:rPr lang="de-DE" altLang="zh-CN" sz="2000" i="1" dirty="0" err="1">
                <a:solidFill>
                  <a:srgbClr val="253AE5"/>
                </a:solidFill>
              </a:rPr>
              <a:t>Nucl</a:t>
            </a:r>
            <a:r>
              <a:rPr lang="de-DE" altLang="zh-CN" sz="2000" i="1" dirty="0">
                <a:solidFill>
                  <a:srgbClr val="253AE5"/>
                </a:solidFill>
              </a:rPr>
              <a:t>. Phys. A 620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(1997</a:t>
            </a:r>
            <a:r>
              <a:rPr lang="en-US" altLang="zh-Hans" sz="2000" i="1" dirty="0">
                <a:solidFill>
                  <a:srgbClr val="253AE5"/>
                </a:solidFill>
              </a:rPr>
              <a:t>)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438</a:t>
            </a:r>
          </a:p>
          <a:p>
            <a:r>
              <a:rPr lang="de-DE" altLang="zh-CN" sz="2000" i="1" dirty="0">
                <a:solidFill>
                  <a:srgbClr val="253AE5"/>
                </a:solidFill>
              </a:rPr>
              <a:t>E. </a:t>
            </a:r>
            <a:r>
              <a:rPr lang="de-DE" altLang="zh-CN" sz="2000" i="1" dirty="0" err="1">
                <a:solidFill>
                  <a:srgbClr val="253AE5"/>
                </a:solidFill>
              </a:rPr>
              <a:t>Oset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A. Ramos,  </a:t>
            </a:r>
            <a:r>
              <a:rPr lang="de-DE" altLang="zh-CN" sz="2000" i="1" dirty="0" err="1">
                <a:solidFill>
                  <a:srgbClr val="253AE5"/>
                </a:solidFill>
              </a:rPr>
              <a:t>Nucl</a:t>
            </a:r>
            <a:r>
              <a:rPr lang="de-DE" altLang="zh-CN" sz="2000" i="1" dirty="0">
                <a:solidFill>
                  <a:srgbClr val="253AE5"/>
                </a:solidFill>
              </a:rPr>
              <a:t>. Phys. A 635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(1998) 99</a:t>
            </a:r>
          </a:p>
          <a:p>
            <a:r>
              <a:rPr lang="de-DE" altLang="zh-CN" sz="2000" i="1" dirty="0">
                <a:solidFill>
                  <a:srgbClr val="253AE5"/>
                </a:solidFill>
              </a:rPr>
              <a:t>J. A. </a:t>
            </a:r>
            <a:r>
              <a:rPr lang="de-DE" altLang="zh-CN" sz="2000" i="1" dirty="0" err="1">
                <a:solidFill>
                  <a:srgbClr val="253AE5"/>
                </a:solidFill>
              </a:rPr>
              <a:t>Oller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U. G. Meißner,  Phys. </a:t>
            </a:r>
            <a:r>
              <a:rPr lang="de-DE" altLang="zh-CN" sz="2000" i="1" dirty="0" err="1">
                <a:solidFill>
                  <a:srgbClr val="253AE5"/>
                </a:solidFill>
              </a:rPr>
              <a:t>Lett</a:t>
            </a:r>
            <a:r>
              <a:rPr lang="de-DE" altLang="zh-CN" sz="2000" i="1" dirty="0">
                <a:solidFill>
                  <a:srgbClr val="253AE5"/>
                </a:solidFill>
              </a:rPr>
              <a:t>. B 500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(2001) 263</a:t>
            </a:r>
            <a:endParaRPr lang="zh-CN" altLang="en-US" sz="2000" i="1" dirty="0">
              <a:solidFill>
                <a:srgbClr val="253AE5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A5FFD6-1136-214D-A33C-105032BA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32F801-2E01-C341-91F3-AE54B3AC151C}"/>
              </a:ext>
            </a:extLst>
          </p:cNvPr>
          <p:cNvSpPr txBox="1">
            <a:spLocks/>
          </p:cNvSpPr>
          <p:nvPr/>
        </p:nvSpPr>
        <p:spPr>
          <a:xfrm>
            <a:off x="1829125" y="32626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§2. Formalism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43A60F-3CBC-FD4C-889D-8EB8959208A1}"/>
              </a:ext>
            </a:extLst>
          </p:cNvPr>
          <p:cNvSpPr txBox="1"/>
          <p:nvPr/>
        </p:nvSpPr>
        <p:spPr>
          <a:xfrm>
            <a:off x="8270522" y="3919638"/>
            <a:ext cx="3921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768E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D. L. Yao, L. Y. Dai, H. Q. Zheng and Z. Y. Zhou, Rept. Prog. Phys. 84, 076201 (2021)</a:t>
            </a:r>
            <a:endParaRPr lang="zh-CN" altLang="en-US" sz="2400" dirty="0">
              <a:solidFill>
                <a:srgbClr val="1768E4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630339-D0A5-BA4D-B29D-574D0893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4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05A0AA8-5EBA-A944-9174-48B0C5849A93}"/>
              </a:ext>
            </a:extLst>
          </p:cNvPr>
          <p:cNvSpPr/>
          <p:nvPr/>
        </p:nvSpPr>
        <p:spPr>
          <a:xfrm>
            <a:off x="816819" y="2746714"/>
            <a:ext cx="10558359" cy="3530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Lett. 105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(2010) 232001.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H. X. Chen, L. S.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Geng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W. H. Liang,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E. Wang and J. J.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Xie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93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(2016) 065203.</a:t>
            </a: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R. Chen, J. He and X. Liu,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Chin. Phys. C 41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(2017) 103105.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Santopinto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A.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Giachino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96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(2017) 014014.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C. W. Shen, J. J. Wu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100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(2019) 056006.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b="1" i="1" kern="100" dirty="0">
                <a:solidFill>
                  <a:srgbClr val="00B050"/>
                </a:solidFill>
                <a:latin typeface="Times New Roman" panose="02020603050405020304" pitchFamily="18" charset="0"/>
                <a:ea typeface="楷体_GB2312"/>
              </a:rPr>
              <a:t>CWX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J. Nieves and E.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楷体_GB2312"/>
              </a:rPr>
              <a:t>Phys. Lett. B 799 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(2019) 135051.</a:t>
            </a: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B. Wang, L. Meng and S. L. Zhu, </a:t>
            </a:r>
            <a:r>
              <a:rPr lang="en-US" altLang="zh-CN" sz="2400" b="1" kern="100" dirty="0">
                <a:latin typeface="Times New Roman" panose="02020603050405020304" pitchFamily="18" charset="0"/>
              </a:rPr>
              <a:t>Phys. Rev. D 101 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(2020) 034018</a:t>
            </a:r>
            <a:r>
              <a:rPr lang="en-US" altLang="zh-CN" sz="2400" i="1" kern="1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8010D2-CEBA-4545-8C10-A435410E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48" y="1217831"/>
            <a:ext cx="8454099" cy="12959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0881B9-6E5E-C9C0-3714-C86276D4621B}"/>
              </a:ext>
            </a:extLst>
          </p:cNvPr>
          <p:cNvSpPr txBox="1">
            <a:spLocks/>
          </p:cNvSpPr>
          <p:nvPr/>
        </p:nvSpPr>
        <p:spPr>
          <a:xfrm>
            <a:off x="2074859" y="24486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§3. Pentaquark states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FC7FA-780E-98A7-55E3-7E1BD3888D2E}"/>
              </a:ext>
            </a:extLst>
          </p:cNvPr>
          <p:cNvSpPr txBox="1"/>
          <p:nvPr/>
        </p:nvSpPr>
        <p:spPr>
          <a:xfrm>
            <a:off x="6794731" y="6302578"/>
            <a:ext cx="5397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4270C1"/>
                </a:solidFill>
                <a:effectLst/>
                <a:highlight>
                  <a:srgbClr val="FFFF00"/>
                </a:highlight>
                <a:latin typeface="TimesNewRomanPSMT"/>
              </a:rPr>
              <a:t>Bing-Song Zou, Sci. Bull 66, 1258 (2021) </a:t>
            </a:r>
            <a:endParaRPr lang="en" altLang="zh-CN" sz="2400" dirty="0">
              <a:effectLst/>
              <a:highlight>
                <a:srgbClr val="FFFF00"/>
              </a:highligh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49EAE5-65A7-C958-8EEA-3ABD081805A5}"/>
              </a:ext>
            </a:extLst>
          </p:cNvPr>
          <p:cNvSpPr txBox="1"/>
          <p:nvPr/>
        </p:nvSpPr>
        <p:spPr>
          <a:xfrm>
            <a:off x="272715" y="578156"/>
            <a:ext cx="28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(1). Pcs states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6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89E6AF6A-78EC-6E45-8E0F-F5A10C05714D}"/>
              </a:ext>
            </a:extLst>
          </p:cNvPr>
          <p:cNvSpPr txBox="1"/>
          <p:nvPr/>
        </p:nvSpPr>
        <p:spPr>
          <a:xfrm>
            <a:off x="6854367" y="1097579"/>
            <a:ext cx="4706889" cy="830997"/>
          </a:xfrm>
          <a:prstGeom prst="rect">
            <a:avLst/>
          </a:prstGeom>
          <a:noFill/>
          <a:ln w="12700" cap="flat" cmpd="sng">
            <a:solidFill>
              <a:srgbClr val="00B050">
                <a:alpha val="71000"/>
              </a:srgb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nl-NL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Aaij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</a:t>
            </a:r>
            <a:r>
              <a:rPr lang="nl-NL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nl-NL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Bull. 66 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 1278-1287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/>
              <p:nvPr/>
            </p:nvSpPr>
            <p:spPr>
              <a:xfrm>
                <a:off x="11237450" y="2408356"/>
                <a:ext cx="647613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kumimoji="1"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450" y="2408356"/>
                <a:ext cx="647613" cy="369332"/>
              </a:xfrm>
              <a:prstGeom prst="rect">
                <a:avLst/>
              </a:prstGeom>
              <a:blipFill>
                <a:blip r:embed="rId2"/>
                <a:stretch>
                  <a:fillRect l="-13208" t="-6667" r="-5660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9389E3C-A96D-CB4C-A494-B8F3CFAB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5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1DE219-AD44-654F-96E2-251670B2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5" y="678427"/>
            <a:ext cx="4706888" cy="2982792"/>
          </a:xfrm>
          <a:prstGeom prst="rect">
            <a:avLst/>
          </a:prstGeom>
        </p:spPr>
      </p:pic>
      <p:sp>
        <p:nvSpPr>
          <p:cNvPr id="21" name="同心圆 20">
            <a:extLst>
              <a:ext uri="{FF2B5EF4-FFF2-40B4-BE49-F238E27FC236}">
                <a16:creationId xmlns:a16="http://schemas.microsoft.com/office/drawing/2014/main" id="{B56D02E9-DF52-D04E-8577-B9E97D829627}"/>
              </a:ext>
            </a:extLst>
          </p:cNvPr>
          <p:cNvSpPr/>
          <p:nvPr/>
        </p:nvSpPr>
        <p:spPr>
          <a:xfrm>
            <a:off x="2303273" y="1810405"/>
            <a:ext cx="636903" cy="1052124"/>
          </a:xfrm>
          <a:prstGeom prst="donut">
            <a:avLst>
              <a:gd name="adj" fmla="val 347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D55D4B-8AAB-044D-9CF7-E7C93D44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72701"/>
            <a:ext cx="4901542" cy="741746"/>
          </a:xfrm>
          <a:prstGeom prst="rect">
            <a:avLst/>
          </a:prstGeom>
        </p:spPr>
      </p:pic>
      <p:sp>
        <p:nvSpPr>
          <p:cNvPr id="28" name="AutoShape 5">
            <a:extLst>
              <a:ext uri="{FF2B5EF4-FFF2-40B4-BE49-F238E27FC236}">
                <a16:creationId xmlns:a16="http://schemas.microsoft.com/office/drawing/2014/main" id="{79B0D134-9C7C-8649-BB3B-C0FE63365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602" y="1628666"/>
            <a:ext cx="811771" cy="367947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0C165B-34EC-8E48-8D94-DED5ABC4E756}"/>
              </a:ext>
            </a:extLst>
          </p:cNvPr>
          <p:cNvSpPr/>
          <p:nvPr/>
        </p:nvSpPr>
        <p:spPr>
          <a:xfrm>
            <a:off x="822099" y="125652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Findings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the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Pcs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state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49DBE3-AAC1-0B41-BF13-FFECA718E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22" y="3786710"/>
            <a:ext cx="3818674" cy="241877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7202E5A-2E49-DD47-8349-4D3095498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773" y="3856512"/>
            <a:ext cx="3709215" cy="23798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E1EBB5-F308-9440-BA88-75DF14935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5" y="6330972"/>
            <a:ext cx="9802234" cy="4288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9347FA-DDDC-E145-8D50-4E5E5B23C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170" y="3347679"/>
            <a:ext cx="4821830" cy="3693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EC0E8C4-AD34-C24A-A549-027EC705F454}"/>
              </a:ext>
            </a:extLst>
          </p:cNvPr>
          <p:cNvSpPr/>
          <p:nvPr/>
        </p:nvSpPr>
        <p:spPr>
          <a:xfrm>
            <a:off x="8688285" y="4287002"/>
            <a:ext cx="3196778" cy="94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B. Wang, L. Meng and S. L. Zhu, </a:t>
            </a:r>
            <a:r>
              <a:rPr lang="en-US" altLang="zh-CN" sz="2400" b="1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Phys. Rev. D 101 </a:t>
            </a:r>
            <a:r>
              <a:rPr lang="en-US" altLang="zh-CN" sz="2400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(2020) 034018</a:t>
            </a:r>
            <a:r>
              <a:rPr lang="en-US" altLang="zh-CN" sz="2400" i="1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7D91451-6B77-366E-87FA-4961370897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216" y="853242"/>
            <a:ext cx="1981836" cy="5519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B134A34-C270-448B-554B-8B2A5F6C67A5}"/>
              </a:ext>
            </a:extLst>
          </p:cNvPr>
          <p:cNvSpPr txBox="1"/>
          <p:nvPr/>
        </p:nvSpPr>
        <p:spPr>
          <a:xfrm>
            <a:off x="4553826" y="58332"/>
            <a:ext cx="7007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H.-X. Chen, L.-S. </a:t>
            </a:r>
            <a:r>
              <a:rPr lang="en-US" altLang="zh-CN" dirty="0" err="1">
                <a:solidFill>
                  <a:srgbClr val="00B050"/>
                </a:solidFill>
              </a:rPr>
              <a:t>Geng</a:t>
            </a:r>
            <a:r>
              <a:rPr lang="en-US" altLang="zh-CN" dirty="0">
                <a:solidFill>
                  <a:srgbClr val="00B050"/>
                </a:solidFill>
              </a:rPr>
              <a:t>, W.-H. Liang, E. </a:t>
            </a:r>
            <a:r>
              <a:rPr lang="en-US" altLang="zh-CN" dirty="0" err="1">
                <a:solidFill>
                  <a:srgbClr val="00B050"/>
                </a:solidFill>
              </a:rPr>
              <a:t>Oset</a:t>
            </a:r>
            <a:r>
              <a:rPr lang="en-US" altLang="zh-CN" dirty="0">
                <a:solidFill>
                  <a:srgbClr val="00B050"/>
                </a:solidFill>
              </a:rPr>
              <a:t>, E. Wang, J.-J. </a:t>
            </a:r>
            <a:r>
              <a:rPr lang="en-US" altLang="zh-CN" dirty="0" err="1">
                <a:solidFill>
                  <a:srgbClr val="00B050"/>
                </a:solidFill>
              </a:rPr>
              <a:t>Xie</a:t>
            </a:r>
            <a:r>
              <a:rPr lang="en-US" altLang="zh-CN" dirty="0">
                <a:solidFill>
                  <a:srgbClr val="00B050"/>
                </a:solidFill>
              </a:rPr>
              <a:t>, Phys. Rev. C 93  (2016) 065203 </a:t>
            </a: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5019BC5B-D141-AD03-B8E4-A5999060E8B7}"/>
              </a:ext>
            </a:extLst>
          </p:cNvPr>
          <p:cNvCxnSpPr>
            <a:stCxn id="2" idx="3"/>
          </p:cNvCxnSpPr>
          <p:nvPr/>
        </p:nvCxnSpPr>
        <p:spPr>
          <a:xfrm flipV="1">
            <a:off x="6231052" y="691196"/>
            <a:ext cx="623315" cy="4379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A35E0C-1E7F-B345-AB8B-67678BBD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37" y="712689"/>
            <a:ext cx="6629400" cy="17565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7D0559-BB9F-1748-90AC-89BC81D01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870" y="2392204"/>
            <a:ext cx="6279205" cy="2239241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73EF8-F0FE-B749-94D0-1D7D209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6</a:t>
            </a:fld>
            <a:endParaRPr 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392AC3B-03D7-B246-8EEE-6A7085A1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35" y="4620453"/>
            <a:ext cx="6279204" cy="2277283"/>
          </a:xfrm>
          <a:prstGeom prst="rect">
            <a:avLst/>
          </a:prstGeom>
        </p:spPr>
      </p:pic>
      <p:sp>
        <p:nvSpPr>
          <p:cNvPr id="7" name="云形 6">
            <a:extLst>
              <a:ext uri="{FF2B5EF4-FFF2-40B4-BE49-F238E27FC236}">
                <a16:creationId xmlns:a16="http://schemas.microsoft.com/office/drawing/2014/main" id="{A597EE89-EEAD-454B-A75D-19CFD54EF072}"/>
              </a:ext>
            </a:extLst>
          </p:cNvPr>
          <p:cNvSpPr/>
          <p:nvPr/>
        </p:nvSpPr>
        <p:spPr>
          <a:xfrm>
            <a:off x="7846414" y="712690"/>
            <a:ext cx="1590348" cy="80985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rgbClr val="FF0000"/>
                </a:solidFill>
              </a:rPr>
              <a:t>HQSS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3816A2-D3FF-8A42-BBFB-1FFB94083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775" y="1957291"/>
            <a:ext cx="2768600" cy="2921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1BFA928-8095-BD49-BB5C-E647374ED1A7}"/>
              </a:ext>
            </a:extLst>
          </p:cNvPr>
          <p:cNvSpPr txBox="1"/>
          <p:nvPr/>
        </p:nvSpPr>
        <p:spPr>
          <a:xfrm>
            <a:off x="9127095" y="2483961"/>
            <a:ext cx="291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Nieves and E.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(2019) 014021 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D475CE7-BBEB-0F27-7CDF-3F5F0D96AB2A}"/>
              </a:ext>
            </a:extLst>
          </p:cNvPr>
          <p:cNvSpPr txBox="1"/>
          <p:nvPr/>
        </p:nvSpPr>
        <p:spPr>
          <a:xfrm>
            <a:off x="7591933" y="5729811"/>
            <a:ext cx="440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Nieves and E.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Lett. B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 (2019) 135051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454BED7-3E74-8D34-08C4-2D4A8CEBA5EA}"/>
              </a:ext>
            </a:extLst>
          </p:cNvPr>
          <p:cNvSpPr txBox="1"/>
          <p:nvPr/>
        </p:nvSpPr>
        <p:spPr>
          <a:xfrm>
            <a:off x="195038" y="110147"/>
            <a:ext cx="504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Recalling our prediction for Pcs</a:t>
            </a:r>
          </a:p>
        </p:txBody>
      </p:sp>
    </p:spTree>
    <p:extLst>
      <p:ext uri="{BB962C8B-B14F-4D97-AF65-F5344CB8AC3E}">
        <p14:creationId xmlns:p14="http://schemas.microsoft.com/office/powerpoint/2010/main" val="278576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8C5023-5D36-A642-81BF-F3B4168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7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6C5F24-AF80-FE4D-AC57-BC6EADFE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70" y="149472"/>
            <a:ext cx="2023930" cy="4225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8EE9A8-A9E8-6742-8679-5BE7FA83A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82" y="97708"/>
            <a:ext cx="2946357" cy="33626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DAA90D-8B3E-FE4C-BB80-0AEA26ACD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207" y="621789"/>
            <a:ext cx="8242100" cy="6086739"/>
          </a:xfrm>
          <a:prstGeom prst="rect">
            <a:avLst/>
          </a:prstGeom>
        </p:spPr>
      </p:pic>
      <p:sp>
        <p:nvSpPr>
          <p:cNvPr id="6" name="同心圆 5">
            <a:extLst>
              <a:ext uri="{FF2B5EF4-FFF2-40B4-BE49-F238E27FC236}">
                <a16:creationId xmlns:a16="http://schemas.microsoft.com/office/drawing/2014/main" id="{F445D337-748D-AE4C-B0BB-51DD20D3744B}"/>
              </a:ext>
            </a:extLst>
          </p:cNvPr>
          <p:cNvSpPr/>
          <p:nvPr/>
        </p:nvSpPr>
        <p:spPr>
          <a:xfrm>
            <a:off x="6744362" y="690474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E59821-FEA6-CE45-9043-17E63FD00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486" y="4016648"/>
            <a:ext cx="1100299" cy="3334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同心圆 3">
            <a:extLst>
              <a:ext uri="{FF2B5EF4-FFF2-40B4-BE49-F238E27FC236}">
                <a16:creationId xmlns:a16="http://schemas.microsoft.com/office/drawing/2014/main" id="{1F99197C-D843-764A-B22F-EBEFB232E502}"/>
              </a:ext>
            </a:extLst>
          </p:cNvPr>
          <p:cNvSpPr/>
          <p:nvPr/>
        </p:nvSpPr>
        <p:spPr>
          <a:xfrm>
            <a:off x="1929347" y="3958235"/>
            <a:ext cx="1482068" cy="402750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同心圆 11">
            <a:extLst>
              <a:ext uri="{FF2B5EF4-FFF2-40B4-BE49-F238E27FC236}">
                <a16:creationId xmlns:a16="http://schemas.microsoft.com/office/drawing/2014/main" id="{BC855934-A99C-2648-997E-F6CB3D824E01}"/>
              </a:ext>
            </a:extLst>
          </p:cNvPr>
          <p:cNvSpPr/>
          <p:nvPr/>
        </p:nvSpPr>
        <p:spPr>
          <a:xfrm>
            <a:off x="4282845" y="702349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同心圆 12">
            <a:extLst>
              <a:ext uri="{FF2B5EF4-FFF2-40B4-BE49-F238E27FC236}">
                <a16:creationId xmlns:a16="http://schemas.microsoft.com/office/drawing/2014/main" id="{AA1ADC66-7373-5D45-9F3A-C5ABAD49D075}"/>
              </a:ext>
            </a:extLst>
          </p:cNvPr>
          <p:cNvSpPr/>
          <p:nvPr/>
        </p:nvSpPr>
        <p:spPr>
          <a:xfrm>
            <a:off x="5930817" y="702349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同心圆 13">
            <a:extLst>
              <a:ext uri="{FF2B5EF4-FFF2-40B4-BE49-F238E27FC236}">
                <a16:creationId xmlns:a16="http://schemas.microsoft.com/office/drawing/2014/main" id="{583BCD95-5C8B-0042-9D2E-498E87223FEA}"/>
              </a:ext>
            </a:extLst>
          </p:cNvPr>
          <p:cNvSpPr/>
          <p:nvPr/>
        </p:nvSpPr>
        <p:spPr>
          <a:xfrm>
            <a:off x="1941429" y="2660380"/>
            <a:ext cx="805732" cy="402750"/>
          </a:xfrm>
          <a:prstGeom prst="donut">
            <a:avLst>
              <a:gd name="adj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>
            <a:extLst>
              <a:ext uri="{FF2B5EF4-FFF2-40B4-BE49-F238E27FC236}">
                <a16:creationId xmlns:a16="http://schemas.microsoft.com/office/drawing/2014/main" id="{9FF70C07-2E49-1446-8C8A-37782C9A9DA5}"/>
              </a:ext>
            </a:extLst>
          </p:cNvPr>
          <p:cNvSpPr/>
          <p:nvPr/>
        </p:nvSpPr>
        <p:spPr>
          <a:xfrm>
            <a:off x="1986953" y="1340239"/>
            <a:ext cx="1424462" cy="402750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>
            <a:extLst>
              <a:ext uri="{FF2B5EF4-FFF2-40B4-BE49-F238E27FC236}">
                <a16:creationId xmlns:a16="http://schemas.microsoft.com/office/drawing/2014/main" id="{CDD46DAE-6D49-1A4C-A1A0-C602DC42E320}"/>
              </a:ext>
            </a:extLst>
          </p:cNvPr>
          <p:cNvSpPr/>
          <p:nvPr/>
        </p:nvSpPr>
        <p:spPr>
          <a:xfrm>
            <a:off x="8307817" y="641313"/>
            <a:ext cx="1648868" cy="445276"/>
          </a:xfrm>
          <a:prstGeom prst="donut">
            <a:avLst>
              <a:gd name="adj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>
            <a:extLst>
              <a:ext uri="{FF2B5EF4-FFF2-40B4-BE49-F238E27FC236}">
                <a16:creationId xmlns:a16="http://schemas.microsoft.com/office/drawing/2014/main" id="{431D6C3B-96A8-8D48-B7C2-7AE0C4D1CA65}"/>
              </a:ext>
            </a:extLst>
          </p:cNvPr>
          <p:cNvSpPr/>
          <p:nvPr/>
        </p:nvSpPr>
        <p:spPr>
          <a:xfrm>
            <a:off x="5074342" y="2324112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>
            <a:extLst>
              <a:ext uri="{FF2B5EF4-FFF2-40B4-BE49-F238E27FC236}">
                <a16:creationId xmlns:a16="http://schemas.microsoft.com/office/drawing/2014/main" id="{9FA93D3B-FB71-6443-9C51-52A91485BB28}"/>
              </a:ext>
            </a:extLst>
          </p:cNvPr>
          <p:cNvSpPr/>
          <p:nvPr/>
        </p:nvSpPr>
        <p:spPr>
          <a:xfrm>
            <a:off x="7544714" y="4944409"/>
            <a:ext cx="717852" cy="336269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0BD4D5-C10E-2767-8AE7-F2C34EB78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407" y="1326534"/>
            <a:ext cx="1316291" cy="4301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4D103F0-B1C5-07D4-8B74-FC16FD8C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821" y="1059407"/>
            <a:ext cx="736940" cy="25509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D6723EA-28B1-21D7-46AE-0E98ED1E6156}"/>
              </a:ext>
            </a:extLst>
          </p:cNvPr>
          <p:cNvSpPr txBox="1"/>
          <p:nvPr/>
        </p:nvSpPr>
        <p:spPr>
          <a:xfrm>
            <a:off x="5509361" y="1340558"/>
            <a:ext cx="6496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and X.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835,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137583 (2022).</a:t>
            </a:r>
            <a:r>
              <a:rPr lang="zh-CN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F23104-29DB-73B6-EA13-4F9867295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311727"/>
            <a:ext cx="1929347" cy="49051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1DB3E4A-2AF3-87F5-E152-6F3AAD3BF039}"/>
              </a:ext>
            </a:extLst>
          </p:cNvPr>
          <p:cNvSpPr txBox="1"/>
          <p:nvPr/>
        </p:nvSpPr>
        <p:spPr>
          <a:xfrm>
            <a:off x="5836866" y="1957135"/>
            <a:ext cx="646292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effectLst/>
                <a:latin typeface="Gulliver"/>
              </a:rPr>
              <a:t>X.-W. Wang, Z.-G. Wang, Chin. Phys. C 47 (2023) 013109 </a:t>
            </a:r>
          </a:p>
          <a:p>
            <a:r>
              <a:rPr lang="en-US" altLang="zh-CN" sz="2000" dirty="0">
                <a:solidFill>
                  <a:srgbClr val="0070C0"/>
                </a:solidFill>
                <a:effectLst/>
                <a:latin typeface="Gulliver"/>
              </a:rPr>
              <a:t>L. Meng, B. Wang, S.-L. Zhu, Phys. Rev. D 107 (2023) 014005</a:t>
            </a:r>
          </a:p>
          <a:p>
            <a:r>
              <a:rPr lang="en-US" altLang="zh-CN" sz="1800" dirty="0">
                <a:solidFill>
                  <a:srgbClr val="0070C0"/>
                </a:solidFill>
                <a:effectLst/>
                <a:latin typeface="Gulliver"/>
              </a:rPr>
              <a:t>J.-T. Zhu, S.-Y. Kong, J. He, Phys. Rev. D 107 (2023) 3, 034029</a:t>
            </a:r>
            <a:endParaRPr lang="en-US" altLang="zh-CN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635F6EB-AEAE-BD65-3538-343C78253621}"/>
              </a:ext>
            </a:extLst>
          </p:cNvPr>
          <p:cNvSpPr txBox="1"/>
          <p:nvPr/>
        </p:nvSpPr>
        <p:spPr>
          <a:xfrm>
            <a:off x="2099330" y="5157705"/>
            <a:ext cx="10725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H.-X. Chen, W. Chen, X. Liu, X.-H. Liu, Eur. Phys. J. C 81 (2021) 409 </a:t>
            </a:r>
          </a:p>
          <a:p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K. Azizi, Y. </a:t>
            </a:r>
            <a:r>
              <a:rPr lang="en-US" altLang="zh-CN" b="1" dirty="0" err="1">
                <a:solidFill>
                  <a:srgbClr val="00B050"/>
                </a:solidFill>
                <a:highlight>
                  <a:srgbClr val="FFFF00"/>
                </a:highlight>
              </a:rPr>
              <a:t>Sarac</a:t>
            </a:r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, H. </a:t>
            </a:r>
            <a:r>
              <a:rPr lang="en-US" altLang="zh-CN" b="1" dirty="0" err="1">
                <a:solidFill>
                  <a:srgbClr val="00B050"/>
                </a:solidFill>
                <a:highlight>
                  <a:srgbClr val="FFFF00"/>
                </a:highlight>
              </a:rPr>
              <a:t>Sundu</a:t>
            </a:r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, Phys. Rev. D 103 (2021) 094033 </a:t>
            </a:r>
          </a:p>
          <a:p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F.-Z. Peng, M.-J. Yan, M. </a:t>
            </a:r>
            <a:r>
              <a:rPr lang="en-US" altLang="zh-CN" b="1" dirty="0" err="1">
                <a:solidFill>
                  <a:srgbClr val="00B050"/>
                </a:solidFill>
                <a:highlight>
                  <a:srgbClr val="FFFF00"/>
                </a:highlight>
              </a:rPr>
              <a:t>Sánchez</a:t>
            </a:r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 err="1">
                <a:solidFill>
                  <a:srgbClr val="00B050"/>
                </a:solidFill>
                <a:highlight>
                  <a:srgbClr val="FFFF00"/>
                </a:highlight>
              </a:rPr>
              <a:t>Sánchez</a:t>
            </a:r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, M.P. Valderrama, Eur. Phys. J. C 81 (2021) 666 </a:t>
            </a:r>
          </a:p>
          <a:p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R. Chen, Phys. Rev. D 103 (2021) 054007 </a:t>
            </a:r>
          </a:p>
          <a:p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M.-Z. Liu, Y.-W. Pan, L.-S. </a:t>
            </a:r>
            <a:r>
              <a:rPr lang="en-US" altLang="zh-CN" b="1" dirty="0" err="1">
                <a:solidFill>
                  <a:srgbClr val="00B050"/>
                </a:solidFill>
                <a:highlight>
                  <a:srgbClr val="FFFF00"/>
                </a:highlight>
              </a:rPr>
              <a:t>Geng</a:t>
            </a:r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, Phys. Rev. D 103 (2021) 034003 </a:t>
            </a:r>
          </a:p>
          <a:p>
            <a:r>
              <a:rPr lang="en-US" altLang="zh-CN" b="1" dirty="0">
                <a:solidFill>
                  <a:srgbClr val="00B050"/>
                </a:solidFill>
                <a:highlight>
                  <a:srgbClr val="FFFF00"/>
                </a:highlight>
              </a:rPr>
              <a:t>W.-Y. Liu, W. Hao, G.-Y. Wang, Y.-Y. Wang, E. Wang, D.-M. Li, Phys. Rev. D 103 (2021) 034019 </a:t>
            </a:r>
          </a:p>
        </p:txBody>
      </p:sp>
    </p:spTree>
    <p:extLst>
      <p:ext uri="{BB962C8B-B14F-4D97-AF65-F5344CB8AC3E}">
        <p14:creationId xmlns:p14="http://schemas.microsoft.com/office/powerpoint/2010/main" val="9972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7058998-75DC-9577-A5BC-3DC1DA89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7" y="4132791"/>
            <a:ext cx="6837822" cy="227262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E4EB22-491E-3045-B0E6-1EBA6A9F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A72E0F-7422-0349-A10F-960A12DA1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40" y="214978"/>
            <a:ext cx="2940770" cy="5001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55910A-1F3C-DE41-BA1B-AB24E14E5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678" y="920669"/>
            <a:ext cx="4527323" cy="3006562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833E8FBD-D244-DF41-8AA6-4A4FF3428DB4}"/>
              </a:ext>
            </a:extLst>
          </p:cNvPr>
          <p:cNvSpPr/>
          <p:nvPr/>
        </p:nvSpPr>
        <p:spPr>
          <a:xfrm>
            <a:off x="2696308" y="2086708"/>
            <a:ext cx="398586" cy="433754"/>
          </a:xfrm>
          <a:prstGeom prst="donu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93AD7F-FED3-804E-BBBF-7995FF2C7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938" y="201914"/>
            <a:ext cx="996462" cy="4982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EEC2CE-E238-424F-AF00-9BA91CE6B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025" y="905706"/>
            <a:ext cx="4723299" cy="3161263"/>
          </a:xfrm>
          <a:prstGeom prst="rect">
            <a:avLst/>
          </a:prstGeom>
        </p:spPr>
      </p:pic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A4490B1F-BD7F-8344-B2BD-2190737B09E6}"/>
              </a:ext>
            </a:extLst>
          </p:cNvPr>
          <p:cNvCxnSpPr/>
          <p:nvPr/>
        </p:nvCxnSpPr>
        <p:spPr>
          <a:xfrm>
            <a:off x="8276492" y="700144"/>
            <a:ext cx="1524000" cy="776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同心圆 12">
            <a:extLst>
              <a:ext uri="{FF2B5EF4-FFF2-40B4-BE49-F238E27FC236}">
                <a16:creationId xmlns:a16="http://schemas.microsoft.com/office/drawing/2014/main" id="{5994BE3A-C44A-7F4E-B23F-23AEDE531C38}"/>
              </a:ext>
            </a:extLst>
          </p:cNvPr>
          <p:cNvSpPr/>
          <p:nvPr/>
        </p:nvSpPr>
        <p:spPr>
          <a:xfrm>
            <a:off x="7226948" y="1918818"/>
            <a:ext cx="398586" cy="433754"/>
          </a:xfrm>
          <a:prstGeom prst="donu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078B52-C4AD-E9B6-755C-CF0ECD058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560" y="4846009"/>
            <a:ext cx="1696915" cy="37170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51807B9-5AEF-E206-A8D2-76B172EC9180}"/>
              </a:ext>
            </a:extLst>
          </p:cNvPr>
          <p:cNvSpPr txBox="1"/>
          <p:nvPr/>
        </p:nvSpPr>
        <p:spPr>
          <a:xfrm>
            <a:off x="4763829" y="6427113"/>
            <a:ext cx="7428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(2021)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054016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同心圆 11">
            <a:extLst>
              <a:ext uri="{FF2B5EF4-FFF2-40B4-BE49-F238E27FC236}">
                <a16:creationId xmlns:a16="http://schemas.microsoft.com/office/drawing/2014/main" id="{BAB05363-E91F-A371-8B07-4A5684842457}"/>
              </a:ext>
            </a:extLst>
          </p:cNvPr>
          <p:cNvSpPr/>
          <p:nvPr/>
        </p:nvSpPr>
        <p:spPr>
          <a:xfrm>
            <a:off x="5453366" y="5108920"/>
            <a:ext cx="795035" cy="446754"/>
          </a:xfrm>
          <a:prstGeom prst="donut">
            <a:avLst>
              <a:gd name="adj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2A8523-E9CB-86D1-66E0-005C59253C52}"/>
              </a:ext>
            </a:extLst>
          </p:cNvPr>
          <p:cNvSpPr/>
          <p:nvPr/>
        </p:nvSpPr>
        <p:spPr bwMode="auto">
          <a:xfrm>
            <a:off x="3839928" y="5023762"/>
            <a:ext cx="2560872" cy="928532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05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66472</TotalTime>
  <Words>1627</Words>
  <Application>Microsoft Macintosh PowerPoint</Application>
  <PresentationFormat>宽屏</PresentationFormat>
  <Paragraphs>152</Paragraphs>
  <Slides>37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DengXian</vt:lpstr>
      <vt:lpstr>AdvOT483a8203</vt:lpstr>
      <vt:lpstr>ArialMT</vt:lpstr>
      <vt:lpstr>Gulim</vt:lpstr>
      <vt:lpstr>Gulliver</vt:lpstr>
      <vt:lpstr>Kaiti SC</vt:lpstr>
      <vt:lpstr>TimesNewRomanPSMT</vt:lpstr>
      <vt:lpstr>Arial</vt:lpstr>
      <vt:lpstr>Calibri</vt:lpstr>
      <vt:lpstr>Cambria Math</vt:lpstr>
      <vt:lpstr>Century Gothic</vt:lpstr>
      <vt:lpstr>Times New Roman</vt:lpstr>
      <vt:lpstr>Wingdings 2</vt:lpstr>
      <vt:lpstr>Wingdings 3</vt:lpstr>
      <vt:lpstr>丝状</vt:lpstr>
      <vt:lpstr>第二届强子物理新发展研讨会暨强子物理在线论坛100期特别活动  Study of multi-quark states with strangeness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Thanks for your attention!  感谢大家的聆听！ </vt:lpstr>
    </vt:vector>
  </TitlesOfParts>
  <Company>Forschungsyentrum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手征幺正法在两体、三体强子物理中的应用</dc:title>
  <dc:creator>Chu Wen Xiao</dc:creator>
  <cp:lastModifiedBy>xiaochuwen</cp:lastModifiedBy>
  <cp:revision>473</cp:revision>
  <cp:lastPrinted>2021-03-05T07:24:26Z</cp:lastPrinted>
  <dcterms:created xsi:type="dcterms:W3CDTF">2017-03-13T15:28:27Z</dcterms:created>
  <dcterms:modified xsi:type="dcterms:W3CDTF">2024-07-02T13:04:49Z</dcterms:modified>
</cp:coreProperties>
</file>