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6" r:id="rId3"/>
    <p:sldId id="310" r:id="rId4"/>
    <p:sldId id="383" r:id="rId5"/>
    <p:sldId id="307" r:id="rId6"/>
    <p:sldId id="315" r:id="rId7"/>
    <p:sldId id="316" r:id="rId8"/>
    <p:sldId id="491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500" r:id="rId31"/>
    <p:sldId id="490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353" r:id="rId41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" initials="y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3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9T20:38:57.393" idx="6">
    <p:pos x="10" y="10"/>
    <p:text>发现了众多多夸克态候选者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62.wmf"/><Relationship Id="rId4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AE47-6BF6-4E59-94A6-1DEE7EEB547F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61A00-8E1D-460C-AC5C-DB8AE32AB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90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285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49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8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023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60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47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23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94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429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95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626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33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673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29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225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62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369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599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803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4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135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1098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15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675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385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460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2092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069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043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7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33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26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0084-F329-4D6B-9FFA-48BFE811BD6F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D:\360MoveData\Users\Administrator\Desktop\南师logo黑绿.png南师logo黑绿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73908" y="0"/>
            <a:ext cx="2517775" cy="511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AC62-6991-4ACF-B69B-09B7467F5B5C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D58-2EDE-48BC-84ED-E801D966F832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566794" y="6583649"/>
            <a:ext cx="192214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 笃学敏行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59666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spc="3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  <a:endParaRPr lang="en-US" sz="1000" spc="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0" y="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>
                  <a:alpha val="100000"/>
                </a:srgbClr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 descr="nnu-logo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818370" y="217170"/>
            <a:ext cx="2282190" cy="426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5843-1BD3-4BC5-99AB-A9151F69B938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916B-1BD6-4C8F-9F91-AC52FC6C8DAB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574-2F16-467B-83D7-2BC97A7B4EE1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5788-7F0A-4757-A8AB-35B29B9B7A34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39BA-6E2E-4779-BC68-D2DD34BD150F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C309-FC46-4E62-B041-4714B817073A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29150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5A3-C197-4ED2-B1DD-9EEF3D384411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610D-A279-4542-8FB2-03457C396B2B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293D7-4BC8-41B9-86E5-5839D0131A9E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11" Type="http://schemas.openxmlformats.org/officeDocument/2006/relationships/image" Target="../media/image44.png"/><Relationship Id="rId5" Type="http://schemas.openxmlformats.org/officeDocument/2006/relationships/image" Target="../media/image38.emf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43.emf"/><Relationship Id="rId19" Type="http://schemas.openxmlformats.org/officeDocument/2006/relationships/image" Target="../media/image37.wmf"/><Relationship Id="rId4" Type="http://schemas.openxmlformats.org/officeDocument/2006/relationships/image" Target="../media/image2.png"/><Relationship Id="rId9" Type="http://schemas.openxmlformats.org/officeDocument/2006/relationships/image" Target="../media/image42.emf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3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7.png"/><Relationship Id="rId4" Type="http://schemas.openxmlformats.org/officeDocument/2006/relationships/image" Target="../media/image2.png"/><Relationship Id="rId9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7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635" y="-22224"/>
            <a:ext cx="12192000" cy="2692006"/>
          </a:xfrm>
          <a:custGeom>
            <a:avLst/>
            <a:gdLst>
              <a:gd name="connsiteX0" fmla="*/ 0 w 12192000"/>
              <a:gd name="connsiteY0" fmla="*/ 0 h 3820891"/>
              <a:gd name="connsiteX1" fmla="*/ 12192000 w 12192000"/>
              <a:gd name="connsiteY1" fmla="*/ 0 h 3820891"/>
              <a:gd name="connsiteX2" fmla="*/ 12192000 w 12192000"/>
              <a:gd name="connsiteY2" fmla="*/ 2822842 h 3820891"/>
              <a:gd name="connsiteX3" fmla="*/ 11920340 w 12192000"/>
              <a:gd name="connsiteY3" fmla="*/ 2925857 h 3820891"/>
              <a:gd name="connsiteX4" fmla="*/ 6096000 w 12192000"/>
              <a:gd name="connsiteY4" fmla="*/ 3820891 h 3820891"/>
              <a:gd name="connsiteX5" fmla="*/ 271660 w 12192000"/>
              <a:gd name="connsiteY5" fmla="*/ 2925857 h 3820891"/>
              <a:gd name="connsiteX6" fmla="*/ 0 w 12192000"/>
              <a:gd name="connsiteY6" fmla="*/ 2822842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20891">
                <a:moveTo>
                  <a:pt x="0" y="0"/>
                </a:moveTo>
                <a:lnTo>
                  <a:pt x="12192000" y="0"/>
                </a:lnTo>
                <a:lnTo>
                  <a:pt x="12192000" y="2822842"/>
                </a:lnTo>
                <a:lnTo>
                  <a:pt x="11920340" y="2925857"/>
                </a:lnTo>
                <a:cubicBezTo>
                  <a:pt x="10382026" y="3481957"/>
                  <a:pt x="8338529" y="3820891"/>
                  <a:pt x="6096000" y="3820891"/>
                </a:cubicBezTo>
                <a:cubicBezTo>
                  <a:pt x="3853472" y="3820891"/>
                  <a:pt x="1809974" y="3481957"/>
                  <a:pt x="271660" y="2925857"/>
                </a:cubicBezTo>
                <a:lnTo>
                  <a:pt x="0" y="2822842"/>
                </a:lnTo>
                <a:close/>
              </a:path>
            </a:pathLst>
          </a:custGeom>
          <a:blipFill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97244" y="2866176"/>
            <a:ext cx="6250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全重四</a:t>
            </a:r>
            <a:r>
              <a:rPr lang="zh-CN" altLang="en-US" sz="4000" b="1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夸克态的系统研究</a:t>
            </a:r>
          </a:p>
          <a:p>
            <a:pPr algn="ctr"/>
            <a:endParaRPr lang="zh-CN" altLang="en-US" sz="4000" b="1" spc="3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: 形状 55"/>
          <p:cNvSpPr/>
          <p:nvPr/>
        </p:nvSpPr>
        <p:spPr>
          <a:xfrm>
            <a:off x="635" y="1"/>
            <a:ext cx="12192000" cy="2669781"/>
          </a:xfrm>
          <a:custGeom>
            <a:avLst/>
            <a:gdLst>
              <a:gd name="connsiteX0" fmla="*/ 0 w 12192000"/>
              <a:gd name="connsiteY0" fmla="*/ 0 h 3820891"/>
              <a:gd name="connsiteX1" fmla="*/ 12192000 w 12192000"/>
              <a:gd name="connsiteY1" fmla="*/ 0 h 3820891"/>
              <a:gd name="connsiteX2" fmla="*/ 12192000 w 12192000"/>
              <a:gd name="connsiteY2" fmla="*/ 2822842 h 3820891"/>
              <a:gd name="connsiteX3" fmla="*/ 11920340 w 12192000"/>
              <a:gd name="connsiteY3" fmla="*/ 2925857 h 3820891"/>
              <a:gd name="connsiteX4" fmla="*/ 6096000 w 12192000"/>
              <a:gd name="connsiteY4" fmla="*/ 3820891 h 3820891"/>
              <a:gd name="connsiteX5" fmla="*/ 271660 w 12192000"/>
              <a:gd name="connsiteY5" fmla="*/ 2925857 h 3820891"/>
              <a:gd name="connsiteX6" fmla="*/ 0 w 12192000"/>
              <a:gd name="connsiteY6" fmla="*/ 2822842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20891">
                <a:moveTo>
                  <a:pt x="0" y="0"/>
                </a:moveTo>
                <a:lnTo>
                  <a:pt x="12192000" y="0"/>
                </a:lnTo>
                <a:lnTo>
                  <a:pt x="12192000" y="2822842"/>
                </a:lnTo>
                <a:lnTo>
                  <a:pt x="11920340" y="2925857"/>
                </a:lnTo>
                <a:cubicBezTo>
                  <a:pt x="10382026" y="3481957"/>
                  <a:pt x="8338529" y="3820891"/>
                  <a:pt x="6096000" y="3820891"/>
                </a:cubicBezTo>
                <a:cubicBezTo>
                  <a:pt x="3853472" y="3820891"/>
                  <a:pt x="1809974" y="3481957"/>
                  <a:pt x="271660" y="2925857"/>
                </a:cubicBezTo>
                <a:lnTo>
                  <a:pt x="0" y="2822842"/>
                </a:lnTo>
                <a:close/>
              </a:path>
            </a:pathLst>
          </a:custGeom>
          <a:solidFill>
            <a:srgbClr val="00653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 descr="E:\高校专属PPT\nnu-logo.pngnnu-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2131" y="106791"/>
            <a:ext cx="4536403" cy="8467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2507" y="4010788"/>
            <a:ext cx="10890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Hongxia Huang (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黄虹霞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ctr">
              <a:lnSpc>
                <a:spcPct val="8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Collaborate with 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Yuheng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Wu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（吴雨衡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sz="2000" b="1" dirty="0" smtClean="0">
                <a:latin typeface="微软雅黑" panose="020B0503020204020204" pitchFamily="34" charset="-122"/>
              </a:rPr>
              <a:t>Xin </a:t>
            </a:r>
            <a:r>
              <a:rPr lang="en-US" altLang="zh-CN" sz="2000" b="1" dirty="0" err="1">
                <a:latin typeface="微软雅黑" panose="020B0503020204020204" pitchFamily="34" charset="-122"/>
              </a:rPr>
              <a:t>Jin</a:t>
            </a:r>
            <a:r>
              <a:rPr lang="en-US" altLang="zh-CN" sz="2000" b="1" dirty="0">
                <a:latin typeface="微软雅黑" panose="020B0503020204020204" pitchFamily="34" charset="-122"/>
              </a:rPr>
              <a:t>(</a:t>
            </a:r>
            <a:r>
              <a:rPr lang="zh-CN" altLang="en-US" sz="2000" b="1" dirty="0">
                <a:latin typeface="微软雅黑" panose="020B0503020204020204" pitchFamily="34" charset="-122"/>
              </a:rPr>
              <a:t>金鑫</a:t>
            </a:r>
            <a:r>
              <a:rPr lang="en-US" altLang="zh-CN" sz="2000" b="1" dirty="0" smtClean="0">
                <a:latin typeface="微软雅黑" panose="020B0503020204020204" pitchFamily="34" charset="-122"/>
              </a:rPr>
              <a:t>)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Jialun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Ping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（平加伦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</a:rPr>
              <a:t>Nanjing Normal </a:t>
            </a:r>
            <a:r>
              <a:rPr lang="en-US" altLang="zh-CN" sz="2000" b="1" dirty="0" smtClean="0">
                <a:latin typeface="微软雅黑" panose="020B0503020204020204" pitchFamily="34" charset="-122"/>
              </a:rPr>
              <a:t>University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第二届强子物理新发展研讨会 暨 强子物理在线论坛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100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期特别活动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中国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科学技术大学  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2024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~7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endParaRPr lang="zh-CN" altLang="en-US" dirty="0"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1"/>
            <a:ext cx="260032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708151" y="629912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b="1" dirty="0">
                <a:solidFill>
                  <a:srgbClr val="00B0F0"/>
                </a:solidFill>
              </a:rPr>
              <a:t>2) Disapprove the existence of the 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fully heavy </a:t>
            </a:r>
            <a:r>
              <a:rPr lang="en-US" altLang="zh-CN" sz="2000" b="1" dirty="0">
                <a:solidFill>
                  <a:srgbClr val="00B0F0"/>
                </a:solidFill>
              </a:rPr>
              <a:t>tetraquark states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J. Wu, Y.R. Liu, K. Chen, X. Liu, S.L. Zhu, Phys. Rev. D 97(9), 094015 (2018)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M. </a:t>
            </a:r>
            <a:r>
              <a:rPr lang="en-US" altLang="zh-CN" dirty="0" err="1"/>
              <a:t>Karliner</a:t>
            </a:r>
            <a:r>
              <a:rPr lang="en-US" altLang="zh-CN" dirty="0"/>
              <a:t>, S. </a:t>
            </a:r>
            <a:r>
              <a:rPr lang="en-US" altLang="zh-CN" dirty="0" err="1"/>
              <a:t>Nussinov</a:t>
            </a:r>
            <a:r>
              <a:rPr lang="en-US" altLang="zh-CN" dirty="0"/>
              <a:t>, J.L. Rosner, Phys. Rev. D 95(3), 034011 (2017)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 Hughes, E. Eichten, C.T.H. Davies, Phys. Rev. D 97(5), 054505 (2018)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J.M. Richard, A. </a:t>
            </a:r>
            <a:r>
              <a:rPr lang="en-US" altLang="zh-CN" dirty="0" err="1"/>
              <a:t>Valcarce</a:t>
            </a:r>
            <a:r>
              <a:rPr lang="en-US" altLang="zh-CN" dirty="0"/>
              <a:t>, J. </a:t>
            </a:r>
            <a:r>
              <a:rPr lang="en-US" altLang="zh-CN" dirty="0" err="1"/>
              <a:t>Vijande</a:t>
            </a:r>
            <a:r>
              <a:rPr lang="en-US" altLang="zh-CN" dirty="0"/>
              <a:t>, Phys. Rev. D 95(5), 054019 (2017)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M.S. Liu, Q. F. L, X. H., Q. </a:t>
            </a:r>
            <a:r>
              <a:rPr lang="en-US" altLang="zh-CN" dirty="0" err="1"/>
              <a:t>ZhaoZhong</a:t>
            </a:r>
            <a:r>
              <a:rPr lang="en-US" altLang="zh-CN" dirty="0"/>
              <a:t>, Phys. Rev. D 100, (1), 016006 (2019)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G.J.Wang</a:t>
            </a:r>
            <a:r>
              <a:rPr lang="en-US" altLang="zh-CN" dirty="0"/>
              <a:t>, L. Meng, S.L. Zhu, Phys. Rev</a:t>
            </a:r>
            <a:r>
              <a:rPr lang="en-US" altLang="zh-CN" dirty="0" smtClean="0"/>
              <a:t>. D 100(9</a:t>
            </a:r>
            <a:r>
              <a:rPr lang="en-US" altLang="zh-CN" dirty="0"/>
              <a:t>), 096013 (2019)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X. Chen, Eur. Phys. J. A 55(7), 106 (2019)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i="1" dirty="0" smtClean="0"/>
              <a:t>……</a:t>
            </a:r>
            <a:endParaRPr lang="zh-CN" altLang="en-US" dirty="0"/>
          </a:p>
          <a:p>
            <a:pPr>
              <a:spcBef>
                <a:spcPts val="600"/>
              </a:spcBef>
            </a:pPr>
            <a:endParaRPr lang="de-DE" altLang="zh-CN" dirty="0"/>
          </a:p>
          <a:p>
            <a:pPr>
              <a:spcBef>
                <a:spcPts val="600"/>
              </a:spcBef>
            </a:pPr>
            <a:endParaRPr lang="en-US" altLang="zh-CN" dirty="0"/>
          </a:p>
          <a:p>
            <a:pPr>
              <a:spcBef>
                <a:spcPts val="600"/>
              </a:spcBef>
            </a:pP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3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EB54A79-68CD-420B-A731-D0CED28FD644}"/>
              </a:ext>
            </a:extLst>
          </p:cNvPr>
          <p:cNvSpPr txBox="1"/>
          <p:nvPr/>
        </p:nvSpPr>
        <p:spPr>
          <a:xfrm>
            <a:off x="715967" y="598658"/>
            <a:ext cx="8850064" cy="563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</a:rPr>
              <a:t>After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2020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sz="1600" dirty="0"/>
              <a:t>Q. F. </a:t>
            </a:r>
            <a:r>
              <a:rPr lang="en-US" altLang="zh-CN" sz="1600" dirty="0" err="1"/>
              <a:t>Lü</a:t>
            </a:r>
            <a:r>
              <a:rPr lang="en-US" altLang="zh-CN" sz="1600" dirty="0"/>
              <a:t>, D. Y. Chen, Y. B. Dong, </a:t>
            </a:r>
            <a:r>
              <a:rPr lang="fr-FR" altLang="zh-CN" sz="1600" dirty="0"/>
              <a:t>Eur. Phys. J. C 80, 871 (2020)</a:t>
            </a:r>
          </a:p>
          <a:p>
            <a:pPr>
              <a:spcBef>
                <a:spcPts val="600"/>
              </a:spcBef>
            </a:pPr>
            <a:r>
              <a:rPr lang="sv-SE" altLang="zh-CN" sz="1600" dirty="0"/>
              <a:t>P. Lundhammar and T. Ohlsson, Phys. Rev. D 102, 054018 (2020)</a:t>
            </a:r>
          </a:p>
          <a:p>
            <a:pPr>
              <a:spcBef>
                <a:spcPts val="600"/>
              </a:spcBef>
            </a:pPr>
            <a:r>
              <a:rPr lang="en-US" altLang="zh-CN" sz="1600" dirty="0"/>
              <a:t>J. F. Giron and R. F. Lebed, </a:t>
            </a:r>
            <a:r>
              <a:rPr lang="sv-SE" altLang="zh-CN" sz="1600" dirty="0"/>
              <a:t>Phys. Rev. D 102, 074003 (2020)</a:t>
            </a:r>
          </a:p>
          <a:p>
            <a:pPr>
              <a:spcBef>
                <a:spcPts val="600"/>
              </a:spcBef>
            </a:pPr>
            <a:r>
              <a:rPr lang="sv-SE" altLang="zh-CN" sz="1600" dirty="0"/>
              <a:t>C. Becchia, J. Ferrettib, A. Giachinoa, L. Maianic, E. Santopintoa, Phys. Lett. B 811, 135952 (2020)</a:t>
            </a:r>
            <a:endParaRPr lang="en-US" altLang="zh-CN" sz="1600" dirty="0"/>
          </a:p>
          <a:p>
            <a:pPr>
              <a:spcBef>
                <a:spcPts val="600"/>
              </a:spcBef>
            </a:pPr>
            <a:r>
              <a:rPr lang="en-US" altLang="zh-CN" sz="1600" dirty="0"/>
              <a:t>M. S. Liu, F. X. Liu, X. H. Zhong, Q. Zhao, </a:t>
            </a:r>
            <a:r>
              <a:rPr lang="en-US" altLang="zh-CN" sz="1600" dirty="0" err="1"/>
              <a:t>arXiv</a:t>
            </a:r>
            <a:r>
              <a:rPr lang="en-US" altLang="zh-CN" sz="1600" dirty="0"/>
              <a:t>: 2006.11952</a:t>
            </a:r>
          </a:p>
          <a:p>
            <a:pPr>
              <a:spcBef>
                <a:spcPts val="600"/>
              </a:spcBef>
            </a:pPr>
            <a:r>
              <a:rPr lang="en-US" altLang="zh-CN" sz="1600" b="0" i="0" u="none" strike="noStrike" baseline="0" dirty="0" smtClean="0"/>
              <a:t>G</a:t>
            </a:r>
            <a:r>
              <a:rPr lang="en-US" altLang="zh-CN" sz="1600" b="0" i="0" u="none" strike="noStrike" baseline="0" dirty="0"/>
              <a:t>. Yang, J. L. Ping, L. He and Q. Wang, </a:t>
            </a:r>
            <a:r>
              <a:rPr lang="en-US" altLang="zh-CN" sz="1600" dirty="0" err="1"/>
              <a:t>arXiv</a:t>
            </a:r>
            <a:r>
              <a:rPr lang="en-US" altLang="zh-CN" sz="1600" dirty="0"/>
              <a:t>: 2006.13756</a:t>
            </a:r>
          </a:p>
          <a:p>
            <a:pPr>
              <a:spcBef>
                <a:spcPts val="600"/>
              </a:spcBef>
            </a:pPr>
            <a:r>
              <a:rPr lang="en-US" altLang="zh-CN" sz="1600" dirty="0" smtClean="0"/>
              <a:t>J</a:t>
            </a:r>
            <a:r>
              <a:rPr lang="en-US" altLang="zh-CN" sz="1600" dirty="0"/>
              <a:t>. W. Zhu, X. D. Guo, R. Y. Zhang, W. G. Ma and X. Q. Li, </a:t>
            </a:r>
            <a:r>
              <a:rPr lang="en-US" altLang="zh-CN" sz="1600" dirty="0" err="1"/>
              <a:t>arXiv</a:t>
            </a:r>
            <a:r>
              <a:rPr lang="en-US" altLang="zh-CN" sz="1600" dirty="0"/>
              <a:t>: </a:t>
            </a:r>
            <a:r>
              <a:rPr lang="en-US" altLang="zh-CN" sz="1600" dirty="0" smtClean="0"/>
              <a:t>2011.07799</a:t>
            </a:r>
            <a:endParaRPr lang="en-US" altLang="zh-CN" sz="1600" dirty="0"/>
          </a:p>
          <a:p>
            <a:pPr>
              <a:spcBef>
                <a:spcPts val="600"/>
              </a:spcBef>
            </a:pPr>
            <a:r>
              <a:rPr lang="en-US" altLang="zh-CN" sz="1600" dirty="0"/>
              <a:t>Z. G. Wang, Chin</a:t>
            </a:r>
            <a:r>
              <a:rPr lang="en-US" altLang="zh-CN" sz="1600" dirty="0" smtClean="0"/>
              <a:t>. Phys. C </a:t>
            </a:r>
            <a:r>
              <a:rPr lang="en-US" altLang="zh-CN" sz="1600" dirty="0"/>
              <a:t>44 (2020) 11, </a:t>
            </a:r>
            <a:r>
              <a:rPr lang="en-US" altLang="zh-CN" sz="1600" dirty="0" smtClean="0"/>
              <a:t>113106</a:t>
            </a:r>
            <a:endParaRPr lang="en-US" altLang="zh-CN" sz="1600" dirty="0"/>
          </a:p>
          <a:p>
            <a:pPr>
              <a:spcBef>
                <a:spcPts val="600"/>
              </a:spcBef>
            </a:pPr>
            <a:r>
              <a:rPr lang="en-US" altLang="zh-CN" sz="1600" dirty="0"/>
              <a:t>H. X. Chen, W. Chen, X. Liu and S. L. Zhu, Sci</a:t>
            </a:r>
            <a:r>
              <a:rPr lang="en-US" altLang="zh-CN" sz="1600" dirty="0" smtClean="0"/>
              <a:t>. Bull</a:t>
            </a:r>
            <a:r>
              <a:rPr lang="en-US" altLang="zh-CN" sz="1600" dirty="0"/>
              <a:t>. 65 (2020) </a:t>
            </a:r>
            <a:r>
              <a:rPr lang="en-US" altLang="zh-CN" sz="1600" dirty="0" smtClean="0"/>
              <a:t>1994-2000</a:t>
            </a:r>
            <a:endParaRPr lang="en-US" altLang="zh-CN" sz="1600" dirty="0"/>
          </a:p>
          <a:p>
            <a:pPr>
              <a:spcBef>
                <a:spcPts val="600"/>
              </a:spcBef>
            </a:pPr>
            <a:r>
              <a:rPr lang="en-US" altLang="zh-CN" sz="1600" dirty="0"/>
              <a:t>J. Z. Wang, D. Y. Chen, X. Liu and T. </a:t>
            </a:r>
            <a:r>
              <a:rPr lang="en-US" altLang="zh-CN" sz="1600" dirty="0" err="1"/>
              <a:t>Matsuki</a:t>
            </a:r>
            <a:r>
              <a:rPr lang="en-US" altLang="zh-CN" sz="1600" dirty="0"/>
              <a:t>, Phys</a:t>
            </a:r>
            <a:r>
              <a:rPr lang="en-US" altLang="zh-CN" sz="1600" dirty="0" smtClean="0"/>
              <a:t>. Rev. D </a:t>
            </a:r>
            <a:r>
              <a:rPr lang="en-US" altLang="zh-CN" sz="1600" dirty="0"/>
              <a:t>103 (2021) 7, </a:t>
            </a:r>
            <a:r>
              <a:rPr lang="en-US" altLang="zh-CN" sz="1600" dirty="0" smtClean="0"/>
              <a:t>071503</a:t>
            </a:r>
            <a:endParaRPr lang="en-US" altLang="zh-CN" sz="1600" dirty="0"/>
          </a:p>
          <a:p>
            <a:pPr>
              <a:spcBef>
                <a:spcPts val="600"/>
              </a:spcBef>
            </a:pPr>
            <a:r>
              <a:rPr lang="en-US" altLang="zh-CN" sz="1600" dirty="0"/>
              <a:t>M. </a:t>
            </a:r>
            <a:r>
              <a:rPr lang="en-US" altLang="zh-CN" sz="1600" dirty="0" err="1"/>
              <a:t>Karlinera</a:t>
            </a:r>
            <a:r>
              <a:rPr lang="en-US" altLang="zh-CN" sz="1600" dirty="0"/>
              <a:t> and J. L. </a:t>
            </a:r>
            <a:r>
              <a:rPr lang="en-US" altLang="zh-CN" sz="1600" dirty="0" err="1"/>
              <a:t>Rosnerb</a:t>
            </a:r>
            <a:r>
              <a:rPr lang="en-US" altLang="zh-CN" sz="1600" dirty="0"/>
              <a:t> , Phys</a:t>
            </a:r>
            <a:r>
              <a:rPr lang="en-US" altLang="zh-CN" sz="1600" dirty="0" smtClean="0"/>
              <a:t>. Rev. D </a:t>
            </a:r>
            <a:r>
              <a:rPr lang="en-US" altLang="zh-CN" sz="1600" dirty="0"/>
              <a:t>102 (2020) 11, </a:t>
            </a:r>
            <a:r>
              <a:rPr lang="en-US" altLang="zh-CN" sz="1600" dirty="0" smtClean="0"/>
              <a:t>114039</a:t>
            </a:r>
            <a:endParaRPr lang="en-US" altLang="zh-CN" sz="1600" dirty="0"/>
          </a:p>
          <a:p>
            <a:pPr>
              <a:spcBef>
                <a:spcPts val="600"/>
              </a:spcBef>
            </a:pPr>
            <a:r>
              <a:rPr lang="en-US" altLang="zh-CN" sz="1600" dirty="0"/>
              <a:t>X. K. Dong, V. </a:t>
            </a:r>
            <a:r>
              <a:rPr lang="en-US" altLang="zh-CN" sz="1600" dirty="0" err="1"/>
              <a:t>Baru</a:t>
            </a:r>
            <a:r>
              <a:rPr lang="en-US" altLang="zh-CN" sz="1600" dirty="0"/>
              <a:t>, F. K. </a:t>
            </a:r>
            <a:r>
              <a:rPr lang="en-US" altLang="zh-CN" sz="1600" dirty="0" err="1"/>
              <a:t>Guo</a:t>
            </a:r>
            <a:r>
              <a:rPr lang="en-US" altLang="zh-CN" sz="1600" dirty="0"/>
              <a:t>, C. </a:t>
            </a:r>
            <a:r>
              <a:rPr lang="en-US" altLang="zh-CN" sz="1600" dirty="0" err="1"/>
              <a:t>Hanhart</a:t>
            </a:r>
            <a:r>
              <a:rPr lang="en-US" altLang="zh-CN" sz="1600" dirty="0"/>
              <a:t>, and A. </a:t>
            </a:r>
            <a:r>
              <a:rPr lang="en-US" altLang="zh-CN" sz="1600" dirty="0" err="1"/>
              <a:t>Nefediev</a:t>
            </a:r>
            <a:r>
              <a:rPr lang="en-US" altLang="zh-CN" sz="1600" dirty="0"/>
              <a:t>, Phys</a:t>
            </a:r>
            <a:r>
              <a:rPr lang="en-US" altLang="zh-CN" sz="1600" dirty="0" smtClean="0"/>
              <a:t>. Rev. Lett</a:t>
            </a:r>
            <a:r>
              <a:rPr lang="en-US" altLang="zh-CN" sz="1600" dirty="0"/>
              <a:t>. 127 (2021) 11, 119901 (erratum), Phys</a:t>
            </a:r>
            <a:r>
              <a:rPr lang="en-US" altLang="zh-CN" sz="1600" dirty="0" smtClean="0"/>
              <a:t>. Rev. Lett</a:t>
            </a:r>
            <a:r>
              <a:rPr lang="en-US" altLang="zh-CN" sz="1600" dirty="0"/>
              <a:t>. 126 (2021) 13, </a:t>
            </a:r>
            <a:r>
              <a:rPr lang="en-US" altLang="zh-CN" sz="1600" dirty="0" smtClean="0"/>
              <a:t>132001</a:t>
            </a:r>
            <a:endParaRPr lang="en-US" altLang="zh-CN" sz="1600" dirty="0"/>
          </a:p>
          <a:p>
            <a:pPr>
              <a:spcBef>
                <a:spcPts val="600"/>
              </a:spcBef>
            </a:pPr>
            <a:r>
              <a:rPr lang="en-US" altLang="zh-CN" sz="1600" dirty="0"/>
              <a:t>J. Zhao, S. Shi and P. Zhuang , Phys</a:t>
            </a:r>
            <a:r>
              <a:rPr lang="en-US" altLang="zh-CN" sz="1600" dirty="0" smtClean="0"/>
              <a:t>. Rev. D </a:t>
            </a:r>
            <a:r>
              <a:rPr lang="en-US" altLang="zh-CN" sz="1600" dirty="0"/>
              <a:t>102 (2020) 11, 114001 </a:t>
            </a:r>
          </a:p>
          <a:p>
            <a:pPr>
              <a:spcBef>
                <a:spcPts val="600"/>
              </a:spcBef>
            </a:pPr>
            <a:r>
              <a:rPr lang="en-US" altLang="zh-CN" sz="1600" dirty="0"/>
              <a:t>X. Z. </a:t>
            </a:r>
            <a:r>
              <a:rPr lang="en-US" altLang="zh-CN" sz="1600" dirty="0" err="1"/>
              <a:t>Weng</a:t>
            </a:r>
            <a:r>
              <a:rPr lang="en-US" altLang="zh-CN" sz="1600" dirty="0"/>
              <a:t>, X. L. Chen, W. Z. Deng and S.  L. Zhu, Phys</a:t>
            </a:r>
            <a:r>
              <a:rPr lang="en-US" altLang="zh-CN" sz="1600" dirty="0" smtClean="0"/>
              <a:t>. Rev. D </a:t>
            </a:r>
            <a:r>
              <a:rPr lang="en-US" altLang="zh-CN" sz="1600" dirty="0"/>
              <a:t>103 (2021) 3, </a:t>
            </a:r>
            <a:r>
              <a:rPr lang="en-US" altLang="zh-CN" sz="1600" dirty="0" smtClean="0"/>
              <a:t>034001</a:t>
            </a:r>
          </a:p>
          <a:p>
            <a:pPr>
              <a:spcBef>
                <a:spcPts val="600"/>
              </a:spcBef>
            </a:pPr>
            <a:endParaRPr lang="zh-CN" altLang="en-US" i="1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9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9126" y="586419"/>
            <a:ext cx="111337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J</a:t>
            </a:r>
            <a:r>
              <a:rPr lang="zh-CN" altLang="en-US" sz="1600" dirty="0"/>
              <a:t>. Z. Wang and X. Liu, Phys.Rev.D 106 (2022) 5, 054015 </a:t>
            </a:r>
          </a:p>
          <a:p>
            <a:r>
              <a:rPr lang="zh-CN" altLang="en-US" sz="1600" dirty="0"/>
              <a:t>Z. Kuang, (BLFQ Collaboration), Phys.Rev.D 105 (2022) 9, </a:t>
            </a:r>
            <a:r>
              <a:rPr lang="zh-CN" altLang="en-US" sz="1600" dirty="0" smtClean="0"/>
              <a:t>094028</a:t>
            </a:r>
            <a:endParaRPr lang="zh-CN" altLang="en-US" sz="1600" dirty="0"/>
          </a:p>
          <a:p>
            <a:r>
              <a:rPr lang="zh-CN" altLang="en-US" sz="1600" dirty="0"/>
              <a:t>Q. N. Wang, Z. Y. Yang and W. Chen, Phys.Rev.D 104 (2021) 11, 114037 </a:t>
            </a:r>
          </a:p>
          <a:p>
            <a:r>
              <a:rPr lang="zh-CN" altLang="en-US" sz="1600" dirty="0"/>
              <a:t>A. V. Nefediev, Eur.Phys.J.C 81 (2021) 8, 692 </a:t>
            </a:r>
          </a:p>
          <a:p>
            <a:r>
              <a:rPr lang="zh-CN" altLang="en-US" sz="1600" dirty="0"/>
              <a:t>X. K. Dong, V. Baru, F. K. Guo, C. Hanhart, A. Nefediev and B. S. Zou, Sci.Bull. 66 (2021) 24, 2462-</a:t>
            </a:r>
            <a:r>
              <a:rPr lang="zh-CN" altLang="en-US" sz="1600" dirty="0" smtClean="0"/>
              <a:t>2470</a:t>
            </a:r>
            <a:endParaRPr lang="zh-CN" altLang="en-US" sz="1600" dirty="0"/>
          </a:p>
          <a:p>
            <a:r>
              <a:rPr lang="zh-CN" altLang="en-US" sz="1600" dirty="0"/>
              <a:t>A. J. Majarshin, Y. A. Luo, F. Pan and J. Segovia, Phys.Rev.D 105 (2022) 5, </a:t>
            </a:r>
            <a:r>
              <a:rPr lang="zh-CN" altLang="en-US" sz="1600" dirty="0" smtClean="0"/>
              <a:t>054024</a:t>
            </a:r>
            <a:endParaRPr lang="zh-CN" altLang="en-US" sz="1600" dirty="0"/>
          </a:p>
          <a:p>
            <a:r>
              <a:rPr lang="zh-CN" altLang="en-US" sz="1600" dirty="0"/>
              <a:t>G. J. Wang, L. Meng, M. Oka and S. L. Zhu, Phys.Rev.D 104 (2021) 3, </a:t>
            </a:r>
            <a:r>
              <a:rPr lang="zh-CN" altLang="en-US" sz="1600" dirty="0" smtClean="0"/>
              <a:t>036016</a:t>
            </a:r>
            <a:endParaRPr lang="zh-CN" altLang="en-US" sz="1600" dirty="0"/>
          </a:p>
          <a:p>
            <a:r>
              <a:rPr lang="zh-CN" altLang="en-US" sz="1600" dirty="0"/>
              <a:t>X. Y. Chen, Universe 7 (2021) 5, </a:t>
            </a:r>
            <a:r>
              <a:rPr lang="zh-CN" altLang="en-US" sz="1600" dirty="0" smtClean="0"/>
              <a:t>155</a:t>
            </a:r>
            <a:endParaRPr lang="zh-CN" altLang="en-US" sz="1600" dirty="0"/>
          </a:p>
          <a:p>
            <a:r>
              <a:rPr lang="zh-CN" altLang="en-US" sz="1600" dirty="0"/>
              <a:t>H. Mutuk, Eur.Phys.J.C 81 (2021) 4, </a:t>
            </a:r>
            <a:r>
              <a:rPr lang="zh-CN" altLang="en-US" sz="1600" dirty="0" smtClean="0"/>
              <a:t>367</a:t>
            </a:r>
            <a:endParaRPr lang="zh-CN" altLang="en-US" sz="1600" dirty="0"/>
          </a:p>
          <a:p>
            <a:r>
              <a:rPr lang="zh-CN" altLang="en-US" sz="1600" dirty="0"/>
              <a:t>G. Yang, J. Ping and J. Segovia, Phys.Rev.D 104 (2021) 1, </a:t>
            </a:r>
            <a:r>
              <a:rPr lang="zh-CN" altLang="en-US" sz="1600" dirty="0" smtClean="0"/>
              <a:t>014006</a:t>
            </a:r>
            <a:endParaRPr lang="zh-CN" altLang="en-US" sz="1600" dirty="0"/>
          </a:p>
          <a:p>
            <a:r>
              <a:rPr lang="zh-CN" altLang="en-US" sz="1600" dirty="0"/>
              <a:t>Y. Huang, F. Feng, Y. Jia, W. L. Sang, D. S. Yang and J. Y. Zhang, Chin.Phys.C 45 (2021) 9, 093101 </a:t>
            </a:r>
          </a:p>
          <a:p>
            <a:r>
              <a:rPr lang="zh-CN" altLang="en-US" sz="1600" dirty="0"/>
              <a:t>H. W. Ke, X. Han, X. H. Liu and Y. L. Shi, Eur.Phys.J.C 81 (2021) 5, </a:t>
            </a:r>
            <a:r>
              <a:rPr lang="zh-CN" altLang="en-US" sz="1600" dirty="0" smtClean="0"/>
              <a:t>427</a:t>
            </a:r>
            <a:endParaRPr lang="zh-CN" altLang="en-US" sz="1600" dirty="0"/>
          </a:p>
          <a:p>
            <a:r>
              <a:rPr lang="zh-CN" altLang="en-US" sz="1600" dirty="0"/>
              <a:t>B. D. Wan and C. F. Qiao, Phys.Lett.B 817 (2021) 136339 </a:t>
            </a:r>
          </a:p>
          <a:p>
            <a:r>
              <a:rPr lang="zh-CN" altLang="en-US" sz="1600" dirty="0"/>
              <a:t>R. L. Zhu, Nucl.Phys.B 966 (2021) </a:t>
            </a:r>
            <a:r>
              <a:rPr lang="zh-CN" altLang="en-US" sz="1600" dirty="0" smtClean="0"/>
              <a:t>115393</a:t>
            </a:r>
            <a:endParaRPr lang="zh-CN" altLang="en-US" sz="1600" dirty="0"/>
          </a:p>
          <a:p>
            <a:r>
              <a:rPr lang="zh-CN" altLang="en-US" sz="1600" dirty="0"/>
              <a:t>J. R. Zhang, Phys.Rev.D 103 (2021) 1, </a:t>
            </a:r>
            <a:r>
              <a:rPr lang="zh-CN" altLang="en-US" sz="1600" dirty="0" smtClean="0"/>
              <a:t>014018</a:t>
            </a:r>
            <a:endParaRPr lang="zh-CN" altLang="en-US" sz="1600" dirty="0"/>
          </a:p>
          <a:p>
            <a:r>
              <a:rPr lang="zh-CN" altLang="en-US" sz="1600" dirty="0" smtClean="0"/>
              <a:t>R</a:t>
            </a:r>
            <a:r>
              <a:rPr lang="zh-CN" altLang="en-US" sz="1600" dirty="0"/>
              <a:t>. N. Faustov, V. O. Galkin and E. M. Savchenko, Phys.Rev.D 102 (2020) 11, </a:t>
            </a:r>
            <a:r>
              <a:rPr lang="zh-CN" altLang="en-US" sz="1600" dirty="0" smtClean="0"/>
              <a:t>114030</a:t>
            </a:r>
            <a:endParaRPr lang="en-US" altLang="zh-CN" sz="1600" dirty="0" smtClean="0"/>
          </a:p>
          <a:p>
            <a:r>
              <a:rPr lang="en-US" altLang="zh-CN" sz="1600" dirty="0"/>
              <a:t>C. Gong, M. C. Du, Q. Zhao, X. H. </a:t>
            </a:r>
            <a:r>
              <a:rPr lang="en-US" altLang="zh-CN" sz="1600" dirty="0" err="1"/>
              <a:t>Zhong</a:t>
            </a:r>
            <a:r>
              <a:rPr lang="en-US" altLang="zh-CN" sz="1600" dirty="0"/>
              <a:t> and B. </a:t>
            </a:r>
            <a:r>
              <a:rPr lang="en-US" altLang="zh-CN" sz="1600" dirty="0" smtClean="0"/>
              <a:t>Zhou, </a:t>
            </a:r>
            <a:r>
              <a:rPr lang="en-US" altLang="zh-CN" sz="1600" dirty="0"/>
              <a:t>Phys. Lett. B </a:t>
            </a:r>
            <a:r>
              <a:rPr lang="en-US" altLang="zh-CN" sz="1600" dirty="0" smtClean="0"/>
              <a:t>824 </a:t>
            </a:r>
            <a:r>
              <a:rPr lang="en-US" altLang="zh-CN" sz="1600" dirty="0"/>
              <a:t>(2022</a:t>
            </a:r>
            <a:r>
              <a:rPr lang="en-US" altLang="zh-CN" sz="1600" dirty="0" smtClean="0"/>
              <a:t>), </a:t>
            </a:r>
            <a:r>
              <a:rPr lang="en-US" altLang="zh-CN" sz="1600" dirty="0"/>
              <a:t>136794 </a:t>
            </a:r>
            <a:endParaRPr lang="en-US" altLang="zh-CN" sz="1600" dirty="0" smtClean="0"/>
          </a:p>
          <a:p>
            <a:r>
              <a:rPr lang="en-US" altLang="zh-CN" dirty="0" smtClean="0"/>
              <a:t>G</a:t>
            </a:r>
            <a:r>
              <a:rPr lang="en-US" altLang="zh-CN" dirty="0"/>
              <a:t>. L. Yu, Z. Y. Li, Z. G. Wang, J. Lu and M. Yan, </a:t>
            </a:r>
            <a:r>
              <a:rPr lang="fr-FR" altLang="zh-CN" dirty="0" smtClean="0"/>
              <a:t>Eur</a:t>
            </a:r>
            <a:r>
              <a:rPr lang="fr-FR" altLang="zh-CN" dirty="0"/>
              <a:t>. Phys. J. C </a:t>
            </a:r>
            <a:r>
              <a:rPr lang="fr-FR" altLang="zh-CN" dirty="0" smtClean="0"/>
              <a:t>83 </a:t>
            </a:r>
            <a:r>
              <a:rPr lang="fr-FR" altLang="zh-CN" dirty="0"/>
              <a:t>(2023</a:t>
            </a:r>
            <a:r>
              <a:rPr lang="fr-FR" altLang="zh-CN" dirty="0" smtClean="0"/>
              <a:t>), </a:t>
            </a:r>
            <a:r>
              <a:rPr lang="fr-FR" altLang="zh-CN" dirty="0"/>
              <a:t>416 </a:t>
            </a:r>
            <a:endParaRPr lang="fr-FR" altLang="zh-CN" dirty="0" smtClean="0"/>
          </a:p>
          <a:p>
            <a:r>
              <a:rPr lang="en-US" altLang="zh-CN" dirty="0" smtClean="0"/>
              <a:t>P</a:t>
            </a:r>
            <a:r>
              <a:rPr lang="en-US" altLang="zh-CN" dirty="0"/>
              <a:t>. G. Ortega, D. R. </a:t>
            </a:r>
            <a:r>
              <a:rPr lang="en-US" altLang="zh-CN" dirty="0" err="1"/>
              <a:t>Entem</a:t>
            </a:r>
            <a:r>
              <a:rPr lang="en-US" altLang="zh-CN" dirty="0"/>
              <a:t> and F. </a:t>
            </a:r>
            <a:r>
              <a:rPr lang="en-US" altLang="zh-CN" dirty="0" err="1"/>
              <a:t>Fern´andez</a:t>
            </a:r>
            <a:r>
              <a:rPr lang="en-US" altLang="zh-CN" dirty="0"/>
              <a:t>, </a:t>
            </a:r>
            <a:r>
              <a:rPr lang="en-US" altLang="zh-CN" dirty="0" smtClean="0"/>
              <a:t>Phys</a:t>
            </a:r>
            <a:r>
              <a:rPr lang="en-US" altLang="zh-CN" dirty="0"/>
              <a:t>. Rev. D </a:t>
            </a:r>
            <a:r>
              <a:rPr lang="en-US" altLang="zh-CN" dirty="0" smtClean="0"/>
              <a:t>108 </a:t>
            </a:r>
            <a:r>
              <a:rPr lang="en-US" altLang="zh-CN" dirty="0"/>
              <a:t>(2023</a:t>
            </a:r>
            <a:r>
              <a:rPr lang="en-US" altLang="zh-CN" dirty="0" smtClean="0"/>
              <a:t>), </a:t>
            </a:r>
            <a:r>
              <a:rPr lang="en-US" altLang="zh-CN" dirty="0"/>
              <a:t>094023 </a:t>
            </a:r>
            <a:endParaRPr lang="en-US" altLang="zh-CN" dirty="0" smtClean="0"/>
          </a:p>
          <a:p>
            <a:r>
              <a:rPr lang="en-US" altLang="zh-CN" dirty="0" smtClean="0"/>
              <a:t>S</a:t>
            </a:r>
            <a:r>
              <a:rPr lang="en-US" altLang="zh-CN" dirty="0"/>
              <a:t>. S. </a:t>
            </a:r>
            <a:r>
              <a:rPr lang="en-US" altLang="zh-CN" dirty="0" err="1"/>
              <a:t>Agaev</a:t>
            </a:r>
            <a:r>
              <a:rPr lang="en-US" altLang="zh-CN" dirty="0"/>
              <a:t>, K. </a:t>
            </a:r>
            <a:r>
              <a:rPr lang="en-US" altLang="zh-CN" dirty="0" err="1"/>
              <a:t>Azizi</a:t>
            </a:r>
            <a:r>
              <a:rPr lang="en-US" altLang="zh-CN" dirty="0"/>
              <a:t>, B. </a:t>
            </a:r>
            <a:r>
              <a:rPr lang="en-US" altLang="zh-CN" dirty="0" err="1"/>
              <a:t>Barsbay</a:t>
            </a:r>
            <a:r>
              <a:rPr lang="en-US" altLang="zh-CN" dirty="0"/>
              <a:t> and H. </a:t>
            </a:r>
            <a:r>
              <a:rPr lang="en-US" altLang="zh-CN" dirty="0" err="1"/>
              <a:t>Sundu</a:t>
            </a:r>
            <a:r>
              <a:rPr lang="en-US" altLang="zh-CN" dirty="0"/>
              <a:t>, </a:t>
            </a:r>
            <a:r>
              <a:rPr lang="en-US" altLang="zh-CN" dirty="0" smtClean="0"/>
              <a:t>Phys</a:t>
            </a:r>
            <a:r>
              <a:rPr lang="en-US" altLang="zh-CN" dirty="0"/>
              <a:t>. Lett</a:t>
            </a:r>
            <a:r>
              <a:rPr lang="en-US" altLang="zh-CN" dirty="0" smtClean="0"/>
              <a:t>.</a:t>
            </a:r>
            <a:r>
              <a:rPr lang="en-US" altLang="zh-CN" dirty="0"/>
              <a:t> B </a:t>
            </a:r>
            <a:r>
              <a:rPr lang="en-US" altLang="zh-CN" dirty="0" smtClean="0"/>
              <a:t>844 (</a:t>
            </a:r>
            <a:r>
              <a:rPr lang="en-US" altLang="zh-CN" dirty="0"/>
              <a:t>2023</a:t>
            </a:r>
            <a:r>
              <a:rPr lang="en-US" altLang="zh-CN" dirty="0" smtClean="0"/>
              <a:t>), 138089; </a:t>
            </a:r>
            <a:r>
              <a:rPr lang="en-US" altLang="zh-CN" dirty="0" err="1" smtClean="0"/>
              <a:t>Nucl</a:t>
            </a:r>
            <a:r>
              <a:rPr lang="en-US" altLang="zh-CN" dirty="0" smtClean="0"/>
              <a:t>. </a:t>
            </a:r>
            <a:r>
              <a:rPr lang="en-US" altLang="zh-CN" dirty="0"/>
              <a:t>Phys. A </a:t>
            </a:r>
            <a:r>
              <a:rPr lang="en-US" altLang="zh-CN" dirty="0" smtClean="0"/>
              <a:t>1041 (2024), 122768</a:t>
            </a:r>
          </a:p>
          <a:p>
            <a:r>
              <a:rPr lang="en-US" altLang="zh-CN" sz="1600" dirty="0" smtClean="0"/>
              <a:t>……</a:t>
            </a:r>
            <a:endParaRPr lang="zh-CN" altLang="en-US" sz="16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5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105599" y="851811"/>
            <a:ext cx="655272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Tetraquark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states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meson-meson (c anti-c)—(c anti-c)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diquark-antidiquark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(cc)—(anti-c anti-c)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(c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anti-c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anti-c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Triangle-singularities</a:t>
            </a:r>
            <a:endParaRPr lang="en-US" altLang="zh-CN" sz="24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CUSP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……</a:t>
            </a:r>
            <a:endParaRPr lang="en-US" altLang="zh-CN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8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BC8071A4-4EFF-435B-A9E1-1068EC98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7" y="1245718"/>
            <a:ext cx="8132837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 i="1">
                <a:solidFill>
                  <a:srgbClr val="FF0000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000" i="1">
                <a:solidFill>
                  <a:srgbClr val="FF0000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000" i="1">
                <a:solidFill>
                  <a:srgbClr val="FF0000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000" i="1">
                <a:solidFill>
                  <a:srgbClr val="FF0000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000" i="1">
                <a:solidFill>
                  <a:srgbClr val="FF0000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i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US" altLang="zh-CN" sz="2400" b="1" i="0" dirty="0">
                <a:solidFill>
                  <a:srgbClr val="00B0F0"/>
                </a:solidFill>
                <a:latin typeface="+mn-lt"/>
              </a:rPr>
              <a:t>(1) Quark delocalization color screening model (QDCSM)</a:t>
            </a:r>
            <a:r>
              <a:rPr lang="en-US" altLang="zh-CN" sz="2400" i="0" dirty="0">
                <a:solidFill>
                  <a:srgbClr val="1F497D"/>
                </a:solidFill>
                <a:latin typeface="+mn-lt"/>
              </a:rPr>
              <a:t> 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16439E8-EEAF-43FB-8756-9A719EA2AB6F}"/>
              </a:ext>
            </a:extLst>
          </p:cNvPr>
          <p:cNvSpPr txBox="1">
            <a:spLocks noChangeArrowheads="1"/>
          </p:cNvSpPr>
          <p:nvPr/>
        </p:nvSpPr>
        <p:spPr>
          <a:xfrm>
            <a:off x="566794" y="2014910"/>
            <a:ext cx="11504215" cy="41044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 smtClean="0"/>
              <a:t>QDCSM was developed by Nanjing-Los Alamos collaboration in1990s aimed to multi-quark study.       (PRL 69, 2901, 1992)</a:t>
            </a:r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Two new ingredients (based on quark cluster model configuration)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   quark delocalization </a:t>
            </a:r>
            <a:r>
              <a:rPr lang="en-US" altLang="zh-CN" sz="2400" dirty="0" smtClean="0"/>
              <a:t>(orbital excitation)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dirty="0" smtClean="0"/>
              <a:t>      </a:t>
            </a:r>
            <a:r>
              <a:rPr lang="en-US" altLang="zh-CN" sz="2400" dirty="0" smtClean="0">
                <a:solidFill>
                  <a:srgbClr val="FF0000"/>
                </a:solidFill>
              </a:rPr>
              <a:t>color screening </a:t>
            </a:r>
            <a:r>
              <a:rPr lang="en-US" altLang="zh-CN" sz="2400" dirty="0" smtClean="0"/>
              <a:t>(color structure) </a:t>
            </a:r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Apply to the study of baryon-baryon interaction and </a:t>
            </a:r>
            <a:r>
              <a:rPr lang="en-US" altLang="zh-CN" sz="2400" dirty="0" err="1" smtClean="0"/>
              <a:t>dibaryons</a:t>
            </a:r>
            <a:r>
              <a:rPr lang="en-US" altLang="zh-CN" sz="2400" dirty="0" smtClean="0"/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dirty="0" smtClean="0"/>
              <a:t>     </a:t>
            </a:r>
            <a:r>
              <a:rPr lang="en-US" altLang="zh-CN" sz="2400" i="1" dirty="0" smtClean="0">
                <a:solidFill>
                  <a:srgbClr val="00B0F0"/>
                </a:solidFill>
              </a:rPr>
              <a:t>deuteron, d*, NN, N</a:t>
            </a:r>
            <a:r>
              <a:rPr lang="en-US" altLang="zh-CN" sz="2400" i="1" dirty="0" smtClean="0">
                <a:solidFill>
                  <a:srgbClr val="00B0F0"/>
                </a:solidFill>
                <a:sym typeface="Symbol" panose="05050102010706020507" pitchFamily="18" charset="2"/>
              </a:rPr>
              <a:t>, </a:t>
            </a:r>
            <a:r>
              <a:rPr lang="el-GR" altLang="zh-CN" sz="2400" i="1" dirty="0" smtClean="0">
                <a:solidFill>
                  <a:srgbClr val="00B0F0"/>
                </a:solidFill>
                <a:cs typeface="Arial" panose="020B0604020202020204" pitchFamily="34" charset="0"/>
              </a:rPr>
              <a:t>NΩ</a:t>
            </a:r>
            <a:r>
              <a:rPr lang="en-US" altLang="zh-CN" sz="2400" i="1" dirty="0" smtClean="0">
                <a:solidFill>
                  <a:srgbClr val="00B0F0"/>
                </a:solidFill>
              </a:rPr>
              <a:t>, …</a:t>
            </a:r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Apply to the study of baryon-meson interaction and </a:t>
            </a:r>
            <a:r>
              <a:rPr lang="en-US" altLang="zh-CN" sz="2400" dirty="0" err="1" smtClean="0"/>
              <a:t>pentaquarks</a:t>
            </a:r>
            <a:endParaRPr lang="en-US" altLang="zh-CN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 dirty="0" smtClean="0"/>
              <a:t>     </a:t>
            </a:r>
            <a:r>
              <a:rPr lang="en-US" altLang="zh-CN" sz="2400" i="1" dirty="0" smtClean="0">
                <a:solidFill>
                  <a:srgbClr val="00B0F0"/>
                </a:solidFill>
              </a:rPr>
              <a:t>NK, </a:t>
            </a:r>
            <a:r>
              <a:rPr lang="en-US" altLang="zh-CN" sz="2400" i="1" dirty="0" err="1" smtClean="0">
                <a:solidFill>
                  <a:srgbClr val="00B0F0"/>
                </a:solidFill>
              </a:rPr>
              <a:t>Npi</a:t>
            </a:r>
            <a:r>
              <a:rPr lang="en-US" altLang="zh-CN" sz="2400" i="1" dirty="0" smtClean="0">
                <a:solidFill>
                  <a:srgbClr val="00B0F0"/>
                </a:solidFill>
              </a:rPr>
              <a:t>, Pc, </a:t>
            </a:r>
            <a:r>
              <a:rPr lang="en-US" altLang="zh-CN" sz="2400" dirty="0" err="1">
                <a:solidFill>
                  <a:srgbClr val="00B0F0"/>
                </a:solidFill>
              </a:rPr>
              <a:t>Nφ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i="1" dirty="0" smtClean="0">
                <a:solidFill>
                  <a:srgbClr val="00B0F0"/>
                </a:solidFill>
              </a:rPr>
              <a:t>… </a:t>
            </a:r>
          </a:p>
          <a:p>
            <a:pPr>
              <a:buFontTx/>
              <a:buNone/>
            </a:pPr>
            <a:endParaRPr lang="zh-CN" altLang="en-US" sz="24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97B4693-0D3A-4E35-84F1-44CD08B8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22" y="436524"/>
            <a:ext cx="89282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i="0" dirty="0">
                <a:solidFill>
                  <a:srgbClr val="0066CC"/>
                </a:solidFill>
                <a:latin typeface="Calibri" panose="020F0502020204030204" pitchFamily="34" charset="0"/>
              </a:rPr>
              <a:t>II. </a:t>
            </a:r>
            <a:r>
              <a:rPr lang="en-US" altLang="zh-CN" sz="3200" b="1" i="0" dirty="0" smtClean="0">
                <a:solidFill>
                  <a:srgbClr val="0066CC"/>
                </a:solidFill>
                <a:latin typeface="Calibri" panose="020F0502020204030204" pitchFamily="34" charset="0"/>
              </a:rPr>
              <a:t>Quark </a:t>
            </a:r>
            <a:r>
              <a:rPr lang="en-US" altLang="zh-CN" sz="3200" b="1" i="0" dirty="0">
                <a:solidFill>
                  <a:srgbClr val="0066CC"/>
                </a:solidFill>
                <a:latin typeface="Calibri" panose="020F0502020204030204" pitchFamily="34" charset="0"/>
              </a:rPr>
              <a:t>Models </a:t>
            </a:r>
          </a:p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i="0" dirty="0" smtClean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endParaRPr lang="en-US" altLang="zh-CN" sz="3200" b="1" i="0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4AB084-0781-485A-8D6A-87C8F1456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76" y="925940"/>
            <a:ext cx="5559039" cy="9100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48A1A2-53BB-43E4-9B00-409D4F2B1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297833"/>
            <a:ext cx="5319110" cy="10044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AB8FACC-DBAC-445F-AEA7-0ABD3D409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868" y="2183541"/>
            <a:ext cx="4680520" cy="1455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2B6945-641B-4CFC-BCC6-AE2203B2A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831" y="4203651"/>
            <a:ext cx="4923864" cy="1440150"/>
          </a:xfrm>
          <a:prstGeom prst="rect">
            <a:avLst/>
          </a:prstGeom>
        </p:spPr>
      </p:pic>
      <p:sp>
        <p:nvSpPr>
          <p:cNvPr id="11" name="箭头: 右 8">
            <a:extLst>
              <a:ext uri="{FF2B5EF4-FFF2-40B4-BE49-F238E27FC236}">
                <a16:creationId xmlns:a16="http://schemas.microsoft.com/office/drawing/2014/main" id="{382300B9-791C-4705-81D3-980DFE45625A}"/>
              </a:ext>
            </a:extLst>
          </p:cNvPr>
          <p:cNvSpPr/>
          <p:nvPr/>
        </p:nvSpPr>
        <p:spPr>
          <a:xfrm>
            <a:off x="4894729" y="4743706"/>
            <a:ext cx="79208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BA832A0-D8FA-49BC-9A67-3BAE7A641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782" y="4112097"/>
            <a:ext cx="3375618" cy="167300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2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D64E89E3-2208-4242-B79C-254C602F4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78" y="496728"/>
            <a:ext cx="8461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400" b="1" i="0" dirty="0">
                <a:solidFill>
                  <a:srgbClr val="00B0F0"/>
                </a:solidFill>
                <a:latin typeface="Calibri" panose="020F0502020204030204" pitchFamily="34" charset="0"/>
              </a:rPr>
              <a:t>(2) </a:t>
            </a:r>
            <a:r>
              <a:rPr lang="en-US" altLang="zh-CN" sz="2400" b="1" i="0" dirty="0" err="1">
                <a:solidFill>
                  <a:srgbClr val="00B0F0"/>
                </a:solidFill>
                <a:latin typeface="Calibri" panose="020F0502020204030204" pitchFamily="34" charset="0"/>
              </a:rPr>
              <a:t>Chrial</a:t>
            </a:r>
            <a:r>
              <a:rPr lang="en-US" altLang="zh-CN" sz="2400" b="1" i="0" dirty="0">
                <a:solidFill>
                  <a:srgbClr val="00B0F0"/>
                </a:solidFill>
                <a:latin typeface="Calibri" panose="020F0502020204030204" pitchFamily="34" charset="0"/>
              </a:rPr>
              <a:t> Quark Model (</a:t>
            </a:r>
            <a:r>
              <a:rPr lang="en-US" altLang="zh-CN" sz="2400" b="1" i="0" dirty="0" err="1">
                <a:solidFill>
                  <a:srgbClr val="00B0F0"/>
                </a:solidFill>
                <a:latin typeface="Calibri" panose="020F0502020204030204" pitchFamily="34" charset="0"/>
              </a:rPr>
              <a:t>ChQM</a:t>
            </a:r>
            <a:r>
              <a:rPr lang="en-US" altLang="zh-CN" sz="2400" b="1" i="0" dirty="0">
                <a:solidFill>
                  <a:srgbClr val="00B0F0"/>
                </a:solidFill>
                <a:latin typeface="Calibri" panose="020F0502020204030204" pitchFamily="34" charset="0"/>
              </a:rPr>
              <a:t>)</a:t>
            </a:r>
            <a:endParaRPr kumimoji="1" lang="en-US" altLang="zh-CN" sz="2400" dirty="0">
              <a:solidFill>
                <a:srgbClr val="00B0F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20D8657-C6F8-4A56-BD83-1D5D0F11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13" y="1128316"/>
            <a:ext cx="11243228" cy="33325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400" dirty="0">
                <a:latin typeface="+mn-lt"/>
              </a:rPr>
              <a:t>    Provide the intermediate-range attraction by      meson-exchange.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altLang="zh-CN" sz="2400" dirty="0">
                <a:solidFill>
                  <a:schemeClr val="tx2"/>
                </a:solidFill>
                <a:latin typeface="+mn-lt"/>
              </a:rPr>
              <a:t>      </a:t>
            </a:r>
            <a:r>
              <a:rPr lang="en-US" altLang="zh-CN" i="0" dirty="0">
                <a:latin typeface="+mn-lt"/>
              </a:rPr>
              <a:t>Rep. </a:t>
            </a:r>
            <a:r>
              <a:rPr lang="en-US" altLang="zh-CN" i="0" dirty="0" err="1">
                <a:latin typeface="+mn-lt"/>
              </a:rPr>
              <a:t>Prog</a:t>
            </a:r>
            <a:r>
              <a:rPr lang="en-US" altLang="zh-CN" i="0" dirty="0">
                <a:latin typeface="+mn-lt"/>
              </a:rPr>
              <a:t>. Phys. 68, 965 (2005)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  <a:latin typeface="+mn-lt"/>
              </a:rPr>
              <a:t>     </a:t>
            </a:r>
            <a:r>
              <a:rPr lang="en-US" altLang="zh-CN" sz="2400" b="1" dirty="0">
                <a:solidFill>
                  <a:srgbClr val="3399FF"/>
                </a:solidFill>
                <a:latin typeface="+mn-lt"/>
              </a:rPr>
              <a:t>SU(2) </a:t>
            </a:r>
            <a:r>
              <a:rPr lang="en-US" altLang="zh-CN" sz="2400" b="1" dirty="0" err="1">
                <a:solidFill>
                  <a:srgbClr val="3399FF"/>
                </a:solidFill>
                <a:latin typeface="+mn-lt"/>
              </a:rPr>
              <a:t>ChQM</a:t>
            </a:r>
            <a:r>
              <a:rPr lang="en-US" altLang="zh-CN" sz="2400" dirty="0">
                <a:latin typeface="+mn-lt"/>
              </a:rPr>
              <a:t>: only      </a:t>
            </a:r>
            <a:r>
              <a:rPr lang="en-US" altLang="zh-CN" sz="2400" dirty="0" smtClean="0">
                <a:latin typeface="+mn-lt"/>
              </a:rPr>
              <a:t>meson-exchange</a:t>
            </a:r>
            <a:r>
              <a:rPr lang="en-US" altLang="zh-CN" sz="2400" dirty="0">
                <a:latin typeface="+mn-lt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400" dirty="0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400" dirty="0">
                <a:latin typeface="+mn-lt"/>
              </a:rPr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3399FF"/>
                </a:solidFill>
                <a:latin typeface="+mn-lt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3399FF"/>
                </a:solidFill>
                <a:latin typeface="+mn-lt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3399FF"/>
                </a:solidFill>
                <a:latin typeface="+mn-lt"/>
              </a:rPr>
              <a:t>    SU(3) </a:t>
            </a:r>
            <a:r>
              <a:rPr lang="en-US" altLang="zh-CN" sz="2400" b="1" dirty="0" err="1">
                <a:solidFill>
                  <a:srgbClr val="3399FF"/>
                </a:solidFill>
                <a:latin typeface="+mn-lt"/>
              </a:rPr>
              <a:t>ChQM</a:t>
            </a:r>
            <a:r>
              <a:rPr lang="en-US" altLang="zh-CN" sz="2400" dirty="0">
                <a:latin typeface="+mn-lt"/>
              </a:rPr>
              <a:t>: full scalar octet meson-exchange.</a:t>
            </a:r>
          </a:p>
          <a:p>
            <a:pPr algn="r" eaLnBrk="1" hangingPunct="1">
              <a:defRPr/>
            </a:pPr>
            <a:r>
              <a:rPr lang="en-US" altLang="zh-CN" i="0" dirty="0">
                <a:latin typeface="+mn-lt"/>
              </a:rPr>
              <a:t>PRC 75, 034002  (2007)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138E708-2232-47F1-9AFE-665D8E70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15" y="4388226"/>
            <a:ext cx="8559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4430F5-DCD8-466A-A88B-EDE483460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034" y="5193528"/>
            <a:ext cx="3297483" cy="643794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1A4375D-0BC3-489D-993F-A17ADE16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34" y="2644634"/>
            <a:ext cx="60483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对象 1">
            <a:extLst>
              <a:ext uri="{FF2B5EF4-FFF2-40B4-BE49-F238E27FC236}">
                <a16:creationId xmlns:a16="http://schemas.microsoft.com/office/drawing/2014/main" id="{166534C6-9948-4EFD-8F72-7C8E4D3178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772850"/>
              </p:ext>
            </p:extLst>
          </p:nvPr>
        </p:nvGraphicFramePr>
        <p:xfrm>
          <a:off x="6443676" y="1273494"/>
          <a:ext cx="2952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公式" r:id="rId8" imgW="152334" imgH="139639" progId="Equation.3">
                  <p:embed/>
                </p:oleObj>
              </mc:Choice>
              <mc:Fallback>
                <p:oleObj name="公式" r:id="rId8" imgW="152334" imgH="139639" progId="Equation.3">
                  <p:embed/>
                  <p:pic>
                    <p:nvPicPr>
                      <p:cNvPr id="281606" name="对象 1">
                        <a:extLst>
                          <a:ext uri="{FF2B5EF4-FFF2-40B4-BE49-F238E27FC236}">
                            <a16:creationId xmlns:a16="http://schemas.microsoft.com/office/drawing/2014/main" id="{166534C6-9948-4EFD-8F72-7C8E4D317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76" y="1273494"/>
                        <a:ext cx="29527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">
            <a:extLst>
              <a:ext uri="{FF2B5EF4-FFF2-40B4-BE49-F238E27FC236}">
                <a16:creationId xmlns:a16="http://schemas.microsoft.com/office/drawing/2014/main" id="{166534C6-9948-4EFD-8F72-7C8E4D3178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998046"/>
              </p:ext>
            </p:extLst>
          </p:nvPr>
        </p:nvGraphicFramePr>
        <p:xfrm>
          <a:off x="3239374" y="1976878"/>
          <a:ext cx="2952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公式" r:id="rId8" imgW="152334" imgH="139639" progId="Equation.3">
                  <p:embed/>
                </p:oleObj>
              </mc:Choice>
              <mc:Fallback>
                <p:oleObj name="公式" r:id="rId8" imgW="152334" imgH="139639" progId="Equation.3">
                  <p:embed/>
                  <p:pic>
                    <p:nvPicPr>
                      <p:cNvPr id="281606" name="对象 1">
                        <a:extLst>
                          <a:ext uri="{FF2B5EF4-FFF2-40B4-BE49-F238E27FC236}">
                            <a16:creationId xmlns:a16="http://schemas.microsoft.com/office/drawing/2014/main" id="{166534C6-9948-4EFD-8F72-7C8E4D317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374" y="1976878"/>
                        <a:ext cx="295275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5536E948-A146-42C5-91E0-920030E52998}"/>
              </a:ext>
            </a:extLst>
          </p:cNvPr>
          <p:cNvSpPr txBox="1"/>
          <p:nvPr/>
        </p:nvSpPr>
        <p:spPr>
          <a:xfrm>
            <a:off x="320648" y="484775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</a:rPr>
              <a:t>(3) Wave functions</a:t>
            </a:r>
            <a:endParaRPr lang="en-US" altLang="zh-CN" sz="2400" b="1" dirty="0">
              <a:solidFill>
                <a:srgbClr val="00B0F0"/>
              </a:solidFill>
            </a:endParaRPr>
          </a:p>
          <a:p>
            <a:r>
              <a:rPr lang="en-US" altLang="zh-CN" sz="2400" b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AC7B42-511D-4584-B88C-9FFBD64E7933}"/>
              </a:ext>
            </a:extLst>
          </p:cNvPr>
          <p:cNvSpPr txBox="1"/>
          <p:nvPr/>
        </p:nvSpPr>
        <p:spPr>
          <a:xfrm>
            <a:off x="611560" y="105273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wave function of the four-quark system 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7791A3C-713F-41E5-A255-24299D594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664667"/>
            <a:ext cx="3386003" cy="5223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8570D21-27E5-4573-A8FE-0BEA8B2EB30D}"/>
              </a:ext>
            </a:extLst>
          </p:cNvPr>
          <p:cNvSpPr txBox="1"/>
          <p:nvPr/>
        </p:nvSpPr>
        <p:spPr>
          <a:xfrm>
            <a:off x="683568" y="250881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meson-meson structure </a:t>
            </a:r>
            <a:endParaRPr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98AA89-19E2-4CCC-BF32-AD5974664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528320"/>
            <a:ext cx="3215729" cy="4616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CBC96E-A053-4C4A-A60A-9B81CBE1B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406" y="3165893"/>
            <a:ext cx="3073034" cy="44878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CEB2C33-6EA4-45E7-B186-307246EECC88}"/>
              </a:ext>
            </a:extLst>
          </p:cNvPr>
          <p:cNvSpPr txBox="1"/>
          <p:nvPr/>
        </p:nvSpPr>
        <p:spPr>
          <a:xfrm>
            <a:off x="683567" y="3140969"/>
            <a:ext cx="4752529" cy="47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diquark-antidiquark structure </a:t>
            </a:r>
            <a:endParaRPr lang="zh-CN" altLang="en-US" sz="2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8C3FDD7-FD2E-44F1-A833-68F4DC905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7" y="3881034"/>
            <a:ext cx="3299006" cy="5841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E52210-A315-4B85-A3F9-1D5E56BCCE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7" y="4767200"/>
            <a:ext cx="5440601" cy="1584176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4731" y="3809297"/>
            <a:ext cx="5415810" cy="22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18AF38-3D09-4120-B236-19FE4C97A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052736"/>
            <a:ext cx="1903938" cy="10801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78DE05E-40BC-4A69-AB97-2659CCEA4676}"/>
              </a:ext>
            </a:extLst>
          </p:cNvPr>
          <p:cNvSpPr txBox="1"/>
          <p:nvPr/>
        </p:nvSpPr>
        <p:spPr>
          <a:xfrm>
            <a:off x="467544" y="47667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B0F0"/>
                </a:solidFill>
              </a:rPr>
              <a:t>Flavor </a:t>
            </a:r>
            <a:r>
              <a:rPr lang="en-US" altLang="zh-CN" sz="2400" dirty="0">
                <a:solidFill>
                  <a:srgbClr val="00B0F0"/>
                </a:solidFill>
              </a:rPr>
              <a:t>wave </a:t>
            </a:r>
            <a:r>
              <a:rPr lang="en-US" altLang="zh-CN" sz="2400" dirty="0" smtClean="0">
                <a:solidFill>
                  <a:srgbClr val="00B0F0"/>
                </a:solidFill>
              </a:rPr>
              <a:t>functions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FE072E2-D590-42A0-95A4-F00EB9EAE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784" y="1052736"/>
            <a:ext cx="1874074" cy="10451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088CD64-B210-4630-8F5A-4C063776797A}"/>
              </a:ext>
            </a:extLst>
          </p:cNvPr>
          <p:cNvSpPr txBox="1"/>
          <p:nvPr/>
        </p:nvSpPr>
        <p:spPr>
          <a:xfrm>
            <a:off x="467544" y="2502098"/>
            <a:ext cx="365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S</a:t>
            </a:r>
            <a:r>
              <a:rPr lang="en-US" altLang="zh-CN" sz="2400" dirty="0" smtClean="0">
                <a:solidFill>
                  <a:srgbClr val="00B0F0"/>
                </a:solidFill>
              </a:rPr>
              <a:t>pin </a:t>
            </a:r>
            <a:r>
              <a:rPr lang="en-US" altLang="zh-CN" sz="2400" dirty="0">
                <a:solidFill>
                  <a:srgbClr val="00B0F0"/>
                </a:solidFill>
              </a:rPr>
              <a:t>wave </a:t>
            </a:r>
            <a:r>
              <a:rPr lang="en-US" altLang="zh-CN" sz="2400" dirty="0" smtClean="0">
                <a:solidFill>
                  <a:srgbClr val="00B0F0"/>
                </a:solidFill>
              </a:rPr>
              <a:t>functions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618423-B8A3-4D9B-BA94-7FDED97A4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129806"/>
            <a:ext cx="4464496" cy="15244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E9F7DB-6E08-4AE4-98A1-0D861BD6A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885" y="2540942"/>
            <a:ext cx="4464496" cy="250393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40E77C-B9EE-47F9-9128-83C6D2ECE4B9}"/>
              </a:ext>
            </a:extLst>
          </p:cNvPr>
          <p:cNvSpPr txBox="1"/>
          <p:nvPr/>
        </p:nvSpPr>
        <p:spPr>
          <a:xfrm>
            <a:off x="190473" y="3217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C</a:t>
            </a:r>
            <a:r>
              <a:rPr lang="en-US" altLang="zh-CN" sz="2400" dirty="0" smtClean="0">
                <a:solidFill>
                  <a:srgbClr val="00B0F0"/>
                </a:solidFill>
              </a:rPr>
              <a:t>olor </a:t>
            </a:r>
            <a:r>
              <a:rPr lang="en-US" altLang="zh-CN" sz="2400" dirty="0">
                <a:solidFill>
                  <a:srgbClr val="00B0F0"/>
                </a:solidFill>
              </a:rPr>
              <a:t>wave </a:t>
            </a:r>
            <a:r>
              <a:rPr lang="en-US" altLang="zh-CN" sz="2400" dirty="0" smtClean="0">
                <a:solidFill>
                  <a:srgbClr val="00B0F0"/>
                </a:solidFill>
              </a:rPr>
              <a:t>functions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B55FDF-2EAD-45F3-96D1-9A656F6E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29" y="1328450"/>
            <a:ext cx="2638309" cy="264409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9F91434-4775-42A0-8A92-43081EA31508}"/>
              </a:ext>
            </a:extLst>
          </p:cNvPr>
          <p:cNvSpPr txBox="1"/>
          <p:nvPr/>
        </p:nvSpPr>
        <p:spPr>
          <a:xfrm>
            <a:off x="532874" y="807096"/>
            <a:ext cx="407351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Meson-meson </a:t>
            </a:r>
            <a:r>
              <a:rPr lang="en-US" altLang="zh-CN" sz="2400" b="1" dirty="0">
                <a:solidFill>
                  <a:srgbClr val="0000FF"/>
                </a:solidFill>
              </a:rPr>
              <a:t>structure 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E9FF08-791E-47E9-9AC5-078F9E76E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44" y="4160646"/>
            <a:ext cx="3999489" cy="15863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9284DC-4F4B-4FEB-9768-7D14F00C6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539" y="1260501"/>
            <a:ext cx="3600399" cy="19760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9A6365-03FA-4ABC-85E1-350E9965E1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9196" y="3209448"/>
            <a:ext cx="3600400" cy="18491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5BBA29-3B8F-4B35-80E9-96AF6941CC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7032" y="5079835"/>
            <a:ext cx="3609455" cy="7974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1BC281-8F77-4D11-B9A9-F6BCAC353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8634" y="5893571"/>
            <a:ext cx="3609455" cy="4157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C7A3D84-95B6-4520-84E1-E3E50A62DB42}"/>
              </a:ext>
            </a:extLst>
          </p:cNvPr>
          <p:cNvSpPr txBox="1"/>
          <p:nvPr/>
        </p:nvSpPr>
        <p:spPr>
          <a:xfrm>
            <a:off x="5041817" y="820309"/>
            <a:ext cx="468052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0000FF"/>
                </a:solidFill>
              </a:rPr>
              <a:t>D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iquark-antidiquark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structure 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5926" y="1763902"/>
            <a:ext cx="2954655" cy="1452880"/>
          </a:xfrm>
          <a:prstGeom prst="rect">
            <a:avLst/>
          </a:prstGeom>
        </p:spPr>
      </p:pic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500967"/>
              </p:ext>
            </p:extLst>
          </p:nvPr>
        </p:nvGraphicFramePr>
        <p:xfrm>
          <a:off x="9886315" y="1227797"/>
          <a:ext cx="761365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r:id="rId12" imgW="381000" imgH="203200" progId="Equation.KSEE3">
                  <p:embed/>
                </p:oleObj>
              </mc:Choice>
              <mc:Fallback>
                <p:oleObj r:id="rId12" imgW="381000" imgH="203200" progId="Equation.KSEE3">
                  <p:embed/>
                  <p:pic>
                    <p:nvPicPr>
                      <p:cNvPr id="31" name="对象 3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886315" y="1227797"/>
                        <a:ext cx="761365" cy="40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5627" y="4608023"/>
            <a:ext cx="2928620" cy="1499235"/>
          </a:xfrm>
          <a:prstGeom prst="rect">
            <a:avLst/>
          </a:prstGeom>
        </p:spPr>
      </p:pic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980331"/>
              </p:ext>
            </p:extLst>
          </p:nvPr>
        </p:nvGraphicFramePr>
        <p:xfrm>
          <a:off x="9906398" y="4201795"/>
          <a:ext cx="73660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r:id="rId15" imgW="368300" imgH="203200" progId="Equation.KSEE3">
                  <p:embed/>
                </p:oleObj>
              </mc:Choice>
              <mc:Fallback>
                <p:oleObj r:id="rId15" imgW="368300" imgH="203200" progId="Equation.KSEE3">
                  <p:embed/>
                  <p:pic>
                    <p:nvPicPr>
                      <p:cNvPr id="32" name="对象 3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06398" y="4201795"/>
                        <a:ext cx="736600" cy="40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50870" y="1921465"/>
            <a:ext cx="1752681" cy="1218466"/>
          </a:xfrm>
          <a:prstGeom prst="rect">
            <a:avLst/>
          </a:prstGeom>
        </p:spPr>
      </p:pic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11156"/>
              </p:ext>
            </p:extLst>
          </p:nvPr>
        </p:nvGraphicFramePr>
        <p:xfrm>
          <a:off x="3736708" y="1449677"/>
          <a:ext cx="633095" cy="35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r:id="rId18" imgW="316865" imgH="177165" progId="Equation.KSEE3">
                  <p:embed/>
                </p:oleObj>
              </mc:Choice>
              <mc:Fallback>
                <p:oleObj r:id="rId18" imgW="316865" imgH="177165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36708" y="1449677"/>
                        <a:ext cx="633095" cy="35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9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567055" y="1363345"/>
            <a:ext cx="4761230" cy="4321175"/>
            <a:chOff x="893" y="1997"/>
            <a:chExt cx="7498" cy="6805"/>
          </a:xfrm>
        </p:grpSpPr>
        <p:grpSp>
          <p:nvGrpSpPr>
            <p:cNvPr id="44" name="组合 43"/>
            <p:cNvGrpSpPr/>
            <p:nvPr/>
          </p:nvGrpSpPr>
          <p:grpSpPr>
            <a:xfrm>
              <a:off x="893" y="1997"/>
              <a:ext cx="7498" cy="6805"/>
              <a:chOff x="0" y="0"/>
              <a:chExt cx="4761273" cy="6866577"/>
            </a:xfrm>
            <a:solidFill>
              <a:srgbClr val="5ABB93"/>
            </a:solidFill>
          </p:grpSpPr>
          <p:sp>
            <p:nvSpPr>
              <p:cNvPr id="45" name="矩形 44"/>
              <p:cNvSpPr/>
              <p:nvPr/>
            </p:nvSpPr>
            <p:spPr>
              <a:xfrm>
                <a:off x="0" y="0"/>
                <a:ext cx="4224063" cy="6857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530216" y="0"/>
                <a:ext cx="231057" cy="68665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组合 18"/>
            <p:cNvGrpSpPr/>
            <p:nvPr/>
          </p:nvGrpSpPr>
          <p:grpSpPr>
            <a:xfrm>
              <a:off x="2974" y="3181"/>
              <a:ext cx="2491" cy="2482"/>
              <a:chOff x="1709739" y="2636838"/>
              <a:chExt cx="1590160" cy="1584325"/>
            </a:xfrm>
            <a:solidFill>
              <a:srgbClr val="EBE9D0"/>
            </a:solidFill>
            <a:effectLst/>
          </p:grpSpPr>
          <p:sp>
            <p:nvSpPr>
              <p:cNvPr id="50" name="Freeform 6"/>
              <p:cNvSpPr/>
              <p:nvPr/>
            </p:nvSpPr>
            <p:spPr bwMode="auto">
              <a:xfrm>
                <a:off x="1709739" y="2636838"/>
                <a:ext cx="1468102" cy="1467130"/>
              </a:xfrm>
              <a:custGeom>
                <a:avLst/>
                <a:gdLst>
                  <a:gd name="T0" fmla="*/ 691 w 1276"/>
                  <a:gd name="T1" fmla="*/ 1168 h 1274"/>
                  <a:gd name="T2" fmla="*/ 662 w 1276"/>
                  <a:gd name="T3" fmla="*/ 1267 h 1274"/>
                  <a:gd name="T4" fmla="*/ 654 w 1276"/>
                  <a:gd name="T5" fmla="*/ 1273 h 1274"/>
                  <a:gd name="T6" fmla="*/ 643 w 1276"/>
                  <a:gd name="T7" fmla="*/ 1274 h 1274"/>
                  <a:gd name="T8" fmla="*/ 172 w 1276"/>
                  <a:gd name="T9" fmla="*/ 1274 h 1274"/>
                  <a:gd name="T10" fmla="*/ 81 w 1276"/>
                  <a:gd name="T11" fmla="*/ 1253 h 1274"/>
                  <a:gd name="T12" fmla="*/ 1 w 1276"/>
                  <a:gd name="T13" fmla="*/ 1113 h 1274"/>
                  <a:gd name="T14" fmla="*/ 0 w 1276"/>
                  <a:gd name="T15" fmla="*/ 892 h 1274"/>
                  <a:gd name="T16" fmla="*/ 0 w 1276"/>
                  <a:gd name="T17" fmla="*/ 170 h 1274"/>
                  <a:gd name="T18" fmla="*/ 170 w 1276"/>
                  <a:gd name="T19" fmla="*/ 0 h 1274"/>
                  <a:gd name="T20" fmla="*/ 1110 w 1276"/>
                  <a:gd name="T21" fmla="*/ 0 h 1274"/>
                  <a:gd name="T22" fmla="*/ 1273 w 1276"/>
                  <a:gd name="T23" fmla="*/ 131 h 1274"/>
                  <a:gd name="T24" fmla="*/ 1276 w 1276"/>
                  <a:gd name="T25" fmla="*/ 168 h 1274"/>
                  <a:gd name="T26" fmla="*/ 1276 w 1276"/>
                  <a:gd name="T27" fmla="*/ 629 h 1274"/>
                  <a:gd name="T28" fmla="*/ 1275 w 1276"/>
                  <a:gd name="T29" fmla="*/ 645 h 1274"/>
                  <a:gd name="T30" fmla="*/ 1171 w 1276"/>
                  <a:gd name="T31" fmla="*/ 659 h 1274"/>
                  <a:gd name="T32" fmla="*/ 1171 w 1276"/>
                  <a:gd name="T33" fmla="*/ 214 h 1274"/>
                  <a:gd name="T34" fmla="*/ 106 w 1276"/>
                  <a:gd name="T35" fmla="*/ 214 h 1274"/>
                  <a:gd name="T36" fmla="*/ 106 w 1276"/>
                  <a:gd name="T37" fmla="*/ 230 h 1274"/>
                  <a:gd name="T38" fmla="*/ 105 w 1276"/>
                  <a:gd name="T39" fmla="*/ 1102 h 1274"/>
                  <a:gd name="T40" fmla="*/ 171 w 1276"/>
                  <a:gd name="T41" fmla="*/ 1168 h 1274"/>
                  <a:gd name="T42" fmla="*/ 671 w 1276"/>
                  <a:gd name="T43" fmla="*/ 1168 h 1274"/>
                  <a:gd name="T44" fmla="*/ 691 w 1276"/>
                  <a:gd name="T45" fmla="*/ 1168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6" h="1274">
                    <a:moveTo>
                      <a:pt x="691" y="1168"/>
                    </a:moveTo>
                    <a:cubicBezTo>
                      <a:pt x="681" y="1203"/>
                      <a:pt x="672" y="1235"/>
                      <a:pt x="662" y="1267"/>
                    </a:cubicBezTo>
                    <a:cubicBezTo>
                      <a:pt x="661" y="1270"/>
                      <a:pt x="657" y="1272"/>
                      <a:pt x="654" y="1273"/>
                    </a:cubicBezTo>
                    <a:cubicBezTo>
                      <a:pt x="651" y="1274"/>
                      <a:pt x="647" y="1274"/>
                      <a:pt x="643" y="1274"/>
                    </a:cubicBezTo>
                    <a:cubicBezTo>
                      <a:pt x="486" y="1274"/>
                      <a:pt x="329" y="1273"/>
                      <a:pt x="172" y="1274"/>
                    </a:cubicBezTo>
                    <a:cubicBezTo>
                      <a:pt x="140" y="1274"/>
                      <a:pt x="109" y="1269"/>
                      <a:pt x="81" y="1253"/>
                    </a:cubicBezTo>
                    <a:cubicBezTo>
                      <a:pt x="29" y="1221"/>
                      <a:pt x="1" y="1174"/>
                      <a:pt x="1" y="1113"/>
                    </a:cubicBezTo>
                    <a:cubicBezTo>
                      <a:pt x="0" y="1039"/>
                      <a:pt x="0" y="966"/>
                      <a:pt x="0" y="892"/>
                    </a:cubicBezTo>
                    <a:cubicBezTo>
                      <a:pt x="0" y="651"/>
                      <a:pt x="0" y="411"/>
                      <a:pt x="0" y="170"/>
                    </a:cubicBezTo>
                    <a:cubicBezTo>
                      <a:pt x="0" y="68"/>
                      <a:pt x="68" y="0"/>
                      <a:pt x="170" y="0"/>
                    </a:cubicBezTo>
                    <a:cubicBezTo>
                      <a:pt x="483" y="0"/>
                      <a:pt x="797" y="0"/>
                      <a:pt x="1110" y="0"/>
                    </a:cubicBezTo>
                    <a:cubicBezTo>
                      <a:pt x="1194" y="0"/>
                      <a:pt x="1258" y="51"/>
                      <a:pt x="1273" y="131"/>
                    </a:cubicBezTo>
                    <a:cubicBezTo>
                      <a:pt x="1276" y="143"/>
                      <a:pt x="1276" y="156"/>
                      <a:pt x="1276" y="168"/>
                    </a:cubicBezTo>
                    <a:cubicBezTo>
                      <a:pt x="1276" y="322"/>
                      <a:pt x="1276" y="475"/>
                      <a:pt x="1276" y="629"/>
                    </a:cubicBezTo>
                    <a:cubicBezTo>
                      <a:pt x="1276" y="634"/>
                      <a:pt x="1276" y="638"/>
                      <a:pt x="1275" y="645"/>
                    </a:cubicBezTo>
                    <a:cubicBezTo>
                      <a:pt x="1239" y="640"/>
                      <a:pt x="1205" y="643"/>
                      <a:pt x="1171" y="659"/>
                    </a:cubicBezTo>
                    <a:cubicBezTo>
                      <a:pt x="1171" y="509"/>
                      <a:pt x="1171" y="362"/>
                      <a:pt x="1171" y="214"/>
                    </a:cubicBezTo>
                    <a:cubicBezTo>
                      <a:pt x="816" y="214"/>
                      <a:pt x="462" y="214"/>
                      <a:pt x="106" y="214"/>
                    </a:cubicBezTo>
                    <a:cubicBezTo>
                      <a:pt x="106" y="219"/>
                      <a:pt x="106" y="224"/>
                      <a:pt x="106" y="230"/>
                    </a:cubicBezTo>
                    <a:cubicBezTo>
                      <a:pt x="106" y="521"/>
                      <a:pt x="106" y="812"/>
                      <a:pt x="105" y="1102"/>
                    </a:cubicBezTo>
                    <a:cubicBezTo>
                      <a:pt x="105" y="1141"/>
                      <a:pt x="125" y="1169"/>
                      <a:pt x="171" y="1168"/>
                    </a:cubicBezTo>
                    <a:cubicBezTo>
                      <a:pt x="338" y="1167"/>
                      <a:pt x="504" y="1168"/>
                      <a:pt x="671" y="1168"/>
                    </a:cubicBezTo>
                    <a:cubicBezTo>
                      <a:pt x="677" y="1168"/>
                      <a:pt x="683" y="1168"/>
                      <a:pt x="691" y="1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09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b="1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2571440" y="3653665"/>
                <a:ext cx="569443" cy="567498"/>
              </a:xfrm>
              <a:custGeom>
                <a:avLst/>
                <a:gdLst>
                  <a:gd name="T0" fmla="*/ 328 w 495"/>
                  <a:gd name="T1" fmla="*/ 1 h 493"/>
                  <a:gd name="T2" fmla="*/ 495 w 495"/>
                  <a:gd name="T3" fmla="*/ 167 h 493"/>
                  <a:gd name="T4" fmla="*/ 427 w 495"/>
                  <a:gd name="T5" fmla="*/ 236 h 493"/>
                  <a:gd name="T6" fmla="*/ 240 w 495"/>
                  <a:gd name="T7" fmla="*/ 421 h 493"/>
                  <a:gd name="T8" fmla="*/ 216 w 495"/>
                  <a:gd name="T9" fmla="*/ 436 h 493"/>
                  <a:gd name="T10" fmla="*/ 40 w 495"/>
                  <a:gd name="T11" fmla="*/ 488 h 493"/>
                  <a:gd name="T12" fmla="*/ 9 w 495"/>
                  <a:gd name="T13" fmla="*/ 484 h 493"/>
                  <a:gd name="T14" fmla="*/ 6 w 495"/>
                  <a:gd name="T15" fmla="*/ 454 h 493"/>
                  <a:gd name="T16" fmla="*/ 58 w 495"/>
                  <a:gd name="T17" fmla="*/ 276 h 493"/>
                  <a:gd name="T18" fmla="*/ 67 w 495"/>
                  <a:gd name="T19" fmla="*/ 259 h 493"/>
                  <a:gd name="T20" fmla="*/ 327 w 495"/>
                  <a:gd name="T21" fmla="*/ 1 h 493"/>
                  <a:gd name="T22" fmla="*/ 328 w 495"/>
                  <a:gd name="T23" fmla="*/ 1 h 493"/>
                  <a:gd name="T24" fmla="*/ 102 w 495"/>
                  <a:gd name="T25" fmla="*/ 292 h 493"/>
                  <a:gd name="T26" fmla="*/ 72 w 495"/>
                  <a:gd name="T27" fmla="*/ 396 h 493"/>
                  <a:gd name="T28" fmla="*/ 74 w 495"/>
                  <a:gd name="T29" fmla="*/ 405 h 493"/>
                  <a:gd name="T30" fmla="*/ 113 w 495"/>
                  <a:gd name="T31" fmla="*/ 418 h 493"/>
                  <a:gd name="T32" fmla="*/ 148 w 495"/>
                  <a:gd name="T33" fmla="*/ 408 h 493"/>
                  <a:gd name="T34" fmla="*/ 200 w 495"/>
                  <a:gd name="T35" fmla="*/ 393 h 493"/>
                  <a:gd name="T36" fmla="*/ 185 w 495"/>
                  <a:gd name="T37" fmla="*/ 316 h 493"/>
                  <a:gd name="T38" fmla="*/ 178 w 495"/>
                  <a:gd name="T39" fmla="*/ 308 h 493"/>
                  <a:gd name="T40" fmla="*/ 102 w 495"/>
                  <a:gd name="T41" fmla="*/ 2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5" h="493">
                    <a:moveTo>
                      <a:pt x="328" y="1"/>
                    </a:moveTo>
                    <a:cubicBezTo>
                      <a:pt x="384" y="56"/>
                      <a:pt x="439" y="112"/>
                      <a:pt x="495" y="167"/>
                    </a:cubicBezTo>
                    <a:cubicBezTo>
                      <a:pt x="473" y="190"/>
                      <a:pt x="450" y="213"/>
                      <a:pt x="427" y="236"/>
                    </a:cubicBezTo>
                    <a:cubicBezTo>
                      <a:pt x="365" y="298"/>
                      <a:pt x="303" y="360"/>
                      <a:pt x="240" y="421"/>
                    </a:cubicBezTo>
                    <a:cubicBezTo>
                      <a:pt x="233" y="428"/>
                      <a:pt x="225" y="433"/>
                      <a:pt x="216" y="436"/>
                    </a:cubicBezTo>
                    <a:cubicBezTo>
                      <a:pt x="157" y="454"/>
                      <a:pt x="98" y="471"/>
                      <a:pt x="40" y="488"/>
                    </a:cubicBezTo>
                    <a:cubicBezTo>
                      <a:pt x="28" y="492"/>
                      <a:pt x="18" y="493"/>
                      <a:pt x="9" y="484"/>
                    </a:cubicBezTo>
                    <a:cubicBezTo>
                      <a:pt x="0" y="475"/>
                      <a:pt x="3" y="464"/>
                      <a:pt x="6" y="454"/>
                    </a:cubicBezTo>
                    <a:cubicBezTo>
                      <a:pt x="23" y="395"/>
                      <a:pt x="40" y="335"/>
                      <a:pt x="58" y="276"/>
                    </a:cubicBezTo>
                    <a:cubicBezTo>
                      <a:pt x="60" y="270"/>
                      <a:pt x="63" y="264"/>
                      <a:pt x="67" y="259"/>
                    </a:cubicBezTo>
                    <a:cubicBezTo>
                      <a:pt x="154" y="173"/>
                      <a:pt x="240" y="87"/>
                      <a:pt x="327" y="1"/>
                    </a:cubicBezTo>
                    <a:cubicBezTo>
                      <a:pt x="328" y="1"/>
                      <a:pt x="329" y="0"/>
                      <a:pt x="328" y="1"/>
                    </a:cubicBezTo>
                    <a:close/>
                    <a:moveTo>
                      <a:pt x="102" y="292"/>
                    </a:moveTo>
                    <a:cubicBezTo>
                      <a:pt x="91" y="327"/>
                      <a:pt x="81" y="362"/>
                      <a:pt x="72" y="396"/>
                    </a:cubicBezTo>
                    <a:cubicBezTo>
                      <a:pt x="71" y="399"/>
                      <a:pt x="72" y="403"/>
                      <a:pt x="74" y="405"/>
                    </a:cubicBezTo>
                    <a:cubicBezTo>
                      <a:pt x="87" y="423"/>
                      <a:pt x="92" y="425"/>
                      <a:pt x="113" y="418"/>
                    </a:cubicBezTo>
                    <a:cubicBezTo>
                      <a:pt x="125" y="415"/>
                      <a:pt x="136" y="411"/>
                      <a:pt x="148" y="408"/>
                    </a:cubicBezTo>
                    <a:cubicBezTo>
                      <a:pt x="165" y="403"/>
                      <a:pt x="182" y="398"/>
                      <a:pt x="200" y="393"/>
                    </a:cubicBezTo>
                    <a:cubicBezTo>
                      <a:pt x="195" y="365"/>
                      <a:pt x="190" y="341"/>
                      <a:pt x="185" y="316"/>
                    </a:cubicBezTo>
                    <a:cubicBezTo>
                      <a:pt x="185" y="313"/>
                      <a:pt x="181" y="309"/>
                      <a:pt x="178" y="308"/>
                    </a:cubicBezTo>
                    <a:cubicBezTo>
                      <a:pt x="153" y="302"/>
                      <a:pt x="128" y="297"/>
                      <a:pt x="102" y="2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09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b="1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52" name="Freeform 8"/>
              <p:cNvSpPr/>
              <p:nvPr/>
            </p:nvSpPr>
            <p:spPr bwMode="auto">
              <a:xfrm>
                <a:off x="2262162" y="3371619"/>
                <a:ext cx="608346" cy="119627"/>
              </a:xfrm>
              <a:custGeom>
                <a:avLst/>
                <a:gdLst>
                  <a:gd name="T0" fmla="*/ 0 w 529"/>
                  <a:gd name="T1" fmla="*/ 104 h 104"/>
                  <a:gd name="T2" fmla="*/ 0 w 529"/>
                  <a:gd name="T3" fmla="*/ 0 h 104"/>
                  <a:gd name="T4" fmla="*/ 529 w 529"/>
                  <a:gd name="T5" fmla="*/ 0 h 104"/>
                  <a:gd name="T6" fmla="*/ 529 w 529"/>
                  <a:gd name="T7" fmla="*/ 104 h 104"/>
                  <a:gd name="T8" fmla="*/ 0 w 529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104">
                    <a:moveTo>
                      <a:pt x="0" y="104"/>
                    </a:moveTo>
                    <a:cubicBezTo>
                      <a:pt x="0" y="69"/>
                      <a:pt x="0" y="35"/>
                      <a:pt x="0" y="0"/>
                    </a:cubicBezTo>
                    <a:cubicBezTo>
                      <a:pt x="177" y="0"/>
                      <a:pt x="352" y="0"/>
                      <a:pt x="529" y="0"/>
                    </a:cubicBezTo>
                    <a:cubicBezTo>
                      <a:pt x="529" y="35"/>
                      <a:pt x="529" y="69"/>
                      <a:pt x="529" y="104"/>
                    </a:cubicBezTo>
                    <a:cubicBezTo>
                      <a:pt x="353" y="104"/>
                      <a:pt x="177" y="104"/>
                      <a:pt x="0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09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b="1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53" name="Freeform 9"/>
              <p:cNvSpPr/>
              <p:nvPr/>
            </p:nvSpPr>
            <p:spPr bwMode="auto">
              <a:xfrm>
                <a:off x="2263134" y="3127502"/>
                <a:ext cx="607373" cy="119627"/>
              </a:xfrm>
              <a:custGeom>
                <a:avLst/>
                <a:gdLst>
                  <a:gd name="T0" fmla="*/ 528 w 528"/>
                  <a:gd name="T1" fmla="*/ 0 h 104"/>
                  <a:gd name="T2" fmla="*/ 528 w 528"/>
                  <a:gd name="T3" fmla="*/ 104 h 104"/>
                  <a:gd name="T4" fmla="*/ 0 w 528"/>
                  <a:gd name="T5" fmla="*/ 104 h 104"/>
                  <a:gd name="T6" fmla="*/ 0 w 528"/>
                  <a:gd name="T7" fmla="*/ 0 h 104"/>
                  <a:gd name="T8" fmla="*/ 528 w 528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104">
                    <a:moveTo>
                      <a:pt x="528" y="0"/>
                    </a:moveTo>
                    <a:cubicBezTo>
                      <a:pt x="528" y="35"/>
                      <a:pt x="528" y="69"/>
                      <a:pt x="528" y="104"/>
                    </a:cubicBezTo>
                    <a:cubicBezTo>
                      <a:pt x="352" y="104"/>
                      <a:pt x="177" y="104"/>
                      <a:pt x="0" y="104"/>
                    </a:cubicBezTo>
                    <a:cubicBezTo>
                      <a:pt x="0" y="70"/>
                      <a:pt x="0" y="36"/>
                      <a:pt x="0" y="0"/>
                    </a:cubicBezTo>
                    <a:cubicBezTo>
                      <a:pt x="176" y="0"/>
                      <a:pt x="352" y="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09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b="1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2263134" y="3615735"/>
                <a:ext cx="549991" cy="120599"/>
              </a:xfrm>
              <a:custGeom>
                <a:avLst/>
                <a:gdLst>
                  <a:gd name="T0" fmla="*/ 0 w 478"/>
                  <a:gd name="T1" fmla="*/ 0 h 105"/>
                  <a:gd name="T2" fmla="*/ 478 w 478"/>
                  <a:gd name="T3" fmla="*/ 0 h 105"/>
                  <a:gd name="T4" fmla="*/ 472 w 478"/>
                  <a:gd name="T5" fmla="*/ 8 h 105"/>
                  <a:gd name="T6" fmla="*/ 383 w 478"/>
                  <a:gd name="T7" fmla="*/ 97 h 105"/>
                  <a:gd name="T8" fmla="*/ 366 w 478"/>
                  <a:gd name="T9" fmla="*/ 104 h 105"/>
                  <a:gd name="T10" fmla="*/ 8 w 478"/>
                  <a:gd name="T11" fmla="*/ 105 h 105"/>
                  <a:gd name="T12" fmla="*/ 0 w 478"/>
                  <a:gd name="T13" fmla="*/ 104 h 105"/>
                  <a:gd name="T14" fmla="*/ 0 w 478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8" h="105">
                    <a:moveTo>
                      <a:pt x="0" y="0"/>
                    </a:moveTo>
                    <a:cubicBezTo>
                      <a:pt x="159" y="0"/>
                      <a:pt x="318" y="0"/>
                      <a:pt x="478" y="0"/>
                    </a:cubicBezTo>
                    <a:cubicBezTo>
                      <a:pt x="476" y="3"/>
                      <a:pt x="474" y="6"/>
                      <a:pt x="472" y="8"/>
                    </a:cubicBezTo>
                    <a:cubicBezTo>
                      <a:pt x="443" y="38"/>
                      <a:pt x="413" y="68"/>
                      <a:pt x="383" y="97"/>
                    </a:cubicBezTo>
                    <a:cubicBezTo>
                      <a:pt x="379" y="101"/>
                      <a:pt x="372" y="104"/>
                      <a:pt x="366" y="104"/>
                    </a:cubicBezTo>
                    <a:cubicBezTo>
                      <a:pt x="247" y="105"/>
                      <a:pt x="127" y="105"/>
                      <a:pt x="8" y="105"/>
                    </a:cubicBezTo>
                    <a:cubicBezTo>
                      <a:pt x="6" y="105"/>
                      <a:pt x="3" y="104"/>
                      <a:pt x="0" y="104"/>
                    </a:cubicBezTo>
                    <a:cubicBezTo>
                      <a:pt x="0" y="69"/>
                      <a:pt x="0" y="3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09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b="1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55" name="Freeform 11"/>
              <p:cNvSpPr/>
              <p:nvPr/>
            </p:nvSpPr>
            <p:spPr bwMode="auto">
              <a:xfrm>
                <a:off x="3016880" y="3492218"/>
                <a:ext cx="283019" cy="281074"/>
              </a:xfrm>
              <a:custGeom>
                <a:avLst/>
                <a:gdLst>
                  <a:gd name="T0" fmla="*/ 0 w 246"/>
                  <a:gd name="T1" fmla="*/ 87 h 244"/>
                  <a:gd name="T2" fmla="*/ 66 w 246"/>
                  <a:gd name="T3" fmla="*/ 20 h 244"/>
                  <a:gd name="T4" fmla="*/ 139 w 246"/>
                  <a:gd name="T5" fmla="*/ 20 h 244"/>
                  <a:gd name="T6" fmla="*/ 225 w 246"/>
                  <a:gd name="T7" fmla="*/ 106 h 244"/>
                  <a:gd name="T8" fmla="*/ 227 w 246"/>
                  <a:gd name="T9" fmla="*/ 178 h 244"/>
                  <a:gd name="T10" fmla="*/ 159 w 246"/>
                  <a:gd name="T11" fmla="*/ 244 h 244"/>
                  <a:gd name="T12" fmla="*/ 0 w 246"/>
                  <a:gd name="T13" fmla="*/ 8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244">
                    <a:moveTo>
                      <a:pt x="0" y="87"/>
                    </a:moveTo>
                    <a:cubicBezTo>
                      <a:pt x="22" y="64"/>
                      <a:pt x="43" y="41"/>
                      <a:pt x="66" y="20"/>
                    </a:cubicBezTo>
                    <a:cubicBezTo>
                      <a:pt x="87" y="1"/>
                      <a:pt x="118" y="0"/>
                      <a:pt x="139" y="20"/>
                    </a:cubicBezTo>
                    <a:cubicBezTo>
                      <a:pt x="169" y="48"/>
                      <a:pt x="198" y="76"/>
                      <a:pt x="225" y="106"/>
                    </a:cubicBezTo>
                    <a:cubicBezTo>
                      <a:pt x="245" y="127"/>
                      <a:pt x="246" y="158"/>
                      <a:pt x="227" y="178"/>
                    </a:cubicBezTo>
                    <a:cubicBezTo>
                      <a:pt x="205" y="202"/>
                      <a:pt x="181" y="223"/>
                      <a:pt x="159" y="244"/>
                    </a:cubicBezTo>
                    <a:cubicBezTo>
                      <a:pt x="107" y="193"/>
                      <a:pt x="54" y="140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09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b="1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56" name="Freeform 12"/>
              <p:cNvSpPr/>
              <p:nvPr/>
            </p:nvSpPr>
            <p:spPr bwMode="auto">
              <a:xfrm>
                <a:off x="2017073" y="3372591"/>
                <a:ext cx="119627" cy="117682"/>
              </a:xfrm>
              <a:custGeom>
                <a:avLst/>
                <a:gdLst>
                  <a:gd name="T0" fmla="*/ 0 w 104"/>
                  <a:gd name="T1" fmla="*/ 102 h 102"/>
                  <a:gd name="T2" fmla="*/ 0 w 104"/>
                  <a:gd name="T3" fmla="*/ 0 h 102"/>
                  <a:gd name="T4" fmla="*/ 104 w 104"/>
                  <a:gd name="T5" fmla="*/ 0 h 102"/>
                  <a:gd name="T6" fmla="*/ 104 w 104"/>
                  <a:gd name="T7" fmla="*/ 102 h 102"/>
                  <a:gd name="T8" fmla="*/ 0 w 104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2">
                    <a:moveTo>
                      <a:pt x="0" y="102"/>
                    </a:moveTo>
                    <a:cubicBezTo>
                      <a:pt x="0" y="68"/>
                      <a:pt x="0" y="34"/>
                      <a:pt x="0" y="0"/>
                    </a:cubicBezTo>
                    <a:cubicBezTo>
                      <a:pt x="35" y="0"/>
                      <a:pt x="69" y="0"/>
                      <a:pt x="104" y="0"/>
                    </a:cubicBezTo>
                    <a:cubicBezTo>
                      <a:pt x="104" y="34"/>
                      <a:pt x="104" y="67"/>
                      <a:pt x="104" y="102"/>
                    </a:cubicBezTo>
                    <a:cubicBezTo>
                      <a:pt x="70" y="102"/>
                      <a:pt x="36" y="102"/>
                      <a:pt x="0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09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b="1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57" name="Freeform 13"/>
              <p:cNvSpPr/>
              <p:nvPr/>
            </p:nvSpPr>
            <p:spPr bwMode="auto">
              <a:xfrm>
                <a:off x="2018045" y="3128475"/>
                <a:ext cx="118654" cy="118654"/>
              </a:xfrm>
              <a:custGeom>
                <a:avLst/>
                <a:gdLst>
                  <a:gd name="T0" fmla="*/ 103 w 103"/>
                  <a:gd name="T1" fmla="*/ 103 h 103"/>
                  <a:gd name="T2" fmla="*/ 0 w 103"/>
                  <a:gd name="T3" fmla="*/ 103 h 103"/>
                  <a:gd name="T4" fmla="*/ 0 w 103"/>
                  <a:gd name="T5" fmla="*/ 0 h 103"/>
                  <a:gd name="T6" fmla="*/ 103 w 103"/>
                  <a:gd name="T7" fmla="*/ 0 h 103"/>
                  <a:gd name="T8" fmla="*/ 103 w 103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103" y="103"/>
                    </a:moveTo>
                    <a:cubicBezTo>
                      <a:pt x="68" y="103"/>
                      <a:pt x="34" y="103"/>
                      <a:pt x="0" y="103"/>
                    </a:cubicBezTo>
                    <a:cubicBezTo>
                      <a:pt x="0" y="68"/>
                      <a:pt x="0" y="35"/>
                      <a:pt x="0" y="0"/>
                    </a:cubicBezTo>
                    <a:cubicBezTo>
                      <a:pt x="34" y="0"/>
                      <a:pt x="68" y="0"/>
                      <a:pt x="103" y="0"/>
                    </a:cubicBezTo>
                    <a:cubicBezTo>
                      <a:pt x="103" y="34"/>
                      <a:pt x="103" y="68"/>
                      <a:pt x="103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09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b="1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58" name="Freeform 14"/>
              <p:cNvSpPr/>
              <p:nvPr/>
            </p:nvSpPr>
            <p:spPr bwMode="auto">
              <a:xfrm>
                <a:off x="2018045" y="3616708"/>
                <a:ext cx="118654" cy="118654"/>
              </a:xfrm>
              <a:custGeom>
                <a:avLst/>
                <a:gdLst>
                  <a:gd name="T0" fmla="*/ 103 w 103"/>
                  <a:gd name="T1" fmla="*/ 103 h 103"/>
                  <a:gd name="T2" fmla="*/ 0 w 103"/>
                  <a:gd name="T3" fmla="*/ 103 h 103"/>
                  <a:gd name="T4" fmla="*/ 0 w 103"/>
                  <a:gd name="T5" fmla="*/ 0 h 103"/>
                  <a:gd name="T6" fmla="*/ 103 w 103"/>
                  <a:gd name="T7" fmla="*/ 0 h 103"/>
                  <a:gd name="T8" fmla="*/ 103 w 103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103" y="103"/>
                    </a:moveTo>
                    <a:cubicBezTo>
                      <a:pt x="68" y="103"/>
                      <a:pt x="35" y="103"/>
                      <a:pt x="0" y="103"/>
                    </a:cubicBezTo>
                    <a:cubicBezTo>
                      <a:pt x="0" y="68"/>
                      <a:pt x="0" y="35"/>
                      <a:pt x="0" y="0"/>
                    </a:cubicBezTo>
                    <a:cubicBezTo>
                      <a:pt x="34" y="0"/>
                      <a:pt x="68" y="0"/>
                      <a:pt x="103" y="0"/>
                    </a:cubicBezTo>
                    <a:cubicBezTo>
                      <a:pt x="103" y="33"/>
                      <a:pt x="103" y="67"/>
                      <a:pt x="103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09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b="1" dirty="0">
                  <a:latin typeface="微软雅黑" panose="020B0503020204020204" pitchFamily="34" charset="-122"/>
                  <a:ea typeface="+mn-ea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2317" y="6111"/>
              <a:ext cx="4467" cy="14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5400" b="1" dirty="0" smtClean="0">
                  <a:latin typeface="+mj-lt"/>
                  <a:ea typeface="宋体" panose="02010600030101010101" pitchFamily="2" charset="-122"/>
                </a:rPr>
                <a:t>Outline</a:t>
              </a:r>
              <a:endParaRPr lang="zh-CN" altLang="en-US" sz="5400" b="1" dirty="0">
                <a:solidFill>
                  <a:srgbClr val="EBE9D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"/>
            </p:custDataLst>
          </p:nvPr>
        </p:nvGrpSpPr>
        <p:grpSpPr>
          <a:xfrm>
            <a:off x="5490695" y="1043478"/>
            <a:ext cx="5409712" cy="4397643"/>
            <a:chOff x="9130" y="1947"/>
            <a:chExt cx="8460" cy="6408"/>
          </a:xfrm>
        </p:grpSpPr>
        <p:grpSp>
          <p:nvGrpSpPr>
            <p:cNvPr id="20" name="组合 19"/>
            <p:cNvGrpSpPr/>
            <p:nvPr>
              <p:custDataLst>
                <p:tags r:id="rId4"/>
              </p:custDataLst>
            </p:nvPr>
          </p:nvGrpSpPr>
          <p:grpSpPr>
            <a:xfrm>
              <a:off x="9130" y="1947"/>
              <a:ext cx="8460" cy="3622"/>
              <a:chOff x="9130" y="1947"/>
              <a:chExt cx="8460" cy="3622"/>
            </a:xfrm>
          </p:grpSpPr>
          <p:grpSp>
            <p:nvGrpSpPr>
              <p:cNvPr id="34" name="组合 33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9130" y="1947"/>
                <a:ext cx="6824" cy="1210"/>
                <a:chOff x="4529126" y="811820"/>
                <a:chExt cx="4333240" cy="768350"/>
              </a:xfrm>
            </p:grpSpPr>
            <p:sp>
              <p:nvSpPr>
                <p:cNvPr id="29" name="文本框 28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4529126" y="811820"/>
                  <a:ext cx="833755" cy="768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400" spc="300" dirty="0" smtClean="0">
                      <a:solidFill>
                        <a:srgbClr val="00653D"/>
                      </a:solidFill>
                      <a:latin typeface="Impact" panose="020B0806030902050204" pitchFamily="34" charset="0"/>
                    </a:rPr>
                    <a:t>I.</a:t>
                  </a:r>
                  <a:endParaRPr lang="en-US" altLang="zh-CN" sz="4400" spc="300" dirty="0">
                    <a:solidFill>
                      <a:srgbClr val="00653D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0" name="文本框 9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5567986" y="904530"/>
                  <a:ext cx="3294380" cy="529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altLang="zh-CN" sz="3200" b="1" spc="300" dirty="0" smtClean="0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</a:rPr>
                    <a:t>Introduction</a:t>
                  </a:r>
                  <a:endParaRPr lang="zh-CN" altLang="en-US" sz="3200" b="1" spc="3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8" name="组合 7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9130" y="3067"/>
                <a:ext cx="6824" cy="1211"/>
                <a:chOff x="4529126" y="293500"/>
                <a:chExt cx="4333240" cy="768350"/>
              </a:xfrm>
            </p:grpSpPr>
            <p:sp>
              <p:nvSpPr>
                <p:cNvPr id="9" name="文本框 8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4529126" y="293500"/>
                  <a:ext cx="979170" cy="768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400" spc="300" dirty="0" smtClean="0">
                      <a:solidFill>
                        <a:srgbClr val="00653D"/>
                      </a:solidFill>
                      <a:latin typeface="Impact" panose="020B0806030902050204" pitchFamily="34" charset="0"/>
                    </a:rPr>
                    <a:t>II.</a:t>
                  </a:r>
                  <a:endParaRPr lang="en-US" altLang="zh-CN" sz="4400" spc="300" dirty="0">
                    <a:solidFill>
                      <a:srgbClr val="00653D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2" name="文本框 11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5567986" y="407363"/>
                  <a:ext cx="3294380" cy="5835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spc="3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Quark models</a:t>
                  </a:r>
                  <a:endParaRPr lang="zh-CN" altLang="en-US" sz="3200" b="1" spc="3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9130" y="4360"/>
                <a:ext cx="8460" cy="1209"/>
                <a:chOff x="4529126" y="-1264362"/>
                <a:chExt cx="5372100" cy="768350"/>
              </a:xfrm>
            </p:grpSpPr>
            <p:sp>
              <p:nvSpPr>
                <p:cNvPr id="25" name="文本框 24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4529126" y="-1264362"/>
                  <a:ext cx="938530" cy="768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400" spc="300" dirty="0" smtClean="0">
                      <a:solidFill>
                        <a:srgbClr val="00653D"/>
                      </a:solidFill>
                      <a:latin typeface="Impact" panose="020B0806030902050204" pitchFamily="34" charset="0"/>
                    </a:rPr>
                    <a:t>III.</a:t>
                  </a:r>
                  <a:endParaRPr lang="en-US" altLang="zh-CN" sz="4400" spc="300" dirty="0">
                    <a:solidFill>
                      <a:srgbClr val="00653D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6" name="文本框 25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5567986" y="-1158724"/>
                  <a:ext cx="4333240" cy="584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>
                      <a:solidFill>
                        <a:prstClr val="black"/>
                      </a:solidFill>
                      <a:sym typeface="Symbol" pitchFamily="18" charset="2"/>
                    </a:rPr>
                    <a:t>Fully heavy </a:t>
                  </a:r>
                  <a:r>
                    <a:rPr lang="en-US" altLang="zh-CN" sz="3200" b="1" dirty="0" err="1">
                      <a:solidFill>
                        <a:prstClr val="black"/>
                      </a:solidFill>
                      <a:sym typeface="Symbol" pitchFamily="18" charset="2"/>
                    </a:rPr>
                    <a:t>tetraquarks</a:t>
                  </a:r>
                  <a:endParaRPr lang="zh-CN" altLang="en-US" sz="3200" b="1" spc="3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9178" y="7220"/>
              <a:ext cx="6776" cy="1135"/>
              <a:chOff x="10213" y="7233"/>
              <a:chExt cx="6776" cy="1135"/>
            </a:xfrm>
          </p:grpSpPr>
          <p:sp>
            <p:nvSpPr>
              <p:cNvPr id="3" name="文本框 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213" y="7233"/>
                <a:ext cx="1636" cy="1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spc="300" dirty="0" smtClean="0">
                    <a:solidFill>
                      <a:srgbClr val="00653D"/>
                    </a:solidFill>
                    <a:latin typeface="Impact" panose="020B0806030902050204" pitchFamily="34" charset="0"/>
                  </a:rPr>
                  <a:t>V.</a:t>
                </a:r>
                <a:endParaRPr lang="en-US" altLang="zh-CN" sz="4400" spc="300" dirty="0">
                  <a:solidFill>
                    <a:srgbClr val="00653D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1801" y="7447"/>
                <a:ext cx="5188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3200" b="1" dirty="0" smtClean="0">
                    <a:solidFill>
                      <a:prstClr val="black"/>
                    </a:solidFill>
                    <a:ea typeface="宋体" pitchFamily="2" charset="-122"/>
                    <a:sym typeface="Symbol" pitchFamily="18" charset="2"/>
                  </a:rPr>
                  <a:t>Summary</a:t>
                </a:r>
                <a:endParaRPr lang="zh-CN" altLang="en-US" sz="3200" b="1" spc="3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7" name="文本框 36"/>
          <p:cNvSpPr txBox="1"/>
          <p:nvPr>
            <p:custDataLst>
              <p:tags r:id="rId2"/>
            </p:custDataLst>
          </p:nvPr>
        </p:nvSpPr>
        <p:spPr>
          <a:xfrm>
            <a:off x="6556373" y="3653688"/>
            <a:ext cx="5136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prstClr val="black"/>
                </a:solidFill>
                <a:sym typeface="Symbol" pitchFamily="18" charset="2"/>
              </a:rPr>
              <a:t>Fully heavy </a:t>
            </a:r>
            <a:r>
              <a:rPr lang="en-US" altLang="zh-CN" sz="3200" b="1" dirty="0" err="1" smtClean="0">
                <a:solidFill>
                  <a:prstClr val="black"/>
                </a:solidFill>
                <a:sym typeface="Symbol" pitchFamily="18" charset="2"/>
              </a:rPr>
              <a:t>pentaquarks</a:t>
            </a:r>
            <a:r>
              <a:rPr lang="en-US" altLang="zh-CN" sz="3200" b="1" dirty="0" smtClean="0">
                <a:solidFill>
                  <a:prstClr val="black"/>
                </a:solidFill>
                <a:sym typeface="Symbol" pitchFamily="18" charset="2"/>
              </a:rPr>
              <a:t> and </a:t>
            </a:r>
            <a:r>
              <a:rPr lang="en-US" altLang="zh-CN" sz="3200" b="1" dirty="0" err="1" smtClean="0">
                <a:solidFill>
                  <a:prstClr val="black"/>
                </a:solidFill>
                <a:sym typeface="Symbol" pitchFamily="18" charset="2"/>
              </a:rPr>
              <a:t>dibaryons</a:t>
            </a:r>
            <a:endParaRPr lang="zh-CN" altLang="en-US" sz="3200" b="1" spc="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3"/>
            </p:custDataLst>
          </p:nvPr>
        </p:nvSpPr>
        <p:spPr>
          <a:xfrm>
            <a:off x="5533685" y="3646434"/>
            <a:ext cx="1046134" cy="83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spc="300" dirty="0" smtClean="0">
                <a:solidFill>
                  <a:srgbClr val="00653D"/>
                </a:solidFill>
                <a:latin typeface="Impact" panose="020B0806030902050204" pitchFamily="34" charset="0"/>
              </a:rPr>
              <a:t>IV.</a:t>
            </a:r>
            <a:endParaRPr lang="en-US" altLang="zh-CN" sz="4400" spc="300" dirty="0">
              <a:solidFill>
                <a:srgbClr val="00653D"/>
              </a:solidFill>
              <a:latin typeface="Impact" panose="020B0806030902050204" pitchFamily="34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BB1CB6A3-1C7E-4187-BB83-738A75A60CB9}"/>
              </a:ext>
            </a:extLst>
          </p:cNvPr>
          <p:cNvSpPr txBox="1"/>
          <p:nvPr/>
        </p:nvSpPr>
        <p:spPr>
          <a:xfrm>
            <a:off x="251520" y="1095225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1. Fully charm </a:t>
            </a:r>
            <a:r>
              <a:rPr lang="en-US" altLang="zh-CN" sz="2400" b="1" dirty="0">
                <a:solidFill>
                  <a:srgbClr val="0000FF"/>
                </a:solidFill>
              </a:rPr>
              <a:t>tetraquarks 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533AAAA-BCE0-4A63-A984-B40AB572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94" y="2574847"/>
            <a:ext cx="7848872" cy="381204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19CB63D-083F-4244-B912-55A019B002DE}"/>
              </a:ext>
            </a:extLst>
          </p:cNvPr>
          <p:cNvSpPr txBox="1"/>
          <p:nvPr/>
        </p:nvSpPr>
        <p:spPr>
          <a:xfrm>
            <a:off x="473269" y="1496317"/>
            <a:ext cx="365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Bound state calculation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C6DBDDC-0B87-45F4-BB71-DC14A8FD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964" y="2304307"/>
            <a:ext cx="30377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energies are above the corresponding theoretical threshold in both two models with different sets of parameters.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channel-coupling effect is very small and cannot help much.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There is no any bound states with the meson-meson structure in both two models. </a:t>
            </a:r>
            <a:endParaRPr lang="en-US" altLang="zh-CN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BB761A6-D3A0-46EC-AFBC-87DFC978F58C}"/>
              </a:ext>
            </a:extLst>
          </p:cNvPr>
          <p:cNvSpPr txBox="1"/>
          <p:nvPr/>
        </p:nvSpPr>
        <p:spPr>
          <a:xfrm>
            <a:off x="625669" y="1959986"/>
            <a:ext cx="349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Meson-meson structure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97B4693-0D3A-4E35-84F1-44CD08B8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92" y="399741"/>
            <a:ext cx="8928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i="0" dirty="0" smtClean="0">
                <a:solidFill>
                  <a:srgbClr val="0066CC"/>
                </a:solidFill>
                <a:latin typeface="Calibri" panose="020F0502020204030204" pitchFamily="34" charset="0"/>
              </a:rPr>
              <a:t>III. Fully heavy </a:t>
            </a:r>
            <a:r>
              <a:rPr lang="en-US" altLang="zh-CN" sz="3200" b="1" i="0" dirty="0">
                <a:solidFill>
                  <a:srgbClr val="0066CC"/>
                </a:solidFill>
                <a:latin typeface="Calibri" panose="020F0502020204030204" pitchFamily="34" charset="0"/>
              </a:rPr>
              <a:t>tetraquarks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8202F8A-CA75-4FB5-B6B3-AC4C65C4E8DD}"/>
              </a:ext>
            </a:extLst>
          </p:cNvPr>
          <p:cNvSpPr/>
          <p:nvPr/>
        </p:nvSpPr>
        <p:spPr>
          <a:xfrm>
            <a:off x="8577580" y="819509"/>
            <a:ext cx="3524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i="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Eur</a:t>
            </a:r>
            <a:r>
              <a:rPr lang="en-US" altLang="zh-CN" sz="1800" i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. Phys. J. C. 80, 1083 (2020) </a:t>
            </a:r>
            <a:endParaRPr lang="zh-CN" altLang="en-US" sz="1800" i="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D09EC-403A-4914-9B4A-5975317A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94" y="1211913"/>
            <a:ext cx="9128321" cy="250046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9B617F14-F926-46E9-9B7F-83966270D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52" y="4059558"/>
            <a:ext cx="9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energies of this configuration are higher than that of meson-meson configuration.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effect of the channel-coupling is also very small in both two models.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A7C805-826F-4C87-8E63-4EC302373307}"/>
              </a:ext>
            </a:extLst>
          </p:cNvPr>
          <p:cNvSpPr txBox="1"/>
          <p:nvPr/>
        </p:nvSpPr>
        <p:spPr>
          <a:xfrm>
            <a:off x="550670" y="50814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Diquark-antidiquark structure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377D06-0854-4C2D-8D8D-476B6E303DF0}"/>
              </a:ext>
            </a:extLst>
          </p:cNvPr>
          <p:cNvSpPr txBox="1"/>
          <p:nvPr/>
        </p:nvSpPr>
        <p:spPr>
          <a:xfrm>
            <a:off x="730690" y="5176279"/>
            <a:ext cx="8424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i="1" dirty="0">
                <a:solidFill>
                  <a:srgbClr val="FF0000"/>
                </a:solidFill>
                <a:sym typeface="Symbol" panose="05050102010706020507" pitchFamily="18" charset="2"/>
              </a:rPr>
              <a:t>Is there any resonance state because of the color structure?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A8D28E8-2CB0-4096-8B22-7A44FE770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711" y="1628096"/>
            <a:ext cx="491624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In </a:t>
            </a:r>
            <a:r>
              <a:rPr lang="en-US" altLang="zh-CN" dirty="0" err="1">
                <a:solidFill>
                  <a:srgbClr val="0000FF"/>
                </a:solidFill>
                <a:latin typeface="+mn-lt"/>
              </a:rPr>
              <a:t>ChQM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, the minimum potential of each channel (except the first channel of IJ=00) appears at the separation of 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0.3 </a:t>
            </a:r>
            <a:r>
              <a:rPr lang="en-US" altLang="zh-CN" b="1" dirty="0" err="1">
                <a:solidFill>
                  <a:srgbClr val="FF0000"/>
                </a:solidFill>
                <a:latin typeface="+mn-lt"/>
              </a:rPr>
              <a:t>fm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, which indicates that </a:t>
            </a:r>
            <a:r>
              <a:rPr lang="en-US" altLang="zh-CN" i="1" dirty="0">
                <a:solidFill>
                  <a:srgbClr val="FF0000"/>
                </a:solidFill>
                <a:latin typeface="+mn-lt"/>
              </a:rPr>
              <a:t>two subclusters are not willing to huddle together or fall apart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.  So each state is possible to be a resonance state. </a:t>
            </a:r>
            <a:endParaRPr lang="en-US" altLang="zh-CN" dirty="0" smtClean="0">
              <a:solidFill>
                <a:srgbClr val="0000FF"/>
              </a:solidFill>
              <a:latin typeface="+mn-lt"/>
            </a:endParaRPr>
          </a:p>
          <a:p>
            <a:pPr eaLnBrk="1" hangingPunct="1"/>
            <a:endParaRPr lang="en-US" altLang="zh-CN" dirty="0">
              <a:solidFill>
                <a:srgbClr val="0000FF"/>
              </a:solidFill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In QDCSM, the results are similar. The minimum potential of each channel appears at the separation of 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0.5 fm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. So it is also possible for each channel to be a resonance state in QDCSM.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50D1FC-5D8E-4710-8ADF-FE090819D0C9}"/>
              </a:ext>
            </a:extLst>
          </p:cNvPr>
          <p:cNvSpPr txBox="1"/>
          <p:nvPr/>
        </p:nvSpPr>
        <p:spPr>
          <a:xfrm>
            <a:off x="472107" y="445137"/>
            <a:ext cx="365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Effective potentials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3CB8597-ED31-47E0-9C19-ECB06542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94" y="1250240"/>
            <a:ext cx="6104619" cy="475979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1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2FDF49B-0F44-4F59-B6C6-4C974DBBC796}"/>
              </a:ext>
            </a:extLst>
          </p:cNvPr>
          <p:cNvSpPr txBox="1"/>
          <p:nvPr/>
        </p:nvSpPr>
        <p:spPr>
          <a:xfrm>
            <a:off x="472106" y="476401"/>
            <a:ext cx="647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A stabilization method (real scaling method)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6B4BF3-49DE-4599-BEDB-2DBC2A8245A7}"/>
              </a:ext>
            </a:extLst>
          </p:cNvPr>
          <p:cNvSpPr txBox="1"/>
          <p:nvPr/>
        </p:nvSpPr>
        <p:spPr>
          <a:xfrm>
            <a:off x="7862286" y="938066"/>
            <a:ext cx="4032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J. Simon, J. Chem, Phys. 75, 2465 (1981).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4F1F209-3ED4-4498-82ED-6DC9E7D05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90" y="1044316"/>
            <a:ext cx="6974690" cy="5429746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971" y="2707851"/>
            <a:ext cx="4207570" cy="34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05A22C-F0F4-422C-8B6F-2CBB0197E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75" y="1398155"/>
            <a:ext cx="10117826" cy="451554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F8F071-DBB0-4EAE-89E0-10DBB9FEAF5F}"/>
              </a:ext>
            </a:extLst>
          </p:cNvPr>
          <p:cNvSpPr txBox="1"/>
          <p:nvPr/>
        </p:nvSpPr>
        <p:spPr>
          <a:xfrm>
            <a:off x="1627195" y="628088"/>
            <a:ext cx="8259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E. Hiyama, A. Hosaka, M. Oka, and J-M. Richard, Phys. Rev. C  98, 045208 (2018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9" name="テキスト ボックス 7">
            <a:extLst>
              <a:ext uri="{FF2B5EF4-FFF2-40B4-BE49-F238E27FC236}">
                <a16:creationId xmlns:a16="http://schemas.microsoft.com/office/drawing/2014/main" id="{C80CE721-A35D-44F9-9544-0668C4360D76}"/>
              </a:ext>
            </a:extLst>
          </p:cNvPr>
          <p:cNvSpPr txBox="1"/>
          <p:nvPr/>
        </p:nvSpPr>
        <p:spPr>
          <a:xfrm>
            <a:off x="6720385" y="60571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One resonance  at </a:t>
            </a:r>
            <a:r>
              <a:rPr kumimoji="1" lang="en-US" altLang="ja-JP" dirty="0" smtClean="0">
                <a:solidFill>
                  <a:srgbClr val="0000FF"/>
                </a:solidFill>
              </a:rPr>
              <a:t>4690</a:t>
            </a:r>
            <a:r>
              <a:rPr kumimoji="1" lang="ja-JP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>
                <a:solidFill>
                  <a:srgbClr val="0000FF"/>
                </a:solidFill>
              </a:rPr>
              <a:t>MeV</a:t>
            </a:r>
            <a:endParaRPr lang="en-US" altLang="ja-JP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6D7071C-7F69-468C-94EC-ACD6B9313A40}"/>
              </a:ext>
            </a:extLst>
          </p:cNvPr>
          <p:cNvSpPr/>
          <p:nvPr/>
        </p:nvSpPr>
        <p:spPr>
          <a:xfrm>
            <a:off x="6099872" y="2262915"/>
            <a:ext cx="4107021" cy="7920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1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B789A7-F724-4474-B2F4-B90064E83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895279"/>
            <a:ext cx="7425823" cy="54006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842052" y="2216927"/>
            <a:ext cx="5499717" cy="447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F8F071-DBB0-4EAE-89E0-10DBB9FEAF5F}"/>
              </a:ext>
            </a:extLst>
          </p:cNvPr>
          <p:cNvSpPr txBox="1"/>
          <p:nvPr/>
        </p:nvSpPr>
        <p:spPr>
          <a:xfrm>
            <a:off x="8633491" y="1570041"/>
            <a:ext cx="2938679" cy="16312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solidFill>
                  <a:srgbClr val="0000FF"/>
                </a:solidFill>
              </a:rPr>
              <a:t>The </a:t>
            </a:r>
            <a:r>
              <a:rPr lang="en-US" altLang="zh-CN" sz="2000" b="1" i="1" dirty="0">
                <a:solidFill>
                  <a:srgbClr val="0000FF"/>
                </a:solidFill>
              </a:rPr>
              <a:t>repeated occurrence of such </a:t>
            </a:r>
            <a:r>
              <a:rPr lang="en-US" altLang="zh-CN" sz="2000" b="1" i="1" dirty="0" smtClean="0">
                <a:solidFill>
                  <a:srgbClr val="0000FF"/>
                </a:solidFill>
              </a:rPr>
              <a:t>avoid-crossing structures suggests </a:t>
            </a:r>
            <a:r>
              <a:rPr lang="en-US" altLang="zh-CN" sz="2000" b="1" i="1" dirty="0">
                <a:solidFill>
                  <a:srgbClr val="0000FF"/>
                </a:solidFill>
              </a:rPr>
              <a:t>the possibility of resonance states </a:t>
            </a:r>
            <a:r>
              <a:rPr lang="en-US" altLang="zh-CN" sz="2000" b="1" i="1" dirty="0" smtClean="0">
                <a:solidFill>
                  <a:srgbClr val="0000FF"/>
                </a:solidFill>
              </a:rPr>
              <a:t>occurring. </a:t>
            </a:r>
            <a:endParaRPr lang="zh-CN" alt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7475387" y="2069080"/>
            <a:ext cx="1067912" cy="147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9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F07C72-A359-41CF-95DB-52D4A88A4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31071"/>
            <a:ext cx="6117706" cy="44631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E8CE16-F09C-4847-90C5-6C5FDB365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411" y="1009217"/>
            <a:ext cx="6139589" cy="448499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4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BCC65C-2E91-4D59-BC53-E7E11AEC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83" y="263182"/>
            <a:ext cx="4608512" cy="6442418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839035" y="1245314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39035" y="218141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839035" y="318953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839035" y="4125634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839035" y="506173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839035" y="606985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703131" y="1245314"/>
            <a:ext cx="4320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703131" y="3189530"/>
            <a:ext cx="4320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03131" y="4125634"/>
            <a:ext cx="4320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03131" y="5061738"/>
            <a:ext cx="4320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703131" y="6069850"/>
            <a:ext cx="4320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639235" y="1245314"/>
            <a:ext cx="4320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39235" y="2181418"/>
            <a:ext cx="4320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639235" y="3189530"/>
            <a:ext cx="4320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639235" y="4125634"/>
            <a:ext cx="4320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639235" y="5061738"/>
            <a:ext cx="4320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639235" y="6069850"/>
            <a:ext cx="4320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03331" y="1245314"/>
            <a:ext cx="432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503331" y="2181418"/>
            <a:ext cx="432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503331" y="3189530"/>
            <a:ext cx="432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03331" y="4125634"/>
            <a:ext cx="432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503331" y="5061738"/>
            <a:ext cx="432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503331" y="6069850"/>
            <a:ext cx="432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703131" y="2181418"/>
            <a:ext cx="4320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3805955F-0136-4792-9D34-06E2FE39A0DC}"/>
              </a:ext>
            </a:extLst>
          </p:cNvPr>
          <p:cNvSpPr txBox="1"/>
          <p:nvPr/>
        </p:nvSpPr>
        <p:spPr>
          <a:xfrm>
            <a:off x="5437916" y="877732"/>
            <a:ext cx="666391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                             Energy                Decay width        Decay channels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IJ^P=00^</a:t>
            </a:r>
            <a:r>
              <a:rPr lang="en-US" altLang="zh-CN" sz="2000" dirty="0" smtClean="0">
                <a:solidFill>
                  <a:srgbClr val="0000FF"/>
                </a:solidFill>
              </a:rPr>
              <a:t>+</a:t>
            </a:r>
            <a:r>
              <a:rPr lang="en-US" altLang="zh-CN" dirty="0">
                <a:solidFill>
                  <a:srgbClr val="0000FF"/>
                </a:solidFill>
              </a:rPr>
              <a:t>: 6205–6270 </a:t>
            </a:r>
            <a:r>
              <a:rPr lang="en-US" altLang="zh-CN" dirty="0" smtClean="0">
                <a:solidFill>
                  <a:srgbClr val="0000FF"/>
                </a:solidFill>
              </a:rPr>
              <a:t>MeV     13.2–22.3 MeV       </a:t>
            </a:r>
            <a:r>
              <a:rPr lang="el-GR" altLang="zh-CN" dirty="0" smtClean="0">
                <a:solidFill>
                  <a:srgbClr val="0000FF"/>
                </a:solidFill>
              </a:rPr>
              <a:t>η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el-GR" altLang="zh-CN" dirty="0">
                <a:solidFill>
                  <a:srgbClr val="0000FF"/>
                </a:solidFill>
              </a:rPr>
              <a:t>η</a:t>
            </a:r>
            <a:r>
              <a:rPr lang="en-US" altLang="zh-CN" dirty="0" smtClean="0">
                <a:solidFill>
                  <a:srgbClr val="0000FF"/>
                </a:solidFill>
              </a:rPr>
              <a:t>c, J/</a:t>
            </a:r>
            <a:r>
              <a:rPr lang="el-GR" altLang="zh-CN" dirty="0">
                <a:solidFill>
                  <a:srgbClr val="0000FF"/>
                </a:solidFill>
              </a:rPr>
              <a:t>ψ</a:t>
            </a:r>
            <a:r>
              <a:rPr lang="en-US" altLang="zh-CN" dirty="0">
                <a:solidFill>
                  <a:srgbClr val="0000FF"/>
                </a:solidFill>
              </a:rPr>
              <a:t>J/</a:t>
            </a:r>
            <a:r>
              <a:rPr lang="el-GR" altLang="zh-CN" dirty="0">
                <a:solidFill>
                  <a:srgbClr val="0000FF"/>
                </a:solidFill>
              </a:rPr>
              <a:t>ψ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endParaRPr lang="en-US" altLang="zh-CN" dirty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                     6825–6975 MeV     54.5–61.3 </a:t>
            </a:r>
            <a:r>
              <a:rPr lang="en-US" altLang="zh-CN" dirty="0">
                <a:solidFill>
                  <a:srgbClr val="0000FF"/>
                </a:solidFill>
              </a:rPr>
              <a:t>MeV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                     7140–7170 MeV     27.6–40.7 </a:t>
            </a:r>
            <a:r>
              <a:rPr lang="en-US" altLang="zh-CN" dirty="0">
                <a:solidFill>
                  <a:srgbClr val="0000FF"/>
                </a:solidFill>
              </a:rPr>
              <a:t>MeV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                     7210–7260 MeV     64.7–87.1 </a:t>
            </a:r>
            <a:r>
              <a:rPr lang="en-US" altLang="zh-CN" dirty="0">
                <a:solidFill>
                  <a:srgbClr val="0000FF"/>
                </a:solidFill>
              </a:rPr>
              <a:t>MeV</a:t>
            </a:r>
            <a:endParaRPr lang="zh-CN" altLang="en-US" dirty="0">
              <a:solidFill>
                <a:srgbClr val="0000FF"/>
              </a:solidFill>
            </a:endParaRPr>
          </a:p>
          <a:p>
            <a:endParaRPr lang="en-US" altLang="zh-CN" dirty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IJ^P=01^+: </a:t>
            </a:r>
            <a:r>
              <a:rPr lang="pt-BR" altLang="zh-CN" dirty="0">
                <a:solidFill>
                  <a:srgbClr val="0000FF"/>
                </a:solidFill>
              </a:rPr>
              <a:t>6740 ~ 7150 </a:t>
            </a:r>
            <a:r>
              <a:rPr lang="pt-BR" altLang="zh-CN" dirty="0" smtClean="0">
                <a:solidFill>
                  <a:srgbClr val="0000FF"/>
                </a:solidFill>
              </a:rPr>
              <a:t>MeV    </a:t>
            </a:r>
            <a:r>
              <a:rPr lang="en-US" altLang="zh-CN" dirty="0" smtClean="0">
                <a:solidFill>
                  <a:srgbClr val="0000FF"/>
                </a:solidFill>
              </a:rPr>
              <a:t>257.3–285.5 MeV         </a:t>
            </a:r>
            <a:r>
              <a:rPr lang="en-US" altLang="zh-CN" dirty="0" err="1" smtClean="0">
                <a:solidFill>
                  <a:srgbClr val="0000FF"/>
                </a:solidFill>
              </a:rPr>
              <a:t>ηcJ</a:t>
            </a:r>
            <a:r>
              <a:rPr lang="en-US" altLang="zh-CN" dirty="0" smtClean="0">
                <a:solidFill>
                  <a:srgbClr val="0000FF"/>
                </a:solidFill>
              </a:rPr>
              <a:t>/ψ</a:t>
            </a:r>
            <a:endParaRPr lang="pt-BR" altLang="zh-CN" dirty="0">
              <a:solidFill>
                <a:srgbClr val="0000FF"/>
              </a:solidFill>
            </a:endParaRPr>
          </a:p>
          <a:p>
            <a:r>
              <a:rPr lang="pt-BR" altLang="zh-CN" dirty="0">
                <a:solidFill>
                  <a:srgbClr val="0000FF"/>
                </a:solidFill>
              </a:rPr>
              <a:t>            </a:t>
            </a:r>
            <a:r>
              <a:rPr lang="pt-BR" altLang="zh-CN" dirty="0" smtClean="0">
                <a:solidFill>
                  <a:srgbClr val="0000FF"/>
                </a:solidFill>
              </a:rPr>
              <a:t>        7250 </a:t>
            </a:r>
            <a:r>
              <a:rPr lang="pt-BR" altLang="zh-CN" dirty="0">
                <a:solidFill>
                  <a:srgbClr val="0000FF"/>
                </a:solidFill>
              </a:rPr>
              <a:t>~ 7280 </a:t>
            </a:r>
            <a:r>
              <a:rPr lang="pt-BR" altLang="zh-CN" dirty="0" smtClean="0">
                <a:solidFill>
                  <a:srgbClr val="0000FF"/>
                </a:solidFill>
              </a:rPr>
              <a:t>MeV    </a:t>
            </a:r>
            <a:r>
              <a:rPr lang="en-US" altLang="zh-CN" dirty="0" smtClean="0">
                <a:solidFill>
                  <a:srgbClr val="0000FF"/>
                </a:solidFill>
              </a:rPr>
              <a:t>55.3–87.8 </a:t>
            </a:r>
            <a:r>
              <a:rPr lang="en-US" altLang="zh-CN" dirty="0">
                <a:solidFill>
                  <a:srgbClr val="0000FF"/>
                </a:solidFill>
              </a:rPr>
              <a:t>MeV</a:t>
            </a:r>
            <a:endParaRPr lang="pt-BR" altLang="zh-CN" dirty="0">
              <a:solidFill>
                <a:srgbClr val="0000FF"/>
              </a:solidFill>
            </a:endParaRPr>
          </a:p>
          <a:p>
            <a:endParaRPr lang="pt-BR" altLang="zh-CN" dirty="0">
              <a:solidFill>
                <a:srgbClr val="0000FF"/>
              </a:solidFill>
            </a:endParaRPr>
          </a:p>
          <a:p>
            <a:r>
              <a:rPr lang="pt-BR" altLang="zh-CN" dirty="0" smtClean="0">
                <a:solidFill>
                  <a:srgbClr val="0000FF"/>
                </a:solidFill>
              </a:rPr>
              <a:t>IJ^P=02^+: </a:t>
            </a:r>
            <a:r>
              <a:rPr lang="pt-BR" altLang="zh-CN" dirty="0">
                <a:solidFill>
                  <a:srgbClr val="0000FF"/>
                </a:solidFill>
              </a:rPr>
              <a:t>6725 ~ 7050 </a:t>
            </a:r>
            <a:r>
              <a:rPr lang="pt-BR" altLang="zh-CN" dirty="0" smtClean="0">
                <a:solidFill>
                  <a:srgbClr val="0000FF"/>
                </a:solidFill>
              </a:rPr>
              <a:t>MeV    </a:t>
            </a:r>
            <a:r>
              <a:rPr lang="en-US" altLang="zh-CN" dirty="0" smtClean="0">
                <a:solidFill>
                  <a:srgbClr val="0000FF"/>
                </a:solidFill>
              </a:rPr>
              <a:t>202.1–296.2 MeV        J/</a:t>
            </a:r>
            <a:r>
              <a:rPr lang="el-GR" altLang="zh-CN" dirty="0">
                <a:solidFill>
                  <a:srgbClr val="0000FF"/>
                </a:solidFill>
              </a:rPr>
              <a:t>ψ</a:t>
            </a:r>
            <a:r>
              <a:rPr lang="en-US" altLang="zh-CN" dirty="0">
                <a:solidFill>
                  <a:srgbClr val="0000FF"/>
                </a:solidFill>
              </a:rPr>
              <a:t>J/</a:t>
            </a:r>
            <a:r>
              <a:rPr lang="el-GR" altLang="zh-CN" dirty="0">
                <a:solidFill>
                  <a:srgbClr val="0000FF"/>
                </a:solidFill>
              </a:rPr>
              <a:t>ψ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C4AADF7-5A17-417F-ACA6-3F69788650AA}"/>
              </a:ext>
            </a:extLst>
          </p:cNvPr>
          <p:cNvSpPr txBox="1"/>
          <p:nvPr/>
        </p:nvSpPr>
        <p:spPr>
          <a:xfrm>
            <a:off x="6590735" y="4148191"/>
            <a:ext cx="517923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(6900) 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^P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^+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X(7100)  J^P=0^+ </a:t>
            </a:r>
            <a:endParaRPr lang="en-US" altLang="zh-CN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^P 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^+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^P 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2^+   ?</a:t>
            </a:r>
          </a:p>
          <a:p>
            <a:r>
              <a:rPr lang="zh-CN" alt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X(</a:t>
            </a:r>
            <a:r>
              <a:rPr lang="zh-CN" altLang="en-US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CN" altLang="en-US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00)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altLang="zh-CN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Structure: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compact </a:t>
            </a:r>
            <a:r>
              <a:rPr lang="en-US" altLang="zh-CN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resonance states</a:t>
            </a:r>
            <a:endParaRPr lang="zh-CN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2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176A693-9FE5-49AD-B30C-BF6811BF4151}"/>
              </a:ext>
            </a:extLst>
          </p:cNvPr>
          <p:cNvSpPr txBox="1"/>
          <p:nvPr/>
        </p:nvSpPr>
        <p:spPr>
          <a:xfrm>
            <a:off x="251520" y="32150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2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. Other fully heavy </a:t>
            </a:r>
            <a:r>
              <a:rPr lang="en-US" altLang="zh-CN" sz="2400" b="1" dirty="0">
                <a:solidFill>
                  <a:srgbClr val="0000FF"/>
                </a:solidFill>
              </a:rPr>
              <a:t>tetraquarks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36" y="953530"/>
            <a:ext cx="6125080" cy="54615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19CB63D-083F-4244-B912-55A019B002DE}"/>
              </a:ext>
            </a:extLst>
          </p:cNvPr>
          <p:cNvSpPr txBox="1"/>
          <p:nvPr/>
        </p:nvSpPr>
        <p:spPr>
          <a:xfrm>
            <a:off x="438040" y="949160"/>
            <a:ext cx="450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B0F0"/>
                </a:solidFill>
              </a:rPr>
              <a:t>Energy and decay width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2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943" y="1691780"/>
            <a:ext cx="5061704" cy="28307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67" y="3985916"/>
            <a:ext cx="5233147" cy="21347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69" y="2098205"/>
            <a:ext cx="6229637" cy="168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23" y="986812"/>
            <a:ext cx="7684354" cy="9882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19CB63D-083F-4244-B912-55A019B002DE}"/>
              </a:ext>
            </a:extLst>
          </p:cNvPr>
          <p:cNvSpPr txBox="1"/>
          <p:nvPr/>
        </p:nvSpPr>
        <p:spPr>
          <a:xfrm>
            <a:off x="438040" y="511498"/>
            <a:ext cx="450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Comparison </a:t>
            </a:r>
            <a:r>
              <a:rPr lang="en-US" altLang="zh-CN" sz="2400" dirty="0" smtClean="0">
                <a:solidFill>
                  <a:srgbClr val="00B0F0"/>
                </a:solidFill>
              </a:rPr>
              <a:t>with other work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40183" y="4656321"/>
            <a:ext cx="519738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  <a:sym typeface="+mn-ea"/>
              </a:rPr>
              <a:t>[46] </a:t>
            </a:r>
            <a:r>
              <a:rPr lang="zh-CN" altLang="en-US" sz="1600" dirty="0" smtClean="0">
                <a:solidFill>
                  <a:srgbClr val="0070C0"/>
                </a:solidFill>
                <a:sym typeface="+mn-ea"/>
              </a:rPr>
              <a:t>PRD </a:t>
            </a:r>
            <a:r>
              <a:rPr lang="zh-CN" altLang="en-US" sz="1600" dirty="0">
                <a:solidFill>
                  <a:srgbClr val="0070C0"/>
                </a:solidFill>
                <a:sym typeface="+mn-ea"/>
              </a:rPr>
              <a:t>100, no.1, 016006 (2019</a:t>
            </a:r>
            <a:r>
              <a:rPr lang="zh-CN" altLang="en-US" sz="1600" dirty="0" smtClean="0">
                <a:solidFill>
                  <a:srgbClr val="0070C0"/>
                </a:solidFill>
                <a:sym typeface="+mn-ea"/>
              </a:rPr>
              <a:t>).</a:t>
            </a:r>
            <a:r>
              <a:rPr lang="en-US" altLang="zh-CN" sz="1600" dirty="0">
                <a:solidFill>
                  <a:srgbClr val="0070C0"/>
                </a:solidFill>
                <a:sym typeface="+mn-ea"/>
              </a:rPr>
              <a:t> </a:t>
            </a:r>
            <a:r>
              <a:rPr lang="en-US" altLang="zh-CN" sz="1600" dirty="0" smtClean="0">
                <a:solidFill>
                  <a:srgbClr val="0070C0"/>
                </a:solidFill>
                <a:sym typeface="+mn-ea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sym typeface="+mn-ea"/>
              </a:rPr>
              <a:t>A 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potential model</a:t>
            </a:r>
            <a:r>
              <a:rPr lang="zh-CN" altLang="en-US" sz="1600" dirty="0" smtClean="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16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3631" y="5301955"/>
            <a:ext cx="650213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  <a:sym typeface="+mn-ea"/>
              </a:rPr>
              <a:t>[50] </a:t>
            </a:r>
            <a:r>
              <a:rPr lang="zh-CN" altLang="en-US" sz="1600" dirty="0" smtClean="0">
                <a:solidFill>
                  <a:srgbClr val="0070C0"/>
                </a:solidFill>
                <a:sym typeface="+mn-ea"/>
              </a:rPr>
              <a:t>PRD </a:t>
            </a:r>
            <a:r>
              <a:rPr lang="zh-CN" altLang="en-US" sz="1600" dirty="0">
                <a:solidFill>
                  <a:srgbClr val="0070C0"/>
                </a:solidFill>
                <a:sym typeface="+mn-ea"/>
              </a:rPr>
              <a:t>102, no.11, 114001 (2020</a:t>
            </a:r>
            <a:r>
              <a:rPr lang="zh-CN" altLang="en-US" sz="1600" dirty="0" smtClean="0">
                <a:solidFill>
                  <a:srgbClr val="0070C0"/>
                </a:solidFill>
                <a:sym typeface="+mn-ea"/>
              </a:rPr>
              <a:t>). 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F</a:t>
            </a:r>
            <a:r>
              <a:rPr lang="en-US" altLang="zh-CN" sz="1600" dirty="0" smtClean="0">
                <a:solidFill>
                  <a:srgbClr val="FF0000"/>
                </a:solidFill>
              </a:rPr>
              <a:t>our-body Schrödinger equation</a:t>
            </a:r>
            <a:endParaRPr lang="zh-CN" altLang="en-US" sz="16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40183" y="4969336"/>
            <a:ext cx="698869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  <a:sym typeface="+mn-ea"/>
              </a:rPr>
              <a:t>[49] </a:t>
            </a:r>
            <a:r>
              <a:rPr lang="zh-CN" altLang="en-US" sz="1600" dirty="0" smtClean="0">
                <a:solidFill>
                  <a:srgbClr val="0070C0"/>
                </a:solidFill>
                <a:sym typeface="+mn-ea"/>
              </a:rPr>
              <a:t>PRD </a:t>
            </a:r>
            <a:r>
              <a:rPr lang="zh-CN" altLang="en-US" sz="1600" dirty="0">
                <a:solidFill>
                  <a:srgbClr val="0070C0"/>
                </a:solidFill>
                <a:sym typeface="+mn-ea"/>
              </a:rPr>
              <a:t>104, no.1, 014006 (2021</a:t>
            </a:r>
            <a:r>
              <a:rPr lang="zh-CN" altLang="en-US" sz="1600" dirty="0" smtClean="0">
                <a:solidFill>
                  <a:srgbClr val="0070C0"/>
                </a:solidFill>
                <a:sym typeface="+mn-ea"/>
              </a:rPr>
              <a:t>). </a:t>
            </a:r>
            <a:r>
              <a:rPr lang="en-US" altLang="zh-CN" sz="1600" dirty="0" smtClean="0">
                <a:solidFill>
                  <a:srgbClr val="FF0000"/>
                </a:solidFill>
                <a:sym typeface="+mn-ea"/>
              </a:rPr>
              <a:t>L</a:t>
            </a:r>
            <a:r>
              <a:rPr lang="en-US" altLang="zh-CN" sz="1600" dirty="0" smtClean="0">
                <a:solidFill>
                  <a:srgbClr val="FF0000"/>
                </a:solidFill>
              </a:rPr>
              <a:t>attice-QCD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insipired</a:t>
            </a:r>
            <a:r>
              <a:rPr lang="en-US" altLang="zh-CN" sz="1600" dirty="0" smtClean="0">
                <a:solidFill>
                  <a:srgbClr val="FF0000"/>
                </a:solidFill>
              </a:rPr>
              <a:t> quark </a:t>
            </a:r>
            <a:r>
              <a:rPr lang="en-US" altLang="zh-CN" sz="1600" dirty="0">
                <a:solidFill>
                  <a:srgbClr val="FF0000"/>
                </a:solidFill>
              </a:rPr>
              <a:t>model</a:t>
            </a:r>
            <a:endParaRPr lang="zh-CN" altLang="en-US" sz="16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70097" y="5645748"/>
            <a:ext cx="442829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[51] </a:t>
            </a:r>
            <a:r>
              <a:rPr lang="zh-CN" altLang="en-US" sz="1600" dirty="0" smtClean="0">
                <a:solidFill>
                  <a:srgbClr val="0070C0"/>
                </a:solidFill>
              </a:rPr>
              <a:t>PLB 773, 247 (2017)</a:t>
            </a:r>
            <a:r>
              <a:rPr lang="en-US" altLang="zh-CN" sz="1600" dirty="0" smtClean="0">
                <a:solidFill>
                  <a:srgbClr val="0070C0"/>
                </a:solidFill>
              </a:rPr>
              <a:t>.  </a:t>
            </a:r>
            <a:r>
              <a:rPr lang="en-US" altLang="zh-CN" sz="1600" dirty="0">
                <a:solidFill>
                  <a:srgbClr val="FF0000"/>
                </a:solidFill>
              </a:rPr>
              <a:t>QCD s</a:t>
            </a:r>
            <a:r>
              <a:rPr lang="en-US" altLang="zh-CN" sz="1600" dirty="0" smtClean="0">
                <a:solidFill>
                  <a:srgbClr val="FF0000"/>
                </a:solidFill>
              </a:rPr>
              <a:t>um rules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80059" y="5960715"/>
            <a:ext cx="416443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[52] </a:t>
            </a:r>
            <a:r>
              <a:rPr lang="zh-CN" altLang="en-US" sz="1600" dirty="0" smtClean="0">
                <a:solidFill>
                  <a:srgbClr val="0070C0"/>
                </a:solidFill>
              </a:rPr>
              <a:t>EPJC </a:t>
            </a:r>
            <a:r>
              <a:rPr lang="zh-CN" altLang="en-US" sz="1600" dirty="0">
                <a:solidFill>
                  <a:srgbClr val="0070C0"/>
                </a:solidFill>
              </a:rPr>
              <a:t>77, 432 (2017</a:t>
            </a:r>
            <a:r>
              <a:rPr lang="zh-CN" altLang="en-US" sz="1600" dirty="0" smtClean="0">
                <a:solidFill>
                  <a:srgbClr val="0070C0"/>
                </a:solidFill>
              </a:rPr>
              <a:t>). </a:t>
            </a:r>
            <a:r>
              <a:rPr lang="en-US" altLang="zh-CN" sz="1600" dirty="0">
                <a:solidFill>
                  <a:srgbClr val="FF0000"/>
                </a:solidFill>
              </a:rPr>
              <a:t>QCD sum </a:t>
            </a:r>
            <a:r>
              <a:rPr lang="en-US" altLang="zh-CN" sz="1600" dirty="0" smtClean="0">
                <a:solidFill>
                  <a:srgbClr val="FF0000"/>
                </a:solidFill>
              </a:rPr>
              <a:t>rules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6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347245" y="8656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</a:rPr>
              <a:t>Hadrons</a:t>
            </a:r>
            <a:r>
              <a:rPr lang="en-US" altLang="zh-CN" sz="2400" b="1" dirty="0">
                <a:solidFill>
                  <a:srgbClr val="0000FF"/>
                </a:solidFill>
              </a:rPr>
              <a:t>: conventional &amp; exotic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66DF27E6-D5B9-49FD-A005-C4F6DCAFEC56}"/>
              </a:ext>
            </a:extLst>
          </p:cNvPr>
          <p:cNvSpPr txBox="1">
            <a:spLocks/>
          </p:cNvSpPr>
          <p:nvPr/>
        </p:nvSpPr>
        <p:spPr>
          <a:xfrm>
            <a:off x="2691115" y="284023"/>
            <a:ext cx="7283450" cy="7064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 pitchFamily="34" charset="0"/>
                <a:ea typeface="+mn-ea"/>
              </a:rPr>
              <a:t>I. Introduction</a:t>
            </a:r>
            <a:endParaRPr lang="zh-CN" altLang="en-US" sz="3200" b="1" dirty="0">
              <a:solidFill>
                <a:srgbClr val="0070C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4" name="内容占位符 4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549" y="1465335"/>
            <a:ext cx="8430260" cy="454787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77" y="931768"/>
            <a:ext cx="5044595" cy="34157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611326" y="5042507"/>
            <a:ext cx="458270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The </a:t>
            </a:r>
            <a:r>
              <a:rPr lang="en-US" altLang="zh-CN" dirty="0">
                <a:solidFill>
                  <a:srgbClr val="0000FF"/>
                </a:solidFill>
              </a:rPr>
              <a:t>molecular state of the resonance signal at an energy of 10026 MeV accounts for 85%, which may be a false resonance </a:t>
            </a:r>
            <a:r>
              <a:rPr lang="en-US" altLang="zh-CN" dirty="0" smtClean="0">
                <a:solidFill>
                  <a:srgbClr val="0000FF"/>
                </a:solidFill>
              </a:rPr>
              <a:t>state</a:t>
            </a:r>
            <a:r>
              <a:rPr lang="en-US" altLang="zh-CN" dirty="0">
                <a:solidFill>
                  <a:srgbClr val="0000FF"/>
                </a:solidFill>
              </a:rPr>
              <a:t>.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12" y="1030747"/>
            <a:ext cx="4895052" cy="3238646"/>
          </a:xfrm>
          <a:prstGeom prst="rect">
            <a:avLst/>
          </a:prstGeom>
        </p:spPr>
      </p:pic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41265"/>
              </p:ext>
            </p:extLst>
          </p:nvPr>
        </p:nvGraphicFramePr>
        <p:xfrm>
          <a:off x="7687903" y="4347508"/>
          <a:ext cx="561535" cy="324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7" imgW="355600" imgH="203200" progId="Equation.KSEE3">
                  <p:embed/>
                </p:oleObj>
              </mc:Choice>
              <mc:Fallback>
                <p:oleObj r:id="rId7" imgW="355600" imgH="203200" progId="Equation.KSEE3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87903" y="4347508"/>
                        <a:ext cx="561535" cy="324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8499365" y="4347513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ym typeface="+mn-ea"/>
              </a:rPr>
              <a:t>J</a:t>
            </a:r>
            <a:r>
              <a:rPr lang="zh-CN" altLang="en-US" baseline="30000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 = 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baseline="30000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 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081953" y="1138066"/>
            <a:ext cx="3871595" cy="74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218114"/>
              </p:ext>
            </p:extLst>
          </p:nvPr>
        </p:nvGraphicFramePr>
        <p:xfrm>
          <a:off x="1882746" y="4388771"/>
          <a:ext cx="625826" cy="32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r:id="rId9" imgW="393700" imgH="203200" progId="Equation.KSEE3">
                  <p:embed/>
                </p:oleObj>
              </mc:Choice>
              <mc:Fallback>
                <p:oleObj r:id="rId9" imgW="393700" imgH="203200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2746" y="4388771"/>
                        <a:ext cx="625826" cy="32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3048178" y="4373574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ym typeface="+mn-ea"/>
              </a:rPr>
              <a:t>J</a:t>
            </a:r>
            <a:r>
              <a:rPr lang="zh-CN" altLang="en-US" baseline="30000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 = 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baseline="30000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862898" y="5063345"/>
            <a:ext cx="458270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The proportion of the 19725 MeV molecular </a:t>
            </a:r>
            <a:r>
              <a:rPr lang="en-US" altLang="zh-CN" dirty="0" smtClean="0">
                <a:solidFill>
                  <a:srgbClr val="0000FF"/>
                </a:solidFill>
              </a:rPr>
              <a:t>state </a:t>
            </a:r>
            <a:r>
              <a:rPr lang="en-US" altLang="zh-CN" dirty="0">
                <a:solidFill>
                  <a:srgbClr val="0000FF"/>
                </a:solidFill>
              </a:rPr>
              <a:t>is about 70%, and due to the lack of its resonance mechanism, we consider it as a false resonance state.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4" y="1643787"/>
            <a:ext cx="6233299" cy="40101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19CB63D-083F-4244-B912-55A019B002DE}"/>
              </a:ext>
            </a:extLst>
          </p:cNvPr>
          <p:cNvSpPr txBox="1"/>
          <p:nvPr/>
        </p:nvSpPr>
        <p:spPr>
          <a:xfrm>
            <a:off x="266101" y="666395"/>
            <a:ext cx="1056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B0F0"/>
                </a:solidFill>
              </a:rPr>
              <a:t>Comparison </a:t>
            </a:r>
            <a:r>
              <a:rPr lang="en-US" altLang="zh-CN" sz="2400" dirty="0">
                <a:solidFill>
                  <a:srgbClr val="00B0F0"/>
                </a:solidFill>
              </a:rPr>
              <a:t>of interactions between </a:t>
            </a:r>
            <a:r>
              <a:rPr lang="en-US" altLang="zh-CN" sz="2400" dirty="0" smtClean="0">
                <a:solidFill>
                  <a:srgbClr val="00B0F0"/>
                </a:solidFill>
              </a:rPr>
              <a:t>fully </a:t>
            </a:r>
            <a:r>
              <a:rPr lang="en-US" altLang="zh-CN" sz="2400" dirty="0">
                <a:solidFill>
                  <a:srgbClr val="00B0F0"/>
                </a:solidFill>
              </a:rPr>
              <a:t>bottom </a:t>
            </a:r>
            <a:r>
              <a:rPr lang="en-US" altLang="zh-CN" sz="2400" dirty="0" smtClean="0">
                <a:solidFill>
                  <a:srgbClr val="00B0F0"/>
                </a:solidFill>
              </a:rPr>
              <a:t>and fully </a:t>
            </a:r>
            <a:r>
              <a:rPr lang="en-US" altLang="zh-CN" sz="2400" dirty="0">
                <a:solidFill>
                  <a:srgbClr val="00B0F0"/>
                </a:solidFill>
              </a:rPr>
              <a:t>charm </a:t>
            </a:r>
            <a:r>
              <a:rPr lang="en-US" altLang="zh-CN" sz="2400" dirty="0" smtClean="0">
                <a:solidFill>
                  <a:srgbClr val="00B0F0"/>
                </a:solidFill>
              </a:rPr>
              <a:t>systems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8832" y="1340651"/>
            <a:ext cx="51348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The </a:t>
            </a:r>
            <a:r>
              <a:rPr lang="zh-CN" altLang="en-US" sz="2000" dirty="0" smtClean="0">
                <a:solidFill>
                  <a:srgbClr val="0000FF"/>
                </a:solidFill>
              </a:rPr>
              <a:t>e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ffective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zh-CN" altLang="en-US" sz="2000" dirty="0" smtClean="0">
                <a:solidFill>
                  <a:srgbClr val="0000FF"/>
                </a:solidFill>
              </a:rPr>
              <a:t>potential </a:t>
            </a:r>
            <a:r>
              <a:rPr lang="zh-CN" altLang="en-US" sz="2000" dirty="0">
                <a:solidFill>
                  <a:srgbClr val="0000FF"/>
                </a:solidFill>
              </a:rPr>
              <a:t>of the </a:t>
            </a:r>
            <a:r>
              <a:rPr lang="en-US" altLang="zh-CN" sz="2000" dirty="0" smtClean="0">
                <a:solidFill>
                  <a:srgbClr val="0000FF"/>
                </a:solidFill>
              </a:rPr>
              <a:t>fully bottom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system is shallow</a:t>
            </a:r>
            <a:r>
              <a:rPr lang="zh-CN" altLang="en-US" sz="2000" dirty="0" smtClean="0">
                <a:solidFill>
                  <a:srgbClr val="0000FF"/>
                </a:solidFill>
              </a:rPr>
              <a:t>, while </a:t>
            </a:r>
            <a:r>
              <a:rPr lang="zh-CN" altLang="en-US" sz="2000" dirty="0">
                <a:solidFill>
                  <a:srgbClr val="0000FF"/>
                </a:solidFill>
              </a:rPr>
              <a:t>the </a:t>
            </a:r>
            <a:r>
              <a:rPr lang="zh-CN" altLang="en-US" sz="2000" dirty="0" smtClean="0">
                <a:solidFill>
                  <a:srgbClr val="0000FF"/>
                </a:solidFill>
              </a:rPr>
              <a:t>e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ffective</a:t>
            </a:r>
            <a:r>
              <a:rPr lang="zh-CN" altLang="en-US" sz="2000" dirty="0" smtClean="0">
                <a:solidFill>
                  <a:srgbClr val="0000FF"/>
                </a:solidFill>
              </a:rPr>
              <a:t> potential </a:t>
            </a:r>
            <a:r>
              <a:rPr lang="zh-CN" altLang="en-US" sz="2000" dirty="0">
                <a:solidFill>
                  <a:srgbClr val="0000FF"/>
                </a:solidFill>
              </a:rPr>
              <a:t>of the </a:t>
            </a:r>
            <a:r>
              <a:rPr lang="en-US" altLang="zh-CN" sz="2000" dirty="0" smtClean="0">
                <a:solidFill>
                  <a:srgbClr val="0000FF"/>
                </a:solidFill>
              </a:rPr>
              <a:t>fully charm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system is </a:t>
            </a:r>
            <a:r>
              <a:rPr lang="en-US" altLang="zh-CN" sz="2000" dirty="0" smtClean="0">
                <a:solidFill>
                  <a:srgbClr val="0000FF"/>
                </a:solidFill>
              </a:rPr>
              <a:t>much </a:t>
            </a:r>
            <a:r>
              <a:rPr lang="zh-CN" altLang="en-US" sz="2000" dirty="0" smtClean="0">
                <a:solidFill>
                  <a:srgbClr val="0000FF"/>
                </a:solidFill>
              </a:rPr>
              <a:t>deep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er</a:t>
            </a:r>
            <a:r>
              <a:rPr lang="zh-CN" altLang="en-US" sz="2000" dirty="0" smtClean="0">
                <a:solidFill>
                  <a:srgbClr val="0000FF"/>
                </a:solidFill>
              </a:rPr>
              <a:t>. 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00FF"/>
                </a:solidFill>
              </a:rPr>
              <a:t>T</a:t>
            </a:r>
            <a:r>
              <a:rPr lang="zh-CN" altLang="en-US" sz="2000" dirty="0" smtClean="0">
                <a:solidFill>
                  <a:srgbClr val="0000FF"/>
                </a:solidFill>
              </a:rPr>
              <a:t>he </a:t>
            </a:r>
            <a:r>
              <a:rPr lang="en-US" altLang="zh-CN" sz="2000" dirty="0">
                <a:solidFill>
                  <a:srgbClr val="0000FF"/>
                </a:solidFill>
              </a:rPr>
              <a:t>fully charm</a:t>
            </a:r>
            <a:r>
              <a:rPr lang="zh-CN" altLang="en-US" sz="2000" dirty="0">
                <a:solidFill>
                  <a:srgbClr val="0000FF"/>
                </a:solidFill>
              </a:rPr>
              <a:t> system </a:t>
            </a:r>
            <a:r>
              <a:rPr lang="en-US" altLang="zh-CN" sz="2000" dirty="0" smtClean="0">
                <a:solidFill>
                  <a:srgbClr val="0000FF"/>
                </a:solidFill>
              </a:rPr>
              <a:t>with di</a:t>
            </a:r>
            <a:r>
              <a:rPr lang="zh-CN" altLang="en-US" sz="2000" dirty="0" smtClean="0">
                <a:solidFill>
                  <a:srgbClr val="0000FF"/>
                </a:solidFill>
              </a:rPr>
              <a:t>quark</a:t>
            </a:r>
            <a:r>
              <a:rPr lang="en-US" altLang="zh-CN" sz="2000" dirty="0" smtClean="0">
                <a:solidFill>
                  <a:srgbClr val="0000FF"/>
                </a:solidFill>
              </a:rPr>
              <a:t>-</a:t>
            </a:r>
            <a:r>
              <a:rPr lang="zh-CN" altLang="en-US" sz="2000" dirty="0" smtClean="0">
                <a:solidFill>
                  <a:srgbClr val="0000FF"/>
                </a:solidFill>
              </a:rPr>
              <a:t>anti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diquark</a:t>
            </a:r>
            <a:r>
              <a:rPr lang="zh-CN" altLang="en-US" sz="2000" dirty="0" smtClean="0">
                <a:solidFill>
                  <a:srgbClr val="0000FF"/>
                </a:solidFill>
              </a:rPr>
              <a:t> structure </a:t>
            </a:r>
            <a:r>
              <a:rPr lang="zh-CN" altLang="en-US" sz="2000" dirty="0">
                <a:solidFill>
                  <a:srgbClr val="0000FF"/>
                </a:solidFill>
              </a:rPr>
              <a:t>is more likely to exist stably, thereby forming a stable resonant </a:t>
            </a:r>
            <a:r>
              <a:rPr lang="zh-CN" altLang="en-US" sz="2000" dirty="0" smtClean="0">
                <a:solidFill>
                  <a:srgbClr val="0000FF"/>
                </a:solidFill>
              </a:rPr>
              <a:t>state</a:t>
            </a:r>
            <a:r>
              <a:rPr lang="en-US" altLang="zh-CN" sz="2000" dirty="0">
                <a:solidFill>
                  <a:srgbClr val="0000FF"/>
                </a:solidFill>
              </a:rPr>
              <a:t>.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</a:rPr>
              <a:t>The </a:t>
            </a:r>
            <a:r>
              <a:rPr lang="en-US" altLang="zh-CN" sz="2000" dirty="0">
                <a:solidFill>
                  <a:srgbClr val="0000FF"/>
                </a:solidFill>
              </a:rPr>
              <a:t>fully </a:t>
            </a:r>
            <a:r>
              <a:rPr lang="en-US" altLang="zh-CN" sz="2000" dirty="0" smtClean="0">
                <a:solidFill>
                  <a:srgbClr val="0000FF"/>
                </a:solidFill>
              </a:rPr>
              <a:t>bottom</a:t>
            </a:r>
            <a:r>
              <a:rPr lang="zh-CN" altLang="en-US" sz="2000" dirty="0" smtClean="0">
                <a:solidFill>
                  <a:srgbClr val="0000FF"/>
                </a:solidFill>
              </a:rPr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system </a:t>
            </a:r>
            <a:r>
              <a:rPr lang="en-US" altLang="zh-CN" sz="2000" dirty="0">
                <a:solidFill>
                  <a:srgbClr val="0000FF"/>
                </a:solidFill>
              </a:rPr>
              <a:t>with di</a:t>
            </a:r>
            <a:r>
              <a:rPr lang="zh-CN" altLang="en-US" sz="2000" dirty="0">
                <a:solidFill>
                  <a:srgbClr val="0000FF"/>
                </a:solidFill>
              </a:rPr>
              <a:t>quark</a:t>
            </a:r>
            <a:r>
              <a:rPr lang="en-US" altLang="zh-CN" sz="2000" dirty="0">
                <a:solidFill>
                  <a:srgbClr val="0000FF"/>
                </a:solidFill>
              </a:rPr>
              <a:t>-</a:t>
            </a:r>
            <a:r>
              <a:rPr lang="zh-CN" altLang="en-US" sz="2000" dirty="0">
                <a:solidFill>
                  <a:srgbClr val="0000FF"/>
                </a:solidFill>
              </a:rPr>
              <a:t>anti</a:t>
            </a:r>
            <a:r>
              <a:rPr lang="en-US" altLang="zh-CN" sz="2000" dirty="0" err="1">
                <a:solidFill>
                  <a:srgbClr val="0000FF"/>
                </a:solidFill>
              </a:rPr>
              <a:t>diquark</a:t>
            </a:r>
            <a:r>
              <a:rPr lang="zh-CN" altLang="en-US" sz="2000" dirty="0">
                <a:solidFill>
                  <a:srgbClr val="0000FF"/>
                </a:solidFill>
              </a:rPr>
              <a:t> structure </a:t>
            </a:r>
            <a:r>
              <a:rPr lang="zh-CN" altLang="en-US" sz="2000" dirty="0" smtClean="0">
                <a:solidFill>
                  <a:srgbClr val="0000FF"/>
                </a:solidFill>
              </a:rPr>
              <a:t>, </a:t>
            </a:r>
            <a:r>
              <a:rPr lang="zh-CN" altLang="en-US" sz="2000" dirty="0">
                <a:solidFill>
                  <a:srgbClr val="0000FF"/>
                </a:solidFill>
              </a:rPr>
              <a:t>due to its shallow potential well, is not easily stable or has an extremely short existence time, and is more likely to directly decay into two mesons</a:t>
            </a:r>
            <a:r>
              <a:rPr lang="zh-CN" altLang="en-US" sz="2000" dirty="0" smtClean="0">
                <a:solidFill>
                  <a:srgbClr val="0000FF"/>
                </a:solidFill>
              </a:rPr>
              <a:t>.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</a:rPr>
              <a:t>Therefore</a:t>
            </a:r>
            <a:r>
              <a:rPr lang="zh-CN" altLang="en-US" sz="2000" dirty="0">
                <a:solidFill>
                  <a:srgbClr val="0000FF"/>
                </a:solidFill>
              </a:rPr>
              <a:t>, </a:t>
            </a:r>
            <a:r>
              <a:rPr lang="zh-CN" altLang="en-US" sz="2000" dirty="0" smtClean="0">
                <a:solidFill>
                  <a:srgbClr val="0000FF"/>
                </a:solidFill>
              </a:rPr>
              <a:t>there </a:t>
            </a:r>
            <a:r>
              <a:rPr lang="zh-CN" altLang="en-US" sz="2000" dirty="0">
                <a:solidFill>
                  <a:srgbClr val="0000FF"/>
                </a:solidFill>
              </a:rPr>
              <a:t>should be a more stable resonant state in the fully </a:t>
            </a:r>
            <a:r>
              <a:rPr lang="en-US" altLang="zh-CN" sz="2000" dirty="0">
                <a:solidFill>
                  <a:srgbClr val="0000FF"/>
                </a:solidFill>
              </a:rPr>
              <a:t>charm</a:t>
            </a:r>
            <a:r>
              <a:rPr lang="zh-CN" altLang="en-US" sz="2000" dirty="0">
                <a:solidFill>
                  <a:srgbClr val="0000FF"/>
                </a:solidFill>
              </a:rPr>
              <a:t> system </a:t>
            </a:r>
            <a:r>
              <a:rPr lang="zh-CN" altLang="en-US" sz="2000" dirty="0" smtClean="0">
                <a:solidFill>
                  <a:srgbClr val="0000FF"/>
                </a:solidFill>
              </a:rPr>
              <a:t>than </a:t>
            </a:r>
            <a:r>
              <a:rPr lang="zh-CN" altLang="en-US" sz="2000" dirty="0">
                <a:solidFill>
                  <a:srgbClr val="0000FF"/>
                </a:solidFill>
              </a:rPr>
              <a:t>in the fully </a:t>
            </a:r>
            <a:r>
              <a:rPr lang="zh-CN" altLang="en-US" sz="2000" dirty="0" smtClean="0">
                <a:solidFill>
                  <a:srgbClr val="0000FF"/>
                </a:solidFill>
              </a:rPr>
              <a:t>bottom </a:t>
            </a:r>
            <a:r>
              <a:rPr lang="en-US" altLang="zh-CN" sz="2000" dirty="0" smtClean="0">
                <a:solidFill>
                  <a:srgbClr val="0000FF"/>
                </a:solidFill>
              </a:rPr>
              <a:t>system</a:t>
            </a:r>
            <a:r>
              <a:rPr lang="zh-CN" altLang="en-US" sz="2000" dirty="0" smtClean="0">
                <a:solidFill>
                  <a:srgbClr val="0000FF"/>
                </a:solidFill>
              </a:rPr>
              <a:t>.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31</a:t>
            </a:fld>
            <a:endParaRPr lang="zh-CN" altLang="en-US"/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61151"/>
              </p:ext>
            </p:extLst>
          </p:nvPr>
        </p:nvGraphicFramePr>
        <p:xfrm>
          <a:off x="1790650" y="5678140"/>
          <a:ext cx="625826" cy="32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6" imgW="393700" imgH="203200" progId="Equation.KSEE3">
                  <p:embed/>
                </p:oleObj>
              </mc:Choice>
              <mc:Fallback>
                <p:oleObj r:id="rId6" imgW="393700" imgH="203200" progId="Equation.KSEE3">
                  <p:embed/>
                  <p:pic>
                    <p:nvPicPr>
                      <p:cNvPr id="23" name="对象 2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0650" y="5678140"/>
                        <a:ext cx="625826" cy="32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021306"/>
              </p:ext>
            </p:extLst>
          </p:nvPr>
        </p:nvGraphicFramePr>
        <p:xfrm>
          <a:off x="4897279" y="5678140"/>
          <a:ext cx="562808" cy="28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8" imgW="330200" imgH="165100" progId="Equation.KSEE3">
                  <p:embed/>
                </p:oleObj>
              </mc:Choice>
              <mc:Fallback>
                <p:oleObj r:id="rId8" imgW="330200" imgH="165100" progId="Equation.KSEE3">
                  <p:embed/>
                  <p:pic>
                    <p:nvPicPr>
                      <p:cNvPr id="10" name="对象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97279" y="5678140"/>
                        <a:ext cx="562808" cy="28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9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797B4693-0D3A-4E35-84F1-44CD08B8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92" y="399741"/>
            <a:ext cx="8928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i="0" dirty="0" smtClean="0">
                <a:solidFill>
                  <a:srgbClr val="0066CC"/>
                </a:solidFill>
                <a:latin typeface="Calibri" panose="020F0502020204030204" pitchFamily="34" charset="0"/>
              </a:rPr>
              <a:t>IV. Fully heavy </a:t>
            </a:r>
            <a:r>
              <a:rPr lang="en-US" altLang="zh-CN" sz="3200" b="1" i="0" dirty="0" err="1" smtClean="0">
                <a:solidFill>
                  <a:srgbClr val="0066CC"/>
                </a:solidFill>
                <a:latin typeface="Calibri" panose="020F0502020204030204" pitchFamily="34" charset="0"/>
              </a:rPr>
              <a:t>pentaquarks</a:t>
            </a:r>
            <a:r>
              <a:rPr lang="en-US" altLang="zh-CN" sz="3200" b="1" i="0" dirty="0" smtClean="0">
                <a:solidFill>
                  <a:srgbClr val="0066CC"/>
                </a:solidFill>
                <a:latin typeface="Calibri" panose="020F0502020204030204" pitchFamily="34" charset="0"/>
              </a:rPr>
              <a:t> and </a:t>
            </a:r>
            <a:r>
              <a:rPr lang="en-US" altLang="zh-CN" sz="3200" b="1" i="0" dirty="0" err="1" smtClean="0">
                <a:solidFill>
                  <a:srgbClr val="0066CC"/>
                </a:solidFill>
                <a:latin typeface="Calibri" panose="020F0502020204030204" pitchFamily="34" charset="0"/>
              </a:rPr>
              <a:t>dibaryons</a:t>
            </a:r>
            <a:r>
              <a:rPr lang="en-US" altLang="zh-CN" sz="3200" b="1" i="0" dirty="0" smtClean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endParaRPr lang="en-US" altLang="zh-CN" sz="3200" b="1" i="0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C07D6F-FF74-4BCC-9E7C-EBD38BB2C96B}"/>
              </a:ext>
            </a:extLst>
          </p:cNvPr>
          <p:cNvSpPr txBox="1"/>
          <p:nvPr/>
        </p:nvSpPr>
        <p:spPr>
          <a:xfrm>
            <a:off x="8512997" y="2242461"/>
            <a:ext cx="317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altLang="zh-CN" sz="1800" b="0" i="0" u="none" strike="noStrike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</a:t>
            </a:r>
            <a:r>
              <a:rPr lang="fr-FR" altLang="zh-CN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CN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Rev. D 98, 114030 (2018).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4450E6A-DE95-4430-B5AE-9F0525670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7" y="1881109"/>
            <a:ext cx="7763654" cy="392771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1E14BF3-8354-4AEE-8560-CC98EC5EF141}"/>
              </a:ext>
            </a:extLst>
          </p:cNvPr>
          <p:cNvSpPr txBox="1"/>
          <p:nvPr/>
        </p:nvSpPr>
        <p:spPr>
          <a:xfrm>
            <a:off x="97418" y="6192184"/>
            <a:ext cx="1970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altLang="zh-CN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From M. Liu’s </a:t>
            </a:r>
            <a:r>
              <a:rPr lang="fr-FR" altLang="zh-CN" sz="1800" b="0" i="0" u="none" strike="noStrike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A03C97-3C8D-4536-9549-F0D631753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206" y="5950314"/>
            <a:ext cx="936104" cy="509842"/>
          </a:xfrm>
          <a:prstGeom prst="rect">
            <a:avLst/>
          </a:prstGeom>
        </p:spPr>
      </p:pic>
      <p:sp>
        <p:nvSpPr>
          <p:cNvPr id="15" name="箭头: 右 7">
            <a:extLst>
              <a:ext uri="{FF2B5EF4-FFF2-40B4-BE49-F238E27FC236}">
                <a16:creationId xmlns:a16="http://schemas.microsoft.com/office/drawing/2014/main" id="{74BD169D-BEA5-4160-AEF0-760B8F883573}"/>
              </a:ext>
            </a:extLst>
          </p:cNvPr>
          <p:cNvSpPr/>
          <p:nvPr/>
        </p:nvSpPr>
        <p:spPr>
          <a:xfrm>
            <a:off x="4961318" y="6166338"/>
            <a:ext cx="864096" cy="16949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192729-9DC5-4677-995D-ADD62003B49D}"/>
              </a:ext>
            </a:extLst>
          </p:cNvPr>
          <p:cNvSpPr txBox="1"/>
          <p:nvPr/>
        </p:nvSpPr>
        <p:spPr>
          <a:xfrm>
            <a:off x="9733285" y="5950314"/>
            <a:ext cx="2079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altLang="zh-CN" sz="2800" b="1" dirty="0">
                <a:solidFill>
                  <a:srgbClr val="FF0000"/>
                </a:solidFill>
              </a:rPr>
              <a:t>???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22" y="6006695"/>
            <a:ext cx="1257300" cy="447675"/>
          </a:xfrm>
          <a:prstGeom prst="rect">
            <a:avLst/>
          </a:prstGeom>
        </p:spPr>
      </p:pic>
      <p:sp>
        <p:nvSpPr>
          <p:cNvPr id="18" name="箭头: 右 7">
            <a:extLst>
              <a:ext uri="{FF2B5EF4-FFF2-40B4-BE49-F238E27FC236}">
                <a16:creationId xmlns:a16="http://schemas.microsoft.com/office/drawing/2014/main" id="{74BD169D-BEA5-4160-AEF0-760B8F883573}"/>
              </a:ext>
            </a:extLst>
          </p:cNvPr>
          <p:cNvSpPr/>
          <p:nvPr/>
        </p:nvSpPr>
        <p:spPr>
          <a:xfrm>
            <a:off x="7265574" y="6166338"/>
            <a:ext cx="864096" cy="16949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56" y="6067657"/>
            <a:ext cx="1416174" cy="31470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18A4F73-24B0-4BCC-9712-2A4E08A7D156}"/>
              </a:ext>
            </a:extLst>
          </p:cNvPr>
          <p:cNvSpPr txBox="1"/>
          <p:nvPr/>
        </p:nvSpPr>
        <p:spPr>
          <a:xfrm>
            <a:off x="323528" y="980728"/>
            <a:ext cx="6624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cs typeface="Calibri" panose="020F0502020204030204" pitchFamily="34" charset="0"/>
              </a:rPr>
              <a:t>1.</a:t>
            </a:r>
            <a:r>
              <a:rPr lang="zh-CN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cs typeface="Calibri" panose="020F0502020204030204" pitchFamily="34" charset="0"/>
              </a:rPr>
              <a:t>H</a:t>
            </a:r>
            <a:r>
              <a:rPr lang="zh-CN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eavy-</a:t>
            </a:r>
            <a:r>
              <a:rPr lang="en-US" altLang="zh-CN" sz="2400" dirty="0">
                <a:solidFill>
                  <a:srgbClr val="0000FF"/>
                </a:solidFill>
                <a:cs typeface="Calibri" panose="020F0502020204030204" pitchFamily="34" charset="0"/>
              </a:rPr>
              <a:t>A</a:t>
            </a:r>
            <a:r>
              <a:rPr lang="zh-CN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ntiquark-</a:t>
            </a:r>
            <a:r>
              <a:rPr lang="en-US" altLang="zh-CN" sz="2400" dirty="0">
                <a:solidFill>
                  <a:srgbClr val="0000FF"/>
                </a:solidFill>
                <a:cs typeface="Calibri" panose="020F0502020204030204" pitchFamily="34" charset="0"/>
              </a:rPr>
              <a:t>D</a:t>
            </a:r>
            <a:r>
              <a:rPr lang="zh-CN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iquark </a:t>
            </a:r>
            <a:r>
              <a:rPr lang="en-US" altLang="zh-CN" sz="2400" dirty="0">
                <a:solidFill>
                  <a:srgbClr val="0000FF"/>
                </a:solidFill>
                <a:cs typeface="Calibri" panose="020F0502020204030204" pitchFamily="34" charset="0"/>
              </a:rPr>
              <a:t>S</a:t>
            </a:r>
            <a:r>
              <a:rPr lang="zh-CN" altLang="en-US" sz="2400" dirty="0">
                <a:solidFill>
                  <a:srgbClr val="0000FF"/>
                </a:solidFill>
                <a:cs typeface="Calibri" panose="020F0502020204030204" pitchFamily="34" charset="0"/>
              </a:rPr>
              <a:t>ymmetry (HADS)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4830C1F-6B4C-4E7D-BB44-04F1B0A4BA6F}"/>
              </a:ext>
            </a:extLst>
          </p:cNvPr>
          <p:cNvSpPr txBox="1"/>
          <p:nvPr/>
        </p:nvSpPr>
        <p:spPr>
          <a:xfrm>
            <a:off x="566794" y="1395523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Heavy diquark behaves as a heavy anti-quark from color freedom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1BBCD7E-046C-4C25-8650-3B4F79E4F993}"/>
              </a:ext>
            </a:extLst>
          </p:cNvPr>
          <p:cNvSpPr txBox="1"/>
          <p:nvPr/>
        </p:nvSpPr>
        <p:spPr>
          <a:xfrm>
            <a:off x="8512997" y="1161920"/>
            <a:ext cx="3308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Phys.Lett</a:t>
            </a:r>
            <a:r>
              <a:rPr lang="en-US" altLang="zh-CN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B248 (1990) </a:t>
            </a:r>
            <a:r>
              <a:rPr lang="en-US" altLang="zh-CN" sz="1800" b="0" i="0" u="none" strike="noStrike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177-180 </a:t>
            </a:r>
          </a:p>
          <a:p>
            <a:r>
              <a:rPr lang="en-US" altLang="zh-CN" sz="1800" b="0" i="0" u="none" strike="noStrike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Phys.Rev</a:t>
            </a:r>
            <a:r>
              <a:rPr lang="en-US" altLang="zh-CN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D73 (2006) 054003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4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8895652-4088-4865-892A-67CD0AB3C878}"/>
              </a:ext>
            </a:extLst>
          </p:cNvPr>
          <p:cNvSpPr txBox="1"/>
          <p:nvPr/>
        </p:nvSpPr>
        <p:spPr>
          <a:xfrm>
            <a:off x="179512" y="322008"/>
            <a:ext cx="6624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CN" alt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heavy </a:t>
            </a:r>
            <a:r>
              <a:rPr lang="en-US" altLang="zh-CN" sz="24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pentaquarks</a:t>
            </a:r>
            <a:endParaRPr lang="zh-CN" alt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386B2D-AFBE-430E-B7A3-85E0FAD3C01B}"/>
              </a:ext>
            </a:extLst>
          </p:cNvPr>
          <p:cNvSpPr txBox="1"/>
          <p:nvPr/>
        </p:nvSpPr>
        <p:spPr>
          <a:xfrm>
            <a:off x="346894" y="788139"/>
            <a:ext cx="365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Bound state calculation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F46E820-D35C-4D09-97AA-42C591FCFBFD}"/>
              </a:ext>
            </a:extLst>
          </p:cNvPr>
          <p:cNvSpPr/>
          <p:nvPr/>
        </p:nvSpPr>
        <p:spPr>
          <a:xfrm>
            <a:off x="8404891" y="904549"/>
            <a:ext cx="3524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Phys. Rev. D 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105</a:t>
            </a:r>
            <a:r>
              <a:rPr lang="en-US" altLang="zh-CN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, 014027 (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2022)</a:t>
            </a:r>
            <a:r>
              <a:rPr lang="en-US" altLang="zh-CN" sz="1800" i="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endParaRPr lang="zh-CN" altLang="en-US" sz="1800" i="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0" y="1282176"/>
            <a:ext cx="9237366" cy="25907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0" y="3970981"/>
            <a:ext cx="9144000" cy="2499846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5140852" y="4903764"/>
            <a:ext cx="754774" cy="235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148667" y="5513360"/>
            <a:ext cx="754774" cy="235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9064187" y="4903766"/>
            <a:ext cx="754774" cy="235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9064177" y="5513366"/>
            <a:ext cx="754774" cy="235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297164" y="2207452"/>
            <a:ext cx="754774" cy="235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103255" y="2207456"/>
            <a:ext cx="754774" cy="235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4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18920E8-F59E-4047-A85D-C94665BFF28D}"/>
              </a:ext>
            </a:extLst>
          </p:cNvPr>
          <p:cNvSpPr txBox="1"/>
          <p:nvPr/>
        </p:nvSpPr>
        <p:spPr>
          <a:xfrm>
            <a:off x="295150" y="54151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Study of interaction between </a:t>
            </a:r>
            <a:r>
              <a:rPr lang="en-US" altLang="zh-CN" sz="2400" dirty="0" smtClean="0">
                <a:solidFill>
                  <a:srgbClr val="00B0F0"/>
                </a:solidFill>
              </a:rPr>
              <a:t>heavy baryon and meson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" y="1521556"/>
            <a:ext cx="3807725" cy="30348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9" y="1461879"/>
            <a:ext cx="3887334" cy="3109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56" y="1504630"/>
            <a:ext cx="3805750" cy="302436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8895652-4088-4865-892A-67CD0AB3C878}"/>
              </a:ext>
            </a:extLst>
          </p:cNvPr>
          <p:cNvSpPr txBox="1"/>
          <p:nvPr/>
        </p:nvSpPr>
        <p:spPr>
          <a:xfrm>
            <a:off x="304558" y="381184"/>
            <a:ext cx="6624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CN" alt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heavy </a:t>
            </a:r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dibaryons</a:t>
            </a:r>
            <a:endParaRPr lang="zh-CN" alt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386B2D-AFBE-430E-B7A3-85E0FAD3C01B}"/>
              </a:ext>
            </a:extLst>
          </p:cNvPr>
          <p:cNvSpPr txBox="1"/>
          <p:nvPr/>
        </p:nvSpPr>
        <p:spPr>
          <a:xfrm>
            <a:off x="416334" y="866175"/>
            <a:ext cx="365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Bound state calculation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F46E820-D35C-4D09-97AA-42C591FCFBFD}"/>
              </a:ext>
            </a:extLst>
          </p:cNvPr>
          <p:cNvSpPr/>
          <p:nvPr/>
        </p:nvSpPr>
        <p:spPr>
          <a:xfrm>
            <a:off x="8998335" y="826929"/>
            <a:ext cx="3524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i="0" kern="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Eur</a:t>
            </a:r>
            <a:r>
              <a:rPr lang="en-US" altLang="zh-CN" sz="1800" i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. Phys. J. C. </a:t>
            </a:r>
            <a:r>
              <a:rPr lang="en-US" altLang="zh-CN" sz="1800" i="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82, 805 </a:t>
            </a:r>
            <a:r>
              <a:rPr lang="en-US" altLang="zh-CN" sz="1800" i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(</a:t>
            </a:r>
            <a:r>
              <a:rPr lang="en-US" altLang="zh-CN" sz="1800" i="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2022) </a:t>
            </a:r>
            <a:endParaRPr lang="zh-CN" altLang="en-US" sz="1800" i="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49" y="1555970"/>
            <a:ext cx="4933510" cy="28440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839" y="1296036"/>
            <a:ext cx="5053546" cy="357339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522A397-ABBA-4593-88BF-348F7A0DB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22" y="4786433"/>
            <a:ext cx="118072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</a:t>
            </a:r>
            <a:r>
              <a:rPr lang="en-US" altLang="zh-CN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dibaryon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composed of six c or b quarks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with J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=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0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is able to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be bound.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channel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coupling between the color-singlet and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hidden-color channels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causes the binding energy to increase.</a:t>
            </a:r>
            <a:endParaRPr lang="en-US" altLang="zh-CN" dirty="0" smtClean="0">
              <a:solidFill>
                <a:srgbClr val="0000FF"/>
              </a:solidFill>
              <a:latin typeface="+mn-lt"/>
              <a:sym typeface="Symbol" panose="05050102010706020507" pitchFamily="18" charset="2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It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is difficult for the </a:t>
            </a:r>
            <a:r>
              <a:rPr lang="en-US" altLang="zh-CN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dibaryon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with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color-singlet type </a:t>
            </a:r>
            <a:r>
              <a:rPr lang="en-US" altLang="zh-CN" dirty="0" err="1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ccc</a:t>
            </a:r>
            <a:r>
              <a:rPr lang="en-US" altLang="zh-CN" dirty="0" err="1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bbb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to form any bound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state.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It is possible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for the </a:t>
            </a:r>
            <a:r>
              <a:rPr lang="en-US" altLang="zh-CN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ccb</a:t>
            </a:r>
            <a:r>
              <a:rPr lang="en-US" altLang="zh-CN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bbc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state to be bound. </a:t>
            </a:r>
            <a:endParaRPr lang="en-US" altLang="zh-CN" dirty="0" smtClean="0">
              <a:solidFill>
                <a:srgbClr val="0000FF"/>
              </a:solidFill>
              <a:latin typeface="+mn-lt"/>
              <a:sym typeface="Symbol" panose="05050102010706020507" pitchFamily="18" charset="2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channel coupling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of all channels of both </a:t>
            </a:r>
            <a:r>
              <a:rPr lang="en-US" altLang="zh-CN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ccb</a:t>
            </a:r>
            <a:r>
              <a:rPr lang="en-US" altLang="zh-CN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bbc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and </a:t>
            </a:r>
            <a:r>
              <a:rPr lang="en-US" altLang="zh-CN" dirty="0" err="1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ccc</a:t>
            </a:r>
            <a:r>
              <a:rPr lang="en-US" altLang="zh-CN" dirty="0" err="1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bbb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structures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leads to the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bound conclusion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of this fully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heavy system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composed of three c quarks and three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b.</a:t>
            </a:r>
            <a:endParaRPr lang="en-US" altLang="zh-CN" dirty="0">
              <a:solidFill>
                <a:srgbClr val="0000FF"/>
              </a:solidFill>
              <a:latin typeface="+mn-lt"/>
              <a:sym typeface="Symbol" panose="05050102010706020507" pitchFamily="18" charset="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187066" y="3946481"/>
            <a:ext cx="1173920" cy="2794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41557" y="3950390"/>
            <a:ext cx="1173920" cy="2794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278045" y="4442749"/>
            <a:ext cx="1173920" cy="2794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18920E8-F59E-4047-A85D-C94665BFF28D}"/>
              </a:ext>
            </a:extLst>
          </p:cNvPr>
          <p:cNvSpPr txBox="1"/>
          <p:nvPr/>
        </p:nvSpPr>
        <p:spPr>
          <a:xfrm>
            <a:off x="323528" y="32931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Study of interaction between two heavy baryons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25" y="862695"/>
            <a:ext cx="4171050" cy="3494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084" y="836712"/>
            <a:ext cx="4126200" cy="350560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7522A397-ABBA-4593-88BF-348F7A0DB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4" y="4597464"/>
            <a:ext cx="112429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interactions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between two </a:t>
            </a:r>
            <a:r>
              <a:rPr lang="en-US" altLang="zh-CN" sz="1800" i="0" dirty="0" err="1">
                <a:solidFill>
                  <a:srgbClr val="0000FF"/>
                </a:solidFill>
                <a:latin typeface="+mn-lt"/>
              </a:rPr>
              <a:t>Ω</a:t>
            </a:r>
            <a:r>
              <a:rPr lang="en-US" altLang="zh-CN" sz="1100" i="0" dirty="0" err="1">
                <a:solidFill>
                  <a:srgbClr val="0000FF"/>
                </a:solidFill>
                <a:latin typeface="+mn-lt"/>
              </a:rPr>
              <a:t>ccc</a:t>
            </a:r>
            <a:r>
              <a:rPr lang="en-US" altLang="zh-CN" sz="1800" i="0" dirty="0" err="1">
                <a:solidFill>
                  <a:srgbClr val="0000FF"/>
                </a:solidFill>
                <a:latin typeface="+mn-lt"/>
              </a:rPr>
              <a:t>s</a:t>
            </a:r>
            <a:r>
              <a:rPr lang="en-US" altLang="zh-CN" sz="1800" i="0" dirty="0">
                <a:solidFill>
                  <a:srgbClr val="0000FF"/>
                </a:solidFill>
                <a:latin typeface="+mn-lt"/>
              </a:rPr>
              <a:t> or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zh-CN" sz="1800" i="0" dirty="0" err="1" smtClean="0">
                <a:solidFill>
                  <a:srgbClr val="0000FF"/>
                </a:solidFill>
                <a:latin typeface="+mn-lt"/>
              </a:rPr>
              <a:t>Ω</a:t>
            </a:r>
            <a:r>
              <a:rPr lang="en-US" altLang="zh-CN" sz="1100" i="0" dirty="0" err="1" smtClean="0">
                <a:solidFill>
                  <a:srgbClr val="0000FF"/>
                </a:solidFill>
                <a:latin typeface="+mn-lt"/>
              </a:rPr>
              <a:t>bbb</a:t>
            </a:r>
            <a:r>
              <a:rPr lang="en-US" altLang="zh-CN" i="0" dirty="0" err="1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</a:rPr>
              <a:t>are </a:t>
            </a:r>
            <a:r>
              <a:rPr lang="en-US" altLang="zh-CN" dirty="0">
                <a:solidFill>
                  <a:srgbClr val="0000FF"/>
                </a:solidFill>
                <a:latin typeface="+mn-lt"/>
              </a:rPr>
              <a:t>attractive</a:t>
            </a:r>
            <a:r>
              <a:rPr lang="en-US" altLang="zh-CN" dirty="0" smtClean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There is no attractive interaction between </a:t>
            </a:r>
            <a:r>
              <a:rPr lang="en-US" altLang="zh-CN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ccc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and </a:t>
            </a:r>
            <a:r>
              <a:rPr lang="en-US" altLang="zh-CN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200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bbb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.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The principal reason is that there is no symmetry requirement between the clusters </a:t>
            </a:r>
            <a:r>
              <a:rPr lang="en-US" altLang="zh-CN" sz="1800" i="0" dirty="0" err="1">
                <a:solidFill>
                  <a:srgbClr val="0000FF"/>
                </a:solidFill>
                <a:latin typeface="+mn-lt"/>
              </a:rPr>
              <a:t>Ω</a:t>
            </a:r>
            <a:r>
              <a:rPr lang="en-US" altLang="zh-CN" sz="1100" i="0" dirty="0" err="1">
                <a:solidFill>
                  <a:srgbClr val="0000FF"/>
                </a:solidFill>
                <a:latin typeface="+mn-lt"/>
              </a:rPr>
              <a:t>ccc</a:t>
            </a:r>
            <a:r>
              <a:rPr lang="en-US" altLang="zh-CN" sz="1800" i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and </a:t>
            </a:r>
            <a:r>
              <a:rPr lang="en-US" altLang="zh-CN" sz="1800" i="0" dirty="0" err="1">
                <a:solidFill>
                  <a:srgbClr val="0000FF"/>
                </a:solidFill>
                <a:latin typeface="+mn-lt"/>
              </a:rPr>
              <a:t>Ω</a:t>
            </a:r>
            <a:r>
              <a:rPr lang="en-US" altLang="zh-CN" sz="1100" i="0" dirty="0" err="1">
                <a:solidFill>
                  <a:srgbClr val="0000FF"/>
                </a:solidFill>
                <a:latin typeface="+mn-lt"/>
              </a:rPr>
              <a:t>bbb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because the quark c and quark b is nonidentical quarks. While for the </a:t>
            </a:r>
            <a:r>
              <a:rPr lang="el-GR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Ω</a:t>
            </a:r>
            <a:r>
              <a:rPr lang="en-US" altLang="zh-CN" sz="1100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ccc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or full </a:t>
            </a:r>
            <a:r>
              <a:rPr lang="en-US" altLang="zh-CN" i="0" dirty="0" err="1">
                <a:solidFill>
                  <a:srgbClr val="0000FF"/>
                </a:solidFill>
                <a:latin typeface="+mn-lt"/>
              </a:rPr>
              <a:t>Ω</a:t>
            </a:r>
            <a:r>
              <a:rPr lang="en-US" altLang="zh-CN" sz="1100" i="0" dirty="0" err="1">
                <a:solidFill>
                  <a:srgbClr val="0000FF"/>
                </a:solidFill>
                <a:latin typeface="+mn-lt"/>
              </a:rPr>
              <a:t>bbb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, the requirement of the </a:t>
            </a:r>
            <a:r>
              <a:rPr lang="en-US" altLang="zh-CN" dirty="0" err="1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antisymmetrization</a:t>
            </a:r>
            <a:r>
              <a:rPr lang="en-US" altLang="zh-CN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rPr>
              <a:t> between the same baryon clusters introduce attractive interaction between two full heavy baryons, which leads to a super-heavy bound dibaryon.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D6F21D7-63B1-4FCF-B257-42C3EAC95514}"/>
              </a:ext>
            </a:extLst>
          </p:cNvPr>
          <p:cNvSpPr txBox="1"/>
          <p:nvPr/>
        </p:nvSpPr>
        <p:spPr>
          <a:xfrm>
            <a:off x="323528" y="3326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</a:rPr>
              <a:t>Low-energy scattering phase shifts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55" y="4918912"/>
            <a:ext cx="5101191" cy="16586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115352"/>
            <a:ext cx="4424301" cy="365623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0B87000-7AAB-48B2-929C-EFF6841C060A}"/>
              </a:ext>
            </a:extLst>
          </p:cNvPr>
          <p:cNvSpPr txBox="1"/>
          <p:nvPr/>
        </p:nvSpPr>
        <p:spPr>
          <a:xfrm>
            <a:off x="8428274" y="521694"/>
            <a:ext cx="35917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Lattice QCD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Phys. Rev. Lett. 127 (2021) 072003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981" y="5035734"/>
            <a:ext cx="2304256" cy="2992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58" y="1167104"/>
            <a:ext cx="4752246" cy="35046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47" y="5431240"/>
            <a:ext cx="2817668" cy="842892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2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B399F92F-4EF1-490E-8B6F-CB482F2A1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083" y="421435"/>
            <a:ext cx="7272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i="0" dirty="0" smtClean="0">
                <a:solidFill>
                  <a:srgbClr val="0066CC"/>
                </a:solidFill>
                <a:latin typeface="Calibri" panose="020F0502020204030204" pitchFamily="34" charset="0"/>
              </a:rPr>
              <a:t>V</a:t>
            </a:r>
            <a:r>
              <a:rPr lang="en-US" altLang="zh-CN" sz="3200" b="1" i="0" dirty="0">
                <a:solidFill>
                  <a:srgbClr val="0066CC"/>
                </a:solidFill>
                <a:latin typeface="Calibri" panose="020F0502020204030204" pitchFamily="34" charset="0"/>
              </a:rPr>
              <a:t>. Summary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F7496A4-27A4-4F4C-B57B-FE8B3C36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88" y="997924"/>
            <a:ext cx="11522394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charm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tetraquarks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may exist some resonance states, with masses 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 between </a:t>
            </a:r>
            <a:r>
              <a:rPr lang="en-US" altLang="zh-CN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 GeV to 7.4 GeV, and the quantum numbers J^{P}=0^{+}, 1^{+}, and 2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^{+}.</a:t>
            </a:r>
          </a:p>
          <a:p>
            <a:r>
              <a:rPr lang="en-US" altLang="zh-CN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(6900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dirty="0">
                <a:sym typeface="+mn-ea"/>
              </a:rPr>
              <a:t>J</a:t>
            </a:r>
            <a:r>
              <a:rPr lang="zh-CN" altLang="en-US" baseline="30000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 = </a:t>
            </a:r>
            <a:r>
              <a:rPr lang="en-US" altLang="zh-CN" dirty="0" smtClean="0">
                <a:sym typeface="+mn-ea"/>
              </a:rPr>
              <a:t>0</a:t>
            </a:r>
            <a:r>
              <a:rPr lang="zh-CN" altLang="en-US" baseline="30000" dirty="0" smtClean="0">
                <a:sym typeface="+mn-ea"/>
              </a:rPr>
              <a:t>+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X(7100) </a:t>
            </a:r>
            <a:r>
              <a:rPr lang="zh-CN" altLang="en-US" dirty="0">
                <a:sym typeface="+mn-ea"/>
              </a:rPr>
              <a:t>J</a:t>
            </a:r>
            <a:r>
              <a:rPr lang="zh-CN" altLang="en-US" baseline="30000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 = </a:t>
            </a:r>
            <a:r>
              <a:rPr lang="en-US" altLang="zh-CN" dirty="0">
                <a:sym typeface="+mn-ea"/>
              </a:rPr>
              <a:t>0</a:t>
            </a:r>
            <a:r>
              <a:rPr lang="zh-CN" altLang="en-US" baseline="30000" dirty="0">
                <a:sym typeface="+mn-ea"/>
              </a:rPr>
              <a:t>+ 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；X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dirty="0">
                <a:sym typeface="+mn-ea"/>
              </a:rPr>
              <a:t>J</a:t>
            </a:r>
            <a:r>
              <a:rPr lang="zh-CN" altLang="en-US" baseline="30000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 = </a:t>
            </a:r>
            <a:r>
              <a:rPr lang="en-US" altLang="zh-CN" dirty="0">
                <a:sym typeface="+mn-ea"/>
              </a:rPr>
              <a:t>0</a:t>
            </a:r>
            <a:r>
              <a:rPr lang="zh-CN" altLang="en-US" baseline="30000" dirty="0">
                <a:sym typeface="+mn-ea"/>
              </a:rPr>
              <a:t>+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CN" altLang="en-US" dirty="0">
                <a:sym typeface="+mn-ea"/>
              </a:rPr>
              <a:t> J</a:t>
            </a:r>
            <a:r>
              <a:rPr lang="zh-CN" altLang="en-US" baseline="30000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 = </a:t>
            </a:r>
            <a:r>
              <a:rPr lang="en-US" altLang="zh-CN" dirty="0" smtClean="0">
                <a:sym typeface="+mn-ea"/>
              </a:rPr>
              <a:t>2</a:t>
            </a:r>
            <a:r>
              <a:rPr lang="zh-CN" altLang="en-US" baseline="30000" dirty="0" smtClean="0">
                <a:sym typeface="+mn-ea"/>
              </a:rPr>
              <a:t>+ 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      </a:t>
            </a:r>
            <a:r>
              <a:rPr lang="zh-CN" altLang="en-US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zh-CN" alt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CN" alt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00)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Structure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compact </a:t>
            </a:r>
            <a:r>
              <a:rPr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resonance states</a:t>
            </a:r>
            <a:endParaRPr lang="zh-CN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b="1" i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study of scattering process is needed.</a:t>
            </a:r>
            <a:endParaRPr lang="en-US" altLang="zh-CN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fully heavy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tetraquarks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zh-CN" altLang="en-US" dirty="0" smtClean="0">
                <a:sym typeface="+mn-ea"/>
              </a:rPr>
              <a:t>J</a:t>
            </a:r>
            <a:r>
              <a:rPr lang="zh-CN" altLang="en-US" baseline="30000" dirty="0" smtClean="0">
                <a:sym typeface="+mn-ea"/>
              </a:rPr>
              <a:t>P</a:t>
            </a:r>
            <a:r>
              <a:rPr lang="zh-CN" altLang="en-US" dirty="0" smtClean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= </a:t>
            </a:r>
            <a:r>
              <a:rPr lang="en-US" altLang="zh-CN" dirty="0" smtClean="0">
                <a:sym typeface="+mn-ea"/>
              </a:rPr>
              <a:t>1</a:t>
            </a:r>
            <a:r>
              <a:rPr lang="zh-CN" altLang="en-US" baseline="30000" dirty="0" smtClean="0">
                <a:sym typeface="+mn-ea"/>
              </a:rPr>
              <a:t>+ </a:t>
            </a:r>
            <a:r>
              <a:rPr lang="en-US" altLang="zh-C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E(9970), E(10046), E(10020</a:t>
            </a:r>
            <a:r>
              <a:rPr lang="en-US" altLang="zh-CN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zh-CN" altLang="en-US" dirty="0">
                <a:sym typeface="+mn-ea"/>
              </a:rPr>
              <a:t>J</a:t>
            </a:r>
            <a:r>
              <a:rPr lang="zh-CN" altLang="en-US" baseline="30000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 = </a:t>
            </a:r>
            <a:r>
              <a:rPr lang="en-US" altLang="zh-CN" dirty="0" smtClean="0">
                <a:sym typeface="+mn-ea"/>
              </a:rPr>
              <a:t>2</a:t>
            </a:r>
            <a:r>
              <a:rPr lang="zh-CN" altLang="en-US" baseline="30000" dirty="0" smtClean="0">
                <a:sym typeface="+mn-ea"/>
              </a:rPr>
              <a:t>+ </a:t>
            </a:r>
            <a:r>
              <a:rPr lang="en-US" altLang="zh-C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E(10265)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zh-CN" altLang="en-US" dirty="0" smtClean="0">
                <a:sym typeface="+mn-ea"/>
              </a:rPr>
              <a:t>J</a:t>
            </a:r>
            <a:r>
              <a:rPr lang="zh-CN" altLang="en-US" baseline="30000" dirty="0" smtClean="0">
                <a:sym typeface="+mn-ea"/>
              </a:rPr>
              <a:t>P</a:t>
            </a:r>
            <a:r>
              <a:rPr lang="zh-CN" altLang="en-US" dirty="0" smtClean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= </a:t>
            </a:r>
            <a:r>
              <a:rPr lang="en-US" altLang="zh-CN" dirty="0">
                <a:sym typeface="+mn-ea"/>
              </a:rPr>
              <a:t>0</a:t>
            </a:r>
            <a:r>
              <a:rPr lang="zh-CN" altLang="en-US" baseline="30000" dirty="0">
                <a:sym typeface="+mn-ea"/>
              </a:rPr>
              <a:t>+ </a:t>
            </a:r>
            <a:r>
              <a:rPr lang="en-US" altLang="zh-C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dirty="0">
                <a:sym typeface="+mn-ea"/>
              </a:rPr>
              <a:t>E(</a:t>
            </a:r>
            <a:r>
              <a:rPr lang="en-US" altLang="zh-CN" dirty="0">
                <a:sym typeface="+mn-ea"/>
              </a:rPr>
              <a:t>12686</a:t>
            </a:r>
            <a:r>
              <a:rPr lang="zh-CN" altLang="en-US" dirty="0" smtClean="0">
                <a:sym typeface="+mn-ea"/>
              </a:rPr>
              <a:t>)</a:t>
            </a:r>
            <a:r>
              <a:rPr lang="en-US" altLang="zh-CN" dirty="0" smtClean="0">
                <a:sym typeface="+mn-ea"/>
              </a:rPr>
              <a:t>, </a:t>
            </a:r>
            <a:r>
              <a:rPr lang="zh-CN" altLang="en-US" dirty="0" smtClean="0">
                <a:sym typeface="+mn-ea"/>
              </a:rPr>
              <a:t>E</a:t>
            </a:r>
            <a:r>
              <a:rPr lang="zh-CN" altLang="en-US" dirty="0">
                <a:sym typeface="+mn-ea"/>
              </a:rPr>
              <a:t>(</a:t>
            </a:r>
            <a:r>
              <a:rPr lang="en-US" altLang="zh-CN" dirty="0">
                <a:sym typeface="+mn-ea"/>
              </a:rPr>
              <a:t>12372</a:t>
            </a:r>
            <a:r>
              <a:rPr lang="zh-CN" altLang="en-US" dirty="0" smtClean="0">
                <a:sym typeface="+mn-ea"/>
              </a:rPr>
              <a:t>)</a:t>
            </a:r>
            <a:r>
              <a:rPr lang="en-US" altLang="zh-CN" dirty="0" smtClean="0">
                <a:sym typeface="+mn-ea"/>
              </a:rPr>
              <a:t>; </a:t>
            </a:r>
            <a:r>
              <a:rPr lang="zh-CN" altLang="en-US" dirty="0" smtClean="0">
                <a:sym typeface="+mn-ea"/>
              </a:rPr>
              <a:t>J</a:t>
            </a:r>
            <a:r>
              <a:rPr lang="zh-CN" altLang="en-US" baseline="30000" dirty="0" smtClean="0">
                <a:sym typeface="+mn-ea"/>
              </a:rPr>
              <a:t>P</a:t>
            </a:r>
            <a:r>
              <a:rPr lang="zh-CN" altLang="en-US" dirty="0" smtClean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= 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baseline="30000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dirty="0" smtClean="0">
                <a:sym typeface="+mn-ea"/>
              </a:rPr>
              <a:t> E</a:t>
            </a:r>
            <a:r>
              <a:rPr lang="zh-CN" altLang="en-US" dirty="0">
                <a:sym typeface="+mn-ea"/>
              </a:rPr>
              <a:t>(</a:t>
            </a:r>
            <a:r>
              <a:rPr lang="en-US" altLang="zh-CN" dirty="0">
                <a:sym typeface="+mn-ea"/>
              </a:rPr>
              <a:t>13268</a:t>
            </a:r>
            <a:r>
              <a:rPr lang="zh-CN" altLang="en-US" dirty="0" smtClean="0">
                <a:sym typeface="+mn-ea"/>
              </a:rPr>
              <a:t>)</a:t>
            </a:r>
            <a:r>
              <a:rPr lang="en-US" altLang="zh-CN" dirty="0" smtClean="0">
                <a:sym typeface="+mn-ea"/>
              </a:rPr>
              <a:t>, </a:t>
            </a:r>
            <a:r>
              <a:rPr lang="zh-CN" altLang="en-US" dirty="0" smtClean="0">
                <a:sym typeface="+mn-ea"/>
              </a:rPr>
              <a:t>E</a:t>
            </a:r>
            <a:r>
              <a:rPr lang="zh-CN" altLang="en-US" dirty="0">
                <a:sym typeface="+mn-ea"/>
              </a:rPr>
              <a:t>(</a:t>
            </a:r>
            <a:r>
              <a:rPr lang="en-US" altLang="zh-CN" dirty="0">
                <a:sym typeface="+mn-ea"/>
              </a:rPr>
              <a:t>13470</a:t>
            </a:r>
            <a:r>
              <a:rPr lang="zh-CN" altLang="en-US" dirty="0" smtClean="0">
                <a:sym typeface="+mn-ea"/>
              </a:rPr>
              <a:t>)</a:t>
            </a:r>
            <a:r>
              <a:rPr lang="en-US" altLang="zh-CN" dirty="0" smtClean="0">
                <a:sym typeface="+mn-ea"/>
              </a:rPr>
              <a:t>; </a:t>
            </a:r>
            <a:r>
              <a:rPr lang="zh-CN" altLang="en-US" dirty="0" smtClean="0">
                <a:sym typeface="+mn-ea"/>
              </a:rPr>
              <a:t>J</a:t>
            </a:r>
            <a:r>
              <a:rPr lang="zh-CN" altLang="en-US" baseline="30000" dirty="0" smtClean="0">
                <a:sym typeface="+mn-ea"/>
              </a:rPr>
              <a:t>P</a:t>
            </a:r>
            <a:r>
              <a:rPr lang="zh-CN" altLang="en-US" dirty="0" smtClean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= 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baseline="30000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dirty="0" smtClean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E(</a:t>
            </a:r>
            <a:r>
              <a:rPr lang="en-US" altLang="zh-CN" dirty="0" smtClean="0">
                <a:sym typeface="+mn-ea"/>
              </a:rPr>
              <a:t>13260</a:t>
            </a:r>
            <a:r>
              <a:rPr lang="zh-CN" altLang="en-US" dirty="0" smtClean="0">
                <a:sym typeface="+mn-ea"/>
              </a:rPr>
              <a:t>)</a:t>
            </a:r>
            <a:r>
              <a:rPr lang="en-US" altLang="zh-CN" dirty="0" smtClean="0">
                <a:sym typeface="+mn-ea"/>
              </a:rPr>
              <a:t>, </a:t>
            </a:r>
            <a:r>
              <a:rPr lang="zh-CN" altLang="en-US" dirty="0" smtClean="0">
                <a:sym typeface="+mn-ea"/>
              </a:rPr>
              <a:t>E</a:t>
            </a:r>
            <a:r>
              <a:rPr lang="zh-CN" altLang="en-US" dirty="0">
                <a:sym typeface="+mn-ea"/>
              </a:rPr>
              <a:t>(</a:t>
            </a:r>
            <a:r>
              <a:rPr lang="en-US" altLang="zh-CN" dirty="0">
                <a:sym typeface="+mn-ea"/>
              </a:rPr>
              <a:t>13489</a:t>
            </a:r>
            <a:r>
              <a:rPr lang="zh-CN" altLang="en-US" dirty="0">
                <a:sym typeface="+mn-ea"/>
              </a:rPr>
              <a:t>)</a:t>
            </a:r>
          </a:p>
          <a:p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zh-CN" altLang="en-US" dirty="0" smtClean="0">
                <a:sym typeface="+mn-ea"/>
              </a:rPr>
              <a:t>J</a:t>
            </a:r>
            <a:r>
              <a:rPr lang="zh-CN" altLang="en-US" baseline="30000" dirty="0" smtClean="0">
                <a:sym typeface="+mn-ea"/>
              </a:rPr>
              <a:t>P</a:t>
            </a:r>
            <a:r>
              <a:rPr lang="zh-CN" altLang="en-US" dirty="0" smtClean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= </a:t>
            </a:r>
            <a:r>
              <a:rPr lang="en-US" altLang="zh-CN" dirty="0">
                <a:sym typeface="+mn-ea"/>
              </a:rPr>
              <a:t>0</a:t>
            </a:r>
            <a:r>
              <a:rPr lang="zh-CN" altLang="en-US" baseline="30000" dirty="0">
                <a:sym typeface="+mn-ea"/>
              </a:rPr>
              <a:t>+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smtClean="0">
                <a:sym typeface="+mn-ea"/>
              </a:rPr>
              <a:t>E(12764), E(12836), E(13345); </a:t>
            </a:r>
            <a:r>
              <a:rPr lang="zh-CN" altLang="en-US" dirty="0">
                <a:sym typeface="+mn-ea"/>
              </a:rPr>
              <a:t>J</a:t>
            </a:r>
            <a:r>
              <a:rPr lang="zh-CN" altLang="en-US" baseline="30000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 = 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baseline="30000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dirty="0" smtClean="0">
                <a:sym typeface="+mn-ea"/>
              </a:rPr>
              <a:t> E(12815), E(12897), E(13215), E(13365);</a:t>
            </a:r>
            <a:r>
              <a:rPr lang="zh-CN" altLang="en-US" dirty="0" smtClean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J</a:t>
            </a:r>
            <a:r>
              <a:rPr lang="zh-CN" altLang="en-US" baseline="30000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 = 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baseline="30000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dirty="0">
                <a:sym typeface="+mn-ea"/>
              </a:rPr>
              <a:t> E(12848)</a:t>
            </a:r>
            <a:r>
              <a:rPr lang="zh-CN" altLang="en-US" dirty="0">
                <a:sym typeface="+mn-ea"/>
              </a:rPr>
              <a:t>，</a:t>
            </a:r>
            <a:r>
              <a:rPr lang="en-US" altLang="zh-CN" dirty="0">
                <a:sym typeface="+mn-ea"/>
              </a:rPr>
              <a:t>E(13396)</a:t>
            </a:r>
          </a:p>
          <a:p>
            <a:r>
              <a:rPr lang="en-US" altLang="zh-CN" dirty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            </a:t>
            </a:r>
            <a:r>
              <a:rPr lang="zh-CN" altLang="en-US" dirty="0" smtClean="0">
                <a:sym typeface="+mn-ea"/>
              </a:rPr>
              <a:t>J</a:t>
            </a:r>
            <a:r>
              <a:rPr lang="zh-CN" altLang="en-US" baseline="30000" dirty="0" smtClean="0">
                <a:sym typeface="+mn-ea"/>
              </a:rPr>
              <a:t>P</a:t>
            </a:r>
            <a:r>
              <a:rPr lang="zh-CN" altLang="en-US" dirty="0" smtClean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= </a:t>
            </a:r>
            <a:r>
              <a:rPr lang="en-US" altLang="zh-CN" dirty="0">
                <a:sym typeface="+mn-ea"/>
              </a:rPr>
              <a:t>0</a:t>
            </a:r>
            <a:r>
              <a:rPr lang="zh-CN" altLang="en-US" baseline="30000" dirty="0">
                <a:sym typeface="+mn-ea"/>
              </a:rPr>
              <a:t>+ </a:t>
            </a:r>
            <a:r>
              <a:rPr lang="en-US" altLang="zh-C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dirty="0" smtClean="0">
                <a:cs typeface="Calibri" panose="020F0502020204030204" pitchFamily="34" charset="0"/>
              </a:rPr>
              <a:t>E(</a:t>
            </a:r>
            <a:r>
              <a:rPr lang="zh-CN" altLang="en-US" dirty="0"/>
              <a:t>19143</a:t>
            </a:r>
            <a:r>
              <a:rPr lang="en-US" altLang="zh-CN" dirty="0" smtClean="0">
                <a:cs typeface="Calibri" panose="020F0502020204030204" pitchFamily="34" charset="0"/>
              </a:rPr>
              <a:t>)</a:t>
            </a:r>
            <a:r>
              <a:rPr lang="zh-CN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en-US" altLang="zh-CN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heavy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pentaquarks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altLang="zh-CN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7891.9–7892.7 MeV, </a:t>
            </a:r>
            <a:r>
              <a:rPr lang="en-US" altLang="zh-CN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kern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23810.1–23813.8 MeV, 23748.2–23752.3 MeV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heavy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dibaryons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zh-CN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cccccc</a:t>
            </a:r>
            <a:r>
              <a:rPr lang="en-US" altLang="zh-CN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9735 MeV;  </a:t>
            </a:r>
            <a:r>
              <a:rPr lang="en-US" altLang="zh-CN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cccbbb</a:t>
            </a:r>
            <a:r>
              <a:rPr lang="en-US" altLang="zh-CN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19696 MeV;  </a:t>
            </a:r>
            <a:r>
              <a:rPr lang="en-US" altLang="zh-CN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bbbbbb</a:t>
            </a:r>
            <a:r>
              <a:rPr lang="en-US" altLang="zh-CN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29780 MeV</a:t>
            </a:r>
            <a:endParaRPr lang="en-US" altLang="zh-CN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07586"/>
              </p:ext>
            </p:extLst>
          </p:nvPr>
        </p:nvGraphicFramePr>
        <p:xfrm>
          <a:off x="602959" y="3347587"/>
          <a:ext cx="561535" cy="324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r:id="rId5" imgW="355600" imgH="203200" progId="Equation.KSEE3">
                  <p:embed/>
                </p:oleObj>
              </mc:Choice>
              <mc:Fallback>
                <p:oleObj r:id="rId5" imgW="355600" imgH="203200" progId="Equation.KSEE3">
                  <p:embed/>
                  <p:pic>
                    <p:nvPicPr>
                      <p:cNvPr id="8" name="对象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959" y="3347587"/>
                        <a:ext cx="561535" cy="324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442838"/>
              </p:ext>
            </p:extLst>
          </p:nvPr>
        </p:nvGraphicFramePr>
        <p:xfrm>
          <a:off x="593730" y="3664325"/>
          <a:ext cx="578581" cy="29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r:id="rId7" imgW="355600" imgH="177165" progId="Equation.KSEE3">
                  <p:embed/>
                </p:oleObj>
              </mc:Choice>
              <mc:Fallback>
                <p:oleObj r:id="rId7" imgW="355600" imgH="177165" progId="Equation.KSEE3">
                  <p:embed/>
                  <p:pic>
                    <p:nvPicPr>
                      <p:cNvPr id="3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730" y="3664325"/>
                        <a:ext cx="578581" cy="291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4833"/>
              </p:ext>
            </p:extLst>
          </p:nvPr>
        </p:nvGraphicFramePr>
        <p:xfrm>
          <a:off x="592454" y="3942030"/>
          <a:ext cx="603299" cy="33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r:id="rId9" imgW="368300" imgH="203200" progId="Equation.KSEE3">
                  <p:embed/>
                </p:oleObj>
              </mc:Choice>
              <mc:Fallback>
                <p:oleObj r:id="rId9" imgW="368300" imgH="2032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2454" y="3942030"/>
                        <a:ext cx="603299" cy="33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56937"/>
              </p:ext>
            </p:extLst>
          </p:nvPr>
        </p:nvGraphicFramePr>
        <p:xfrm>
          <a:off x="593376" y="4234201"/>
          <a:ext cx="625826" cy="32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r:id="rId11" imgW="393700" imgH="203200" progId="Equation.KSEE3">
                  <p:embed/>
                </p:oleObj>
              </mc:Choice>
              <mc:Fallback>
                <p:oleObj r:id="rId11" imgW="393700" imgH="203200" progId="Equation.KSEE3">
                  <p:embed/>
                  <p:pic>
                    <p:nvPicPr>
                      <p:cNvPr id="3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3376" y="4234201"/>
                        <a:ext cx="625826" cy="32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1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692696" y="1407942"/>
            <a:ext cx="1060902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For </a:t>
            </a:r>
            <a:r>
              <a:rPr lang="en-US" altLang="zh-CN" sz="2000" dirty="0"/>
              <a:t>a </a:t>
            </a:r>
            <a:r>
              <a:rPr lang="en-US" altLang="zh-CN" sz="2000" dirty="0" err="1"/>
              <a:t>multiquark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system, it </a:t>
            </a:r>
            <a:r>
              <a:rPr lang="en-US" altLang="zh-CN" sz="2000" dirty="0"/>
              <a:t>is easy to </a:t>
            </a:r>
            <a:r>
              <a:rPr lang="en-US" altLang="zh-CN" sz="2000" dirty="0" smtClean="0"/>
              <a:t>obtain stable </a:t>
            </a:r>
            <a:r>
              <a:rPr lang="en-US" altLang="zh-CN" sz="2000" dirty="0"/>
              <a:t>states for the structure with colorful </a:t>
            </a:r>
            <a:r>
              <a:rPr lang="en-US" altLang="zh-CN" sz="2000" dirty="0" smtClean="0"/>
              <a:t>sub-clusters. However</a:t>
            </a:r>
            <a:r>
              <a:rPr lang="en-US" altLang="zh-CN" sz="2000" dirty="0"/>
              <a:t>, the observable of these states depends on its </a:t>
            </a:r>
            <a:r>
              <a:rPr lang="en-US" altLang="zh-CN" sz="2000" dirty="0" smtClean="0"/>
              <a:t>coupling to </a:t>
            </a:r>
            <a:r>
              <a:rPr lang="en-US" altLang="zh-CN" sz="2000" dirty="0"/>
              <a:t>the open </a:t>
            </a:r>
            <a:r>
              <a:rPr lang="en-US" altLang="zh-CN" sz="2000" dirty="0" smtClean="0"/>
              <a:t>channels. </a:t>
            </a:r>
            <a:r>
              <a:rPr lang="en-US" altLang="zh-CN" sz="2000" dirty="0"/>
              <a:t>The coupling can shift the energy of </a:t>
            </a:r>
            <a:r>
              <a:rPr lang="en-US" altLang="zh-CN" sz="2000" dirty="0" smtClean="0"/>
              <a:t>the resonance</a:t>
            </a:r>
            <a:r>
              <a:rPr lang="en-US" altLang="zh-CN" sz="2000" dirty="0"/>
              <a:t>, give the width to the resonance and even </a:t>
            </a:r>
            <a:r>
              <a:rPr lang="en-US" altLang="zh-CN" sz="2000" dirty="0" smtClean="0"/>
              <a:t>destroy the </a:t>
            </a:r>
            <a:r>
              <a:rPr lang="en-US" altLang="zh-CN" sz="2000" dirty="0"/>
              <a:t>resonance</a:t>
            </a:r>
            <a:r>
              <a:rPr lang="en-US" altLang="zh-CN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The study of the scattering process </a:t>
            </a:r>
            <a:r>
              <a:rPr lang="en-US" altLang="zh-CN" sz="2000" dirty="0" smtClean="0"/>
              <a:t>and the </a:t>
            </a:r>
            <a:r>
              <a:rPr lang="en-US" altLang="zh-CN" sz="2000" dirty="0"/>
              <a:t>real-scaling method are two effective ways to look </a:t>
            </a:r>
            <a:r>
              <a:rPr lang="en-US" altLang="zh-CN" sz="2000" dirty="0" smtClean="0"/>
              <a:t>for the </a:t>
            </a:r>
            <a:r>
              <a:rPr lang="en-US" altLang="zh-CN" sz="2000" dirty="0"/>
              <a:t>genuine resonances</a:t>
            </a:r>
            <a:r>
              <a:rPr lang="en-US" altLang="zh-CN" sz="2000" dirty="0"/>
              <a:t>. Furthermore, it is important to search for resonance mechanisms.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</a:rPr>
              <a:t>The joint efforts of both theorists and experimentalists are greatly needed!</a:t>
            </a:r>
          </a:p>
          <a:p>
            <a:endParaRPr lang="en-US" altLang="zh-CN" dirty="0" smtClean="0"/>
          </a:p>
          <a:p>
            <a:endParaRPr lang="en-US" altLang="zh-CN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6794" y="665021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5.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Some </a:t>
            </a:r>
            <a:r>
              <a:rPr lang="zh-CN" altLang="en-US" sz="2400" b="1" dirty="0">
                <a:solidFill>
                  <a:srgbClr val="FF0000"/>
                </a:solidFill>
              </a:rPr>
              <a:t>inspirations</a:t>
            </a:r>
          </a:p>
        </p:txBody>
      </p:sp>
    </p:spTree>
    <p:extLst>
      <p:ext uri="{BB962C8B-B14F-4D97-AF65-F5344CB8AC3E}">
        <p14:creationId xmlns:p14="http://schemas.microsoft.com/office/powerpoint/2010/main" val="4035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7044" y="685559"/>
            <a:ext cx="11515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+mj-lt"/>
              </a:rPr>
              <a:t>Lots </a:t>
            </a:r>
            <a:r>
              <a:rPr lang="en-US" altLang="zh-CN" dirty="0">
                <a:solidFill>
                  <a:srgbClr val="0000FF"/>
                </a:solidFill>
                <a:latin typeface="+mj-lt"/>
              </a:rPr>
              <a:t>of states with heavy quarks (c, b) and exotic properties were observed since the discovery of the X(3872) in 2003!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+mj-lt"/>
              </a:rPr>
              <a:t>They </a:t>
            </a:r>
            <a:r>
              <a:rPr lang="en-US" altLang="zh-CN" dirty="0">
                <a:solidFill>
                  <a:srgbClr val="0000FF"/>
                </a:solidFill>
                <a:latin typeface="+mj-lt"/>
              </a:rPr>
              <a:t>are candidates of hadronic molecules, hybrids, and </a:t>
            </a:r>
            <a:r>
              <a:rPr lang="en-US" altLang="zh-CN" dirty="0" err="1">
                <a:solidFill>
                  <a:srgbClr val="0000FF"/>
                </a:solidFill>
                <a:latin typeface="+mj-lt"/>
              </a:rPr>
              <a:t>multiquark</a:t>
            </a:r>
            <a:r>
              <a:rPr lang="en-US" altLang="zh-CN" dirty="0">
                <a:solidFill>
                  <a:srgbClr val="0000FF"/>
                </a:solidFill>
                <a:latin typeface="+mj-lt"/>
              </a:rPr>
              <a:t> states.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" y="1712060"/>
            <a:ext cx="11949723" cy="23722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4" y="4007955"/>
            <a:ext cx="3634155" cy="216550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09514" y="4732617"/>
            <a:ext cx="7354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These states provide us with an ideal platform to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deepen our understanding of the non-perturbative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QCD.</a:t>
            </a:r>
            <a:endParaRPr lang="zh-CN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E14BF3-8354-4AEE-8560-CC98EC5EF141}"/>
              </a:ext>
            </a:extLst>
          </p:cNvPr>
          <p:cNvSpPr txBox="1"/>
          <p:nvPr/>
        </p:nvSpPr>
        <p:spPr>
          <a:xfrm>
            <a:off x="142583" y="6259733"/>
            <a:ext cx="2232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altLang="zh-CN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fr-FR" altLang="zh-CN" sz="1800" b="0" i="0" u="none" strike="noStrike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C.Z.Yuan’s slide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/>
          <p:cNvSpPr/>
          <p:nvPr/>
        </p:nvSpPr>
        <p:spPr>
          <a:xfrm>
            <a:off x="0" y="0"/>
            <a:ext cx="12192000" cy="4747499"/>
          </a:xfrm>
          <a:custGeom>
            <a:avLst/>
            <a:gdLst>
              <a:gd name="connsiteX0" fmla="*/ 0 w 12192000"/>
              <a:gd name="connsiteY0" fmla="*/ 0 h 4747499"/>
              <a:gd name="connsiteX1" fmla="*/ 12192000 w 12192000"/>
              <a:gd name="connsiteY1" fmla="*/ 0 h 4747499"/>
              <a:gd name="connsiteX2" fmla="*/ 12192000 w 12192000"/>
              <a:gd name="connsiteY2" fmla="*/ 926608 h 4747499"/>
              <a:gd name="connsiteX3" fmla="*/ 12192000 w 12192000"/>
              <a:gd name="connsiteY3" fmla="*/ 1114750 h 4747499"/>
              <a:gd name="connsiteX4" fmla="*/ 12192000 w 12192000"/>
              <a:gd name="connsiteY4" fmla="*/ 3749450 h 4747499"/>
              <a:gd name="connsiteX5" fmla="*/ 11920340 w 12192000"/>
              <a:gd name="connsiteY5" fmla="*/ 3852465 h 4747499"/>
              <a:gd name="connsiteX6" fmla="*/ 6096000 w 12192000"/>
              <a:gd name="connsiteY6" fmla="*/ 4747499 h 4747499"/>
              <a:gd name="connsiteX7" fmla="*/ 271660 w 12192000"/>
              <a:gd name="connsiteY7" fmla="*/ 3852465 h 4747499"/>
              <a:gd name="connsiteX8" fmla="*/ 0 w 12192000"/>
              <a:gd name="connsiteY8" fmla="*/ 3749450 h 4747499"/>
              <a:gd name="connsiteX9" fmla="*/ 0 w 12192000"/>
              <a:gd name="connsiteY9" fmla="*/ 1114750 h 4747499"/>
              <a:gd name="connsiteX10" fmla="*/ 0 w 12192000"/>
              <a:gd name="connsiteY10" fmla="*/ 926608 h 474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747499">
                <a:moveTo>
                  <a:pt x="0" y="0"/>
                </a:moveTo>
                <a:lnTo>
                  <a:pt x="12192000" y="0"/>
                </a:lnTo>
                <a:lnTo>
                  <a:pt x="12192000" y="926608"/>
                </a:lnTo>
                <a:lnTo>
                  <a:pt x="12192000" y="1114750"/>
                </a:lnTo>
                <a:lnTo>
                  <a:pt x="12192000" y="3749450"/>
                </a:lnTo>
                <a:lnTo>
                  <a:pt x="11920340" y="3852465"/>
                </a:lnTo>
                <a:cubicBezTo>
                  <a:pt x="10382026" y="4408565"/>
                  <a:pt x="8338529" y="4747499"/>
                  <a:pt x="6096000" y="4747499"/>
                </a:cubicBezTo>
                <a:cubicBezTo>
                  <a:pt x="3853472" y="4747499"/>
                  <a:pt x="1809974" y="4408565"/>
                  <a:pt x="271660" y="3852465"/>
                </a:cubicBezTo>
                <a:lnTo>
                  <a:pt x="0" y="3749450"/>
                </a:lnTo>
                <a:lnTo>
                  <a:pt x="0" y="1114750"/>
                </a:lnTo>
                <a:lnTo>
                  <a:pt x="0" y="926608"/>
                </a:lnTo>
                <a:close/>
              </a:path>
            </a:pathLst>
          </a:custGeom>
          <a:blipFill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任意多边形: 形状 56"/>
          <p:cNvSpPr/>
          <p:nvPr/>
        </p:nvSpPr>
        <p:spPr>
          <a:xfrm>
            <a:off x="7620" y="0"/>
            <a:ext cx="12192000" cy="4747499"/>
          </a:xfrm>
          <a:custGeom>
            <a:avLst/>
            <a:gdLst>
              <a:gd name="connsiteX0" fmla="*/ 0 w 12192000"/>
              <a:gd name="connsiteY0" fmla="*/ 0 h 4747499"/>
              <a:gd name="connsiteX1" fmla="*/ 12192000 w 12192000"/>
              <a:gd name="connsiteY1" fmla="*/ 0 h 4747499"/>
              <a:gd name="connsiteX2" fmla="*/ 12192000 w 12192000"/>
              <a:gd name="connsiteY2" fmla="*/ 926608 h 4747499"/>
              <a:gd name="connsiteX3" fmla="*/ 12192000 w 12192000"/>
              <a:gd name="connsiteY3" fmla="*/ 1179983 h 4747499"/>
              <a:gd name="connsiteX4" fmla="*/ 12192000 w 12192000"/>
              <a:gd name="connsiteY4" fmla="*/ 3749450 h 4747499"/>
              <a:gd name="connsiteX5" fmla="*/ 11920340 w 12192000"/>
              <a:gd name="connsiteY5" fmla="*/ 3852465 h 4747499"/>
              <a:gd name="connsiteX6" fmla="*/ 6096000 w 12192000"/>
              <a:gd name="connsiteY6" fmla="*/ 4747499 h 4747499"/>
              <a:gd name="connsiteX7" fmla="*/ 271660 w 12192000"/>
              <a:gd name="connsiteY7" fmla="*/ 3852465 h 4747499"/>
              <a:gd name="connsiteX8" fmla="*/ 0 w 12192000"/>
              <a:gd name="connsiteY8" fmla="*/ 3749450 h 4747499"/>
              <a:gd name="connsiteX9" fmla="*/ 0 w 12192000"/>
              <a:gd name="connsiteY9" fmla="*/ 1179983 h 4747499"/>
              <a:gd name="connsiteX10" fmla="*/ 0 w 12192000"/>
              <a:gd name="connsiteY10" fmla="*/ 926608 h 474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747499">
                <a:moveTo>
                  <a:pt x="0" y="0"/>
                </a:moveTo>
                <a:lnTo>
                  <a:pt x="12192000" y="0"/>
                </a:lnTo>
                <a:lnTo>
                  <a:pt x="12192000" y="926608"/>
                </a:lnTo>
                <a:lnTo>
                  <a:pt x="12192000" y="1179983"/>
                </a:lnTo>
                <a:lnTo>
                  <a:pt x="12192000" y="3749450"/>
                </a:lnTo>
                <a:lnTo>
                  <a:pt x="11920340" y="3852465"/>
                </a:lnTo>
                <a:cubicBezTo>
                  <a:pt x="10382026" y="4408565"/>
                  <a:pt x="8338529" y="4747499"/>
                  <a:pt x="6096000" y="4747499"/>
                </a:cubicBezTo>
                <a:cubicBezTo>
                  <a:pt x="3853472" y="4747499"/>
                  <a:pt x="1809974" y="4408565"/>
                  <a:pt x="271660" y="3852465"/>
                </a:cubicBezTo>
                <a:lnTo>
                  <a:pt x="0" y="3749450"/>
                </a:lnTo>
                <a:lnTo>
                  <a:pt x="0" y="1179983"/>
                </a:lnTo>
                <a:lnTo>
                  <a:pt x="0" y="926608"/>
                </a:lnTo>
                <a:close/>
              </a:path>
            </a:pathLst>
          </a:custGeom>
          <a:solidFill>
            <a:srgbClr val="0065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510598" y="1751043"/>
            <a:ext cx="538035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300" dirty="0">
                <a:solidFill>
                  <a:schemeClr val="bg1"/>
                </a:solidFill>
                <a:latin typeface="Bebas" pitchFamily="2" charset="0"/>
              </a:rPr>
              <a:t>THANKS</a:t>
            </a:r>
            <a:endParaRPr lang="zh-CN" altLang="en-US" sz="8800" spc="300" dirty="0">
              <a:solidFill>
                <a:schemeClr val="bg1"/>
              </a:solidFill>
              <a:latin typeface="Bebas" pitchFamily="2" charset="0"/>
            </a:endParaRPr>
          </a:p>
        </p:txBody>
      </p:sp>
      <p:pic>
        <p:nvPicPr>
          <p:cNvPr id="3" name="图片 2" descr="E:\高校专属PPT\nnu-logo.pngnnu-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12126" y="230996"/>
            <a:ext cx="3449955" cy="64452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2312"/>
            <a:ext cx="12192000" cy="1585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05800" y="6082030"/>
            <a:ext cx="35845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</a:rPr>
              <a:t>Sci. Bull. 65, no.23,1983-1993(2020).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7245" y="2646045"/>
            <a:ext cx="462280" cy="4406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57885" y="1505050"/>
            <a:ext cx="10401300" cy="3223260"/>
            <a:chOff x="1351" y="1804"/>
            <a:chExt cx="16380" cy="5076"/>
          </a:xfrm>
        </p:grpSpPr>
        <p:pic>
          <p:nvPicPr>
            <p:cNvPr id="8" name="图片 7" descr="LWN(`B[)6ETOST3RO)I85VN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1" y="1804"/>
              <a:ext cx="16380" cy="507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7" y="1804"/>
              <a:ext cx="840" cy="4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8" y="1804"/>
              <a:ext cx="840" cy="42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18820" y="1149350"/>
            <a:ext cx="873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LHCb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D8D32E1-40F8-4089-AFC8-200767D86B10}"/>
              </a:ext>
            </a:extLst>
          </p:cNvPr>
          <p:cNvSpPr txBox="1"/>
          <p:nvPr/>
        </p:nvSpPr>
        <p:spPr>
          <a:xfrm>
            <a:off x="395536" y="47525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</a:rPr>
              <a:t>Experimental results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117F575-36C7-4B31-83CC-348089257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274" y="4907621"/>
            <a:ext cx="3389971" cy="101476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74E131E-5662-47B8-866C-933FD9A69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1363" y="4848615"/>
            <a:ext cx="3389971" cy="1014761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3" name="图片 2" descr="nnu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43651" y="6042183"/>
            <a:ext cx="455555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Phys. Rev. Lett. 132, no.11</a:t>
            </a:r>
            <a:r>
              <a:rPr lang="zh-CN" altLang="en-US" dirty="0" smtClean="0">
                <a:solidFill>
                  <a:srgbClr val="0070C0"/>
                </a:solidFill>
              </a:rPr>
              <a:t>, 111901 </a:t>
            </a:r>
            <a:r>
              <a:rPr lang="zh-CN" altLang="en-US" dirty="0">
                <a:solidFill>
                  <a:srgbClr val="0070C0"/>
                </a:solidFill>
              </a:rPr>
              <a:t>(2024</a:t>
            </a:r>
            <a:r>
              <a:rPr lang="zh-CN" altLang="en-US" dirty="0" smtClean="0">
                <a:solidFill>
                  <a:srgbClr val="0070C0"/>
                </a:solidFill>
              </a:rPr>
              <a:t>)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6794" y="805393"/>
            <a:ext cx="110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CMS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284726" y="3964991"/>
            <a:ext cx="4349750" cy="398780"/>
            <a:chOff x="6760" y="6736"/>
            <a:chExt cx="6850" cy="628"/>
          </a:xfrm>
        </p:grpSpPr>
        <p:sp>
          <p:nvSpPr>
            <p:cNvPr id="4" name="文本框 3"/>
            <p:cNvSpPr txBox="1"/>
            <p:nvPr/>
          </p:nvSpPr>
          <p:spPr>
            <a:xfrm>
              <a:off x="9215" y="6736"/>
              <a:ext cx="2003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  <a:sym typeface="+mn-ea"/>
                </a:rPr>
                <a:t>X(6900)</a:t>
              </a:r>
              <a:endParaRPr lang="en-US" altLang="zh-CN" sz="2000" dirty="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60" y="6736"/>
              <a:ext cx="2003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sym typeface="+mn-ea"/>
                </a:rPr>
                <a:t>X(6600)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607" y="6736"/>
              <a:ext cx="2003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  <a:sym typeface="+mn-ea"/>
                </a:rPr>
                <a:t>X(7100)</a:t>
              </a:r>
              <a:endParaRPr lang="en-US" altLang="zh-CN" sz="2000" dirty="0">
                <a:solidFill>
                  <a:srgbClr val="FF0000"/>
                </a:solidFill>
                <a:sym typeface="+mn-ea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47" y="650453"/>
            <a:ext cx="9559925" cy="33947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445" y="4276818"/>
            <a:ext cx="7218045" cy="18034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26" y="1203720"/>
            <a:ext cx="6442466" cy="47128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t="23428"/>
          <a:stretch>
            <a:fillRect/>
          </a:stretch>
        </p:blipFill>
        <p:spPr>
          <a:xfrm>
            <a:off x="7019925" y="1536065"/>
            <a:ext cx="4996180" cy="3622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0425" y="5905500"/>
            <a:ext cx="43129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dirty="0">
                <a:solidFill>
                  <a:srgbClr val="0070C0"/>
                </a:solidFill>
              </a:rPr>
              <a:t>Phys. Rev. Lett. 131, no.15, 151902 (2023)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7911" y="671512"/>
            <a:ext cx="159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ATLAS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129045" y="1317577"/>
            <a:ext cx="655272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i="1" dirty="0">
                <a:solidFill>
                  <a:srgbClr val="FF0000"/>
                </a:solidFill>
              </a:rPr>
              <a:t>How to explain these resonance states? </a:t>
            </a:r>
            <a:endParaRPr lang="en-US" altLang="zh-CN" sz="2400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400" b="1" i="1" dirty="0" smtClean="0">
                <a:solidFill>
                  <a:srgbClr val="FF0000"/>
                </a:solidFill>
              </a:rPr>
              <a:t>What </a:t>
            </a:r>
            <a:r>
              <a:rPr lang="en-US" altLang="zh-CN" sz="2400" b="1" i="1" dirty="0">
                <a:solidFill>
                  <a:srgbClr val="FF0000"/>
                </a:solidFill>
              </a:rPr>
              <a:t>is the structure of these states? </a:t>
            </a:r>
            <a:endParaRPr lang="en-US" altLang="zh-CN" sz="2400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400" b="1" i="1" dirty="0" smtClean="0">
                <a:solidFill>
                  <a:srgbClr val="FF0000"/>
                </a:solidFill>
              </a:rPr>
              <a:t>What </a:t>
            </a:r>
            <a:r>
              <a:rPr lang="en-US" altLang="zh-CN" sz="2400" b="1" i="1" dirty="0">
                <a:solidFill>
                  <a:srgbClr val="FF0000"/>
                </a:solidFill>
              </a:rPr>
              <a:t>is the quantum number? </a:t>
            </a:r>
            <a:endParaRPr lang="en-US" altLang="zh-CN" sz="2400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400" b="1" i="1" dirty="0" smtClean="0">
                <a:solidFill>
                  <a:srgbClr val="FF0000"/>
                </a:solidFill>
              </a:rPr>
              <a:t>Are </a:t>
            </a:r>
            <a:r>
              <a:rPr lang="en-US" altLang="zh-CN" sz="2400" b="1" i="1" dirty="0">
                <a:solidFill>
                  <a:srgbClr val="FF0000"/>
                </a:solidFill>
              </a:rPr>
              <a:t>there any other fully heavy </a:t>
            </a:r>
            <a:r>
              <a:rPr lang="en-US" altLang="zh-CN" sz="2400" b="1" i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tetraquark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</a:rPr>
              <a:t>states?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9718" y="593677"/>
            <a:ext cx="3035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Triggered 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questions</a:t>
            </a:r>
            <a:endParaRPr lang="en-US" altLang="zh-CN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4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: 形状 90"/>
          <p:cNvSpPr/>
          <p:nvPr/>
        </p:nvSpPr>
        <p:spPr>
          <a:xfrm flipH="1">
            <a:off x="0" y="381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00653D"/>
              </a:gs>
              <a:gs pos="100000">
                <a:srgbClr val="00653D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gradFill>
            <a:gsLst>
              <a:gs pos="0">
                <a:srgbClr val="00653D">
                  <a:alpha val="80000"/>
                </a:srgbClr>
              </a:gs>
              <a:gs pos="100000">
                <a:srgbClr val="0065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66794" y="6583649"/>
            <a:ext cx="1808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正德厚生笃学敏行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33491" y="6583649"/>
            <a:ext cx="306705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NANJING NORMAL UNIVERSITY</a:t>
            </a:r>
          </a:p>
        </p:txBody>
      </p:sp>
      <p:pic>
        <p:nvPicPr>
          <p:cNvPr id="2" name="图片 1" descr="nnu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15" y="158750"/>
            <a:ext cx="2215515" cy="414020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566793" y="642451"/>
            <a:ext cx="953068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Theoretical studies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</a:rPr>
              <a:t> Before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LHCb’s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</a:rPr>
              <a:t> results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 1) Possible to exist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dirty="0"/>
              <a:t> Y. Iwasaki, Prog. </a:t>
            </a:r>
            <a:r>
              <a:rPr lang="en-US" altLang="zh-CN" dirty="0" err="1"/>
              <a:t>Theor</a:t>
            </a:r>
            <a:r>
              <a:rPr lang="en-US" altLang="zh-CN" dirty="0"/>
              <a:t>. Phys. 54, 492 (1975)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 K.T. Chao, Z. Phys. C 7, 317 (1981)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 L. Heller, J.A. </a:t>
            </a:r>
            <a:r>
              <a:rPr lang="en-US" altLang="zh-CN" dirty="0" err="1"/>
              <a:t>Tjon</a:t>
            </a:r>
            <a:r>
              <a:rPr lang="en-US" altLang="zh-CN" dirty="0"/>
              <a:t>, Phys. Rev. D 32, 755 (1985)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 R.J. Lloyd, J.P. Vary, Phys. Rev. D 70, 014009 (2004)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 A.V. </a:t>
            </a:r>
            <a:r>
              <a:rPr lang="en-US" altLang="zh-CN" dirty="0" err="1"/>
              <a:t>Berezhnoy</a:t>
            </a:r>
            <a:r>
              <a:rPr lang="en-US" altLang="zh-CN" dirty="0"/>
              <a:t>, A.V. </a:t>
            </a:r>
            <a:r>
              <a:rPr lang="en-US" altLang="zh-CN" dirty="0" err="1"/>
              <a:t>Luchinsky</a:t>
            </a:r>
            <a:r>
              <a:rPr lang="en-US" altLang="zh-CN" dirty="0"/>
              <a:t>, A.A. </a:t>
            </a:r>
            <a:r>
              <a:rPr lang="en-US" altLang="zh-CN" dirty="0" err="1"/>
              <a:t>Novoselov</a:t>
            </a:r>
            <a:r>
              <a:rPr lang="en-US" altLang="zh-CN" dirty="0"/>
              <a:t>, Phys. Rev. D 86, 034004 (2012)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 V.R. </a:t>
            </a:r>
            <a:r>
              <a:rPr lang="en-US" altLang="zh-CN" dirty="0" err="1"/>
              <a:t>Debastiani</a:t>
            </a:r>
            <a:r>
              <a:rPr lang="en-US" altLang="zh-CN" dirty="0"/>
              <a:t>, F.S. Navarra, Chin. Phys. C 43(1), 013105 (2019)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 Y. Bai, S. Lu, J. Osborne, Phys. Lett. B 798, 134930 (2019)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 A. Esposito, A.D. </a:t>
            </a:r>
            <a:r>
              <a:rPr lang="en-US" altLang="zh-CN" dirty="0" err="1"/>
              <a:t>Polosa</a:t>
            </a:r>
            <a:r>
              <a:rPr lang="en-US" altLang="zh-CN" dirty="0"/>
              <a:t>, Eur. Phys. J. C 78(9), 782 (2018)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 W. Chen, H.X. Chen, X. Liu, T.G. Steele, S.L. Zhu, Phys. Lett. B 773, 247 (2017)</a:t>
            </a:r>
          </a:p>
          <a:p>
            <a:pPr>
              <a:spcBef>
                <a:spcPts val="600"/>
              </a:spcBef>
            </a:pP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/>
              <a:t> </a:t>
            </a:r>
            <a:r>
              <a:rPr lang="en-US" altLang="zh-CN" i="1" dirty="0" smtClean="0"/>
              <a:t>……</a:t>
            </a:r>
            <a:endParaRPr lang="en-US" altLang="zh-CN" i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FjNDk0YjkzYTFlYzVmMmM1YzUyMjNiYTgxZjhjM2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,&quot;left&quot;:456.5,&quot;top&quot;:97.35,&quot;width&quot;:341.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,&quot;left&quot;:456.5,&quot;top&quot;:97.35,&quot;width&quot;:341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0.1,&quot;left&quot;:449,&quot;top&quot;:97.35,&quot;width&quot;:348.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,&quot;left&quot;:456.5,&quot;top&quot;:97.35,&quot;width&quot;:341.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4,&quot;left&quot;:456.5,&quot;top&quot;:97.35,&quot;width&quot;:341.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1400" dirty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3563</Words>
  <Application>Microsoft Office PowerPoint</Application>
  <PresentationFormat>宽屏</PresentationFormat>
  <Paragraphs>400</Paragraphs>
  <Slides>40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Bebas</vt:lpstr>
      <vt:lpstr>ＭＳ Ｐゴシック</vt:lpstr>
      <vt:lpstr>新細明體</vt:lpstr>
      <vt:lpstr>等线</vt:lpstr>
      <vt:lpstr>宋体</vt:lpstr>
      <vt:lpstr>微软雅黑</vt:lpstr>
      <vt:lpstr>Arial</vt:lpstr>
      <vt:lpstr>Calibri</vt:lpstr>
      <vt:lpstr>Impact</vt:lpstr>
      <vt:lpstr>Symbol</vt:lpstr>
      <vt:lpstr>Wingdings</vt:lpstr>
      <vt:lpstr>Office 主题</vt:lpstr>
      <vt:lpstr>Equation.KSEE3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</dc:creator>
  <cp:lastModifiedBy>huang hongxia</cp:lastModifiedBy>
  <cp:revision>550</cp:revision>
  <dcterms:created xsi:type="dcterms:W3CDTF">2022-09-24T07:25:00Z</dcterms:created>
  <dcterms:modified xsi:type="dcterms:W3CDTF">2024-07-02T02:36:44Z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35F08ECBDC71404AA07B5AFC233102BF_13</vt:lpwstr>
  </property>
  <property fmtid="{D5CDD505-2E9C-101B-9397-08002B2CF9AE}" pid="3" name="KSOProductBuildVer">
    <vt:lpwstr>2052-12.1.0.16729</vt:lpwstr>
  </property>
</Properties>
</file>