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7" r:id="rId3"/>
    <p:sldId id="320" r:id="rId4"/>
    <p:sldId id="322" r:id="rId5"/>
    <p:sldId id="371" r:id="rId6"/>
    <p:sldId id="373" r:id="rId7"/>
    <p:sldId id="372" r:id="rId8"/>
    <p:sldId id="376" r:id="rId9"/>
    <p:sldId id="375" r:id="rId10"/>
    <p:sldId id="368" r:id="rId11"/>
    <p:sldId id="369" r:id="rId12"/>
    <p:sldId id="268" r:id="rId13"/>
    <p:sldId id="397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394" r:id="rId22"/>
    <p:sldId id="410" r:id="rId23"/>
    <p:sldId id="409" r:id="rId24"/>
    <p:sldId id="381" r:id="rId25"/>
    <p:sldId id="385" r:id="rId26"/>
    <p:sldId id="411" r:id="rId27"/>
    <p:sldId id="414" r:id="rId28"/>
    <p:sldId id="393" r:id="rId29"/>
    <p:sldId id="41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58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94B6F-98B1-44BB-9AD0-8D1681428AF0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23EED93-582B-4A7F-AC92-9210E76EA798}">
      <dgm:prSet phldrT="[文本]"/>
      <dgm:spPr/>
      <dgm:t>
        <a:bodyPr/>
        <a:lstStyle/>
        <a:p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1968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39714C-36D4-4738-8D10-155C87FD635B}" type="parTrans" cxnId="{CDBF1803-397B-4EDC-A11D-19AB64B45D62}">
      <dgm:prSet/>
      <dgm:spPr/>
      <dgm:t>
        <a:bodyPr/>
        <a:lstStyle/>
        <a:p>
          <a:endParaRPr lang="zh-CN" altLang="en-US"/>
        </a:p>
      </dgm:t>
    </dgm:pt>
    <dgm:pt modelId="{870F820B-BF86-4CC4-82F3-F259627FDF15}" type="sibTrans" cxnId="{CDBF1803-397B-4EDC-A11D-19AB64B45D62}">
      <dgm:prSet/>
      <dgm:spPr/>
      <dgm:t>
        <a:bodyPr/>
        <a:lstStyle/>
        <a:p>
          <a:endParaRPr lang="zh-CN" altLang="en-US"/>
        </a:p>
      </dgm:t>
    </dgm:pt>
    <dgm:pt modelId="{B2518EA4-42E0-4B1A-90F8-56937926107C}">
      <dgm:prSet phldrT="[文本]"/>
      <dgm:spPr/>
      <dgm:t>
        <a:bodyPr/>
        <a:lstStyle/>
        <a:p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SLAC</a:t>
          </a: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建设</a:t>
          </a:r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SPIRES</a:t>
          </a: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数据库，</a:t>
          </a:r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b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提供粒子物理文献</a:t>
          </a:r>
        </a:p>
      </dgm:t>
    </dgm:pt>
    <dgm:pt modelId="{43A45B17-E56C-42C3-9487-144B0E7CD4C4}" type="parTrans" cxnId="{A1BBF96F-A05F-4F6F-98C9-C5435025F9D7}">
      <dgm:prSet/>
      <dgm:spPr/>
      <dgm:t>
        <a:bodyPr/>
        <a:lstStyle/>
        <a:p>
          <a:endParaRPr lang="zh-CN" altLang="en-US"/>
        </a:p>
      </dgm:t>
    </dgm:pt>
    <dgm:pt modelId="{46843F6C-C08A-4A37-8503-77AEF8E042E3}" type="sibTrans" cxnId="{A1BBF96F-A05F-4F6F-98C9-C5435025F9D7}">
      <dgm:prSet/>
      <dgm:spPr/>
      <dgm:t>
        <a:bodyPr/>
        <a:lstStyle/>
        <a:p>
          <a:endParaRPr lang="zh-CN" altLang="en-US"/>
        </a:p>
      </dgm:t>
    </dgm:pt>
    <dgm:pt modelId="{A2D6D4EC-3133-482D-B437-CB8C69879AC6}">
      <dgm:prSet phldrT="[文本]" custT="1"/>
      <dgm:spPr/>
      <dgm:t>
        <a:bodyPr/>
        <a:lstStyle/>
        <a:p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1991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B7E546D-BDD7-4CA5-A028-2DC376FF773D}" type="parTrans" cxnId="{DAA7104E-FDFB-4AD8-AA8E-500B8F20971F}">
      <dgm:prSet/>
      <dgm:spPr/>
      <dgm:t>
        <a:bodyPr/>
        <a:lstStyle/>
        <a:p>
          <a:endParaRPr lang="zh-CN" altLang="en-US"/>
        </a:p>
      </dgm:t>
    </dgm:pt>
    <dgm:pt modelId="{60F0FF24-CF1D-4A42-8BC1-8A1F1A431CD1}" type="sibTrans" cxnId="{DAA7104E-FDFB-4AD8-AA8E-500B8F20971F}">
      <dgm:prSet/>
      <dgm:spPr/>
      <dgm:t>
        <a:bodyPr/>
        <a:lstStyle/>
        <a:p>
          <a:endParaRPr lang="zh-CN" altLang="en-US"/>
        </a:p>
      </dgm:t>
    </dgm:pt>
    <dgm:pt modelId="{80B9FE03-F6C1-4CF6-9E05-D9240A1A2394}">
      <dgm:prSet phldrT="[文本]"/>
      <dgm:spPr/>
      <dgm:t>
        <a:bodyPr/>
        <a:lstStyle/>
        <a:p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北美</a:t>
          </a:r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第一个网站</a:t>
          </a:r>
        </a:p>
      </dgm:t>
    </dgm:pt>
    <dgm:pt modelId="{7AD0EBD6-37EF-4159-BA8A-A4CD092D8621}" type="parTrans" cxnId="{1479B5B9-E7D4-4962-AC49-BE183E59BC65}">
      <dgm:prSet/>
      <dgm:spPr/>
      <dgm:t>
        <a:bodyPr/>
        <a:lstStyle/>
        <a:p>
          <a:endParaRPr lang="zh-CN" altLang="en-US"/>
        </a:p>
      </dgm:t>
    </dgm:pt>
    <dgm:pt modelId="{A478AD7E-5E8C-4F32-B6BF-4042335B14D1}" type="sibTrans" cxnId="{1479B5B9-E7D4-4962-AC49-BE183E59BC65}">
      <dgm:prSet/>
      <dgm:spPr/>
      <dgm:t>
        <a:bodyPr/>
        <a:lstStyle/>
        <a:p>
          <a:endParaRPr lang="zh-CN" altLang="en-US"/>
        </a:p>
      </dgm:t>
    </dgm:pt>
    <dgm:pt modelId="{C3ADECCE-9C05-41CF-BFF2-5431122A8A34}">
      <dgm:prSet phldrT="[文本]"/>
      <dgm:spPr/>
      <dgm:t>
        <a:bodyPr/>
        <a:lstStyle/>
        <a:p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全球第一个联网的数据库</a:t>
          </a:r>
        </a:p>
      </dgm:t>
    </dgm:pt>
    <dgm:pt modelId="{FAED1B04-9860-403A-9435-273327786F04}" type="parTrans" cxnId="{842F3C1D-AF23-4D81-BFC9-B9BA12917D94}">
      <dgm:prSet/>
      <dgm:spPr/>
      <dgm:t>
        <a:bodyPr/>
        <a:lstStyle/>
        <a:p>
          <a:endParaRPr lang="zh-CN" altLang="en-US"/>
        </a:p>
      </dgm:t>
    </dgm:pt>
    <dgm:pt modelId="{F83F5058-5F4E-4E1B-ACAB-0845715BDD1C}" type="sibTrans" cxnId="{842F3C1D-AF23-4D81-BFC9-B9BA12917D94}">
      <dgm:prSet/>
      <dgm:spPr/>
      <dgm:t>
        <a:bodyPr/>
        <a:lstStyle/>
        <a:p>
          <a:endParaRPr lang="zh-CN" altLang="en-US"/>
        </a:p>
      </dgm:t>
    </dgm:pt>
    <dgm:pt modelId="{EB8A22AC-28C8-4586-9F6C-C1F7F353115C}">
      <dgm:prSet phldrT="[文本]" custT="1"/>
      <dgm:spPr/>
      <dgm:t>
        <a:bodyPr/>
        <a:lstStyle/>
        <a:p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2007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F1C61E93-E82D-4475-BABC-CB0616A6C9E3}" type="parTrans" cxnId="{348705C0-5CCE-4286-86D0-697271A43E90}">
      <dgm:prSet/>
      <dgm:spPr/>
      <dgm:t>
        <a:bodyPr/>
        <a:lstStyle/>
        <a:p>
          <a:endParaRPr lang="zh-CN" altLang="en-US"/>
        </a:p>
      </dgm:t>
    </dgm:pt>
    <dgm:pt modelId="{7AA3667A-4704-4052-9CE6-63C338694A06}" type="sibTrans" cxnId="{348705C0-5CCE-4286-86D0-697271A43E90}">
      <dgm:prSet/>
      <dgm:spPr/>
      <dgm:t>
        <a:bodyPr/>
        <a:lstStyle/>
        <a:p>
          <a:endParaRPr lang="zh-CN" altLang="en-US"/>
        </a:p>
      </dgm:t>
    </dgm:pt>
    <dgm:pt modelId="{2C391FD1-EBA9-4BB0-B9FE-7317A8ECCFA5}">
      <dgm:prSet phldrT="[文本]"/>
      <dgm:spPr/>
      <dgm:t>
        <a:bodyPr/>
        <a:lstStyle/>
        <a:p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SPIRES</a:t>
          </a:r>
          <a:b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升级为</a:t>
          </a:r>
          <a:r>
            <a: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INSPIRE</a:t>
          </a:r>
          <a:endParaRPr lang="zh-CN" altLang="en-US" b="1" dirty="0">
            <a:solidFill>
              <a:schemeClr val="accent1">
                <a:lumMod val="7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3DFFCA-0B7F-455B-BF48-8536BA58B1A4}" type="parTrans" cxnId="{F8609955-9F7F-4DD8-9DDA-B8CB9A4FDF25}">
      <dgm:prSet/>
      <dgm:spPr/>
      <dgm:t>
        <a:bodyPr/>
        <a:lstStyle/>
        <a:p>
          <a:endParaRPr lang="zh-CN" altLang="en-US"/>
        </a:p>
      </dgm:t>
    </dgm:pt>
    <dgm:pt modelId="{0AF27373-F739-4FC4-85F0-597B32E65CF7}" type="sibTrans" cxnId="{F8609955-9F7F-4DD8-9DDA-B8CB9A4FDF25}">
      <dgm:prSet/>
      <dgm:spPr/>
      <dgm:t>
        <a:bodyPr/>
        <a:lstStyle/>
        <a:p>
          <a:endParaRPr lang="zh-CN" altLang="en-US"/>
        </a:p>
      </dgm:t>
    </dgm:pt>
    <dgm:pt modelId="{03360B48-8A59-417A-997B-5E5729FF255C}">
      <dgm:prSet phldrT="[文本]"/>
      <dgm:spPr/>
      <dgm:t>
        <a:bodyPr/>
        <a:lstStyle/>
        <a:p>
          <a:r>
            <a:rPr lang="zh-CN" altLang="en-US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新一代</a:t>
          </a:r>
          <a:r>
            <a:rPr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INSPIRE</a:t>
          </a:r>
          <a:endParaRPr lang="zh-CN" altLang="en-US" sz="2200" b="1" dirty="0">
            <a:solidFill>
              <a:schemeClr val="accent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E659B8-9358-479B-8EEB-44653CBD4805}" type="parTrans" cxnId="{768A1976-B2A1-45EF-B42C-47788C4B5946}">
      <dgm:prSet/>
      <dgm:spPr/>
      <dgm:t>
        <a:bodyPr/>
        <a:lstStyle/>
        <a:p>
          <a:endParaRPr lang="zh-CN" altLang="en-US"/>
        </a:p>
      </dgm:t>
    </dgm:pt>
    <dgm:pt modelId="{33BFBDDF-68FC-4E5D-876F-080EC0545498}" type="sibTrans" cxnId="{768A1976-B2A1-45EF-B42C-47788C4B5946}">
      <dgm:prSet/>
      <dgm:spPr/>
      <dgm:t>
        <a:bodyPr/>
        <a:lstStyle/>
        <a:p>
          <a:endParaRPr lang="zh-CN" altLang="en-US"/>
        </a:p>
      </dgm:t>
    </dgm:pt>
    <dgm:pt modelId="{D56E3C1F-0DC9-40A5-9F8A-4BC141E15F1B}">
      <dgm:prSet phldrT="[文本]" custT="1"/>
      <dgm:spPr/>
      <dgm:t>
        <a:bodyPr/>
        <a:lstStyle/>
        <a:p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2021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EC0D50F-AA75-4A75-84F6-2F3976FF2EBE}" type="parTrans" cxnId="{E8F12510-780B-45AB-B7D0-6C37134E8465}">
      <dgm:prSet/>
      <dgm:spPr/>
      <dgm:t>
        <a:bodyPr/>
        <a:lstStyle/>
        <a:p>
          <a:endParaRPr lang="zh-CN" altLang="en-US"/>
        </a:p>
      </dgm:t>
    </dgm:pt>
    <dgm:pt modelId="{0F3E4A45-0D90-478B-A830-D0349AE61BCA}" type="sibTrans" cxnId="{E8F12510-780B-45AB-B7D0-6C37134E8465}">
      <dgm:prSet/>
      <dgm:spPr/>
      <dgm:t>
        <a:bodyPr/>
        <a:lstStyle/>
        <a:p>
          <a:endParaRPr lang="zh-CN" altLang="en-US"/>
        </a:p>
      </dgm:t>
    </dgm:pt>
    <dgm:pt modelId="{52304BD1-907B-4CAD-ADF4-ED1FC8982F0F}">
      <dgm:prSet custT="1"/>
      <dgm:spPr/>
      <dgm:t>
        <a:bodyPr/>
        <a:lstStyle/>
        <a:p>
          <a:r>
            <a: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现代软件工程技术、具有高能扩展性</a:t>
          </a:r>
          <a:endParaRPr lang="en-US" altLang="zh-CN" sz="1700" b="1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F16CE6-973E-4120-B0D7-B2749A695132}" type="parTrans" cxnId="{A51826F6-DE7C-4D2D-860C-E45323FE2BAC}">
      <dgm:prSet/>
      <dgm:spPr/>
      <dgm:t>
        <a:bodyPr/>
        <a:lstStyle/>
        <a:p>
          <a:endParaRPr lang="zh-CN" altLang="en-US"/>
        </a:p>
      </dgm:t>
    </dgm:pt>
    <dgm:pt modelId="{CB173356-BBC8-4305-83AB-0D1CFC090E76}" type="sibTrans" cxnId="{A51826F6-DE7C-4D2D-860C-E45323FE2BAC}">
      <dgm:prSet/>
      <dgm:spPr/>
      <dgm:t>
        <a:bodyPr/>
        <a:lstStyle/>
        <a:p>
          <a:endParaRPr lang="zh-CN" altLang="en-US"/>
        </a:p>
      </dgm:t>
    </dgm:pt>
    <dgm:pt modelId="{370AF0E0-9197-4B45-9B8A-F1F1394C4A7D}">
      <dgm:prSet custT="1"/>
      <dgm:spPr/>
      <dgm:t>
        <a:bodyPr/>
        <a:lstStyle/>
        <a:p>
          <a:r>
            <a: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审视现有实践的另一视角</a:t>
          </a:r>
        </a:p>
      </dgm:t>
    </dgm:pt>
    <dgm:pt modelId="{7E9C15E1-EA72-45C1-8BA3-3EDB74F6F121}" type="parTrans" cxnId="{3992120B-F8E0-4FDC-87FF-D1D93D35548B}">
      <dgm:prSet/>
      <dgm:spPr/>
      <dgm:t>
        <a:bodyPr/>
        <a:lstStyle/>
        <a:p>
          <a:endParaRPr lang="zh-CN" altLang="en-US"/>
        </a:p>
      </dgm:t>
    </dgm:pt>
    <dgm:pt modelId="{1ABA9EBE-DC4C-48AF-A8D2-27170B921732}" type="sibTrans" cxnId="{3992120B-F8E0-4FDC-87FF-D1D93D35548B}">
      <dgm:prSet/>
      <dgm:spPr/>
      <dgm:t>
        <a:bodyPr/>
        <a:lstStyle/>
        <a:p>
          <a:endParaRPr lang="zh-CN" altLang="en-US"/>
        </a:p>
      </dgm:t>
    </dgm:pt>
    <dgm:pt modelId="{E26E9181-6322-4633-8CCD-33E5201960C7}">
      <dgm:prSet custT="1"/>
      <dgm:spPr/>
      <dgm:t>
        <a:bodyPr/>
        <a:lstStyle/>
        <a:p>
          <a:r>
            <a:rPr lang="zh-CN" altLang="en-US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方便未来引入新的功能</a:t>
          </a:r>
          <a:endParaRPr lang="en-US" altLang="zh-CN" sz="1700" b="1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6F1455-E33E-4F60-BE04-C609045BD003}" type="parTrans" cxnId="{C1FC1569-FAF5-4ADF-9F63-CD2689764C5F}">
      <dgm:prSet/>
      <dgm:spPr/>
      <dgm:t>
        <a:bodyPr/>
        <a:lstStyle/>
        <a:p>
          <a:endParaRPr lang="zh-CN" altLang="en-US"/>
        </a:p>
      </dgm:t>
    </dgm:pt>
    <dgm:pt modelId="{F338737C-386D-4DE0-871A-EADE6405D510}" type="sibTrans" cxnId="{C1FC1569-FAF5-4ADF-9F63-CD2689764C5F}">
      <dgm:prSet/>
      <dgm:spPr/>
      <dgm:t>
        <a:bodyPr/>
        <a:lstStyle/>
        <a:p>
          <a:endParaRPr lang="zh-CN" altLang="en-US"/>
        </a:p>
      </dgm:t>
    </dgm:pt>
    <dgm:pt modelId="{FD444D2D-A2DA-4D9A-AB07-10F0CBCC193B}" type="pres">
      <dgm:prSet presAssocID="{96594B6F-98B1-44BB-9AD0-8D1681428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11D9F75-EBF9-42F8-8584-8033A5C292C0}" type="pres">
      <dgm:prSet presAssocID="{023EED93-582B-4A7F-AC92-9210E76EA798}" presName="composite" presStyleCnt="0"/>
      <dgm:spPr/>
    </dgm:pt>
    <dgm:pt modelId="{B767B171-029C-4586-870C-0CF52AD683EA}" type="pres">
      <dgm:prSet presAssocID="{023EED93-582B-4A7F-AC92-9210E76EA79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8FDF5A-898D-4840-B028-8EA832A69138}" type="pres">
      <dgm:prSet presAssocID="{023EED93-582B-4A7F-AC92-9210E76EA79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2CDD96-10CA-4B50-850A-3EDC7BFD6F5A}" type="pres">
      <dgm:prSet presAssocID="{870F820B-BF86-4CC4-82F3-F259627FDF15}" presName="space" presStyleCnt="0"/>
      <dgm:spPr/>
    </dgm:pt>
    <dgm:pt modelId="{390ED6E0-EADD-4446-966C-96A841CA823B}" type="pres">
      <dgm:prSet presAssocID="{A2D6D4EC-3133-482D-B437-CB8C69879AC6}" presName="composite" presStyleCnt="0"/>
      <dgm:spPr/>
    </dgm:pt>
    <dgm:pt modelId="{25E55FEB-B3B4-45FC-A51A-74FE60B7F2F5}" type="pres">
      <dgm:prSet presAssocID="{A2D6D4EC-3133-482D-B437-CB8C69879AC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269B27-B6F1-4A2E-A198-CB06B8FF49C1}" type="pres">
      <dgm:prSet presAssocID="{A2D6D4EC-3133-482D-B437-CB8C69879AC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3092D5-245E-44E7-A30C-4A91DDE426ED}" type="pres">
      <dgm:prSet presAssocID="{60F0FF24-CF1D-4A42-8BC1-8A1F1A431CD1}" presName="space" presStyleCnt="0"/>
      <dgm:spPr/>
    </dgm:pt>
    <dgm:pt modelId="{841D799C-4CB2-41CE-892E-8F86AF3CA642}" type="pres">
      <dgm:prSet presAssocID="{EB8A22AC-28C8-4586-9F6C-C1F7F353115C}" presName="composite" presStyleCnt="0"/>
      <dgm:spPr/>
    </dgm:pt>
    <dgm:pt modelId="{7C87B998-665F-426D-8430-591EA8903705}" type="pres">
      <dgm:prSet presAssocID="{EB8A22AC-28C8-4586-9F6C-C1F7F353115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E651DE-E3F8-4823-9BD2-03B3FB9C4631}" type="pres">
      <dgm:prSet presAssocID="{EB8A22AC-28C8-4586-9F6C-C1F7F353115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F0949C-C6CE-41B4-8732-5D870307D05D}" type="pres">
      <dgm:prSet presAssocID="{7AA3667A-4704-4052-9CE6-63C338694A06}" presName="space" presStyleCnt="0"/>
      <dgm:spPr/>
    </dgm:pt>
    <dgm:pt modelId="{3E09155A-02E4-4163-BA38-AABC7ADE2FA6}" type="pres">
      <dgm:prSet presAssocID="{D56E3C1F-0DC9-40A5-9F8A-4BC141E15F1B}" presName="composite" presStyleCnt="0"/>
      <dgm:spPr/>
    </dgm:pt>
    <dgm:pt modelId="{6D0F414F-895A-4AC7-8EB2-47773A830888}" type="pres">
      <dgm:prSet presAssocID="{D56E3C1F-0DC9-40A5-9F8A-4BC141E15F1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896E5C-9314-4BB5-88EC-C028CCC1A074}" type="pres">
      <dgm:prSet presAssocID="{D56E3C1F-0DC9-40A5-9F8A-4BC141E15F1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1FC1569-FAF5-4ADF-9F63-CD2689764C5F}" srcId="{D56E3C1F-0DC9-40A5-9F8A-4BC141E15F1B}" destId="{E26E9181-6322-4633-8CCD-33E5201960C7}" srcOrd="2" destOrd="0" parTransId="{166F1455-E33E-4F60-BE04-C609045BD003}" sibTransId="{F338737C-386D-4DE0-871A-EADE6405D510}"/>
    <dgm:cxn modelId="{DAA7104E-FDFB-4AD8-AA8E-500B8F20971F}" srcId="{96594B6F-98B1-44BB-9AD0-8D1681428AF0}" destId="{A2D6D4EC-3133-482D-B437-CB8C69879AC6}" srcOrd="1" destOrd="0" parTransId="{3B7E546D-BDD7-4CA5-A028-2DC376FF773D}" sibTransId="{60F0FF24-CF1D-4A42-8BC1-8A1F1A431CD1}"/>
    <dgm:cxn modelId="{348705C0-5CCE-4286-86D0-697271A43E90}" srcId="{96594B6F-98B1-44BB-9AD0-8D1681428AF0}" destId="{EB8A22AC-28C8-4586-9F6C-C1F7F353115C}" srcOrd="2" destOrd="0" parTransId="{F1C61E93-E82D-4475-BABC-CB0616A6C9E3}" sibTransId="{7AA3667A-4704-4052-9CE6-63C338694A06}"/>
    <dgm:cxn modelId="{2FDB4D84-9D89-4B5D-9902-2071E3EDD837}" type="presOf" srcId="{2C391FD1-EBA9-4BB0-B9FE-7317A8ECCFA5}" destId="{9DE651DE-E3F8-4823-9BD2-03B3FB9C4631}" srcOrd="0" destOrd="0" presId="urn:microsoft.com/office/officeart/2005/8/layout/hList1"/>
    <dgm:cxn modelId="{7DEC9DA1-2ECB-48ED-B0A9-AEFCD617F14E}" type="presOf" srcId="{E26E9181-6322-4633-8CCD-33E5201960C7}" destId="{8F896E5C-9314-4BB5-88EC-C028CCC1A074}" srcOrd="0" destOrd="2" presId="urn:microsoft.com/office/officeart/2005/8/layout/hList1"/>
    <dgm:cxn modelId="{213A919C-B893-438C-B46A-7490003B3C19}" type="presOf" srcId="{EB8A22AC-28C8-4586-9F6C-C1F7F353115C}" destId="{7C87B998-665F-426D-8430-591EA8903705}" srcOrd="0" destOrd="0" presId="urn:microsoft.com/office/officeart/2005/8/layout/hList1"/>
    <dgm:cxn modelId="{7823C598-8C5C-4B1E-86B8-13A01A5D1F5E}" type="presOf" srcId="{023EED93-582B-4A7F-AC92-9210E76EA798}" destId="{B767B171-029C-4586-870C-0CF52AD683EA}" srcOrd="0" destOrd="0" presId="urn:microsoft.com/office/officeart/2005/8/layout/hList1"/>
    <dgm:cxn modelId="{436F4B81-AE11-408C-BA01-99508209A8E2}" type="presOf" srcId="{52304BD1-907B-4CAD-ADF4-ED1FC8982F0F}" destId="{8F896E5C-9314-4BB5-88EC-C028CCC1A074}" srcOrd="0" destOrd="1" presId="urn:microsoft.com/office/officeart/2005/8/layout/hList1"/>
    <dgm:cxn modelId="{3992120B-F8E0-4FDC-87FF-D1D93D35548B}" srcId="{D56E3C1F-0DC9-40A5-9F8A-4BC141E15F1B}" destId="{370AF0E0-9197-4B45-9B8A-F1F1394C4A7D}" srcOrd="3" destOrd="0" parTransId="{7E9C15E1-EA72-45C1-8BA3-3EDB74F6F121}" sibTransId="{1ABA9EBE-DC4C-48AF-A8D2-27170B921732}"/>
    <dgm:cxn modelId="{1479B5B9-E7D4-4962-AC49-BE183E59BC65}" srcId="{A2D6D4EC-3133-482D-B437-CB8C69879AC6}" destId="{80B9FE03-F6C1-4CF6-9E05-D9240A1A2394}" srcOrd="0" destOrd="0" parTransId="{7AD0EBD6-37EF-4159-BA8A-A4CD092D8621}" sibTransId="{A478AD7E-5E8C-4F32-B6BF-4042335B14D1}"/>
    <dgm:cxn modelId="{4A8FB309-9CD6-4783-85B2-EF3E48AEC57C}" type="presOf" srcId="{A2D6D4EC-3133-482D-B437-CB8C69879AC6}" destId="{25E55FEB-B3B4-45FC-A51A-74FE60B7F2F5}" srcOrd="0" destOrd="0" presId="urn:microsoft.com/office/officeart/2005/8/layout/hList1"/>
    <dgm:cxn modelId="{A1BBF96F-A05F-4F6F-98C9-C5435025F9D7}" srcId="{023EED93-582B-4A7F-AC92-9210E76EA798}" destId="{B2518EA4-42E0-4B1A-90F8-56937926107C}" srcOrd="0" destOrd="0" parTransId="{43A45B17-E56C-42C3-9487-144B0E7CD4C4}" sibTransId="{46843F6C-C08A-4A37-8503-77AEF8E042E3}"/>
    <dgm:cxn modelId="{B8F3C5E1-1EA1-45AD-9A3B-2AE113343E73}" type="presOf" srcId="{96594B6F-98B1-44BB-9AD0-8D1681428AF0}" destId="{FD444D2D-A2DA-4D9A-AB07-10F0CBCC193B}" srcOrd="0" destOrd="0" presId="urn:microsoft.com/office/officeart/2005/8/layout/hList1"/>
    <dgm:cxn modelId="{768A1976-B2A1-45EF-B42C-47788C4B5946}" srcId="{D56E3C1F-0DC9-40A5-9F8A-4BC141E15F1B}" destId="{03360B48-8A59-417A-997B-5E5729FF255C}" srcOrd="0" destOrd="0" parTransId="{32E659B8-9358-479B-8EEB-44653CBD4805}" sibTransId="{33BFBDDF-68FC-4E5D-876F-080EC0545498}"/>
    <dgm:cxn modelId="{A51826F6-DE7C-4D2D-860C-E45323FE2BAC}" srcId="{D56E3C1F-0DC9-40A5-9F8A-4BC141E15F1B}" destId="{52304BD1-907B-4CAD-ADF4-ED1FC8982F0F}" srcOrd="1" destOrd="0" parTransId="{0CF16CE6-973E-4120-B0D7-B2749A695132}" sibTransId="{CB173356-BBC8-4305-83AB-0D1CFC090E76}"/>
    <dgm:cxn modelId="{2D68713F-DFB2-4263-99CA-48A474DAE2B6}" type="presOf" srcId="{80B9FE03-F6C1-4CF6-9E05-D9240A1A2394}" destId="{99269B27-B6F1-4A2E-A198-CB06B8FF49C1}" srcOrd="0" destOrd="0" presId="urn:microsoft.com/office/officeart/2005/8/layout/hList1"/>
    <dgm:cxn modelId="{639659DD-6939-4EF2-9EC6-15713B28CB04}" type="presOf" srcId="{D56E3C1F-0DC9-40A5-9F8A-4BC141E15F1B}" destId="{6D0F414F-895A-4AC7-8EB2-47773A830888}" srcOrd="0" destOrd="0" presId="urn:microsoft.com/office/officeart/2005/8/layout/hList1"/>
    <dgm:cxn modelId="{CDBF1803-397B-4EDC-A11D-19AB64B45D62}" srcId="{96594B6F-98B1-44BB-9AD0-8D1681428AF0}" destId="{023EED93-582B-4A7F-AC92-9210E76EA798}" srcOrd="0" destOrd="0" parTransId="{8339714C-36D4-4738-8D10-155C87FD635B}" sibTransId="{870F820B-BF86-4CC4-82F3-F259627FDF15}"/>
    <dgm:cxn modelId="{F8609955-9F7F-4DD8-9DDA-B8CB9A4FDF25}" srcId="{EB8A22AC-28C8-4586-9F6C-C1F7F353115C}" destId="{2C391FD1-EBA9-4BB0-B9FE-7317A8ECCFA5}" srcOrd="0" destOrd="0" parTransId="{4B3DFFCA-0B7F-455B-BF48-8536BA58B1A4}" sibTransId="{0AF27373-F739-4FC4-85F0-597B32E65CF7}"/>
    <dgm:cxn modelId="{D27DCD46-096A-4C13-A52D-C1DBD071F236}" type="presOf" srcId="{03360B48-8A59-417A-997B-5E5729FF255C}" destId="{8F896E5C-9314-4BB5-88EC-C028CCC1A074}" srcOrd="0" destOrd="0" presId="urn:microsoft.com/office/officeart/2005/8/layout/hList1"/>
    <dgm:cxn modelId="{842F3C1D-AF23-4D81-BFC9-B9BA12917D94}" srcId="{A2D6D4EC-3133-482D-B437-CB8C69879AC6}" destId="{C3ADECCE-9C05-41CF-BFF2-5431122A8A34}" srcOrd="1" destOrd="0" parTransId="{FAED1B04-9860-403A-9435-273327786F04}" sibTransId="{F83F5058-5F4E-4E1B-ACAB-0845715BDD1C}"/>
    <dgm:cxn modelId="{AF4CF13C-6C21-4BE0-94F4-2D6CEE679B6C}" type="presOf" srcId="{C3ADECCE-9C05-41CF-BFF2-5431122A8A34}" destId="{99269B27-B6F1-4A2E-A198-CB06B8FF49C1}" srcOrd="0" destOrd="1" presId="urn:microsoft.com/office/officeart/2005/8/layout/hList1"/>
    <dgm:cxn modelId="{3898D782-B681-4342-B2FD-836BC19730B4}" type="presOf" srcId="{B2518EA4-42E0-4B1A-90F8-56937926107C}" destId="{A98FDF5A-898D-4840-B028-8EA832A69138}" srcOrd="0" destOrd="0" presId="urn:microsoft.com/office/officeart/2005/8/layout/hList1"/>
    <dgm:cxn modelId="{A73C30C2-832A-4608-9A9F-99DFA0F2B61E}" type="presOf" srcId="{370AF0E0-9197-4B45-9B8A-F1F1394C4A7D}" destId="{8F896E5C-9314-4BB5-88EC-C028CCC1A074}" srcOrd="0" destOrd="3" presId="urn:microsoft.com/office/officeart/2005/8/layout/hList1"/>
    <dgm:cxn modelId="{E8F12510-780B-45AB-B7D0-6C37134E8465}" srcId="{96594B6F-98B1-44BB-9AD0-8D1681428AF0}" destId="{D56E3C1F-0DC9-40A5-9F8A-4BC141E15F1B}" srcOrd="3" destOrd="0" parTransId="{EEC0D50F-AA75-4A75-84F6-2F3976FF2EBE}" sibTransId="{0F3E4A45-0D90-478B-A830-D0349AE61BCA}"/>
    <dgm:cxn modelId="{6B017567-0385-4C2F-AFAA-5D74B11DB9D4}" type="presParOf" srcId="{FD444D2D-A2DA-4D9A-AB07-10F0CBCC193B}" destId="{711D9F75-EBF9-42F8-8584-8033A5C292C0}" srcOrd="0" destOrd="0" presId="urn:microsoft.com/office/officeart/2005/8/layout/hList1"/>
    <dgm:cxn modelId="{A6FF41E9-0379-4CFF-A849-68829AF4833A}" type="presParOf" srcId="{711D9F75-EBF9-42F8-8584-8033A5C292C0}" destId="{B767B171-029C-4586-870C-0CF52AD683EA}" srcOrd="0" destOrd="0" presId="urn:microsoft.com/office/officeart/2005/8/layout/hList1"/>
    <dgm:cxn modelId="{AA0E4DBC-C72D-4F64-99B2-A4D2A33D76CD}" type="presParOf" srcId="{711D9F75-EBF9-42F8-8584-8033A5C292C0}" destId="{A98FDF5A-898D-4840-B028-8EA832A69138}" srcOrd="1" destOrd="0" presId="urn:microsoft.com/office/officeart/2005/8/layout/hList1"/>
    <dgm:cxn modelId="{A0D7AB9C-272C-46BA-8DF1-20D0B3CC5AB8}" type="presParOf" srcId="{FD444D2D-A2DA-4D9A-AB07-10F0CBCC193B}" destId="{242CDD96-10CA-4B50-850A-3EDC7BFD6F5A}" srcOrd="1" destOrd="0" presId="urn:microsoft.com/office/officeart/2005/8/layout/hList1"/>
    <dgm:cxn modelId="{FC3C9281-791D-48E1-A817-D9DC07DC01E0}" type="presParOf" srcId="{FD444D2D-A2DA-4D9A-AB07-10F0CBCC193B}" destId="{390ED6E0-EADD-4446-966C-96A841CA823B}" srcOrd="2" destOrd="0" presId="urn:microsoft.com/office/officeart/2005/8/layout/hList1"/>
    <dgm:cxn modelId="{E5F6AABB-DE53-45B6-9135-8EF3A115FB5F}" type="presParOf" srcId="{390ED6E0-EADD-4446-966C-96A841CA823B}" destId="{25E55FEB-B3B4-45FC-A51A-74FE60B7F2F5}" srcOrd="0" destOrd="0" presId="urn:microsoft.com/office/officeart/2005/8/layout/hList1"/>
    <dgm:cxn modelId="{A4374C80-2547-47D2-90A6-BBAD1136446F}" type="presParOf" srcId="{390ED6E0-EADD-4446-966C-96A841CA823B}" destId="{99269B27-B6F1-4A2E-A198-CB06B8FF49C1}" srcOrd="1" destOrd="0" presId="urn:microsoft.com/office/officeart/2005/8/layout/hList1"/>
    <dgm:cxn modelId="{8DEBC7B4-D9C2-4723-9C02-4972B4326571}" type="presParOf" srcId="{FD444D2D-A2DA-4D9A-AB07-10F0CBCC193B}" destId="{E03092D5-245E-44E7-A30C-4A91DDE426ED}" srcOrd="3" destOrd="0" presId="urn:microsoft.com/office/officeart/2005/8/layout/hList1"/>
    <dgm:cxn modelId="{283E7431-A070-44D6-BC60-D97CB7732350}" type="presParOf" srcId="{FD444D2D-A2DA-4D9A-AB07-10F0CBCC193B}" destId="{841D799C-4CB2-41CE-892E-8F86AF3CA642}" srcOrd="4" destOrd="0" presId="urn:microsoft.com/office/officeart/2005/8/layout/hList1"/>
    <dgm:cxn modelId="{DC00046A-3AB4-44D8-9C62-58D26F7A87BC}" type="presParOf" srcId="{841D799C-4CB2-41CE-892E-8F86AF3CA642}" destId="{7C87B998-665F-426D-8430-591EA8903705}" srcOrd="0" destOrd="0" presId="urn:microsoft.com/office/officeart/2005/8/layout/hList1"/>
    <dgm:cxn modelId="{7390854B-52A7-4BE8-8D72-8F46FECD9FAA}" type="presParOf" srcId="{841D799C-4CB2-41CE-892E-8F86AF3CA642}" destId="{9DE651DE-E3F8-4823-9BD2-03B3FB9C4631}" srcOrd="1" destOrd="0" presId="urn:microsoft.com/office/officeart/2005/8/layout/hList1"/>
    <dgm:cxn modelId="{7032735C-8077-4299-8D94-E2CFA9FDF13F}" type="presParOf" srcId="{FD444D2D-A2DA-4D9A-AB07-10F0CBCC193B}" destId="{B1F0949C-C6CE-41B4-8732-5D870307D05D}" srcOrd="5" destOrd="0" presId="urn:microsoft.com/office/officeart/2005/8/layout/hList1"/>
    <dgm:cxn modelId="{AD524943-637A-4ABF-BF65-FCA9AC6D9408}" type="presParOf" srcId="{FD444D2D-A2DA-4D9A-AB07-10F0CBCC193B}" destId="{3E09155A-02E4-4163-BA38-AABC7ADE2FA6}" srcOrd="6" destOrd="0" presId="urn:microsoft.com/office/officeart/2005/8/layout/hList1"/>
    <dgm:cxn modelId="{9F6ED640-14EF-430B-9E10-06604B880A8F}" type="presParOf" srcId="{3E09155A-02E4-4163-BA38-AABC7ADE2FA6}" destId="{6D0F414F-895A-4AC7-8EB2-47773A830888}" srcOrd="0" destOrd="0" presId="urn:microsoft.com/office/officeart/2005/8/layout/hList1"/>
    <dgm:cxn modelId="{83BB277B-C0B4-4A8D-8B6F-F98E492BD4DD}" type="presParOf" srcId="{3E09155A-02E4-4163-BA38-AABC7ADE2FA6}" destId="{8F896E5C-9314-4BB5-88EC-C028CCC1A0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7B171-029C-4586-870C-0CF52AD683EA}">
      <dsp:nvSpPr>
        <dsp:cNvPr id="0" name=""/>
        <dsp:cNvSpPr/>
      </dsp:nvSpPr>
      <dsp:spPr>
        <a:xfrm>
          <a:off x="4246" y="185318"/>
          <a:ext cx="255339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1968</a:t>
          </a:r>
          <a:endParaRPr lang="zh-CN" altLang="en-US" sz="29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46" y="185318"/>
        <a:ext cx="2553390" cy="835200"/>
      </dsp:txXfrm>
    </dsp:sp>
    <dsp:sp modelId="{A98FDF5A-898D-4840-B028-8EA832A69138}">
      <dsp:nvSpPr>
        <dsp:cNvPr id="0" name=""/>
        <dsp:cNvSpPr/>
      </dsp:nvSpPr>
      <dsp:spPr>
        <a:xfrm>
          <a:off x="4246" y="1020518"/>
          <a:ext cx="2553390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SLAC</a:t>
          </a: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建设</a:t>
          </a: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SPIRES</a:t>
          </a: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数据库，</a:t>
          </a: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b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提供粒子物理文献</a:t>
          </a:r>
        </a:p>
      </dsp:txBody>
      <dsp:txXfrm>
        <a:off x="4246" y="1020518"/>
        <a:ext cx="2553390" cy="3365798"/>
      </dsp:txXfrm>
    </dsp:sp>
    <dsp:sp modelId="{25E55FEB-B3B4-45FC-A51A-74FE60B7F2F5}">
      <dsp:nvSpPr>
        <dsp:cNvPr id="0" name=""/>
        <dsp:cNvSpPr/>
      </dsp:nvSpPr>
      <dsp:spPr>
        <a:xfrm>
          <a:off x="2915111" y="185318"/>
          <a:ext cx="255339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1991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915111" y="185318"/>
        <a:ext cx="2553390" cy="835200"/>
      </dsp:txXfrm>
    </dsp:sp>
    <dsp:sp modelId="{99269B27-B6F1-4A2E-A198-CB06B8FF49C1}">
      <dsp:nvSpPr>
        <dsp:cNvPr id="0" name=""/>
        <dsp:cNvSpPr/>
      </dsp:nvSpPr>
      <dsp:spPr>
        <a:xfrm>
          <a:off x="2915111" y="1020518"/>
          <a:ext cx="2553390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北美</a:t>
          </a: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第一个网站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全球第一个联网的数据库</a:t>
          </a:r>
        </a:p>
      </dsp:txBody>
      <dsp:txXfrm>
        <a:off x="2915111" y="1020518"/>
        <a:ext cx="2553390" cy="3365798"/>
      </dsp:txXfrm>
    </dsp:sp>
    <dsp:sp modelId="{7C87B998-665F-426D-8430-591EA8903705}">
      <dsp:nvSpPr>
        <dsp:cNvPr id="0" name=""/>
        <dsp:cNvSpPr/>
      </dsp:nvSpPr>
      <dsp:spPr>
        <a:xfrm>
          <a:off x="5825976" y="185318"/>
          <a:ext cx="255339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2007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825976" y="185318"/>
        <a:ext cx="2553390" cy="835200"/>
      </dsp:txXfrm>
    </dsp:sp>
    <dsp:sp modelId="{9DE651DE-E3F8-4823-9BD2-03B3FB9C4631}">
      <dsp:nvSpPr>
        <dsp:cNvPr id="0" name=""/>
        <dsp:cNvSpPr/>
      </dsp:nvSpPr>
      <dsp:spPr>
        <a:xfrm>
          <a:off x="5825976" y="1020518"/>
          <a:ext cx="2553390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SPIRES</a:t>
          </a:r>
          <a:b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升级为</a:t>
          </a:r>
          <a:r>
            <a:rPr lang="en-US" altLang="zh-CN" sz="2900" b="1" kern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INSPIRE</a:t>
          </a:r>
          <a:endParaRPr lang="zh-CN" altLang="en-US" sz="2900" b="1" kern="1200" dirty="0">
            <a:solidFill>
              <a:schemeClr val="accent1">
                <a:lumMod val="7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25976" y="1020518"/>
        <a:ext cx="2553390" cy="3365798"/>
      </dsp:txXfrm>
    </dsp:sp>
    <dsp:sp modelId="{6D0F414F-895A-4AC7-8EB2-47773A830888}">
      <dsp:nvSpPr>
        <dsp:cNvPr id="0" name=""/>
        <dsp:cNvSpPr/>
      </dsp:nvSpPr>
      <dsp:spPr>
        <a:xfrm>
          <a:off x="8736842" y="185318"/>
          <a:ext cx="2553390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2021</a:t>
          </a:r>
          <a:endParaRPr lang="zh-CN" altLang="en-US" sz="2900" b="1" kern="1200" dirty="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8736842" y="185318"/>
        <a:ext cx="2553390" cy="835200"/>
      </dsp:txXfrm>
    </dsp:sp>
    <dsp:sp modelId="{8F896E5C-9314-4BB5-88EC-C028CCC1A074}">
      <dsp:nvSpPr>
        <dsp:cNvPr id="0" name=""/>
        <dsp:cNvSpPr/>
      </dsp:nvSpPr>
      <dsp:spPr>
        <a:xfrm>
          <a:off x="8736842" y="1020518"/>
          <a:ext cx="2553390" cy="33657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新一代</a:t>
          </a:r>
          <a:r>
            <a:rPr lang="en-US" altLang="zh-CN" sz="22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INSPIRE</a:t>
          </a:r>
          <a:endParaRPr lang="zh-CN" altLang="en-US" sz="2200" b="1" kern="1200" dirty="0">
            <a:solidFill>
              <a:schemeClr val="accent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现代软件工程技术、具有高能扩展性</a:t>
          </a:r>
          <a:endParaRPr lang="en-US" altLang="zh-CN" sz="1700" b="1" kern="12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方便未来引入新的功能</a:t>
          </a:r>
          <a:endParaRPr lang="en-US" altLang="zh-CN" sz="1700" b="1" kern="12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审视现有实践的另一视角</a:t>
          </a:r>
        </a:p>
      </dsp:txBody>
      <dsp:txXfrm>
        <a:off x="8736842" y="1020518"/>
        <a:ext cx="2553390" cy="336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ABE1-302E-4DB8-A116-724E803C37BB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5945-E9AC-4AB3-8DF7-A04D4717C8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大家好</a:t>
            </a:r>
            <a:r>
              <a:rPr lang="zh-CN" altLang="en-US" dirty="0" smtClean="0"/>
              <a:t>！很荣幸参加</a:t>
            </a:r>
            <a:r>
              <a:rPr lang="en-US" altLang="zh-CN" dirty="0" smtClean="0"/>
              <a:t>100</a:t>
            </a:r>
            <a:r>
              <a:rPr lang="zh-CN" altLang="en-US" dirty="0" smtClean="0"/>
              <a:t>期活动，</a:t>
            </a:r>
            <a:r>
              <a:rPr lang="en-US" altLang="zh-CN" dirty="0" smtClean="0"/>
              <a:t>21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月参加过线上报告，代表</a:t>
            </a:r>
            <a:r>
              <a:rPr lang="zh-CN" altLang="en-US" dirty="0"/>
              <a:t>团队介绍新版</a:t>
            </a:r>
            <a:r>
              <a:rPr lang="en-US" altLang="zh-CN" dirty="0"/>
              <a:t>INSPIRE</a:t>
            </a:r>
            <a:r>
              <a:rPr lang="zh-CN" altLang="en-US" dirty="0"/>
              <a:t>。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5945-E9AC-4AB3-8DF7-A04D4717C8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这个报告不是教大家怎么用</a:t>
            </a:r>
            <a:r>
              <a:rPr lang="en-US" altLang="zh-CN" dirty="0"/>
              <a:t>INSPIRE</a:t>
            </a:r>
            <a:r>
              <a:rPr lang="zh-CN" altLang="en-US" dirty="0"/>
              <a:t>的，因为它的使用实在太简单了。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新版今年</a:t>
            </a:r>
            <a:r>
              <a:rPr lang="en-US" altLang="zh-CN" dirty="0"/>
              <a:t>7</a:t>
            </a:r>
            <a:r>
              <a:rPr lang="zh-CN" altLang="en-US" dirty="0"/>
              <a:t>月正式上线以来，改进了一些功能，同时也暴漏出一些问题，所以今天的报告目的是增进大家对</a:t>
            </a:r>
            <a:r>
              <a:rPr lang="en-US" altLang="zh-CN" dirty="0"/>
              <a:t>INSPIRE</a:t>
            </a:r>
            <a:r>
              <a:rPr lang="zh-CN" altLang="en-US" dirty="0"/>
              <a:t>的了解，希望听到各位老师的反馈，从而改进这个数据库。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5945-E9AC-4AB3-8DF7-A04D4717C8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489B-9EA3-429F-B6C0-08EADDF038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https://inspirehep.net/literature/1093266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15945-E9AC-4AB3-8DF7-A04D4717C8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26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" y="7670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98120" y="1468170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58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3D2F-EDBE-4F99-83C8-DFFF017208E5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0055" y="99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055" y="1559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9E83-EC18-4DE1-B09A-2BC6B1C8BF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98" descr="Untitled-25"/>
          <p:cNvPicPr>
            <a:picLocks noChangeAspect="1" noChangeArrowheads="1"/>
          </p:cNvPicPr>
          <p:nvPr userDrawn="1"/>
        </p:nvPicPr>
        <p:blipFill>
          <a:blip r:embed="rId1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" y="6326505"/>
            <a:ext cx="5715009" cy="4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6"/>
          <p:cNvSpPr>
            <a:spLocks noChangeArrowheads="1"/>
          </p:cNvSpPr>
          <p:nvPr userDrawn="1"/>
        </p:nvSpPr>
        <p:spPr bwMode="gray">
          <a:xfrm>
            <a:off x="158060" y="6407292"/>
            <a:ext cx="3085855" cy="2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CN" altLang="en-US" sz="15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第二届强子物理新发展</a:t>
            </a:r>
            <a:r>
              <a:rPr lang="zh-CN" altLang="en-US" sz="15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研讨会暨强</a:t>
            </a:r>
            <a:r>
              <a:rPr lang="zh-CN" altLang="en-US" sz="15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子物理在线论坛</a:t>
            </a:r>
            <a:r>
              <a:rPr lang="en-US" altLang="zh-CN" sz="15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  <a:r>
              <a:rPr lang="zh-CN" altLang="en-US" sz="15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期特别活动</a:t>
            </a:r>
            <a:endParaRPr lang="zh-CN" altLang="en-US" sz="15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ysics.aps.org/articles/large_image/f1/10.1103/Physics.6.69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aps.org/articles/large_image/f1/10.1103/Physics.6.69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5954" y="2282508"/>
            <a:ext cx="9704438" cy="140458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高能物理学术信息平台</a:t>
            </a:r>
            <a:r>
              <a:rPr lang="en-US" altLang="zh-CN" dirty="0" smtClean="0">
                <a:solidFill>
                  <a:schemeClr val="bg1"/>
                </a:solidFill>
              </a:rPr>
              <a:t>INSPIRE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3947" y="4039585"/>
            <a:ext cx="11148453" cy="209052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INSPIRE</a:t>
            </a:r>
            <a:r>
              <a:rPr lang="zh-CN" altLang="en-US" sz="2000" dirty="0">
                <a:solidFill>
                  <a:schemeClr val="bg1"/>
                </a:solidFill>
              </a:rPr>
              <a:t>合作组高能所团队</a:t>
            </a:r>
            <a:r>
              <a:rPr lang="zh-CN" altLang="en-US" sz="2000" dirty="0"/>
              <a:t>：</a:t>
            </a:r>
            <a:r>
              <a:rPr lang="zh-CN" altLang="en-US" sz="2000" dirty="0" smtClean="0"/>
              <a:t>于健、刘瑞荣</a:t>
            </a:r>
            <a:r>
              <a:rPr lang="zh-CN" altLang="en-US" sz="2000" dirty="0">
                <a:solidFill>
                  <a:schemeClr val="bg1"/>
                </a:solidFill>
              </a:rPr>
              <a:t>、刘淑梅、翁硕</a:t>
            </a:r>
            <a:r>
              <a:rPr lang="zh-CN" altLang="en-US" sz="2000" dirty="0" smtClean="0">
                <a:solidFill>
                  <a:schemeClr val="bg1"/>
                </a:solidFill>
              </a:rPr>
              <a:t>、</a:t>
            </a:r>
            <a:r>
              <a:rPr lang="zh-CN" altLang="en-US" sz="2000" u="sng" dirty="0"/>
              <a:t>江亚欧</a:t>
            </a:r>
            <a:r>
              <a:rPr lang="zh-CN" altLang="en-US" sz="2000" dirty="0"/>
              <a:t>、姜法</a:t>
            </a:r>
            <a:r>
              <a:rPr lang="zh-CN" altLang="en-US" sz="2000" dirty="0" smtClean="0">
                <a:solidFill>
                  <a:schemeClr val="bg1"/>
                </a:solidFill>
              </a:rPr>
              <a:t>宇</a:t>
            </a:r>
            <a:r>
              <a:rPr lang="en-US" altLang="zh-CN" sz="2000" dirty="0">
                <a:solidFill>
                  <a:schemeClr val="bg1"/>
                </a:solidFill>
              </a:rPr>
              <a:t/>
            </a:r>
            <a:br>
              <a:rPr lang="en-US" altLang="zh-CN" sz="2000" dirty="0">
                <a:solidFill>
                  <a:schemeClr val="bg1"/>
                </a:solidFill>
              </a:rPr>
            </a:br>
            <a:r>
              <a:rPr lang="zh-CN" altLang="en-US" sz="2000" dirty="0">
                <a:solidFill>
                  <a:schemeClr val="bg1"/>
                </a:solidFill>
              </a:rPr>
              <a:t>致谢文献信息部：赵春梅、郑文莉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/>
              <a:t>2024-07-01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-1059"/>
            <a:ext cx="12192000" cy="685796"/>
            <a:chOff x="0" y="-1059"/>
            <a:chExt cx="12192000" cy="68579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764" y="-1059"/>
              <a:ext cx="10403236" cy="685796"/>
            </a:xfrm>
            <a:prstGeom prst="rect">
              <a:avLst/>
            </a:prstGeom>
          </p:spPr>
        </p:pic>
        <p:pic>
          <p:nvPicPr>
            <p:cNvPr id="11" name="Google Shape;64;p15" descr="INSPIRE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788764" cy="6847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大亚湾中微子实验新发现的中微子振荡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3994" y="967586"/>
            <a:ext cx="2667259" cy="3353558"/>
            <a:chOff x="1568451" y="879475"/>
            <a:chExt cx="3203575" cy="4095750"/>
          </a:xfrm>
        </p:grpSpPr>
        <p:pic>
          <p:nvPicPr>
            <p:cNvPr id="17" name="图片 4" descr="1287.full000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451" y="879475"/>
              <a:ext cx="3203575" cy="4095750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1597816" y="949349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Science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58026" y="964868"/>
            <a:ext cx="2157912" cy="3080622"/>
            <a:chOff x="8300539" y="593694"/>
            <a:chExt cx="2157912" cy="3080622"/>
          </a:xfrm>
        </p:grpSpPr>
        <p:pic>
          <p:nvPicPr>
            <p:cNvPr id="19" name="图片 7" descr="Neutrino oscillations measured with record precision _ Nature News &amp; Comme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539" y="593694"/>
              <a:ext cx="2157912" cy="3080622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8892399" y="879742"/>
              <a:ext cx="1207064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Nature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67668" y="967586"/>
            <a:ext cx="2459038" cy="3479800"/>
            <a:chOff x="4845050" y="938213"/>
            <a:chExt cx="2459038" cy="3479800"/>
          </a:xfrm>
        </p:grpSpPr>
        <p:pic>
          <p:nvPicPr>
            <p:cNvPr id="20" name="图片 8" descr="Physics.5.4700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938213"/>
              <a:ext cx="2459038" cy="347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5545878" y="1144007"/>
              <a:ext cx="1758210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APS Physics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8095" y="3429000"/>
            <a:ext cx="2238731" cy="2614523"/>
            <a:chOff x="1429765" y="3196338"/>
            <a:chExt cx="2148663" cy="2819133"/>
          </a:xfrm>
        </p:grpSpPr>
        <p:pic>
          <p:nvPicPr>
            <p:cNvPr id="18" name="图片 5" descr="【physicstoday】Reactor experiment reveals neutrino oscillation’s third mixing angle000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765" y="3196338"/>
              <a:ext cx="2148663" cy="2819133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1469463" y="3823987"/>
              <a:ext cx="1727200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Physics Today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88137" y="964868"/>
            <a:ext cx="2008458" cy="3519856"/>
            <a:chOff x="4918240" y="2913392"/>
            <a:chExt cx="1924050" cy="3698875"/>
          </a:xfrm>
        </p:grpSpPr>
        <p:pic>
          <p:nvPicPr>
            <p:cNvPr id="25" name="图片 14" descr="tt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240" y="2913392"/>
              <a:ext cx="1924050" cy="369887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5001024" y="3023576"/>
              <a:ext cx="1758482" cy="38811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Discovery News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795644" y="967208"/>
            <a:ext cx="2157913" cy="3043887"/>
            <a:chOff x="9837096" y="870027"/>
            <a:chExt cx="2157913" cy="304388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096" y="879742"/>
              <a:ext cx="2157913" cy="303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10337976" y="870027"/>
              <a:ext cx="1650192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latin typeface="Arial Narrow" panose="020B0606020202030204" pitchFamily="34" charset="0"/>
                  <a:ea typeface="宋体" panose="02010600030101010101" pitchFamily="2" charset="-122"/>
                </a:rPr>
                <a:t>The Economist</a:t>
              </a:r>
              <a:endParaRPr lang="zh-CN" alt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2967668" y="3470532"/>
            <a:ext cx="8429625" cy="255454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0000"/>
              <a:buFont typeface="Wingdings" panose="05000000000000000000" pitchFamily="2" charset="2"/>
              <a:buChar char="u"/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1" lang="en-US" altLang="zh-CN" sz="3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大亚湾合作组发现大的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1-3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代中微子混合，并精确测量中微子混合角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2000609000000000000"/>
              </a:rPr>
              <a:t></a:t>
            </a:r>
            <a:r>
              <a:rPr kumimoji="1" lang="en-US" altLang="zh-CN" sz="3200" baseline="-250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2000609000000000000"/>
              </a:rPr>
              <a:t>13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2000609000000000000"/>
              </a:rPr>
              <a:t>；被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Science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评为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kumimoji="1"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1" lang="zh-CN" altLang="en-US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大突破性进展之一</a:t>
            </a:r>
            <a:endParaRPr kumimoji="1" lang="en-US" altLang="zh-CN" sz="3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1" lang="zh-CN" altLang="en-US" sz="3200" b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91" y="124181"/>
            <a:ext cx="11614633" cy="85903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大亚湾中微子实验新发现的中微子振荡论文引用数量对比</a:t>
            </a:r>
            <a:endParaRPr lang="en-US" dirty="0"/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1" y="1433913"/>
            <a:ext cx="4188490" cy="2173598"/>
          </a:xfrm>
          <a:prstGeom prst="rect">
            <a:avLst/>
          </a:prstGeom>
        </p:spPr>
      </p:pic>
      <p:sp>
        <p:nvSpPr>
          <p:cNvPr id="5" name="矩形 5"/>
          <p:cNvSpPr/>
          <p:nvPr/>
        </p:nvSpPr>
        <p:spPr>
          <a:xfrm>
            <a:off x="196991" y="954012"/>
            <a:ext cx="1104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引用率趋势对比图片来源：曹俊科学网博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 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http://blog.sciencenet.cn/blog-296183-824267.html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6360" y="3779636"/>
            <a:ext cx="3834581" cy="2169825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INSPIRE</a:t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被引</a:t>
            </a:r>
            <a:r>
              <a:rPr lang="zh-CN" altLang="en-US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频次</a:t>
            </a:r>
            <a:r>
              <a:rPr lang="en-US" altLang="zh-CN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2907</a:t>
            </a:r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7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WOS-SCI</a:t>
            </a:r>
            <a: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被引</a:t>
            </a:r>
            <a:r>
              <a:rPr lang="zh-CN" altLang="en-US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频次</a:t>
            </a:r>
            <a:r>
              <a:rPr lang="en-US" altLang="zh-CN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1756</a:t>
            </a:r>
            <a:endParaRPr lang="en-US" altLang="en-US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419" y="1433913"/>
            <a:ext cx="7625185" cy="21735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91" y="3734400"/>
            <a:ext cx="7763182" cy="2514922"/>
          </a:xfrm>
          <a:prstGeom prst="rect">
            <a:avLst/>
          </a:prstGeom>
        </p:spPr>
      </p:pic>
      <p:sp>
        <p:nvSpPr>
          <p:cNvPr id="10" name="矩形 5">
            <a:extLst>
              <a:ext uri="{FF2B5EF4-FFF2-40B4-BE49-F238E27FC236}">
                <a16:creationId xmlns:a16="http://schemas.microsoft.com/office/drawing/2014/main" id="{343279A2-F873-4D5A-B0E9-002622865377}"/>
              </a:ext>
            </a:extLst>
          </p:cNvPr>
          <p:cNvSpPr/>
          <p:nvPr/>
        </p:nvSpPr>
        <p:spPr>
          <a:xfrm>
            <a:off x="9578319" y="6161836"/>
            <a:ext cx="22333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检索日期：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2024-7-1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8098" y="2059472"/>
            <a:ext cx="204414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9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收录时间：</a:t>
            </a:r>
            <a:endParaRPr lang="en-US" altLang="zh-CN" sz="29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9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2012-03-08</a:t>
            </a:r>
            <a:endParaRPr lang="zh-CN" altLang="en-US" sz="29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66181" y="5264437"/>
            <a:ext cx="206017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9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收录时间</a:t>
            </a:r>
            <a:r>
              <a:rPr lang="zh-CN" altLang="en-US" sz="29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9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9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2012-04-23</a:t>
            </a:r>
            <a:endParaRPr lang="zh-CN" altLang="en-US" sz="29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1543" y="4343236"/>
            <a:ext cx="5934638" cy="1498151"/>
            <a:chOff x="1777422" y="2111432"/>
            <a:chExt cx="7980218" cy="3782289"/>
          </a:xfrm>
        </p:grpSpPr>
        <p:grpSp>
          <p:nvGrpSpPr>
            <p:cNvPr id="13" name="Group 5"/>
            <p:cNvGrpSpPr/>
            <p:nvPr/>
          </p:nvGrpSpPr>
          <p:grpSpPr>
            <a:xfrm>
              <a:off x="1777422" y="2111432"/>
              <a:ext cx="7980218" cy="3782289"/>
              <a:chOff x="2571403" y="1002119"/>
              <a:chExt cx="5486401" cy="2200360"/>
            </a:xfrm>
          </p:grpSpPr>
          <p:pic>
            <p:nvPicPr>
              <p:cNvPr id="15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1403" y="1945179"/>
                <a:ext cx="5486400" cy="457200"/>
              </a:xfrm>
              <a:prstGeom prst="rect">
                <a:avLst/>
              </a:prstGeom>
            </p:spPr>
          </p:pic>
          <p:pic>
            <p:nvPicPr>
              <p:cNvPr id="16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1404" y="2402379"/>
                <a:ext cx="5486400" cy="800100"/>
              </a:xfrm>
              <a:prstGeom prst="rect">
                <a:avLst/>
              </a:prstGeom>
            </p:spPr>
          </p:pic>
          <p:pic>
            <p:nvPicPr>
              <p:cNvPr id="17" name="Pictur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1404" y="1002119"/>
                <a:ext cx="5486400" cy="971550"/>
              </a:xfrm>
              <a:prstGeom prst="rect">
                <a:avLst/>
              </a:prstGeom>
            </p:spPr>
          </p:pic>
        </p:grpSp>
        <p:sp>
          <p:nvSpPr>
            <p:cNvPr id="14" name="矩形 10"/>
            <p:cNvSpPr/>
            <p:nvPr/>
          </p:nvSpPr>
          <p:spPr>
            <a:xfrm>
              <a:off x="2925897" y="3558674"/>
              <a:ext cx="6688309" cy="59125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21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高能物理数据库</a:t>
              </a:r>
              <a:r>
                <a:rPr lang="en-US" altLang="zh-CN" sz="21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INSPIRE</a:t>
              </a:r>
              <a:r>
                <a:rPr lang="zh-CN" altLang="en-US" sz="21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记录他引次数为</a:t>
              </a:r>
              <a:r>
                <a:rPr lang="en-US" altLang="zh-CN" sz="21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1313</a:t>
              </a:r>
              <a:r>
                <a:rPr lang="zh-CN" altLang="en-US" sz="21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en-US" altLang="en-US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 </a:t>
            </a:r>
            <a:r>
              <a:rPr lang="en-US" altLang="zh-CN" dirty="0"/>
              <a:t>SPIRES </a:t>
            </a:r>
            <a:r>
              <a:rPr lang="zh-CN" altLang="en-US" dirty="0"/>
              <a:t>到</a:t>
            </a:r>
            <a:r>
              <a:rPr lang="en-US" altLang="zh-CN" dirty="0"/>
              <a:t> INSPIRE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366134" y="1410308"/>
          <a:ext cx="11294479" cy="45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46458" y="121274"/>
            <a:ext cx="11614633" cy="8590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</a:rPr>
              <a:t>INSPIRE can help— </a:t>
            </a:r>
            <a:r>
              <a:rPr lang="en-US" altLang="zh-CN" sz="2800" b="1" dirty="0" err="1">
                <a:solidFill>
                  <a:srgbClr val="FFFF00"/>
                </a:solidFill>
              </a:rPr>
              <a:t>LHc</a:t>
            </a:r>
            <a:r>
              <a:rPr lang="en-US" altLang="zh-CN" sz="2800" b="1" cap="none" dirty="0" err="1">
                <a:solidFill>
                  <a:srgbClr val="FFFF00"/>
                </a:solidFill>
              </a:rPr>
              <a:t>b</a:t>
            </a:r>
            <a:r>
              <a:rPr lang="zh-CN" altLang="en-US" sz="2800" b="1" cap="none" dirty="0">
                <a:solidFill>
                  <a:srgbClr val="FFFF00"/>
                </a:solidFill>
              </a:rPr>
              <a:t>中国组发现重味五夸克态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011" y="1427282"/>
            <a:ext cx="3186713" cy="2635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6" y="1389917"/>
            <a:ext cx="3267687" cy="26811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02" y="1535775"/>
            <a:ext cx="1651219" cy="1492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69" y="2070447"/>
            <a:ext cx="2381231" cy="1465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6458" y="906449"/>
            <a:ext cx="3743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</a:rPr>
              <a:t>LHCb</a:t>
            </a:r>
            <a:r>
              <a:rPr lang="en-US" altLang="zh-CN" sz="2000" b="1" dirty="0">
                <a:solidFill>
                  <a:schemeClr val="bg1"/>
                </a:solidFill>
              </a:rPr>
              <a:t>, PRL 115 (2015) 072001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4250" y="885666"/>
            <a:ext cx="375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</a:rPr>
              <a:t>LHCb</a:t>
            </a:r>
            <a:r>
              <a:rPr lang="en-US" altLang="zh-CN" sz="2000" b="1" dirty="0">
                <a:solidFill>
                  <a:schemeClr val="bg1"/>
                </a:solidFill>
              </a:rPr>
              <a:t>, PRL</a:t>
            </a:r>
            <a:r>
              <a:rPr lang="zh-CN" altLang="zh-CN" sz="2000" b="1" dirty="0">
                <a:solidFill>
                  <a:schemeClr val="bg1"/>
                </a:solidFill>
              </a:rPr>
              <a:t> 122 (2019) 222001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6407" y="4238774"/>
            <a:ext cx="75216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INSPIRE can help: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What is the status of the </a:t>
            </a:r>
            <a:r>
              <a:rPr lang="en-US" altLang="zh-CN" sz="2000" b="1" dirty="0" err="1">
                <a:solidFill>
                  <a:schemeClr val="bg1"/>
                </a:solidFill>
              </a:rPr>
              <a:t>pentaquark</a:t>
            </a:r>
            <a:r>
              <a:rPr lang="en-US" altLang="zh-CN" sz="2000" b="1" dirty="0">
                <a:solidFill>
                  <a:schemeClr val="bg1"/>
                </a:solidFill>
              </a:rPr>
              <a:t> studies?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Who are working in this field?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What have been done to interpret the experimental data? 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What could be further developed in the future?</a:t>
            </a:r>
          </a:p>
          <a:p>
            <a:pPr marL="342900" indent="-342900">
              <a:buAutoNum type="arabicParenR"/>
            </a:pPr>
            <a:r>
              <a:rPr lang="en-US" altLang="zh-CN" sz="2000" b="1" dirty="0">
                <a:solidFill>
                  <a:schemeClr val="bg1"/>
                </a:solidFill>
              </a:rPr>
              <a:t>…</a:t>
            </a:r>
          </a:p>
          <a:p>
            <a:pPr marL="342900" indent="-342900">
              <a:buAutoNum type="arabicParenR"/>
            </a:pP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思想气泡: 云 13"/>
          <p:cNvSpPr/>
          <p:nvPr/>
        </p:nvSpPr>
        <p:spPr>
          <a:xfrm>
            <a:off x="9329196" y="520861"/>
            <a:ext cx="2643120" cy="124037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What is </a:t>
            </a:r>
            <a:r>
              <a:rPr lang="en-US" altLang="zh-CN" sz="2000" b="1" dirty="0" err="1">
                <a:solidFill>
                  <a:srgbClr val="FF0000"/>
                </a:solidFill>
              </a:rPr>
              <a:t>pentaquark</a:t>
            </a:r>
            <a:r>
              <a:rPr lang="en-US" altLang="zh-CN" sz="2000" b="1" dirty="0">
                <a:solidFill>
                  <a:srgbClr val="FF0000"/>
                </a:solidFill>
              </a:rPr>
              <a:t>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93" y="4464991"/>
            <a:ext cx="4085322" cy="20426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800199" y="3838664"/>
            <a:ext cx="3895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FFFF00"/>
                </a:solidFill>
              </a:rPr>
              <a:t>APS Physics 2015 Highlights</a:t>
            </a:r>
            <a:endParaRPr lang="zh-CN" alt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热点文献：</a:t>
            </a:r>
            <a:r>
              <a:rPr lang="en-US" altLang="zh-CN" sz="2700" dirty="0" err="1"/>
              <a:t>LHCb</a:t>
            </a:r>
            <a:endParaRPr lang="zh-CN" altLang="en-US" sz="27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A3B7A7-986D-4F4C-B031-27913E1A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3" y="1461057"/>
            <a:ext cx="10858408" cy="347340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8103585-3E67-4E76-946E-016FD3F7751E}"/>
              </a:ext>
            </a:extLst>
          </p:cNvPr>
          <p:cNvSpPr/>
          <p:nvPr/>
        </p:nvSpPr>
        <p:spPr>
          <a:xfrm>
            <a:off x="5455920" y="5697596"/>
            <a:ext cx="66230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</a:rPr>
              <a:t>更多</a:t>
            </a:r>
            <a:r>
              <a:rPr lang="en-US" altLang="zh-CN" sz="1700" dirty="0" smtClean="0">
                <a:solidFill>
                  <a:schemeClr val="bg1"/>
                </a:solidFill>
              </a:rPr>
              <a:t>:</a:t>
            </a:r>
          </a:p>
          <a:p>
            <a:r>
              <a:rPr lang="zh-CN" altLang="en-US" sz="1700" dirty="0" smtClean="0">
                <a:solidFill>
                  <a:schemeClr val="bg1"/>
                </a:solidFill>
              </a:rPr>
              <a:t>https</a:t>
            </a:r>
            <a:r>
              <a:rPr lang="zh-CN" altLang="en-US" sz="1700" dirty="0">
                <a:solidFill>
                  <a:schemeClr val="bg1"/>
                </a:solidFill>
              </a:rPr>
              <a:t>://inspirehep.net/help/knowledge-base/inspire-paper-search/</a:t>
            </a:r>
            <a:endParaRPr lang="en-US" altLang="zh-CN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B6D14-9C6D-4800-B281-2C2C5432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热点文献：</a:t>
            </a:r>
            <a:r>
              <a:rPr lang="en-US" altLang="zh-CN" sz="2700" dirty="0" err="1"/>
              <a:t>LHCb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DADECA-8335-4D0A-A764-D01DDFFD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897548"/>
            <a:ext cx="7084541" cy="51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F0178F-8344-4B7F-83CB-5C0876CA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80" y="933915"/>
            <a:ext cx="6697378" cy="5279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了解前沿研究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4" y="3579223"/>
            <a:ext cx="2972805" cy="2458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84" y="980306"/>
            <a:ext cx="2951828" cy="242198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3633738" y="2029097"/>
            <a:ext cx="574765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9148228">
            <a:off x="3726579" y="3579223"/>
            <a:ext cx="574765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103585-3E67-4E76-946E-016FD3F7751E}"/>
              </a:ext>
            </a:extLst>
          </p:cNvPr>
          <p:cNvSpPr/>
          <p:nvPr/>
        </p:nvSpPr>
        <p:spPr>
          <a:xfrm>
            <a:off x="5588317" y="6213790"/>
            <a:ext cx="66230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</a:rPr>
              <a:t>更多</a:t>
            </a:r>
            <a:r>
              <a:rPr lang="en-US" altLang="zh-CN" sz="1700" dirty="0" smtClean="0">
                <a:solidFill>
                  <a:schemeClr val="bg1"/>
                </a:solidFill>
              </a:rPr>
              <a:t>:</a:t>
            </a:r>
          </a:p>
          <a:p>
            <a:r>
              <a:rPr lang="zh-CN" altLang="en-US" sz="1700" dirty="0" smtClean="0">
                <a:solidFill>
                  <a:schemeClr val="bg1"/>
                </a:solidFill>
              </a:rPr>
              <a:t>https</a:t>
            </a:r>
            <a:r>
              <a:rPr lang="zh-CN" altLang="en-US" sz="1700" dirty="0">
                <a:solidFill>
                  <a:schemeClr val="bg1"/>
                </a:solidFill>
              </a:rPr>
              <a:t>://inspirehep.net/help/knowledge-base/inspire-paper-search/</a:t>
            </a:r>
            <a:endParaRPr lang="en-US" altLang="zh-CN" sz="1700" dirty="0">
              <a:solidFill>
                <a:schemeClr val="bg1"/>
              </a:solidFill>
            </a:endParaRPr>
          </a:p>
        </p:txBody>
      </p:sp>
      <p:sp>
        <p:nvSpPr>
          <p:cNvPr id="11" name="矩形 4">
            <a:extLst>
              <a:ext uri="{FF2B5EF4-FFF2-40B4-BE49-F238E27FC236}">
                <a16:creationId xmlns:a16="http://schemas.microsoft.com/office/drawing/2014/main" id="{BC1847C8-484D-4068-BB9A-E35878388E4F}"/>
              </a:ext>
            </a:extLst>
          </p:cNvPr>
          <p:cNvSpPr/>
          <p:nvPr/>
        </p:nvSpPr>
        <p:spPr>
          <a:xfrm>
            <a:off x="7037879" y="450420"/>
            <a:ext cx="24400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SPIRES-style</a:t>
            </a:r>
            <a:endParaRPr lang="zh-CN" altLang="en-US" sz="28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88DBBD44-6E75-4BE7-B8E3-71B4EAD04D0A}"/>
              </a:ext>
            </a:extLst>
          </p:cNvPr>
          <p:cNvSpPr/>
          <p:nvPr/>
        </p:nvSpPr>
        <p:spPr>
          <a:xfrm>
            <a:off x="8032673" y="2394858"/>
            <a:ext cx="3921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Invenio</a:t>
            </a:r>
            <a:r>
              <a:rPr lang="en-US" altLang="zh-CN" sz="2800" b="1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keyword style</a:t>
            </a:r>
            <a:endParaRPr lang="zh-CN" altLang="en-US" sz="2800" b="1" cap="none" spc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7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n w="0"/>
                <a:solidFill>
                  <a:srgbClr val="FFFF00"/>
                </a:solidFill>
              </a:rPr>
              <a:t>BESIII</a:t>
            </a:r>
            <a:r>
              <a:rPr lang="zh-CN" altLang="en-US" cap="none" dirty="0">
                <a:ln w="0"/>
                <a:solidFill>
                  <a:srgbClr val="FFFF00"/>
                </a:solidFill>
              </a:rPr>
              <a:t>合作组发现</a:t>
            </a:r>
            <a:r>
              <a:rPr lang="en-US" altLang="zh-CN" cap="none" dirty="0" err="1">
                <a:ln w="0"/>
                <a:solidFill>
                  <a:srgbClr val="FFFF00"/>
                </a:solidFill>
              </a:rPr>
              <a:t>Zc</a:t>
            </a:r>
            <a:r>
              <a:rPr lang="en-US" altLang="zh-CN" cap="none" dirty="0">
                <a:ln w="0"/>
                <a:solidFill>
                  <a:srgbClr val="FFFF00"/>
                </a:solidFill>
              </a:rPr>
              <a:t>(3900)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3" descr="C:\Users\user\Desktop\捕获-wi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386263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捕获-swan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15" y="889000"/>
            <a:ext cx="5707063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user\Desktop\捕获-liveSci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55" y="2570147"/>
            <a:ext cx="40163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捕获-Newscientis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30" y="2528094"/>
            <a:ext cx="5256213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igure 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918" y="889000"/>
            <a:ext cx="174942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/>
          <p:nvPr/>
        </p:nvSpPr>
        <p:spPr>
          <a:xfrm>
            <a:off x="1853134" y="3750555"/>
            <a:ext cx="805656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美国物理学会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《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物理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》2013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年国际物理学领域十一项重要成果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之首</a:t>
            </a:r>
            <a:r>
              <a:rPr lang="zh-CN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2013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年度“中国百篇最具影响国际学术论文”；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2013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年度“中国科学十大进展”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83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26" y="921774"/>
            <a:ext cx="8832898" cy="519629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0F478BF-470B-40C0-AFA5-01C667CA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91" y="121274"/>
            <a:ext cx="11870248" cy="859032"/>
          </a:xfrm>
        </p:spPr>
        <p:txBody>
          <a:bodyPr>
            <a:normAutofit fontScale="90000"/>
          </a:bodyPr>
          <a:lstStyle/>
          <a:p>
            <a:r>
              <a:rPr lang="en-US" altLang="zh-CN" cap="none" dirty="0">
                <a:ln w="0"/>
              </a:rPr>
              <a:t>INSPIRE CAN HELP— </a:t>
            </a:r>
            <a:r>
              <a:rPr lang="en-US" altLang="zh-CN" sz="4400" cap="none" dirty="0">
                <a:ln w="0"/>
                <a:solidFill>
                  <a:srgbClr val="FFFF00"/>
                </a:solidFill>
              </a:rPr>
              <a:t>BESIII</a:t>
            </a:r>
            <a:r>
              <a:rPr lang="zh-CN" altLang="en-US" sz="4400" cap="none" dirty="0">
                <a:ln w="0"/>
                <a:solidFill>
                  <a:srgbClr val="FFFF00"/>
                </a:solidFill>
              </a:rPr>
              <a:t>合作组发现</a:t>
            </a:r>
            <a:r>
              <a:rPr lang="en-US" altLang="zh-CN" sz="4400" cap="none" dirty="0" err="1">
                <a:ln w="0"/>
                <a:solidFill>
                  <a:srgbClr val="FFFF00"/>
                </a:solidFill>
              </a:rPr>
              <a:t>Zc</a:t>
            </a:r>
            <a:r>
              <a:rPr lang="en-US" altLang="zh-CN" sz="4400" cap="none" dirty="0">
                <a:ln w="0"/>
                <a:solidFill>
                  <a:srgbClr val="FFFF00"/>
                </a:solidFill>
              </a:rPr>
              <a:t>(3900)</a:t>
            </a:r>
            <a:endParaRPr lang="zh-CN" altLang="en-US" cap="none" dirty="0">
              <a:ln w="0"/>
              <a:solidFill>
                <a:srgbClr val="FFFF00"/>
              </a:solidFill>
            </a:endParaRPr>
          </a:p>
        </p:txBody>
      </p:sp>
      <p:pic>
        <p:nvPicPr>
          <p:cNvPr id="7" name="Picture 2" descr="Figure 1">
            <a:hlinkClick r:id="rId3"/>
            <a:extLst>
              <a:ext uri="{FF2B5EF4-FFF2-40B4-BE49-F238E27FC236}">
                <a16:creationId xmlns:a16="http://schemas.microsoft.com/office/drawing/2014/main" id="{857BCE7E-5BFE-4851-A1FC-19CAC721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66" y="1759889"/>
            <a:ext cx="174942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9F4CC048-82E4-46FB-859C-C42D0491D2DE}"/>
              </a:ext>
            </a:extLst>
          </p:cNvPr>
          <p:cNvSpPr/>
          <p:nvPr/>
        </p:nvSpPr>
        <p:spPr>
          <a:xfrm>
            <a:off x="7235229" y="3519922"/>
            <a:ext cx="2278732" cy="1194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834 citations</a:t>
            </a:r>
            <a:endParaRPr lang="zh-CN" altLang="en-US" sz="27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772F60-54CB-4A81-ABD9-FB99D104ADDA}"/>
              </a:ext>
            </a:extLst>
          </p:cNvPr>
          <p:cNvSpPr/>
          <p:nvPr/>
        </p:nvSpPr>
        <p:spPr>
          <a:xfrm>
            <a:off x="9920497" y="1189926"/>
            <a:ext cx="21467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$</a:t>
            </a:r>
            <a:r>
              <a:rPr lang="en-US" altLang="zh-CN" sz="2700" b="1" dirty="0" err="1">
                <a:solidFill>
                  <a:schemeClr val="bg1"/>
                </a:solidFill>
              </a:rPr>
              <a:t>Z_c</a:t>
            </a:r>
            <a:r>
              <a:rPr lang="en-US" altLang="zh-CN" sz="2700" b="1" dirty="0">
                <a:solidFill>
                  <a:schemeClr val="bg1"/>
                </a:solidFill>
              </a:rPr>
              <a:t>$(3900)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74BDB-595A-43C4-8D91-4E3E0C96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 err="1"/>
              <a:t>Zc</a:t>
            </a:r>
            <a:r>
              <a:rPr lang="en-US" altLang="zh-CN" dirty="0"/>
              <a:t>(3900)</a:t>
            </a:r>
            <a:r>
              <a:rPr lang="zh-CN" altLang="en-US" dirty="0"/>
              <a:t>文章的引文进行分类扩展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336909-DAF0-4B7B-BC59-0579D8CC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9" y="965939"/>
            <a:ext cx="2400967" cy="24630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CEBB41-3569-4192-A6CF-EF7278D62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9" y="3552116"/>
            <a:ext cx="2400968" cy="24630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DF16B6F-4567-41FE-B60E-1193B0822125}"/>
              </a:ext>
            </a:extLst>
          </p:cNvPr>
          <p:cNvSpPr/>
          <p:nvPr/>
        </p:nvSpPr>
        <p:spPr>
          <a:xfrm>
            <a:off x="5739531" y="6114584"/>
            <a:ext cx="64524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 smtClean="0">
                <a:solidFill>
                  <a:schemeClr val="bg1"/>
                </a:solidFill>
              </a:rPr>
              <a:t>更多</a:t>
            </a:r>
            <a:r>
              <a:rPr lang="en-US" altLang="zh-CN" sz="1700" dirty="0" smtClean="0">
                <a:solidFill>
                  <a:schemeClr val="bg1"/>
                </a:solidFill>
              </a:rPr>
              <a:t>:</a:t>
            </a:r>
          </a:p>
          <a:p>
            <a:r>
              <a:rPr lang="zh-CN" altLang="en-US" sz="1700" dirty="0" smtClean="0">
                <a:solidFill>
                  <a:schemeClr val="bg1"/>
                </a:solidFill>
              </a:rPr>
              <a:t>https</a:t>
            </a:r>
            <a:r>
              <a:rPr lang="zh-CN" altLang="en-US" sz="1700" dirty="0">
                <a:solidFill>
                  <a:schemeClr val="bg1"/>
                </a:solidFill>
              </a:rPr>
              <a:t>://inspirehep.net/help/knowledge-base/inspire-paper-search/</a:t>
            </a:r>
            <a:endParaRPr lang="en-US" altLang="zh-CN" sz="17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ABEC1E-3E34-4539-8C38-5DDE09BA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722" y="965939"/>
            <a:ext cx="7839741" cy="514864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3885FE6-FF60-45BE-A621-5B012BB7327D}"/>
              </a:ext>
            </a:extLst>
          </p:cNvPr>
          <p:cNvSpPr/>
          <p:nvPr/>
        </p:nvSpPr>
        <p:spPr>
          <a:xfrm>
            <a:off x="1441075" y="1866101"/>
            <a:ext cx="2381009" cy="400110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ac=author count</a:t>
            </a:r>
            <a:endParaRPr lang="en-US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0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346" y="185282"/>
            <a:ext cx="10515600" cy="1325563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0869" y="1652728"/>
            <a:ext cx="7586863" cy="1325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zh-CN" altLang="en-US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基本情况       </a:t>
            </a:r>
            <a:r>
              <a:rPr lang="zh-CN" alt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核心功能        用户反馈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8291"/>
            <a:ext cx="12192000" cy="29317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17872" y="6193819"/>
            <a:ext cx="4362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https://inspirehep.net/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形成完整</a:t>
            </a:r>
            <a:r>
              <a:rPr lang="en-US" altLang="zh-CN" dirty="0" err="1"/>
              <a:t>Zc</a:t>
            </a:r>
            <a:r>
              <a:rPr lang="en-US" altLang="zh-CN" dirty="0"/>
              <a:t>(3900)</a:t>
            </a:r>
            <a:r>
              <a:rPr lang="zh-CN" altLang="en-US" dirty="0"/>
              <a:t>专题文献信息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991" y="1343770"/>
            <a:ext cx="11149519" cy="466741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高引综述文章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实验综述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理论综述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高引实验文章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直接相关实验研究进展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间接相关实验研究进展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/>
              <a:t>高引理论文章</a:t>
            </a:r>
            <a:endParaRPr lang="en-US" altLang="zh-CN" sz="2400" b="1" dirty="0"/>
          </a:p>
          <a:p>
            <a:pPr>
              <a:buFont typeface="+mj-lt"/>
              <a:buAutoNum type="arabicPeriod"/>
            </a:pPr>
            <a:r>
              <a:rPr lang="zh-CN" altLang="en-US" dirty="0"/>
              <a:t>理论模型</a:t>
            </a:r>
            <a:r>
              <a:rPr lang="en-US" altLang="zh-CN" dirty="0"/>
              <a:t>-I</a:t>
            </a:r>
          </a:p>
          <a:p>
            <a:pPr>
              <a:buFont typeface="+mj-lt"/>
              <a:buAutoNum type="arabicPeriod"/>
            </a:pPr>
            <a:r>
              <a:rPr lang="zh-CN" altLang="en-US" dirty="0"/>
              <a:t>理论模型</a:t>
            </a:r>
            <a:r>
              <a:rPr lang="en-US" altLang="zh-CN" dirty="0"/>
              <a:t>-II</a:t>
            </a:r>
          </a:p>
          <a:p>
            <a:pPr>
              <a:buFont typeface="+mj-lt"/>
              <a:buAutoNum type="arabicPeriod"/>
            </a:pPr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5" name="思想气泡: 云 4"/>
          <p:cNvSpPr/>
          <p:nvPr/>
        </p:nvSpPr>
        <p:spPr>
          <a:xfrm>
            <a:off x="4247535" y="988142"/>
            <a:ext cx="7698659" cy="4386575"/>
          </a:xfrm>
          <a:prstGeom prst="cloudCallout">
            <a:avLst>
              <a:gd name="adj1" fmla="val -35041"/>
              <a:gd name="adj2" fmla="val 5597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1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研究现状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2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本质的可能解释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3</a:t>
            </a:r>
            <a:r>
              <a:rPr lang="zh-CN" altLang="en-US" sz="2700" dirty="0">
                <a:solidFill>
                  <a:srgbClr val="FF6600"/>
                </a:solidFill>
              </a:rPr>
              <a:t>）研究团体（谁对</a:t>
            </a:r>
            <a:r>
              <a:rPr lang="en-US" altLang="zh-CN" sz="2700" dirty="0" err="1">
                <a:solidFill>
                  <a:srgbClr val="FF6600"/>
                </a:solidFill>
              </a:rPr>
              <a:t>Zc</a:t>
            </a:r>
            <a:r>
              <a:rPr lang="en-US" altLang="zh-CN" sz="2700" dirty="0">
                <a:solidFill>
                  <a:srgbClr val="FF6600"/>
                </a:solidFill>
              </a:rPr>
              <a:t>(3900)</a:t>
            </a:r>
            <a:r>
              <a:rPr lang="zh-CN" altLang="en-US" sz="2700" dirty="0">
                <a:solidFill>
                  <a:srgbClr val="FF6600"/>
                </a:solidFill>
              </a:rPr>
              <a:t>感兴趣？）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4</a:t>
            </a:r>
            <a:r>
              <a:rPr lang="zh-CN" altLang="en-US" sz="2700" dirty="0">
                <a:solidFill>
                  <a:srgbClr val="FF6600"/>
                </a:solidFill>
              </a:rPr>
              <a:t>）还需要解决什么关键问题</a:t>
            </a:r>
            <a:endParaRPr lang="en-US" altLang="zh-CN" sz="2700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700" dirty="0">
                <a:solidFill>
                  <a:srgbClr val="FF6600"/>
                </a:solidFill>
              </a:rPr>
              <a:t>5</a:t>
            </a:r>
            <a:r>
              <a:rPr lang="zh-CN" altLang="en-US" sz="2700" dirty="0">
                <a:solidFill>
                  <a:srgbClr val="FF6600"/>
                </a:solidFill>
              </a:rPr>
              <a:t>）</a:t>
            </a:r>
            <a:r>
              <a:rPr lang="en-US" altLang="zh-CN" sz="2700" dirty="0">
                <a:solidFill>
                  <a:srgbClr val="FF6600"/>
                </a:solidFill>
              </a:rPr>
              <a:t>… …</a:t>
            </a:r>
            <a:endParaRPr lang="zh-CN" altLang="en-US" sz="27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用户反馈：</a:t>
            </a:r>
            <a:r>
              <a:rPr lang="zh-CN" altLang="en-US" sz="2700" dirty="0">
                <a:solidFill>
                  <a:schemeClr val="bg1"/>
                </a:solidFill>
              </a:rPr>
              <a:t>实验物理学家、理论物理学家、天体物理学家</a:t>
            </a:r>
          </a:p>
        </p:txBody>
      </p:sp>
      <p:sp>
        <p:nvSpPr>
          <p:cNvPr id="5" name="object 10"/>
          <p:cNvSpPr/>
          <p:nvPr/>
        </p:nvSpPr>
        <p:spPr>
          <a:xfrm>
            <a:off x="803614" y="1016002"/>
            <a:ext cx="8229376" cy="520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27771" y="6216162"/>
            <a:ext cx="1828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zh-CN" altLang="en-US" sz="1800" dirty="0"/>
              <a:t>图片来源：</a:t>
            </a:r>
            <a:r>
              <a:rPr lang="en-US" altLang="zh-CN" sz="1800" dirty="0"/>
              <a:t>CERN</a:t>
            </a:r>
            <a:endParaRPr lang="en-US" altLang="en-US" sz="1800" dirty="0"/>
          </a:p>
        </p:txBody>
      </p:sp>
      <p:sp>
        <p:nvSpPr>
          <p:cNvPr id="6" name="文本框 5"/>
          <p:cNvSpPr txBox="1"/>
          <p:nvPr/>
        </p:nvSpPr>
        <p:spPr>
          <a:xfrm>
            <a:off x="9927771" y="1446560"/>
            <a:ext cx="1593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区域分布</a:t>
            </a: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endParaRPr lang="en-US" altLang="zh-CN" sz="27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endParaRPr lang="en-US" altLang="zh-CN" sz="27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德国</a:t>
            </a:r>
            <a:endParaRPr lang="zh-CN" altLang="en-US" sz="27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31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用户反馈</a:t>
            </a:r>
            <a:r>
              <a:rPr lang="en-US" altLang="zh-CN" dirty="0"/>
              <a:t>—— </a:t>
            </a:r>
            <a:r>
              <a:rPr lang="zh-CN" altLang="en-US" sz="2700" dirty="0">
                <a:solidFill>
                  <a:schemeClr val="accent4"/>
                </a:solidFill>
              </a:rPr>
              <a:t>待复活功能：</a:t>
            </a:r>
            <a:r>
              <a:rPr lang="en-US" altLang="zh-CN" sz="2700" dirty="0">
                <a:solidFill>
                  <a:schemeClr val="accent4"/>
                </a:solidFill>
              </a:rPr>
              <a:t>easy search</a:t>
            </a:r>
            <a:endParaRPr lang="zh-CN" altLang="en-US" sz="2700" dirty="0">
              <a:solidFill>
                <a:schemeClr val="accent4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85" y="1177187"/>
            <a:ext cx="9311779" cy="49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19" y="7670"/>
            <a:ext cx="11624425" cy="1325563"/>
          </a:xfrm>
        </p:spPr>
        <p:txBody>
          <a:bodyPr/>
          <a:lstStyle/>
          <a:p>
            <a:r>
              <a:rPr lang="zh-CN" altLang="en-US" dirty="0" smtClean="0"/>
              <a:t>用户反馈</a:t>
            </a:r>
            <a:r>
              <a:rPr lang="en-US" altLang="zh-CN" dirty="0" smtClean="0"/>
              <a:t>——</a:t>
            </a:r>
            <a:r>
              <a:rPr lang="zh-CN" altLang="en-US" sz="2700" dirty="0"/>
              <a:t>数据批导入科研之友和基金委</a:t>
            </a:r>
            <a:r>
              <a:rPr lang="en-US" altLang="zh-CN" sz="2700" dirty="0"/>
              <a:t>ISIS</a:t>
            </a:r>
            <a:r>
              <a:rPr lang="zh-CN" altLang="en-US" sz="2700" dirty="0"/>
              <a:t>系统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1" y="1289593"/>
            <a:ext cx="6747964" cy="472423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488" y="1279698"/>
            <a:ext cx="6910761" cy="472423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825" y="1289592"/>
            <a:ext cx="6026305" cy="472664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5948090" y="6338331"/>
            <a:ext cx="5019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https://indico.ihep.ac.cn/event/10906/session/14/contribution/385# </a:t>
            </a:r>
          </a:p>
        </p:txBody>
      </p:sp>
    </p:spTree>
    <p:extLst>
      <p:ext uri="{BB962C8B-B14F-4D97-AF65-F5344CB8AC3E}">
        <p14:creationId xmlns:p14="http://schemas.microsoft.com/office/powerpoint/2010/main" val="12109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</a:t>
            </a:r>
            <a:r>
              <a:rPr lang="zh-CN" altLang="en-US" dirty="0" smtClean="0"/>
              <a:t>反馈</a:t>
            </a:r>
            <a:r>
              <a:rPr lang="en-US" altLang="zh-CN" dirty="0" smtClean="0"/>
              <a:t>——</a:t>
            </a:r>
            <a:r>
              <a:rPr lang="en-US" altLang="zh-CN" dirty="0" err="1" smtClean="0"/>
              <a:t>fulltext</a:t>
            </a:r>
            <a:r>
              <a:rPr lang="zh-CN" altLang="en-US" dirty="0"/>
              <a:t>命令</a:t>
            </a:r>
          </a:p>
        </p:txBody>
      </p:sp>
      <p:sp>
        <p:nvSpPr>
          <p:cNvPr id="2" name="矩形 1"/>
          <p:cNvSpPr/>
          <p:nvPr/>
        </p:nvSpPr>
        <p:spPr>
          <a:xfrm>
            <a:off x="8118827" y="5816617"/>
            <a:ext cx="3836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INSPIRE实用技术1-查询某基金号的所有发表文章</a:t>
            </a:r>
            <a:r>
              <a:rPr lang="en-US" altLang="zh-CN" sz="1200" b="1" dirty="0">
                <a:solidFill>
                  <a:schemeClr val="bg1"/>
                </a:solidFill>
              </a:rPr>
              <a:t>-pdf</a:t>
            </a:r>
            <a:br>
              <a:rPr lang="en-US" altLang="zh-CN" sz="1200" b="1" dirty="0">
                <a:solidFill>
                  <a:schemeClr val="bg1"/>
                </a:solidFill>
              </a:rPr>
            </a:br>
            <a:r>
              <a:rPr lang="en-US" altLang="zh-CN" sz="1200" b="1" dirty="0">
                <a:solidFill>
                  <a:schemeClr val="bg1"/>
                </a:solidFill>
              </a:rPr>
              <a:t>credit: </a:t>
            </a:r>
            <a:r>
              <a:rPr lang="zh-CN" altLang="en-US" sz="1200" b="1" dirty="0">
                <a:solidFill>
                  <a:schemeClr val="bg1"/>
                </a:solidFill>
              </a:rPr>
              <a:t>刘佳（北大）、郭奉坤（理论所）</a:t>
            </a:r>
          </a:p>
        </p:txBody>
      </p:sp>
      <p:sp>
        <p:nvSpPr>
          <p:cNvPr id="10" name="矩形 9"/>
          <p:cNvSpPr/>
          <p:nvPr/>
        </p:nvSpPr>
        <p:spPr>
          <a:xfrm>
            <a:off x="6860645" y="6409783"/>
            <a:ext cx="5019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https://indico.ihep.ac.cn/event/10906/session/14/contribution/385#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7" y="1118115"/>
            <a:ext cx="7987521" cy="4767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43347" y="1140945"/>
            <a:ext cx="3576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检索命令</a:t>
            </a:r>
            <a:endParaRPr lang="en-US" altLang="zh-CN" sz="2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fulltext</a:t>
            </a:r>
            <a:r>
              <a:rPr lang="en-US" altLang="zh-CN" sz="2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12075005</a:t>
            </a:r>
          </a:p>
          <a:p>
            <a:r>
              <a:rPr lang="zh-CN" altLang="en-US" sz="2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endParaRPr lang="en-US" altLang="zh-CN" sz="2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fulltext:12075005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43347" y="3667290"/>
            <a:ext cx="35765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700" b="1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BibTex</a:t>
            </a:r>
            <a:r>
              <a:rPr lang="zh-CN" altLang="en-US" sz="27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格式，</a:t>
            </a:r>
            <a:endParaRPr lang="en-US" altLang="zh-CN" sz="27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可以输出</a:t>
            </a:r>
            <a:endParaRPr lang="en-US" altLang="zh-CN" sz="27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7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所有文献的</a:t>
            </a:r>
            <a:r>
              <a:rPr lang="en-US" altLang="zh-CN" sz="2700" b="1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bibtex</a:t>
            </a:r>
            <a:endParaRPr lang="en-US" altLang="zh-CN" sz="27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用户反馈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使用实例参考（持续更新</a:t>
            </a:r>
            <a:r>
              <a:rPr lang="en-US" altLang="zh-CN" dirty="0" err="1" smtClean="0"/>
              <a:t>ing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045849"/>
            <a:ext cx="11409087" cy="518935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107" y="1013311"/>
            <a:ext cx="9449141" cy="522189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917" y="1191236"/>
            <a:ext cx="8929600" cy="486670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096" y="1863191"/>
            <a:ext cx="8024422" cy="313161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5999818" y="6380591"/>
            <a:ext cx="5019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https://indico.ihep.ac.cn/event/10906/session/14/contribution/385#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98120" y="7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用户反馈</a:t>
            </a:r>
            <a:r>
              <a:rPr lang="en-US" altLang="zh-CN" dirty="0"/>
              <a:t>——</a:t>
            </a:r>
            <a:r>
              <a:rPr lang="en-US" altLang="zh-CN" dirty="0" err="1"/>
              <a:t>Zotero</a:t>
            </a:r>
            <a:r>
              <a:rPr lang="zh-CN" altLang="en-US" dirty="0"/>
              <a:t>文献管理工具的插件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701583" y="516826"/>
            <a:ext cx="1305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ahoma" panose="020B0604030504040204" pitchFamily="34" charset="0"/>
              </a:rPr>
              <a:t>2022-06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5377" y="3941928"/>
            <a:ext cx="112284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dirty="0" err="1">
                <a:solidFill>
                  <a:schemeClr val="bg1"/>
                </a:solidFill>
                <a:latin typeface="Tahoma" panose="020B0604030504040204" pitchFamily="34" charset="0"/>
              </a:rPr>
              <a:t>Zotero</a:t>
            </a:r>
            <a:r>
              <a:rPr lang="en-US" altLang="zh-CN" sz="2700" dirty="0">
                <a:solidFill>
                  <a:schemeClr val="bg1"/>
                </a:solidFill>
                <a:latin typeface="Tahoma" panose="020B0604030504040204" pitchFamily="34" charset="0"/>
              </a:rPr>
              <a:t>-INSPIRE</a:t>
            </a:r>
            <a:r>
              <a:rPr lang="zh-CN" altLang="en-US" sz="2700" dirty="0">
                <a:solidFill>
                  <a:schemeClr val="bg1"/>
                </a:solidFill>
                <a:latin typeface="Tahoma" panose="020B0604030504040204" pitchFamily="34" charset="0"/>
              </a:rPr>
              <a:t>插件放在了</a:t>
            </a:r>
            <a:r>
              <a:rPr lang="en-US" altLang="zh-CN" sz="2700" dirty="0">
                <a:solidFill>
                  <a:schemeClr val="bg1"/>
                </a:solidFill>
                <a:latin typeface="Tahoma" panose="020B0604030504040204" pitchFamily="34" charset="0"/>
              </a:rPr>
              <a:t>INSPIRE API</a:t>
            </a:r>
            <a:r>
              <a:rPr lang="zh-CN" altLang="en-US" sz="2700" dirty="0">
                <a:solidFill>
                  <a:schemeClr val="bg1"/>
                </a:solidFill>
                <a:latin typeface="Tahoma" panose="020B0604030504040204" pitchFamily="34" charset="0"/>
              </a:rPr>
              <a:t>相关文档里了。在这里：</a:t>
            </a:r>
          </a:p>
          <a:p>
            <a:r>
              <a:rPr lang="en-US" altLang="zh-CN" sz="2700" dirty="0">
                <a:solidFill>
                  <a:schemeClr val="bg1"/>
                </a:solidFill>
                <a:latin typeface="Tahoma" panose="020B0604030504040204" pitchFamily="34" charset="0"/>
              </a:rPr>
              <a:t>https://github.com/inspirehep/rest-api-doc/#api-usage-in-the-wild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700" dirty="0" err="1">
                <a:solidFill>
                  <a:schemeClr val="bg1"/>
                </a:solidFill>
                <a:latin typeface="-apple-system"/>
              </a:rPr>
              <a:t>Javascript</a:t>
            </a:r>
            <a:r>
              <a:rPr lang="en-US" altLang="zh-CN" sz="2700" dirty="0">
                <a:solidFill>
                  <a:schemeClr val="bg1"/>
                </a:solidFill>
                <a:latin typeface="-apple-system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700" dirty="0" err="1">
                <a:solidFill>
                  <a:schemeClr val="bg1"/>
                </a:solidFill>
                <a:latin typeface="-apple-system"/>
              </a:rPr>
              <a:t>Zotero</a:t>
            </a:r>
            <a:r>
              <a:rPr lang="en-US" altLang="zh-CN" sz="2700" dirty="0">
                <a:solidFill>
                  <a:schemeClr val="bg1"/>
                </a:solidFill>
                <a:latin typeface="-apple-system"/>
              </a:rPr>
              <a:t> INSPIRE metadata </a:t>
            </a:r>
            <a:r>
              <a:rPr lang="en-US" altLang="zh-CN" sz="2700" dirty="0" smtClean="0">
                <a:solidFill>
                  <a:schemeClr val="bg1"/>
                </a:solidFill>
                <a:latin typeface="-apple-system"/>
              </a:rPr>
              <a:t>updater</a:t>
            </a:r>
          </a:p>
          <a:p>
            <a:pPr lvl="1"/>
            <a:r>
              <a:rPr lang="en-US" altLang="zh-CN" sz="2700" dirty="0">
                <a:solidFill>
                  <a:schemeClr val="bg1"/>
                </a:solidFill>
                <a:latin typeface="-apple-system"/>
              </a:rPr>
              <a:t>https://github.com/fkguo/zotero-inspire</a:t>
            </a:r>
            <a:endParaRPr lang="en-US" altLang="zh-CN" sz="27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5377" y="2973954"/>
            <a:ext cx="104084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运行插件去采集</a:t>
            </a:r>
            <a:r>
              <a:rPr lang="en-US" altLang="zh-CN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INSPIRE</a:t>
            </a:r>
            <a:r>
              <a:rPr lang="zh-CN" alt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的相关数据，并从这些数据中提取作者们或者说用户们感兴趣的信息，方便作者汇总统计自己</a:t>
            </a:r>
            <a:r>
              <a:rPr lang="en-US" altLang="zh-CN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/</a:t>
            </a:r>
            <a:r>
              <a:rPr lang="zh-CN" alt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合作者的科研成果。</a:t>
            </a:r>
            <a:endParaRPr lang="zh-CN" altLang="en-US" sz="2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8761" y="1342738"/>
            <a:ext cx="86032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latin typeface="font-size:14px;white-space:normal;background-color:#FFFFFF;"/>
              </a:rPr>
              <a:t>理论所的郭奉坤</a:t>
            </a:r>
            <a:r>
              <a:rPr lang="zh-CN" altLang="en-US" sz="2500" b="1" dirty="0" smtClean="0">
                <a:solidFill>
                  <a:schemeClr val="bg1"/>
                </a:solidFill>
                <a:latin typeface="font-size:14px;white-space:normal;background-color:#FFFFFF;"/>
              </a:rPr>
              <a:t>老师：</a:t>
            </a:r>
            <a:endParaRPr lang="en-US" altLang="zh-CN" sz="2500" b="1" dirty="0" smtClean="0">
              <a:solidFill>
                <a:schemeClr val="bg1"/>
              </a:solidFill>
              <a:latin typeface="font-size:14px;white-space:normal;background-color:#FFFFFF;"/>
            </a:endParaRPr>
          </a:p>
          <a:p>
            <a:r>
              <a:rPr lang="en-US" altLang="zh-CN" sz="2500" b="1" dirty="0" err="1" smtClean="0">
                <a:solidFill>
                  <a:schemeClr val="bg1"/>
                </a:solidFill>
                <a:latin typeface="font-size:14px;white-space:normal;background-color:#FFFFFF;"/>
              </a:rPr>
              <a:t>Zotero</a:t>
            </a:r>
            <a:r>
              <a:rPr lang="zh-CN" altLang="en-US" sz="2500" b="1" dirty="0">
                <a:solidFill>
                  <a:schemeClr val="bg1"/>
                </a:solidFill>
                <a:latin typeface="font-size:14px;white-space:normal;background-color:#FFFFFF;"/>
              </a:rPr>
              <a:t>文献管理工具的插件（</a:t>
            </a:r>
            <a:r>
              <a:rPr lang="en-US" altLang="zh-CN" sz="2500" b="1" dirty="0">
                <a:solidFill>
                  <a:schemeClr val="bg1"/>
                </a:solidFill>
                <a:latin typeface="font-size:14px;background-color:#FFFFFF;"/>
              </a:rPr>
              <a:t>https://github.com/fkguo/zotero-inspire</a:t>
            </a:r>
            <a:r>
              <a:rPr lang="zh-CN" altLang="en-US" sz="2500" b="1" dirty="0">
                <a:solidFill>
                  <a:schemeClr val="bg1"/>
                </a:solidFill>
                <a:latin typeface="font-size:14px;white-space:normal;background-color:#FFFFFF;"/>
              </a:rPr>
              <a:t>）</a:t>
            </a:r>
            <a:endParaRPr lang="zh-CN" altLang="en-U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572" y="111815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John Ellis</a:t>
            </a:r>
            <a:r>
              <a:rPr lang="zh-CN" altLang="en-US" sz="3600" dirty="0" smtClean="0"/>
              <a:t>：近年关注</a:t>
            </a:r>
            <a:r>
              <a:rPr lang="en-US" altLang="zh-CN" sz="3600" dirty="0" smtClean="0">
                <a:solidFill>
                  <a:srgbClr val="CC99FF"/>
                </a:solidFill>
              </a:rPr>
              <a:t>Astrophysics </a:t>
            </a:r>
            <a:r>
              <a:rPr lang="en-US" altLang="zh-CN" sz="3600" dirty="0" smtClean="0">
                <a:solidFill>
                  <a:srgbClr val="CC99FF"/>
                </a:solidFill>
              </a:rPr>
              <a:t>of Galaxies</a:t>
            </a:r>
            <a:endParaRPr lang="zh-CN" altLang="en-US" sz="3600" dirty="0">
              <a:solidFill>
                <a:srgbClr val="CC99FF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3" y="2228648"/>
            <a:ext cx="2827036" cy="376938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9" y="2228648"/>
            <a:ext cx="5807186" cy="3769382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98120" y="7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用户反馈</a:t>
            </a:r>
            <a:r>
              <a:rPr lang="en-US" altLang="zh-CN" dirty="0" smtClean="0"/>
              <a:t>——Content Selection</a:t>
            </a:r>
            <a:endParaRPr lang="zh-CN" altLang="en-US" dirty="0"/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343279A2-F873-4D5A-B0E9-002622865377}"/>
              </a:ext>
            </a:extLst>
          </p:cNvPr>
          <p:cNvSpPr/>
          <p:nvPr/>
        </p:nvSpPr>
        <p:spPr>
          <a:xfrm>
            <a:off x="9450079" y="6161836"/>
            <a:ext cx="23615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</a:t>
            </a:r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2024-6-28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7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059"/>
            <a:ext cx="12192000" cy="685796"/>
            <a:chOff x="0" y="-1059"/>
            <a:chExt cx="12192000" cy="6857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8764" y="-1059"/>
              <a:ext cx="10403236" cy="685796"/>
            </a:xfrm>
            <a:prstGeom prst="rect">
              <a:avLst/>
            </a:prstGeom>
          </p:spPr>
        </p:pic>
        <p:pic>
          <p:nvPicPr>
            <p:cNvPr id="6" name="Google Shape;64;p15" descr="INSPIRE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88764" cy="684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54789" y="716150"/>
            <a:ext cx="10604073" cy="865619"/>
          </a:xfrm>
        </p:spPr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12" name="内容占位符 2"/>
          <p:cNvSpPr txBox="1"/>
          <p:nvPr/>
        </p:nvSpPr>
        <p:spPr>
          <a:xfrm>
            <a:off x="484699" y="1923788"/>
            <a:ext cx="11284513" cy="399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700" dirty="0" smtClean="0"/>
              <a:t> 领域</a:t>
            </a:r>
            <a:r>
              <a:rPr lang="zh-CN" altLang="en-US" sz="2700" dirty="0"/>
              <a:t>内数据库的建设对科学研究的开展是至关重要</a:t>
            </a:r>
            <a:r>
              <a:rPr lang="zh-CN" altLang="en-US" sz="2700" dirty="0" smtClean="0"/>
              <a:t>的</a:t>
            </a:r>
            <a:endParaRPr lang="en-US" altLang="zh-CN" sz="2700" dirty="0" smtClean="0"/>
          </a:p>
          <a:p>
            <a:pPr marL="0" indent="0">
              <a:buNone/>
            </a:pPr>
            <a:r>
              <a:rPr lang="en-US" altLang="zh-CN" sz="2700" dirty="0"/>
              <a:t> </a:t>
            </a:r>
            <a:r>
              <a:rPr lang="en-US" altLang="zh-CN" sz="2700" dirty="0" smtClean="0"/>
              <a:t>  INSPIRE</a:t>
            </a:r>
            <a:r>
              <a:rPr lang="zh-CN" altLang="en-US" sz="2700" dirty="0"/>
              <a:t>目前处于进一步完善的</a:t>
            </a:r>
            <a:r>
              <a:rPr lang="zh-CN" altLang="en-US" sz="2700" dirty="0" smtClean="0"/>
              <a:t>阶段。</a:t>
            </a:r>
            <a:endParaRPr lang="en-US" altLang="zh-CN" sz="2700" dirty="0" smtClean="0"/>
          </a:p>
          <a:p>
            <a:pPr marL="0" indent="0">
              <a:buNone/>
            </a:pPr>
            <a:r>
              <a:rPr lang="en-US" altLang="zh-CN" sz="2700" dirty="0"/>
              <a:t> </a:t>
            </a:r>
            <a:r>
              <a:rPr lang="en-US" altLang="zh-CN" sz="2700" dirty="0" smtClean="0"/>
              <a:t>  </a:t>
            </a:r>
            <a:r>
              <a:rPr lang="zh-CN" altLang="en-US" sz="2700" dirty="0" smtClean="0"/>
              <a:t>希望</a:t>
            </a:r>
            <a:r>
              <a:rPr lang="zh-CN" altLang="en-US" sz="2700" dirty="0"/>
              <a:t>大家积极使用，充分发挥数据库的作用，通过大家的</a:t>
            </a:r>
            <a:r>
              <a:rPr lang="zh-CN" altLang="en-US" sz="2700" dirty="0" smtClean="0"/>
              <a:t>反馈  </a:t>
            </a:r>
            <a:endParaRPr lang="en-US" altLang="zh-CN" sz="2700" dirty="0" smtClean="0"/>
          </a:p>
          <a:p>
            <a:pPr marL="0" indent="0">
              <a:buNone/>
            </a:pPr>
            <a:r>
              <a:rPr lang="en-US" altLang="zh-CN" sz="2700" dirty="0"/>
              <a:t> </a:t>
            </a:r>
            <a:r>
              <a:rPr lang="en-US" altLang="zh-CN" sz="2700" dirty="0" smtClean="0"/>
              <a:t>  </a:t>
            </a:r>
            <a:r>
              <a:rPr lang="zh-CN" altLang="en-US" sz="2700" dirty="0" smtClean="0"/>
              <a:t>提升</a:t>
            </a:r>
            <a:r>
              <a:rPr lang="zh-CN" altLang="en-US" sz="2700" dirty="0"/>
              <a:t>数据库的相关功能和性能指标。</a:t>
            </a:r>
            <a:endParaRPr lang="en-US" altLang="zh-CN" sz="27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700" dirty="0"/>
          </a:p>
          <a:p>
            <a:r>
              <a:rPr lang="zh-CN" altLang="en-US" sz="2700" dirty="0"/>
              <a:t>高能所作为</a:t>
            </a:r>
            <a:r>
              <a:rPr lang="en-US" altLang="zh-CN" sz="2700" dirty="0"/>
              <a:t>INSPIRE</a:t>
            </a:r>
            <a:r>
              <a:rPr lang="zh-CN" altLang="en-US" sz="2700" dirty="0"/>
              <a:t>六所国际大型高能物理研究机构</a:t>
            </a:r>
            <a:r>
              <a:rPr lang="zh-CN" altLang="en-US" sz="2700" dirty="0" smtClean="0"/>
              <a:t>，</a:t>
            </a:r>
            <a:endParaRPr lang="en-US" altLang="zh-CN" sz="2700" dirty="0" smtClean="0"/>
          </a:p>
          <a:p>
            <a:pPr marL="0" indent="0">
              <a:buNone/>
            </a:pPr>
            <a:r>
              <a:rPr lang="en-US" altLang="zh-CN" sz="2700" dirty="0"/>
              <a:t> </a:t>
            </a:r>
            <a:r>
              <a:rPr lang="en-US" altLang="zh-CN" sz="2700" dirty="0" smtClean="0"/>
              <a:t> inspire </a:t>
            </a:r>
            <a:r>
              <a:rPr lang="en-US" altLang="zh-CN" sz="2700" dirty="0"/>
              <a:t>working group</a:t>
            </a:r>
            <a:r>
              <a:rPr lang="zh-CN" altLang="en-US" sz="2700" dirty="0"/>
              <a:t>希望与大家一起对</a:t>
            </a:r>
            <a:r>
              <a:rPr lang="en-US" altLang="zh-CN" sz="2700" dirty="0"/>
              <a:t>INSPIRE</a:t>
            </a:r>
            <a:r>
              <a:rPr lang="zh-CN" altLang="en-US" sz="2700" dirty="0"/>
              <a:t>的建设和提升</a:t>
            </a:r>
            <a:r>
              <a:rPr lang="zh-CN" altLang="en-US" sz="2700" dirty="0" smtClean="0"/>
              <a:t>做出</a:t>
            </a:r>
            <a:endParaRPr lang="en-US" altLang="zh-CN" sz="2700" dirty="0" smtClean="0"/>
          </a:p>
          <a:p>
            <a:pPr marL="0" indent="0">
              <a:buNone/>
            </a:pPr>
            <a:r>
              <a:rPr lang="en-US" altLang="zh-CN" sz="2700" dirty="0"/>
              <a:t> </a:t>
            </a:r>
            <a:r>
              <a:rPr lang="en-US" altLang="zh-CN" sz="2700" dirty="0" smtClean="0"/>
              <a:t> </a:t>
            </a:r>
            <a:r>
              <a:rPr lang="zh-CN" altLang="en-US" sz="2700" dirty="0" smtClean="0"/>
              <a:t>重要</a:t>
            </a:r>
            <a:r>
              <a:rPr lang="zh-CN" altLang="en-US" sz="2700" dirty="0"/>
              <a:t>贡献。</a:t>
            </a:r>
            <a:endParaRPr lang="en-US" altLang="zh-CN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139" y="1975177"/>
            <a:ext cx="7053526" cy="4174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700" dirty="0"/>
              <a:t>Email:  </a:t>
            </a:r>
            <a:r>
              <a:rPr lang="en-US" altLang="zh-CN" sz="2700" b="1" dirty="0">
                <a:solidFill>
                  <a:srgbClr val="FFC000"/>
                </a:solidFill>
              </a:rPr>
              <a:t>jiangyo@ihep.ac.cn </a:t>
            </a:r>
            <a:r>
              <a:rPr lang="en-US" altLang="zh-CN" sz="2700" b="1" dirty="0">
                <a:solidFill>
                  <a:schemeClr val="accent4"/>
                </a:solidFill>
              </a:rPr>
              <a:t> </a:t>
            </a:r>
            <a:r>
              <a:rPr lang="zh-CN" altLang="en-US" sz="2700" dirty="0"/>
              <a:t>江亚欧</a:t>
            </a:r>
            <a:endParaRPr lang="en-US" altLang="zh-CN" sz="27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700" b="1" dirty="0"/>
              <a:t>团队成员：</a:t>
            </a: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zh-CN" altLang="en-US" sz="2700" dirty="0" smtClean="0"/>
              <a:t>刘瑞荣</a:t>
            </a:r>
            <a:r>
              <a:rPr lang="zh-CN" altLang="en-US" sz="2700" dirty="0"/>
              <a:t>、刘淑梅、翁硕、江亚欧、姜法宇</a:t>
            </a:r>
            <a:r>
              <a:rPr lang="zh-CN" altLang="en-US" sz="2700" dirty="0" smtClean="0"/>
              <a:t>、</a:t>
            </a:r>
            <a:endParaRPr lang="en-US" altLang="zh-CN" sz="27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700" dirty="0" smtClean="0"/>
              <a:t>于健</a:t>
            </a:r>
            <a:endParaRPr lang="en-US" altLang="zh-CN" sz="27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700" b="1" dirty="0" smtClean="0"/>
              <a:t>致谢文献信息部：</a:t>
            </a: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zh-CN" altLang="en-US" sz="2700" dirty="0" smtClean="0"/>
              <a:t>赵春梅、郑文莉</a:t>
            </a:r>
            <a:endParaRPr lang="zh-CN" altLang="en-US" sz="2700" dirty="0"/>
          </a:p>
        </p:txBody>
      </p:sp>
      <p:grpSp>
        <p:nvGrpSpPr>
          <p:cNvPr id="4" name="组合 3"/>
          <p:cNvGrpSpPr/>
          <p:nvPr/>
        </p:nvGrpSpPr>
        <p:grpSpPr>
          <a:xfrm>
            <a:off x="0" y="-1059"/>
            <a:ext cx="12192000" cy="685796"/>
            <a:chOff x="0" y="-1059"/>
            <a:chExt cx="12192000" cy="6857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8764" y="-1059"/>
              <a:ext cx="10403236" cy="685796"/>
            </a:xfrm>
            <a:prstGeom prst="rect">
              <a:avLst/>
            </a:prstGeom>
          </p:spPr>
        </p:pic>
        <p:pic>
          <p:nvPicPr>
            <p:cNvPr id="6" name="Google Shape;64;p15" descr="INSPIRE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88764" cy="6847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740" y="2487957"/>
            <a:ext cx="3835228" cy="1105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86139" y="992116"/>
            <a:ext cx="6522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欢迎反馈问题、意见和建议！</a:t>
            </a:r>
          </a:p>
        </p:txBody>
      </p:sp>
      <p:sp>
        <p:nvSpPr>
          <p:cNvPr id="13" name="矩形 12"/>
          <p:cNvSpPr/>
          <p:nvPr/>
        </p:nvSpPr>
        <p:spPr>
          <a:xfrm>
            <a:off x="8909538" y="903256"/>
            <a:ext cx="17812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致  谢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978740" y="1857189"/>
            <a:ext cx="3642851" cy="5386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algn="l"/>
            <a:r>
              <a:rPr lang="zh-CN" altLang="en-US" sz="2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强子物理在线论坛</a:t>
            </a:r>
            <a:endParaRPr lang="zh-CN" altLang="en-US" sz="2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40" y="3794002"/>
            <a:ext cx="3835228" cy="2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27275" y="95194"/>
            <a:ext cx="12123924" cy="3421062"/>
            <a:chOff x="0" y="0"/>
            <a:chExt cx="12123924" cy="3421062"/>
          </a:xfrm>
        </p:grpSpPr>
        <p:pic>
          <p:nvPicPr>
            <p:cNvPr id="112" name="Picture 106" descr="space2"/>
            <p:cNvPicPr>
              <a:picLocks noChangeArrowheads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94" y="0"/>
              <a:ext cx="6717230" cy="342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05" descr="space2"/>
            <p:cNvPicPr>
              <a:picLocks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347"/>
              <a:ext cx="6251510" cy="284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2"/>
          <p:cNvGrpSpPr/>
          <p:nvPr/>
        </p:nvGrpSpPr>
        <p:grpSpPr bwMode="auto">
          <a:xfrm>
            <a:off x="-58738" y="3934687"/>
            <a:ext cx="12250738" cy="2882038"/>
            <a:chOff x="247" y="4566"/>
            <a:chExt cx="3829" cy="1431"/>
          </a:xfrm>
        </p:grpSpPr>
        <p:grpSp>
          <p:nvGrpSpPr>
            <p:cNvPr id="41" name="Group 3"/>
            <p:cNvGrpSpPr/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Line 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Line 1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2" name="Group 25"/>
            <p:cNvGrpSpPr/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59" name="Line 2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Line 3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Line 3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Line 3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Line 3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" name="Line 4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3" name="Group 47"/>
            <p:cNvGrpSpPr/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44" name="Group 48"/>
              <p:cNvGrpSpPr/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Line 51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Line 52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Group 53"/>
              <p:cNvGrpSpPr/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46" name="Line 54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Line 56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Line 59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Line 61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Line 62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" name="Group 63"/>
          <p:cNvGrpSpPr/>
          <p:nvPr/>
        </p:nvGrpSpPr>
        <p:grpSpPr bwMode="auto">
          <a:xfrm>
            <a:off x="259258" y="1141138"/>
            <a:ext cx="11722210" cy="4796694"/>
            <a:chOff x="462" y="1657"/>
            <a:chExt cx="4896" cy="2172"/>
          </a:xfrm>
        </p:grpSpPr>
        <p:sp>
          <p:nvSpPr>
            <p:cNvPr id="20" name="Freeform 64"/>
            <p:cNvSpPr/>
            <p:nvPr/>
          </p:nvSpPr>
          <p:spPr bwMode="auto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65"/>
            <p:cNvSpPr/>
            <p:nvPr/>
          </p:nvSpPr>
          <p:spPr bwMode="auto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66"/>
            <p:cNvSpPr/>
            <p:nvPr/>
          </p:nvSpPr>
          <p:spPr bwMode="auto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67"/>
            <p:cNvSpPr/>
            <p:nvPr/>
          </p:nvSpPr>
          <p:spPr bwMode="auto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68"/>
            <p:cNvSpPr/>
            <p:nvPr/>
          </p:nvSpPr>
          <p:spPr bwMode="auto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69"/>
            <p:cNvSpPr/>
            <p:nvPr/>
          </p:nvSpPr>
          <p:spPr bwMode="auto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70"/>
            <p:cNvSpPr/>
            <p:nvPr/>
          </p:nvSpPr>
          <p:spPr bwMode="auto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1"/>
            <p:cNvSpPr/>
            <p:nvPr/>
          </p:nvSpPr>
          <p:spPr bwMode="auto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2"/>
            <p:cNvSpPr/>
            <p:nvPr/>
          </p:nvSpPr>
          <p:spPr bwMode="auto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7"/>
            <p:cNvSpPr/>
            <p:nvPr/>
          </p:nvSpPr>
          <p:spPr bwMode="auto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1" name="Group 79"/>
          <p:cNvGrpSpPr/>
          <p:nvPr/>
        </p:nvGrpSpPr>
        <p:grpSpPr bwMode="auto">
          <a:xfrm>
            <a:off x="3634312" y="1927081"/>
            <a:ext cx="1858343" cy="1308401"/>
            <a:chOff x="126" y="98"/>
            <a:chExt cx="5458" cy="4151"/>
          </a:xfrm>
          <a:noFill/>
        </p:grpSpPr>
        <p:sp>
          <p:nvSpPr>
            <p:cNvPr id="102" name="Freeform 80"/>
            <p:cNvSpPr/>
            <p:nvPr/>
          </p:nvSpPr>
          <p:spPr bwMode="blackWhite">
            <a:xfrm>
              <a:off x="126" y="98"/>
              <a:ext cx="5458" cy="3926"/>
            </a:xfrm>
            <a:custGeom>
              <a:avLst/>
              <a:gdLst>
                <a:gd name="T0" fmla="*/ 1076 w 822"/>
                <a:gd name="T1" fmla="*/ 922 h 592"/>
                <a:gd name="T2" fmla="*/ 797 w 822"/>
                <a:gd name="T3" fmla="*/ 988 h 592"/>
                <a:gd name="T4" fmla="*/ 564 w 822"/>
                <a:gd name="T5" fmla="*/ 1313 h 592"/>
                <a:gd name="T6" fmla="*/ 398 w 822"/>
                <a:gd name="T7" fmla="*/ 1671 h 592"/>
                <a:gd name="T8" fmla="*/ 80 w 822"/>
                <a:gd name="T9" fmla="*/ 1791 h 592"/>
                <a:gd name="T10" fmla="*/ 27 w 822"/>
                <a:gd name="T11" fmla="*/ 2009 h 592"/>
                <a:gd name="T12" fmla="*/ 93 w 822"/>
                <a:gd name="T13" fmla="*/ 2175 h 592"/>
                <a:gd name="T14" fmla="*/ 365 w 822"/>
                <a:gd name="T15" fmla="*/ 2387 h 592"/>
                <a:gd name="T16" fmla="*/ 452 w 822"/>
                <a:gd name="T17" fmla="*/ 2673 h 592"/>
                <a:gd name="T18" fmla="*/ 452 w 822"/>
                <a:gd name="T19" fmla="*/ 2852 h 592"/>
                <a:gd name="T20" fmla="*/ 810 w 822"/>
                <a:gd name="T21" fmla="*/ 2984 h 592"/>
                <a:gd name="T22" fmla="*/ 969 w 822"/>
                <a:gd name="T23" fmla="*/ 3071 h 592"/>
                <a:gd name="T24" fmla="*/ 1288 w 822"/>
                <a:gd name="T25" fmla="*/ 3163 h 592"/>
                <a:gd name="T26" fmla="*/ 1773 w 822"/>
                <a:gd name="T27" fmla="*/ 3090 h 592"/>
                <a:gd name="T28" fmla="*/ 1985 w 822"/>
                <a:gd name="T29" fmla="*/ 3031 h 592"/>
                <a:gd name="T30" fmla="*/ 2085 w 822"/>
                <a:gd name="T31" fmla="*/ 3124 h 592"/>
                <a:gd name="T32" fmla="*/ 2224 w 822"/>
                <a:gd name="T33" fmla="*/ 3356 h 592"/>
                <a:gd name="T34" fmla="*/ 2211 w 822"/>
                <a:gd name="T35" fmla="*/ 3535 h 592"/>
                <a:gd name="T36" fmla="*/ 2271 w 822"/>
                <a:gd name="T37" fmla="*/ 3674 h 592"/>
                <a:gd name="T38" fmla="*/ 2483 w 822"/>
                <a:gd name="T39" fmla="*/ 3833 h 592"/>
                <a:gd name="T40" fmla="*/ 2563 w 822"/>
                <a:gd name="T41" fmla="*/ 3694 h 592"/>
                <a:gd name="T42" fmla="*/ 2689 w 822"/>
                <a:gd name="T43" fmla="*/ 3674 h 592"/>
                <a:gd name="T44" fmla="*/ 2868 w 822"/>
                <a:gd name="T45" fmla="*/ 3667 h 592"/>
                <a:gd name="T46" fmla="*/ 3054 w 822"/>
                <a:gd name="T47" fmla="*/ 3807 h 592"/>
                <a:gd name="T48" fmla="*/ 3234 w 822"/>
                <a:gd name="T49" fmla="*/ 3926 h 592"/>
                <a:gd name="T50" fmla="*/ 3532 w 822"/>
                <a:gd name="T51" fmla="*/ 3701 h 592"/>
                <a:gd name="T52" fmla="*/ 4024 w 822"/>
                <a:gd name="T53" fmla="*/ 3442 h 592"/>
                <a:gd name="T54" fmla="*/ 4210 w 822"/>
                <a:gd name="T55" fmla="*/ 3130 h 592"/>
                <a:gd name="T56" fmla="*/ 4269 w 822"/>
                <a:gd name="T57" fmla="*/ 2931 h 592"/>
                <a:gd name="T58" fmla="*/ 4243 w 822"/>
                <a:gd name="T59" fmla="*/ 2805 h 592"/>
                <a:gd name="T60" fmla="*/ 4077 w 822"/>
                <a:gd name="T61" fmla="*/ 2447 h 592"/>
                <a:gd name="T62" fmla="*/ 4210 w 822"/>
                <a:gd name="T63" fmla="*/ 2222 h 592"/>
                <a:gd name="T64" fmla="*/ 4203 w 822"/>
                <a:gd name="T65" fmla="*/ 2096 h 592"/>
                <a:gd name="T66" fmla="*/ 3911 w 822"/>
                <a:gd name="T67" fmla="*/ 2023 h 592"/>
                <a:gd name="T68" fmla="*/ 4123 w 822"/>
                <a:gd name="T69" fmla="*/ 1810 h 592"/>
                <a:gd name="T70" fmla="*/ 4230 w 822"/>
                <a:gd name="T71" fmla="*/ 1963 h 592"/>
                <a:gd name="T72" fmla="*/ 4588 w 822"/>
                <a:gd name="T73" fmla="*/ 1771 h 592"/>
                <a:gd name="T74" fmla="*/ 4874 w 822"/>
                <a:gd name="T75" fmla="*/ 1651 h 592"/>
                <a:gd name="T76" fmla="*/ 5026 w 822"/>
                <a:gd name="T77" fmla="*/ 1492 h 592"/>
                <a:gd name="T78" fmla="*/ 5146 w 822"/>
                <a:gd name="T79" fmla="*/ 1214 h 592"/>
                <a:gd name="T80" fmla="*/ 5412 w 822"/>
                <a:gd name="T81" fmla="*/ 909 h 592"/>
                <a:gd name="T82" fmla="*/ 5066 w 822"/>
                <a:gd name="T83" fmla="*/ 723 h 592"/>
                <a:gd name="T84" fmla="*/ 4827 w 822"/>
                <a:gd name="T85" fmla="*/ 557 h 592"/>
                <a:gd name="T86" fmla="*/ 4628 w 822"/>
                <a:gd name="T87" fmla="*/ 80 h 592"/>
                <a:gd name="T88" fmla="*/ 4183 w 822"/>
                <a:gd name="T89" fmla="*/ 73 h 592"/>
                <a:gd name="T90" fmla="*/ 4024 w 822"/>
                <a:gd name="T91" fmla="*/ 484 h 592"/>
                <a:gd name="T92" fmla="*/ 3752 w 822"/>
                <a:gd name="T93" fmla="*/ 769 h 592"/>
                <a:gd name="T94" fmla="*/ 4017 w 822"/>
                <a:gd name="T95" fmla="*/ 855 h 592"/>
                <a:gd name="T96" fmla="*/ 3825 w 822"/>
                <a:gd name="T97" fmla="*/ 1048 h 592"/>
                <a:gd name="T98" fmla="*/ 3426 w 822"/>
                <a:gd name="T99" fmla="*/ 1187 h 592"/>
                <a:gd name="T100" fmla="*/ 3181 w 822"/>
                <a:gd name="T101" fmla="*/ 1512 h 592"/>
                <a:gd name="T102" fmla="*/ 2457 w 822"/>
                <a:gd name="T103" fmla="*/ 1499 h 592"/>
                <a:gd name="T104" fmla="*/ 1580 w 822"/>
                <a:gd name="T105" fmla="*/ 1180 h 592"/>
                <a:gd name="T106" fmla="*/ 1474 w 822"/>
                <a:gd name="T107" fmla="*/ 822 h 592"/>
                <a:gd name="T108" fmla="*/ 1554 w 822"/>
                <a:gd name="T109" fmla="*/ 1015 h 5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22" h="592">
                  <a:moveTo>
                    <a:pt x="177" y="96"/>
                  </a:moveTo>
                  <a:cubicBezTo>
                    <a:pt x="175" y="99"/>
                    <a:pt x="172" y="99"/>
                    <a:pt x="171" y="102"/>
                  </a:cubicBezTo>
                  <a:cubicBezTo>
                    <a:pt x="171" y="105"/>
                    <a:pt x="171" y="107"/>
                    <a:pt x="170" y="109"/>
                  </a:cubicBezTo>
                  <a:cubicBezTo>
                    <a:pt x="170" y="110"/>
                    <a:pt x="168" y="110"/>
                    <a:pt x="167" y="111"/>
                  </a:cubicBezTo>
                  <a:cubicBezTo>
                    <a:pt x="163" y="111"/>
                    <a:pt x="162" y="112"/>
                    <a:pt x="158" y="112"/>
                  </a:cubicBezTo>
                  <a:cubicBezTo>
                    <a:pt x="155" y="122"/>
                    <a:pt x="160" y="129"/>
                    <a:pt x="162" y="139"/>
                  </a:cubicBezTo>
                  <a:cubicBezTo>
                    <a:pt x="161" y="139"/>
                    <a:pt x="151" y="144"/>
                    <a:pt x="150" y="144"/>
                  </a:cubicBezTo>
                  <a:cubicBezTo>
                    <a:pt x="147" y="144"/>
                    <a:pt x="145" y="140"/>
                    <a:pt x="145" y="140"/>
                  </a:cubicBezTo>
                  <a:cubicBezTo>
                    <a:pt x="139" y="141"/>
                    <a:pt x="141" y="141"/>
                    <a:pt x="135" y="140"/>
                  </a:cubicBezTo>
                  <a:cubicBezTo>
                    <a:pt x="133" y="139"/>
                    <a:pt x="128" y="137"/>
                    <a:pt x="128" y="137"/>
                  </a:cubicBezTo>
                  <a:cubicBezTo>
                    <a:pt x="122" y="139"/>
                    <a:pt x="126" y="142"/>
                    <a:pt x="125" y="144"/>
                  </a:cubicBezTo>
                  <a:lnTo>
                    <a:pt x="120" y="149"/>
                  </a:lnTo>
                  <a:lnTo>
                    <a:pt x="116" y="161"/>
                  </a:lnTo>
                  <a:lnTo>
                    <a:pt x="114" y="172"/>
                  </a:lnTo>
                  <a:cubicBezTo>
                    <a:pt x="126" y="183"/>
                    <a:pt x="108" y="175"/>
                    <a:pt x="85" y="182"/>
                  </a:cubicBezTo>
                  <a:cubicBezTo>
                    <a:pt x="84" y="182"/>
                    <a:pt x="83" y="186"/>
                    <a:pt x="82" y="187"/>
                  </a:cubicBezTo>
                  <a:cubicBezTo>
                    <a:pt x="85" y="191"/>
                    <a:pt x="84" y="188"/>
                    <a:pt x="87" y="190"/>
                  </a:cubicBezTo>
                  <a:cubicBezTo>
                    <a:pt x="86" y="194"/>
                    <a:pt x="85" y="194"/>
                    <a:pt x="85" y="198"/>
                  </a:cubicBezTo>
                  <a:cubicBezTo>
                    <a:pt x="85" y="200"/>
                    <a:pt x="90" y="207"/>
                    <a:pt x="90" y="208"/>
                  </a:cubicBezTo>
                  <a:cubicBezTo>
                    <a:pt x="91" y="226"/>
                    <a:pt x="90" y="221"/>
                    <a:pt x="82" y="226"/>
                  </a:cubicBezTo>
                  <a:cubicBezTo>
                    <a:pt x="82" y="228"/>
                    <a:pt x="85" y="230"/>
                    <a:pt x="85" y="231"/>
                  </a:cubicBezTo>
                  <a:cubicBezTo>
                    <a:pt x="85" y="235"/>
                    <a:pt x="83" y="237"/>
                    <a:pt x="82" y="241"/>
                  </a:cubicBezTo>
                  <a:cubicBezTo>
                    <a:pt x="81" y="244"/>
                    <a:pt x="78" y="244"/>
                    <a:pt x="74" y="246"/>
                  </a:cubicBezTo>
                  <a:cubicBezTo>
                    <a:pt x="70" y="248"/>
                    <a:pt x="63" y="249"/>
                    <a:pt x="60" y="252"/>
                  </a:cubicBezTo>
                  <a:cubicBezTo>
                    <a:pt x="56" y="253"/>
                    <a:pt x="59" y="258"/>
                    <a:pt x="56" y="259"/>
                  </a:cubicBezTo>
                  <a:cubicBezTo>
                    <a:pt x="52" y="260"/>
                    <a:pt x="41" y="257"/>
                    <a:pt x="38" y="258"/>
                  </a:cubicBezTo>
                  <a:cubicBezTo>
                    <a:pt x="33" y="259"/>
                    <a:pt x="35" y="265"/>
                    <a:pt x="33" y="267"/>
                  </a:cubicBezTo>
                  <a:cubicBezTo>
                    <a:pt x="32" y="269"/>
                    <a:pt x="29" y="272"/>
                    <a:pt x="27" y="272"/>
                  </a:cubicBezTo>
                  <a:cubicBezTo>
                    <a:pt x="26" y="272"/>
                    <a:pt x="27" y="269"/>
                    <a:pt x="24" y="269"/>
                  </a:cubicBezTo>
                  <a:cubicBezTo>
                    <a:pt x="19" y="270"/>
                    <a:pt x="17" y="268"/>
                    <a:pt x="12" y="270"/>
                  </a:cubicBezTo>
                  <a:cubicBezTo>
                    <a:pt x="11" y="270"/>
                    <a:pt x="11" y="273"/>
                    <a:pt x="10" y="273"/>
                  </a:cubicBezTo>
                  <a:cubicBezTo>
                    <a:pt x="9" y="274"/>
                    <a:pt x="7" y="274"/>
                    <a:pt x="5" y="275"/>
                  </a:cubicBezTo>
                  <a:cubicBezTo>
                    <a:pt x="4" y="279"/>
                    <a:pt x="2" y="282"/>
                    <a:pt x="0" y="287"/>
                  </a:cubicBezTo>
                  <a:cubicBezTo>
                    <a:pt x="0" y="290"/>
                    <a:pt x="3" y="289"/>
                    <a:pt x="4" y="292"/>
                  </a:cubicBezTo>
                  <a:cubicBezTo>
                    <a:pt x="5" y="294"/>
                    <a:pt x="3" y="297"/>
                    <a:pt x="4" y="299"/>
                  </a:cubicBezTo>
                  <a:cubicBezTo>
                    <a:pt x="4" y="301"/>
                    <a:pt x="3" y="302"/>
                    <a:pt x="4" y="303"/>
                  </a:cubicBezTo>
                  <a:cubicBezTo>
                    <a:pt x="4" y="304"/>
                    <a:pt x="5" y="304"/>
                    <a:pt x="6" y="304"/>
                  </a:cubicBezTo>
                  <a:cubicBezTo>
                    <a:pt x="7" y="305"/>
                    <a:pt x="8" y="301"/>
                    <a:pt x="10" y="302"/>
                  </a:cubicBezTo>
                  <a:cubicBezTo>
                    <a:pt x="13" y="303"/>
                    <a:pt x="17" y="307"/>
                    <a:pt x="18" y="310"/>
                  </a:cubicBezTo>
                  <a:cubicBezTo>
                    <a:pt x="18" y="312"/>
                    <a:pt x="21" y="315"/>
                    <a:pt x="20" y="318"/>
                  </a:cubicBezTo>
                  <a:cubicBezTo>
                    <a:pt x="19" y="319"/>
                    <a:pt x="20" y="322"/>
                    <a:pt x="20" y="323"/>
                  </a:cubicBezTo>
                  <a:cubicBezTo>
                    <a:pt x="20" y="324"/>
                    <a:pt x="13" y="326"/>
                    <a:pt x="14" y="328"/>
                  </a:cubicBezTo>
                  <a:cubicBezTo>
                    <a:pt x="15" y="329"/>
                    <a:pt x="22" y="329"/>
                    <a:pt x="24" y="329"/>
                  </a:cubicBezTo>
                  <a:cubicBezTo>
                    <a:pt x="27" y="330"/>
                    <a:pt x="28" y="331"/>
                    <a:pt x="29" y="333"/>
                  </a:cubicBezTo>
                  <a:cubicBezTo>
                    <a:pt x="31" y="346"/>
                    <a:pt x="25" y="333"/>
                    <a:pt x="32" y="344"/>
                  </a:cubicBezTo>
                  <a:cubicBezTo>
                    <a:pt x="34" y="349"/>
                    <a:pt x="36" y="348"/>
                    <a:pt x="39" y="350"/>
                  </a:cubicBezTo>
                  <a:lnTo>
                    <a:pt x="48" y="350"/>
                  </a:lnTo>
                  <a:lnTo>
                    <a:pt x="55" y="360"/>
                  </a:lnTo>
                  <a:lnTo>
                    <a:pt x="55" y="367"/>
                  </a:lnTo>
                  <a:cubicBezTo>
                    <a:pt x="56" y="372"/>
                    <a:pt x="55" y="373"/>
                    <a:pt x="58" y="377"/>
                  </a:cubicBezTo>
                  <a:cubicBezTo>
                    <a:pt x="59" y="379"/>
                    <a:pt x="61" y="379"/>
                    <a:pt x="61" y="379"/>
                  </a:cubicBezTo>
                  <a:cubicBezTo>
                    <a:pt x="62" y="381"/>
                    <a:pt x="60" y="384"/>
                    <a:pt x="61" y="386"/>
                  </a:cubicBezTo>
                  <a:cubicBezTo>
                    <a:pt x="61" y="389"/>
                    <a:pt x="66" y="393"/>
                    <a:pt x="67" y="395"/>
                  </a:cubicBezTo>
                  <a:cubicBezTo>
                    <a:pt x="68" y="398"/>
                    <a:pt x="70" y="401"/>
                    <a:pt x="68" y="403"/>
                  </a:cubicBezTo>
                  <a:cubicBezTo>
                    <a:pt x="66" y="411"/>
                    <a:pt x="65" y="405"/>
                    <a:pt x="59" y="406"/>
                  </a:cubicBezTo>
                  <a:cubicBezTo>
                    <a:pt x="57" y="406"/>
                    <a:pt x="60" y="411"/>
                    <a:pt x="59" y="412"/>
                  </a:cubicBezTo>
                  <a:cubicBezTo>
                    <a:pt x="59" y="413"/>
                    <a:pt x="62" y="410"/>
                    <a:pt x="62" y="411"/>
                  </a:cubicBezTo>
                  <a:cubicBezTo>
                    <a:pt x="63" y="413"/>
                    <a:pt x="64" y="414"/>
                    <a:pt x="65" y="415"/>
                  </a:cubicBezTo>
                  <a:cubicBezTo>
                    <a:pt x="65" y="416"/>
                    <a:pt x="60" y="422"/>
                    <a:pt x="60" y="423"/>
                  </a:cubicBezTo>
                  <a:cubicBezTo>
                    <a:pt x="62" y="426"/>
                    <a:pt x="66" y="430"/>
                    <a:pt x="68" y="430"/>
                  </a:cubicBezTo>
                  <a:lnTo>
                    <a:pt x="71" y="427"/>
                  </a:lnTo>
                  <a:cubicBezTo>
                    <a:pt x="72" y="426"/>
                    <a:pt x="69" y="425"/>
                    <a:pt x="75" y="428"/>
                  </a:cubicBezTo>
                  <a:cubicBezTo>
                    <a:pt x="78" y="430"/>
                    <a:pt x="85" y="437"/>
                    <a:pt x="90" y="440"/>
                  </a:cubicBezTo>
                  <a:cubicBezTo>
                    <a:pt x="94" y="442"/>
                    <a:pt x="99" y="441"/>
                    <a:pt x="102" y="441"/>
                  </a:cubicBezTo>
                  <a:cubicBezTo>
                    <a:pt x="105" y="442"/>
                    <a:pt x="105" y="439"/>
                    <a:pt x="108" y="440"/>
                  </a:cubicBezTo>
                  <a:cubicBezTo>
                    <a:pt x="111" y="441"/>
                    <a:pt x="118" y="447"/>
                    <a:pt x="122" y="450"/>
                  </a:cubicBezTo>
                  <a:cubicBezTo>
                    <a:pt x="126" y="454"/>
                    <a:pt x="126" y="458"/>
                    <a:pt x="127" y="459"/>
                  </a:cubicBezTo>
                  <a:cubicBezTo>
                    <a:pt x="129" y="461"/>
                    <a:pt x="130" y="460"/>
                    <a:pt x="131" y="460"/>
                  </a:cubicBezTo>
                  <a:cubicBezTo>
                    <a:pt x="132" y="460"/>
                    <a:pt x="132" y="457"/>
                    <a:pt x="133" y="456"/>
                  </a:cubicBezTo>
                  <a:cubicBezTo>
                    <a:pt x="134" y="456"/>
                    <a:pt x="136" y="455"/>
                    <a:pt x="138" y="456"/>
                  </a:cubicBezTo>
                  <a:cubicBezTo>
                    <a:pt x="140" y="457"/>
                    <a:pt x="141" y="460"/>
                    <a:pt x="142" y="461"/>
                  </a:cubicBezTo>
                  <a:cubicBezTo>
                    <a:pt x="144" y="462"/>
                    <a:pt x="145" y="463"/>
                    <a:pt x="146" y="463"/>
                  </a:cubicBezTo>
                  <a:cubicBezTo>
                    <a:pt x="147" y="463"/>
                    <a:pt x="149" y="459"/>
                    <a:pt x="150" y="461"/>
                  </a:cubicBezTo>
                  <a:cubicBezTo>
                    <a:pt x="152" y="463"/>
                    <a:pt x="151" y="470"/>
                    <a:pt x="154" y="472"/>
                  </a:cubicBezTo>
                  <a:cubicBezTo>
                    <a:pt x="155" y="474"/>
                    <a:pt x="163" y="470"/>
                    <a:pt x="165" y="470"/>
                  </a:cubicBezTo>
                  <a:cubicBezTo>
                    <a:pt x="168" y="471"/>
                    <a:pt x="169" y="474"/>
                    <a:pt x="171" y="475"/>
                  </a:cubicBezTo>
                  <a:cubicBezTo>
                    <a:pt x="172" y="475"/>
                    <a:pt x="176" y="478"/>
                    <a:pt x="177" y="479"/>
                  </a:cubicBezTo>
                  <a:cubicBezTo>
                    <a:pt x="186" y="480"/>
                    <a:pt x="186" y="479"/>
                    <a:pt x="194" y="477"/>
                  </a:cubicBezTo>
                  <a:cubicBezTo>
                    <a:pt x="200" y="478"/>
                    <a:pt x="197" y="482"/>
                    <a:pt x="202" y="483"/>
                  </a:cubicBezTo>
                  <a:cubicBezTo>
                    <a:pt x="206" y="484"/>
                    <a:pt x="205" y="475"/>
                    <a:pt x="212" y="475"/>
                  </a:cubicBezTo>
                  <a:cubicBezTo>
                    <a:pt x="219" y="474"/>
                    <a:pt x="237" y="481"/>
                    <a:pt x="243" y="481"/>
                  </a:cubicBezTo>
                  <a:cubicBezTo>
                    <a:pt x="249" y="482"/>
                    <a:pt x="246" y="479"/>
                    <a:pt x="247" y="478"/>
                  </a:cubicBezTo>
                  <a:cubicBezTo>
                    <a:pt x="248" y="477"/>
                    <a:pt x="250" y="477"/>
                    <a:pt x="253" y="475"/>
                  </a:cubicBezTo>
                  <a:cubicBezTo>
                    <a:pt x="256" y="473"/>
                    <a:pt x="263" y="468"/>
                    <a:pt x="267" y="466"/>
                  </a:cubicBezTo>
                  <a:cubicBezTo>
                    <a:pt x="269" y="465"/>
                    <a:pt x="272" y="463"/>
                    <a:pt x="272" y="463"/>
                  </a:cubicBezTo>
                  <a:cubicBezTo>
                    <a:pt x="274" y="462"/>
                    <a:pt x="277" y="457"/>
                    <a:pt x="278" y="456"/>
                  </a:cubicBezTo>
                  <a:cubicBezTo>
                    <a:pt x="281" y="455"/>
                    <a:pt x="285" y="457"/>
                    <a:pt x="287" y="457"/>
                  </a:cubicBezTo>
                  <a:cubicBezTo>
                    <a:pt x="290" y="456"/>
                    <a:pt x="291" y="458"/>
                    <a:pt x="291" y="458"/>
                  </a:cubicBezTo>
                  <a:cubicBezTo>
                    <a:pt x="292" y="458"/>
                    <a:pt x="294" y="452"/>
                    <a:pt x="295" y="454"/>
                  </a:cubicBezTo>
                  <a:cubicBezTo>
                    <a:pt x="297" y="454"/>
                    <a:pt x="299" y="456"/>
                    <a:pt x="299" y="457"/>
                  </a:cubicBezTo>
                  <a:cubicBezTo>
                    <a:pt x="299" y="458"/>
                    <a:pt x="297" y="458"/>
                    <a:pt x="298" y="459"/>
                  </a:cubicBezTo>
                  <a:cubicBezTo>
                    <a:pt x="298" y="460"/>
                    <a:pt x="301" y="461"/>
                    <a:pt x="301" y="462"/>
                  </a:cubicBezTo>
                  <a:cubicBezTo>
                    <a:pt x="301" y="463"/>
                    <a:pt x="299" y="465"/>
                    <a:pt x="299" y="466"/>
                  </a:cubicBezTo>
                  <a:cubicBezTo>
                    <a:pt x="298" y="468"/>
                    <a:pt x="299" y="469"/>
                    <a:pt x="300" y="470"/>
                  </a:cubicBezTo>
                  <a:cubicBezTo>
                    <a:pt x="301" y="471"/>
                    <a:pt x="303" y="471"/>
                    <a:pt x="304" y="471"/>
                  </a:cubicBezTo>
                  <a:cubicBezTo>
                    <a:pt x="306" y="471"/>
                    <a:pt x="311" y="471"/>
                    <a:pt x="314" y="471"/>
                  </a:cubicBezTo>
                  <a:cubicBezTo>
                    <a:pt x="318" y="471"/>
                    <a:pt x="321" y="471"/>
                    <a:pt x="323" y="472"/>
                  </a:cubicBezTo>
                  <a:cubicBezTo>
                    <a:pt x="325" y="473"/>
                    <a:pt x="325" y="476"/>
                    <a:pt x="325" y="478"/>
                  </a:cubicBezTo>
                  <a:cubicBezTo>
                    <a:pt x="325" y="480"/>
                    <a:pt x="324" y="482"/>
                    <a:pt x="324" y="483"/>
                  </a:cubicBezTo>
                  <a:cubicBezTo>
                    <a:pt x="325" y="485"/>
                    <a:pt x="325" y="485"/>
                    <a:pt x="326" y="485"/>
                  </a:cubicBezTo>
                  <a:cubicBezTo>
                    <a:pt x="327" y="486"/>
                    <a:pt x="328" y="482"/>
                    <a:pt x="329" y="486"/>
                  </a:cubicBezTo>
                  <a:lnTo>
                    <a:pt x="335" y="506"/>
                  </a:lnTo>
                  <a:cubicBezTo>
                    <a:pt x="330" y="514"/>
                    <a:pt x="321" y="518"/>
                    <a:pt x="317" y="527"/>
                  </a:cubicBezTo>
                  <a:cubicBezTo>
                    <a:pt x="318" y="526"/>
                    <a:pt x="320" y="529"/>
                    <a:pt x="321" y="530"/>
                  </a:cubicBezTo>
                  <a:cubicBezTo>
                    <a:pt x="322" y="531"/>
                    <a:pt x="320" y="533"/>
                    <a:pt x="321" y="534"/>
                  </a:cubicBezTo>
                  <a:cubicBezTo>
                    <a:pt x="320" y="535"/>
                    <a:pt x="318" y="535"/>
                    <a:pt x="318" y="536"/>
                  </a:cubicBezTo>
                  <a:cubicBezTo>
                    <a:pt x="318" y="537"/>
                    <a:pt x="319" y="539"/>
                    <a:pt x="321" y="539"/>
                  </a:cubicBezTo>
                  <a:cubicBezTo>
                    <a:pt x="322" y="538"/>
                    <a:pt x="332" y="533"/>
                    <a:pt x="333" y="533"/>
                  </a:cubicBezTo>
                  <a:cubicBezTo>
                    <a:pt x="334" y="532"/>
                    <a:pt x="335" y="532"/>
                    <a:pt x="337" y="533"/>
                  </a:cubicBezTo>
                  <a:cubicBezTo>
                    <a:pt x="338" y="533"/>
                    <a:pt x="335" y="537"/>
                    <a:pt x="335" y="538"/>
                  </a:cubicBezTo>
                  <a:cubicBezTo>
                    <a:pt x="336" y="540"/>
                    <a:pt x="336" y="544"/>
                    <a:pt x="337" y="545"/>
                  </a:cubicBezTo>
                  <a:cubicBezTo>
                    <a:pt x="338" y="549"/>
                    <a:pt x="338" y="549"/>
                    <a:pt x="342" y="550"/>
                  </a:cubicBezTo>
                  <a:cubicBezTo>
                    <a:pt x="342" y="552"/>
                    <a:pt x="344" y="549"/>
                    <a:pt x="344" y="552"/>
                  </a:cubicBezTo>
                  <a:cubicBezTo>
                    <a:pt x="344" y="552"/>
                    <a:pt x="342" y="552"/>
                    <a:pt x="342" y="554"/>
                  </a:cubicBezTo>
                  <a:cubicBezTo>
                    <a:pt x="342" y="556"/>
                    <a:pt x="341" y="563"/>
                    <a:pt x="342" y="564"/>
                  </a:cubicBezTo>
                  <a:cubicBezTo>
                    <a:pt x="343" y="566"/>
                    <a:pt x="346" y="563"/>
                    <a:pt x="348" y="565"/>
                  </a:cubicBezTo>
                  <a:cubicBezTo>
                    <a:pt x="350" y="566"/>
                    <a:pt x="350" y="573"/>
                    <a:pt x="353" y="574"/>
                  </a:cubicBezTo>
                  <a:cubicBezTo>
                    <a:pt x="355" y="576"/>
                    <a:pt x="361" y="573"/>
                    <a:pt x="363" y="573"/>
                  </a:cubicBezTo>
                  <a:cubicBezTo>
                    <a:pt x="366" y="574"/>
                    <a:pt x="365" y="575"/>
                    <a:pt x="367" y="576"/>
                  </a:cubicBezTo>
                  <a:cubicBezTo>
                    <a:pt x="369" y="577"/>
                    <a:pt x="371" y="578"/>
                    <a:pt x="374" y="578"/>
                  </a:cubicBezTo>
                  <a:cubicBezTo>
                    <a:pt x="375" y="579"/>
                    <a:pt x="377" y="579"/>
                    <a:pt x="377" y="579"/>
                  </a:cubicBezTo>
                  <a:cubicBezTo>
                    <a:pt x="374" y="575"/>
                    <a:pt x="375" y="578"/>
                    <a:pt x="375" y="574"/>
                  </a:cubicBezTo>
                  <a:cubicBezTo>
                    <a:pt x="375" y="572"/>
                    <a:pt x="371" y="572"/>
                    <a:pt x="373" y="570"/>
                  </a:cubicBezTo>
                  <a:cubicBezTo>
                    <a:pt x="373" y="568"/>
                    <a:pt x="373" y="564"/>
                    <a:pt x="375" y="563"/>
                  </a:cubicBezTo>
                  <a:cubicBezTo>
                    <a:pt x="376" y="562"/>
                    <a:pt x="380" y="563"/>
                    <a:pt x="382" y="562"/>
                  </a:cubicBezTo>
                  <a:cubicBezTo>
                    <a:pt x="383" y="561"/>
                    <a:pt x="383" y="556"/>
                    <a:pt x="386" y="557"/>
                  </a:cubicBezTo>
                  <a:cubicBezTo>
                    <a:pt x="389" y="558"/>
                    <a:pt x="394" y="560"/>
                    <a:pt x="394" y="560"/>
                  </a:cubicBezTo>
                  <a:cubicBezTo>
                    <a:pt x="395" y="560"/>
                    <a:pt x="396" y="557"/>
                    <a:pt x="397" y="557"/>
                  </a:cubicBezTo>
                  <a:cubicBezTo>
                    <a:pt x="398" y="557"/>
                    <a:pt x="399" y="556"/>
                    <a:pt x="400" y="557"/>
                  </a:cubicBezTo>
                  <a:cubicBezTo>
                    <a:pt x="401" y="557"/>
                    <a:pt x="402" y="561"/>
                    <a:pt x="403" y="562"/>
                  </a:cubicBezTo>
                  <a:cubicBezTo>
                    <a:pt x="404" y="561"/>
                    <a:pt x="403" y="559"/>
                    <a:pt x="404" y="558"/>
                  </a:cubicBezTo>
                  <a:cubicBezTo>
                    <a:pt x="405" y="557"/>
                    <a:pt x="404" y="554"/>
                    <a:pt x="405" y="554"/>
                  </a:cubicBezTo>
                  <a:cubicBezTo>
                    <a:pt x="407" y="554"/>
                    <a:pt x="412" y="556"/>
                    <a:pt x="414" y="556"/>
                  </a:cubicBezTo>
                  <a:cubicBezTo>
                    <a:pt x="416" y="556"/>
                    <a:pt x="413" y="552"/>
                    <a:pt x="415" y="551"/>
                  </a:cubicBezTo>
                  <a:cubicBezTo>
                    <a:pt x="416" y="549"/>
                    <a:pt x="421" y="548"/>
                    <a:pt x="422" y="547"/>
                  </a:cubicBezTo>
                  <a:cubicBezTo>
                    <a:pt x="424" y="547"/>
                    <a:pt x="425" y="548"/>
                    <a:pt x="426" y="549"/>
                  </a:cubicBezTo>
                  <a:cubicBezTo>
                    <a:pt x="427" y="549"/>
                    <a:pt x="428" y="552"/>
                    <a:pt x="429" y="553"/>
                  </a:cubicBezTo>
                  <a:cubicBezTo>
                    <a:pt x="430" y="553"/>
                    <a:pt x="430" y="553"/>
                    <a:pt x="432" y="553"/>
                  </a:cubicBezTo>
                  <a:cubicBezTo>
                    <a:pt x="433" y="554"/>
                    <a:pt x="436" y="553"/>
                    <a:pt x="437" y="554"/>
                  </a:cubicBezTo>
                  <a:cubicBezTo>
                    <a:pt x="442" y="558"/>
                    <a:pt x="439" y="560"/>
                    <a:pt x="441" y="560"/>
                  </a:cubicBezTo>
                  <a:cubicBezTo>
                    <a:pt x="442" y="564"/>
                    <a:pt x="440" y="568"/>
                    <a:pt x="443" y="570"/>
                  </a:cubicBezTo>
                  <a:cubicBezTo>
                    <a:pt x="447" y="573"/>
                    <a:pt x="447" y="573"/>
                    <a:pt x="451" y="574"/>
                  </a:cubicBezTo>
                  <a:cubicBezTo>
                    <a:pt x="453" y="574"/>
                    <a:pt x="451" y="575"/>
                    <a:pt x="455" y="575"/>
                  </a:cubicBezTo>
                  <a:cubicBezTo>
                    <a:pt x="456" y="575"/>
                    <a:pt x="459" y="574"/>
                    <a:pt x="460" y="574"/>
                  </a:cubicBezTo>
                  <a:cubicBezTo>
                    <a:pt x="461" y="574"/>
                    <a:pt x="461" y="575"/>
                    <a:pt x="462" y="575"/>
                  </a:cubicBezTo>
                  <a:cubicBezTo>
                    <a:pt x="463" y="575"/>
                    <a:pt x="464" y="573"/>
                    <a:pt x="466" y="573"/>
                  </a:cubicBezTo>
                  <a:cubicBezTo>
                    <a:pt x="468" y="573"/>
                    <a:pt x="474" y="574"/>
                    <a:pt x="476" y="575"/>
                  </a:cubicBezTo>
                  <a:cubicBezTo>
                    <a:pt x="477" y="576"/>
                    <a:pt x="478" y="577"/>
                    <a:pt x="479" y="578"/>
                  </a:cubicBezTo>
                  <a:cubicBezTo>
                    <a:pt x="480" y="582"/>
                    <a:pt x="478" y="587"/>
                    <a:pt x="479" y="590"/>
                  </a:cubicBezTo>
                  <a:cubicBezTo>
                    <a:pt x="480" y="592"/>
                    <a:pt x="486" y="591"/>
                    <a:pt x="487" y="592"/>
                  </a:cubicBezTo>
                  <a:cubicBezTo>
                    <a:pt x="498" y="589"/>
                    <a:pt x="487" y="587"/>
                    <a:pt x="490" y="580"/>
                  </a:cubicBezTo>
                  <a:cubicBezTo>
                    <a:pt x="492" y="578"/>
                    <a:pt x="497" y="579"/>
                    <a:pt x="500" y="579"/>
                  </a:cubicBezTo>
                  <a:cubicBezTo>
                    <a:pt x="502" y="579"/>
                    <a:pt x="500" y="583"/>
                    <a:pt x="505" y="582"/>
                  </a:cubicBezTo>
                  <a:cubicBezTo>
                    <a:pt x="509" y="571"/>
                    <a:pt x="515" y="575"/>
                    <a:pt x="528" y="574"/>
                  </a:cubicBezTo>
                  <a:cubicBezTo>
                    <a:pt x="532" y="571"/>
                    <a:pt x="532" y="567"/>
                    <a:pt x="532" y="565"/>
                  </a:cubicBezTo>
                  <a:cubicBezTo>
                    <a:pt x="533" y="562"/>
                    <a:pt x="531" y="559"/>
                    <a:pt x="532" y="558"/>
                  </a:cubicBezTo>
                  <a:cubicBezTo>
                    <a:pt x="532" y="557"/>
                    <a:pt x="534" y="557"/>
                    <a:pt x="535" y="557"/>
                  </a:cubicBezTo>
                  <a:cubicBezTo>
                    <a:pt x="567" y="554"/>
                    <a:pt x="555" y="560"/>
                    <a:pt x="567" y="554"/>
                  </a:cubicBezTo>
                  <a:cubicBezTo>
                    <a:pt x="577" y="551"/>
                    <a:pt x="589" y="541"/>
                    <a:pt x="594" y="536"/>
                  </a:cubicBezTo>
                  <a:cubicBezTo>
                    <a:pt x="598" y="531"/>
                    <a:pt x="592" y="528"/>
                    <a:pt x="594" y="525"/>
                  </a:cubicBezTo>
                  <a:cubicBezTo>
                    <a:pt x="598" y="524"/>
                    <a:pt x="602" y="525"/>
                    <a:pt x="605" y="523"/>
                  </a:cubicBezTo>
                  <a:cubicBezTo>
                    <a:pt x="606" y="522"/>
                    <a:pt x="605" y="520"/>
                    <a:pt x="606" y="519"/>
                  </a:cubicBezTo>
                  <a:cubicBezTo>
                    <a:pt x="607" y="518"/>
                    <a:pt x="609" y="519"/>
                    <a:pt x="610" y="518"/>
                  </a:cubicBezTo>
                  <a:cubicBezTo>
                    <a:pt x="615" y="510"/>
                    <a:pt x="611" y="502"/>
                    <a:pt x="615" y="496"/>
                  </a:cubicBezTo>
                  <a:cubicBezTo>
                    <a:pt x="616" y="494"/>
                    <a:pt x="620" y="496"/>
                    <a:pt x="623" y="495"/>
                  </a:cubicBezTo>
                  <a:cubicBezTo>
                    <a:pt x="625" y="491"/>
                    <a:pt x="624" y="486"/>
                    <a:pt x="626" y="482"/>
                  </a:cubicBezTo>
                  <a:cubicBezTo>
                    <a:pt x="627" y="479"/>
                    <a:pt x="630" y="478"/>
                    <a:pt x="632" y="477"/>
                  </a:cubicBezTo>
                  <a:cubicBezTo>
                    <a:pt x="633" y="475"/>
                    <a:pt x="633" y="472"/>
                    <a:pt x="634" y="472"/>
                  </a:cubicBezTo>
                  <a:cubicBezTo>
                    <a:pt x="635" y="471"/>
                    <a:pt x="638" y="477"/>
                    <a:pt x="639" y="475"/>
                  </a:cubicBezTo>
                  <a:cubicBezTo>
                    <a:pt x="648" y="469"/>
                    <a:pt x="637" y="469"/>
                    <a:pt x="641" y="458"/>
                  </a:cubicBezTo>
                  <a:cubicBezTo>
                    <a:pt x="642" y="455"/>
                    <a:pt x="641" y="463"/>
                    <a:pt x="645" y="456"/>
                  </a:cubicBezTo>
                  <a:cubicBezTo>
                    <a:pt x="645" y="451"/>
                    <a:pt x="643" y="452"/>
                    <a:pt x="640" y="448"/>
                  </a:cubicBezTo>
                  <a:cubicBezTo>
                    <a:pt x="649" y="445"/>
                    <a:pt x="647" y="448"/>
                    <a:pt x="649" y="442"/>
                  </a:cubicBezTo>
                  <a:cubicBezTo>
                    <a:pt x="649" y="441"/>
                    <a:pt x="647" y="442"/>
                    <a:pt x="643" y="442"/>
                  </a:cubicBezTo>
                  <a:cubicBezTo>
                    <a:pt x="641" y="441"/>
                    <a:pt x="640" y="439"/>
                    <a:pt x="638" y="439"/>
                  </a:cubicBezTo>
                  <a:cubicBezTo>
                    <a:pt x="636" y="438"/>
                    <a:pt x="632" y="440"/>
                    <a:pt x="630" y="440"/>
                  </a:cubicBezTo>
                  <a:cubicBezTo>
                    <a:pt x="628" y="440"/>
                    <a:pt x="626" y="440"/>
                    <a:pt x="627" y="439"/>
                  </a:cubicBezTo>
                  <a:cubicBezTo>
                    <a:pt x="625" y="437"/>
                    <a:pt x="634" y="434"/>
                    <a:pt x="636" y="433"/>
                  </a:cubicBezTo>
                  <a:cubicBezTo>
                    <a:pt x="639" y="432"/>
                    <a:pt x="642" y="434"/>
                    <a:pt x="642" y="433"/>
                  </a:cubicBezTo>
                  <a:cubicBezTo>
                    <a:pt x="644" y="427"/>
                    <a:pt x="645" y="425"/>
                    <a:pt x="639" y="423"/>
                  </a:cubicBezTo>
                  <a:cubicBezTo>
                    <a:pt x="638" y="422"/>
                    <a:pt x="637" y="420"/>
                    <a:pt x="635" y="419"/>
                  </a:cubicBezTo>
                  <a:cubicBezTo>
                    <a:pt x="632" y="417"/>
                    <a:pt x="620" y="416"/>
                    <a:pt x="627" y="412"/>
                  </a:cubicBezTo>
                  <a:cubicBezTo>
                    <a:pt x="632" y="413"/>
                    <a:pt x="637" y="416"/>
                    <a:pt x="641" y="413"/>
                  </a:cubicBezTo>
                  <a:cubicBezTo>
                    <a:pt x="644" y="413"/>
                    <a:pt x="648" y="418"/>
                    <a:pt x="646" y="415"/>
                  </a:cubicBezTo>
                  <a:cubicBezTo>
                    <a:pt x="644" y="412"/>
                    <a:pt x="636" y="403"/>
                    <a:pt x="630" y="395"/>
                  </a:cubicBezTo>
                  <a:cubicBezTo>
                    <a:pt x="627" y="383"/>
                    <a:pt x="624" y="376"/>
                    <a:pt x="614" y="369"/>
                  </a:cubicBezTo>
                  <a:cubicBezTo>
                    <a:pt x="611" y="365"/>
                    <a:pt x="608" y="361"/>
                    <a:pt x="613" y="356"/>
                  </a:cubicBezTo>
                  <a:cubicBezTo>
                    <a:pt x="615" y="354"/>
                    <a:pt x="617" y="352"/>
                    <a:pt x="617" y="352"/>
                  </a:cubicBezTo>
                  <a:cubicBezTo>
                    <a:pt x="619" y="351"/>
                    <a:pt x="623" y="349"/>
                    <a:pt x="624" y="348"/>
                  </a:cubicBezTo>
                  <a:cubicBezTo>
                    <a:pt x="625" y="346"/>
                    <a:pt x="623" y="342"/>
                    <a:pt x="623" y="341"/>
                  </a:cubicBezTo>
                  <a:cubicBezTo>
                    <a:pt x="625" y="339"/>
                    <a:pt x="625" y="343"/>
                    <a:pt x="627" y="342"/>
                  </a:cubicBezTo>
                  <a:cubicBezTo>
                    <a:pt x="629" y="341"/>
                    <a:pt x="632" y="337"/>
                    <a:pt x="634" y="335"/>
                  </a:cubicBezTo>
                  <a:cubicBezTo>
                    <a:pt x="637" y="333"/>
                    <a:pt x="636" y="333"/>
                    <a:pt x="639" y="332"/>
                  </a:cubicBezTo>
                  <a:cubicBezTo>
                    <a:pt x="643" y="331"/>
                    <a:pt x="651" y="331"/>
                    <a:pt x="653" y="329"/>
                  </a:cubicBezTo>
                  <a:cubicBezTo>
                    <a:pt x="656" y="327"/>
                    <a:pt x="656" y="324"/>
                    <a:pt x="655" y="322"/>
                  </a:cubicBezTo>
                  <a:cubicBezTo>
                    <a:pt x="654" y="321"/>
                    <a:pt x="650" y="321"/>
                    <a:pt x="648" y="321"/>
                  </a:cubicBezTo>
                  <a:cubicBezTo>
                    <a:pt x="646" y="321"/>
                    <a:pt x="645" y="322"/>
                    <a:pt x="642" y="322"/>
                  </a:cubicBezTo>
                  <a:cubicBezTo>
                    <a:pt x="640" y="321"/>
                    <a:pt x="637" y="316"/>
                    <a:pt x="633" y="316"/>
                  </a:cubicBezTo>
                  <a:cubicBezTo>
                    <a:pt x="629" y="315"/>
                    <a:pt x="625" y="318"/>
                    <a:pt x="622" y="320"/>
                  </a:cubicBezTo>
                  <a:cubicBezTo>
                    <a:pt x="619" y="323"/>
                    <a:pt x="620" y="329"/>
                    <a:pt x="617" y="330"/>
                  </a:cubicBezTo>
                  <a:cubicBezTo>
                    <a:pt x="613" y="329"/>
                    <a:pt x="610" y="327"/>
                    <a:pt x="606" y="325"/>
                  </a:cubicBezTo>
                  <a:cubicBezTo>
                    <a:pt x="605" y="323"/>
                    <a:pt x="602" y="314"/>
                    <a:pt x="600" y="313"/>
                  </a:cubicBezTo>
                  <a:cubicBezTo>
                    <a:pt x="597" y="311"/>
                    <a:pt x="593" y="316"/>
                    <a:pt x="593" y="316"/>
                  </a:cubicBezTo>
                  <a:cubicBezTo>
                    <a:pt x="591" y="312"/>
                    <a:pt x="591" y="309"/>
                    <a:pt x="589" y="305"/>
                  </a:cubicBezTo>
                  <a:cubicBezTo>
                    <a:pt x="588" y="302"/>
                    <a:pt x="590" y="298"/>
                    <a:pt x="590" y="298"/>
                  </a:cubicBezTo>
                  <a:cubicBezTo>
                    <a:pt x="591" y="296"/>
                    <a:pt x="591" y="291"/>
                    <a:pt x="593" y="290"/>
                  </a:cubicBezTo>
                  <a:cubicBezTo>
                    <a:pt x="595" y="289"/>
                    <a:pt x="601" y="291"/>
                    <a:pt x="603" y="291"/>
                  </a:cubicBezTo>
                  <a:cubicBezTo>
                    <a:pt x="605" y="290"/>
                    <a:pt x="603" y="290"/>
                    <a:pt x="605" y="288"/>
                  </a:cubicBezTo>
                  <a:cubicBezTo>
                    <a:pt x="609" y="285"/>
                    <a:pt x="612" y="282"/>
                    <a:pt x="615" y="278"/>
                  </a:cubicBezTo>
                  <a:cubicBezTo>
                    <a:pt x="617" y="275"/>
                    <a:pt x="617" y="276"/>
                    <a:pt x="621" y="273"/>
                  </a:cubicBezTo>
                  <a:cubicBezTo>
                    <a:pt x="624" y="271"/>
                    <a:pt x="634" y="266"/>
                    <a:pt x="636" y="264"/>
                  </a:cubicBezTo>
                  <a:cubicBezTo>
                    <a:pt x="639" y="262"/>
                    <a:pt x="635" y="261"/>
                    <a:pt x="636" y="261"/>
                  </a:cubicBezTo>
                  <a:cubicBezTo>
                    <a:pt x="638" y="262"/>
                    <a:pt x="647" y="263"/>
                    <a:pt x="647" y="266"/>
                  </a:cubicBezTo>
                  <a:cubicBezTo>
                    <a:pt x="650" y="273"/>
                    <a:pt x="645" y="276"/>
                    <a:pt x="641" y="282"/>
                  </a:cubicBezTo>
                  <a:cubicBezTo>
                    <a:pt x="640" y="286"/>
                    <a:pt x="643" y="288"/>
                    <a:pt x="642" y="290"/>
                  </a:cubicBezTo>
                  <a:cubicBezTo>
                    <a:pt x="642" y="293"/>
                    <a:pt x="637" y="295"/>
                    <a:pt x="637" y="296"/>
                  </a:cubicBezTo>
                  <a:cubicBezTo>
                    <a:pt x="638" y="298"/>
                    <a:pt x="643" y="297"/>
                    <a:pt x="645" y="296"/>
                  </a:cubicBezTo>
                  <a:cubicBezTo>
                    <a:pt x="647" y="296"/>
                    <a:pt x="651" y="288"/>
                    <a:pt x="651" y="288"/>
                  </a:cubicBezTo>
                  <a:cubicBezTo>
                    <a:pt x="652" y="285"/>
                    <a:pt x="653" y="287"/>
                    <a:pt x="655" y="284"/>
                  </a:cubicBezTo>
                  <a:cubicBezTo>
                    <a:pt x="655" y="283"/>
                    <a:pt x="664" y="282"/>
                    <a:pt x="665" y="282"/>
                  </a:cubicBezTo>
                  <a:cubicBezTo>
                    <a:pt x="667" y="280"/>
                    <a:pt x="671" y="280"/>
                    <a:pt x="674" y="279"/>
                  </a:cubicBezTo>
                  <a:cubicBezTo>
                    <a:pt x="678" y="277"/>
                    <a:pt x="691" y="267"/>
                    <a:pt x="691" y="267"/>
                  </a:cubicBezTo>
                  <a:cubicBezTo>
                    <a:pt x="696" y="264"/>
                    <a:pt x="695" y="263"/>
                    <a:pt x="699" y="259"/>
                  </a:cubicBezTo>
                  <a:cubicBezTo>
                    <a:pt x="702" y="252"/>
                    <a:pt x="699" y="258"/>
                    <a:pt x="704" y="253"/>
                  </a:cubicBezTo>
                  <a:cubicBezTo>
                    <a:pt x="708" y="249"/>
                    <a:pt x="708" y="246"/>
                    <a:pt x="714" y="244"/>
                  </a:cubicBezTo>
                  <a:cubicBezTo>
                    <a:pt x="715" y="243"/>
                    <a:pt x="716" y="241"/>
                    <a:pt x="717" y="241"/>
                  </a:cubicBezTo>
                  <a:cubicBezTo>
                    <a:pt x="720" y="241"/>
                    <a:pt x="721" y="246"/>
                    <a:pt x="722" y="248"/>
                  </a:cubicBezTo>
                  <a:cubicBezTo>
                    <a:pt x="728" y="248"/>
                    <a:pt x="729" y="250"/>
                    <a:pt x="734" y="249"/>
                  </a:cubicBezTo>
                  <a:cubicBezTo>
                    <a:pt x="735" y="248"/>
                    <a:pt x="736" y="245"/>
                    <a:pt x="736" y="243"/>
                  </a:cubicBezTo>
                  <a:cubicBezTo>
                    <a:pt x="737" y="242"/>
                    <a:pt x="740" y="242"/>
                    <a:pt x="741" y="242"/>
                  </a:cubicBezTo>
                  <a:cubicBezTo>
                    <a:pt x="744" y="242"/>
                    <a:pt x="744" y="235"/>
                    <a:pt x="747" y="235"/>
                  </a:cubicBezTo>
                  <a:cubicBezTo>
                    <a:pt x="748" y="234"/>
                    <a:pt x="752" y="239"/>
                    <a:pt x="752" y="237"/>
                  </a:cubicBezTo>
                  <a:cubicBezTo>
                    <a:pt x="753" y="235"/>
                    <a:pt x="752" y="232"/>
                    <a:pt x="753" y="230"/>
                  </a:cubicBezTo>
                  <a:cubicBezTo>
                    <a:pt x="754" y="229"/>
                    <a:pt x="756" y="225"/>
                    <a:pt x="757" y="225"/>
                  </a:cubicBezTo>
                  <a:cubicBezTo>
                    <a:pt x="758" y="224"/>
                    <a:pt x="759" y="230"/>
                    <a:pt x="762" y="229"/>
                  </a:cubicBezTo>
                  <a:cubicBezTo>
                    <a:pt x="766" y="223"/>
                    <a:pt x="766" y="221"/>
                    <a:pt x="773" y="220"/>
                  </a:cubicBezTo>
                  <a:cubicBezTo>
                    <a:pt x="771" y="213"/>
                    <a:pt x="775" y="208"/>
                    <a:pt x="773" y="201"/>
                  </a:cubicBezTo>
                  <a:cubicBezTo>
                    <a:pt x="772" y="199"/>
                    <a:pt x="770" y="194"/>
                    <a:pt x="770" y="194"/>
                  </a:cubicBezTo>
                  <a:cubicBezTo>
                    <a:pt x="771" y="191"/>
                    <a:pt x="770" y="187"/>
                    <a:pt x="771" y="184"/>
                  </a:cubicBezTo>
                  <a:cubicBezTo>
                    <a:pt x="772" y="183"/>
                    <a:pt x="774" y="183"/>
                    <a:pt x="775" y="183"/>
                  </a:cubicBezTo>
                  <a:cubicBezTo>
                    <a:pt x="777" y="183"/>
                    <a:pt x="780" y="178"/>
                    <a:pt x="783" y="178"/>
                  </a:cubicBezTo>
                  <a:cubicBezTo>
                    <a:pt x="787" y="178"/>
                    <a:pt x="794" y="182"/>
                    <a:pt x="797" y="181"/>
                  </a:cubicBezTo>
                  <a:cubicBezTo>
                    <a:pt x="800" y="180"/>
                    <a:pt x="798" y="179"/>
                    <a:pt x="799" y="173"/>
                  </a:cubicBezTo>
                  <a:cubicBezTo>
                    <a:pt x="802" y="168"/>
                    <a:pt x="809" y="156"/>
                    <a:pt x="811" y="151"/>
                  </a:cubicBezTo>
                  <a:cubicBezTo>
                    <a:pt x="812" y="149"/>
                    <a:pt x="808" y="145"/>
                    <a:pt x="810" y="144"/>
                  </a:cubicBezTo>
                  <a:cubicBezTo>
                    <a:pt x="811" y="144"/>
                    <a:pt x="815" y="137"/>
                    <a:pt x="815" y="137"/>
                  </a:cubicBezTo>
                  <a:cubicBezTo>
                    <a:pt x="817" y="134"/>
                    <a:pt x="819" y="133"/>
                    <a:pt x="820" y="130"/>
                  </a:cubicBezTo>
                  <a:cubicBezTo>
                    <a:pt x="820" y="127"/>
                    <a:pt x="822" y="118"/>
                    <a:pt x="817" y="118"/>
                  </a:cubicBezTo>
                  <a:cubicBezTo>
                    <a:pt x="812" y="117"/>
                    <a:pt x="797" y="125"/>
                    <a:pt x="791" y="126"/>
                  </a:cubicBezTo>
                  <a:cubicBezTo>
                    <a:pt x="784" y="128"/>
                    <a:pt x="782" y="127"/>
                    <a:pt x="779" y="127"/>
                  </a:cubicBezTo>
                  <a:cubicBezTo>
                    <a:pt x="777" y="126"/>
                    <a:pt x="770" y="128"/>
                    <a:pt x="768" y="126"/>
                  </a:cubicBezTo>
                  <a:cubicBezTo>
                    <a:pt x="766" y="123"/>
                    <a:pt x="764" y="113"/>
                    <a:pt x="763" y="109"/>
                  </a:cubicBezTo>
                  <a:cubicBezTo>
                    <a:pt x="762" y="105"/>
                    <a:pt x="762" y="104"/>
                    <a:pt x="761" y="102"/>
                  </a:cubicBezTo>
                  <a:cubicBezTo>
                    <a:pt x="759" y="100"/>
                    <a:pt x="758" y="102"/>
                    <a:pt x="756" y="100"/>
                  </a:cubicBezTo>
                  <a:cubicBezTo>
                    <a:pt x="754" y="98"/>
                    <a:pt x="752" y="93"/>
                    <a:pt x="749" y="91"/>
                  </a:cubicBezTo>
                  <a:cubicBezTo>
                    <a:pt x="745" y="89"/>
                    <a:pt x="740" y="88"/>
                    <a:pt x="736" y="88"/>
                  </a:cubicBezTo>
                  <a:cubicBezTo>
                    <a:pt x="735" y="85"/>
                    <a:pt x="730" y="90"/>
                    <a:pt x="728" y="88"/>
                  </a:cubicBezTo>
                  <a:cubicBezTo>
                    <a:pt x="727" y="87"/>
                    <a:pt x="727" y="85"/>
                    <a:pt x="727" y="84"/>
                  </a:cubicBezTo>
                  <a:cubicBezTo>
                    <a:pt x="727" y="84"/>
                    <a:pt x="721" y="75"/>
                    <a:pt x="720" y="73"/>
                  </a:cubicBezTo>
                  <a:cubicBezTo>
                    <a:pt x="716" y="68"/>
                    <a:pt x="716" y="62"/>
                    <a:pt x="714" y="56"/>
                  </a:cubicBezTo>
                  <a:cubicBezTo>
                    <a:pt x="711" y="52"/>
                    <a:pt x="709" y="47"/>
                    <a:pt x="708" y="42"/>
                  </a:cubicBezTo>
                  <a:cubicBezTo>
                    <a:pt x="707" y="39"/>
                    <a:pt x="707" y="35"/>
                    <a:pt x="706" y="32"/>
                  </a:cubicBezTo>
                  <a:cubicBezTo>
                    <a:pt x="701" y="16"/>
                    <a:pt x="705" y="33"/>
                    <a:pt x="705" y="25"/>
                  </a:cubicBezTo>
                  <a:cubicBezTo>
                    <a:pt x="703" y="23"/>
                    <a:pt x="699" y="14"/>
                    <a:pt x="697" y="12"/>
                  </a:cubicBezTo>
                  <a:cubicBezTo>
                    <a:pt x="696" y="11"/>
                    <a:pt x="691" y="11"/>
                    <a:pt x="689" y="10"/>
                  </a:cubicBezTo>
                  <a:cubicBezTo>
                    <a:pt x="687" y="8"/>
                    <a:pt x="685" y="8"/>
                    <a:pt x="682" y="7"/>
                  </a:cubicBezTo>
                  <a:cubicBezTo>
                    <a:pt x="678" y="6"/>
                    <a:pt x="673" y="2"/>
                    <a:pt x="668" y="2"/>
                  </a:cubicBezTo>
                  <a:cubicBezTo>
                    <a:pt x="661" y="0"/>
                    <a:pt x="654" y="3"/>
                    <a:pt x="649" y="5"/>
                  </a:cubicBezTo>
                  <a:cubicBezTo>
                    <a:pt x="643" y="6"/>
                    <a:pt x="636" y="9"/>
                    <a:pt x="633" y="11"/>
                  </a:cubicBezTo>
                  <a:cubicBezTo>
                    <a:pt x="626" y="12"/>
                    <a:pt x="631" y="9"/>
                    <a:pt x="630" y="11"/>
                  </a:cubicBezTo>
                  <a:cubicBezTo>
                    <a:pt x="628" y="12"/>
                    <a:pt x="624" y="17"/>
                    <a:pt x="623" y="19"/>
                  </a:cubicBezTo>
                  <a:cubicBezTo>
                    <a:pt x="621" y="26"/>
                    <a:pt x="622" y="20"/>
                    <a:pt x="626" y="24"/>
                  </a:cubicBezTo>
                  <a:cubicBezTo>
                    <a:pt x="627" y="25"/>
                    <a:pt x="631" y="26"/>
                    <a:pt x="631" y="27"/>
                  </a:cubicBezTo>
                  <a:cubicBezTo>
                    <a:pt x="628" y="38"/>
                    <a:pt x="629" y="44"/>
                    <a:pt x="617" y="47"/>
                  </a:cubicBezTo>
                  <a:cubicBezTo>
                    <a:pt x="614" y="56"/>
                    <a:pt x="616" y="46"/>
                    <a:pt x="613" y="65"/>
                  </a:cubicBezTo>
                  <a:cubicBezTo>
                    <a:pt x="612" y="70"/>
                    <a:pt x="608" y="69"/>
                    <a:pt x="606" y="73"/>
                  </a:cubicBezTo>
                  <a:cubicBezTo>
                    <a:pt x="604" y="79"/>
                    <a:pt x="606" y="81"/>
                    <a:pt x="600" y="82"/>
                  </a:cubicBezTo>
                  <a:cubicBezTo>
                    <a:pt x="598" y="83"/>
                    <a:pt x="598" y="89"/>
                    <a:pt x="594" y="89"/>
                  </a:cubicBezTo>
                  <a:cubicBezTo>
                    <a:pt x="591" y="89"/>
                    <a:pt x="583" y="82"/>
                    <a:pt x="580" y="83"/>
                  </a:cubicBezTo>
                  <a:cubicBezTo>
                    <a:pt x="575" y="87"/>
                    <a:pt x="575" y="97"/>
                    <a:pt x="574" y="101"/>
                  </a:cubicBezTo>
                  <a:cubicBezTo>
                    <a:pt x="572" y="105"/>
                    <a:pt x="572" y="105"/>
                    <a:pt x="570" y="108"/>
                  </a:cubicBezTo>
                  <a:cubicBezTo>
                    <a:pt x="568" y="113"/>
                    <a:pt x="567" y="113"/>
                    <a:pt x="565" y="116"/>
                  </a:cubicBezTo>
                  <a:cubicBezTo>
                    <a:pt x="564" y="119"/>
                    <a:pt x="562" y="125"/>
                    <a:pt x="563" y="127"/>
                  </a:cubicBezTo>
                  <a:cubicBezTo>
                    <a:pt x="563" y="128"/>
                    <a:pt x="569" y="128"/>
                    <a:pt x="570" y="129"/>
                  </a:cubicBezTo>
                  <a:cubicBezTo>
                    <a:pt x="572" y="129"/>
                    <a:pt x="577" y="125"/>
                    <a:pt x="579" y="126"/>
                  </a:cubicBezTo>
                  <a:cubicBezTo>
                    <a:pt x="583" y="125"/>
                    <a:pt x="584" y="126"/>
                    <a:pt x="588" y="125"/>
                  </a:cubicBezTo>
                  <a:cubicBezTo>
                    <a:pt x="590" y="125"/>
                    <a:pt x="597" y="124"/>
                    <a:pt x="597" y="124"/>
                  </a:cubicBezTo>
                  <a:cubicBezTo>
                    <a:pt x="601" y="124"/>
                    <a:pt x="601" y="128"/>
                    <a:pt x="605" y="129"/>
                  </a:cubicBezTo>
                  <a:cubicBezTo>
                    <a:pt x="608" y="130"/>
                    <a:pt x="612" y="134"/>
                    <a:pt x="612" y="134"/>
                  </a:cubicBezTo>
                  <a:cubicBezTo>
                    <a:pt x="616" y="139"/>
                    <a:pt x="620" y="143"/>
                    <a:pt x="614" y="150"/>
                  </a:cubicBezTo>
                  <a:cubicBezTo>
                    <a:pt x="612" y="152"/>
                    <a:pt x="606" y="152"/>
                    <a:pt x="604" y="151"/>
                  </a:cubicBezTo>
                  <a:cubicBezTo>
                    <a:pt x="602" y="150"/>
                    <a:pt x="595" y="149"/>
                    <a:pt x="595" y="149"/>
                  </a:cubicBezTo>
                  <a:cubicBezTo>
                    <a:pt x="588" y="150"/>
                    <a:pt x="590" y="153"/>
                    <a:pt x="585" y="158"/>
                  </a:cubicBezTo>
                  <a:cubicBezTo>
                    <a:pt x="581" y="160"/>
                    <a:pt x="579" y="156"/>
                    <a:pt x="576" y="158"/>
                  </a:cubicBezTo>
                  <a:cubicBezTo>
                    <a:pt x="573" y="159"/>
                    <a:pt x="573" y="163"/>
                    <a:pt x="570" y="167"/>
                  </a:cubicBezTo>
                  <a:cubicBezTo>
                    <a:pt x="567" y="170"/>
                    <a:pt x="561" y="176"/>
                    <a:pt x="557" y="178"/>
                  </a:cubicBezTo>
                  <a:cubicBezTo>
                    <a:pt x="555" y="180"/>
                    <a:pt x="553" y="174"/>
                    <a:pt x="550" y="176"/>
                  </a:cubicBezTo>
                  <a:cubicBezTo>
                    <a:pt x="547" y="177"/>
                    <a:pt x="541" y="185"/>
                    <a:pt x="538" y="187"/>
                  </a:cubicBezTo>
                  <a:cubicBezTo>
                    <a:pt x="524" y="182"/>
                    <a:pt x="542" y="192"/>
                    <a:pt x="528" y="186"/>
                  </a:cubicBezTo>
                  <a:cubicBezTo>
                    <a:pt x="522" y="183"/>
                    <a:pt x="522" y="180"/>
                    <a:pt x="516" y="179"/>
                  </a:cubicBezTo>
                  <a:cubicBezTo>
                    <a:pt x="513" y="180"/>
                    <a:pt x="509" y="178"/>
                    <a:pt x="506" y="181"/>
                  </a:cubicBezTo>
                  <a:cubicBezTo>
                    <a:pt x="504" y="183"/>
                    <a:pt x="505" y="186"/>
                    <a:pt x="505" y="189"/>
                  </a:cubicBezTo>
                  <a:cubicBezTo>
                    <a:pt x="506" y="192"/>
                    <a:pt x="510" y="197"/>
                    <a:pt x="511" y="200"/>
                  </a:cubicBezTo>
                  <a:cubicBezTo>
                    <a:pt x="511" y="204"/>
                    <a:pt x="512" y="206"/>
                    <a:pt x="509" y="209"/>
                  </a:cubicBezTo>
                  <a:cubicBezTo>
                    <a:pt x="500" y="213"/>
                    <a:pt x="496" y="220"/>
                    <a:pt x="492" y="223"/>
                  </a:cubicBezTo>
                  <a:cubicBezTo>
                    <a:pt x="491" y="225"/>
                    <a:pt x="481" y="228"/>
                    <a:pt x="479" y="228"/>
                  </a:cubicBezTo>
                  <a:cubicBezTo>
                    <a:pt x="467" y="232"/>
                    <a:pt x="472" y="228"/>
                    <a:pt x="458" y="229"/>
                  </a:cubicBezTo>
                  <a:cubicBezTo>
                    <a:pt x="446" y="231"/>
                    <a:pt x="441" y="236"/>
                    <a:pt x="430" y="239"/>
                  </a:cubicBezTo>
                  <a:cubicBezTo>
                    <a:pt x="423" y="241"/>
                    <a:pt x="428" y="240"/>
                    <a:pt x="420" y="243"/>
                  </a:cubicBezTo>
                  <a:cubicBezTo>
                    <a:pt x="418" y="244"/>
                    <a:pt x="409" y="240"/>
                    <a:pt x="409" y="240"/>
                  </a:cubicBezTo>
                  <a:cubicBezTo>
                    <a:pt x="398" y="238"/>
                    <a:pt x="403" y="239"/>
                    <a:pt x="393" y="236"/>
                  </a:cubicBezTo>
                  <a:cubicBezTo>
                    <a:pt x="386" y="234"/>
                    <a:pt x="380" y="227"/>
                    <a:pt x="370" y="226"/>
                  </a:cubicBezTo>
                  <a:cubicBezTo>
                    <a:pt x="356" y="226"/>
                    <a:pt x="343" y="226"/>
                    <a:pt x="329" y="225"/>
                  </a:cubicBezTo>
                  <a:cubicBezTo>
                    <a:pt x="322" y="223"/>
                    <a:pt x="314" y="221"/>
                    <a:pt x="306" y="219"/>
                  </a:cubicBezTo>
                  <a:cubicBezTo>
                    <a:pt x="304" y="219"/>
                    <a:pt x="299" y="217"/>
                    <a:pt x="299" y="217"/>
                  </a:cubicBezTo>
                  <a:cubicBezTo>
                    <a:pt x="293" y="210"/>
                    <a:pt x="297" y="210"/>
                    <a:pt x="293" y="201"/>
                  </a:cubicBezTo>
                  <a:cubicBezTo>
                    <a:pt x="292" y="199"/>
                    <a:pt x="279" y="191"/>
                    <a:pt x="279" y="190"/>
                  </a:cubicBezTo>
                  <a:cubicBezTo>
                    <a:pt x="264" y="176"/>
                    <a:pt x="263" y="179"/>
                    <a:pt x="238" y="178"/>
                  </a:cubicBezTo>
                  <a:cubicBezTo>
                    <a:pt x="236" y="177"/>
                    <a:pt x="235" y="176"/>
                    <a:pt x="234" y="176"/>
                  </a:cubicBezTo>
                  <a:cubicBezTo>
                    <a:pt x="233" y="175"/>
                    <a:pt x="231" y="176"/>
                    <a:pt x="230" y="175"/>
                  </a:cubicBezTo>
                  <a:cubicBezTo>
                    <a:pt x="229" y="170"/>
                    <a:pt x="233" y="169"/>
                    <a:pt x="235" y="167"/>
                  </a:cubicBezTo>
                  <a:cubicBezTo>
                    <a:pt x="240" y="160"/>
                    <a:pt x="235" y="158"/>
                    <a:pt x="233" y="152"/>
                  </a:cubicBezTo>
                  <a:cubicBezTo>
                    <a:pt x="232" y="142"/>
                    <a:pt x="234" y="136"/>
                    <a:pt x="227" y="131"/>
                  </a:cubicBezTo>
                  <a:cubicBezTo>
                    <a:pt x="225" y="129"/>
                    <a:pt x="223" y="127"/>
                    <a:pt x="222" y="124"/>
                  </a:cubicBezTo>
                  <a:cubicBezTo>
                    <a:pt x="222" y="123"/>
                    <a:pt x="222" y="121"/>
                    <a:pt x="221" y="120"/>
                  </a:cubicBezTo>
                  <a:cubicBezTo>
                    <a:pt x="216" y="116"/>
                    <a:pt x="208" y="118"/>
                    <a:pt x="202" y="118"/>
                  </a:cubicBezTo>
                  <a:cubicBezTo>
                    <a:pt x="196" y="114"/>
                    <a:pt x="195" y="111"/>
                    <a:pt x="193" y="105"/>
                  </a:cubicBezTo>
                  <a:cubicBezTo>
                    <a:pt x="193" y="103"/>
                    <a:pt x="193" y="101"/>
                    <a:pt x="192" y="100"/>
                  </a:cubicBezTo>
                  <a:cubicBezTo>
                    <a:pt x="190" y="98"/>
                    <a:pt x="188" y="98"/>
                    <a:pt x="185" y="97"/>
                  </a:cubicBezTo>
                  <a:cubicBezTo>
                    <a:pt x="182" y="95"/>
                    <a:pt x="180" y="98"/>
                    <a:pt x="234" y="153"/>
                  </a:cubicBezTo>
                  <a:cubicBezTo>
                    <a:pt x="234" y="153"/>
                    <a:pt x="177" y="96"/>
                    <a:pt x="177" y="96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3" name="Freeform 81"/>
            <p:cNvSpPr/>
            <p:nvPr/>
          </p:nvSpPr>
          <p:spPr bwMode="blackWhite">
            <a:xfrm>
              <a:off x="4232" y="3542"/>
              <a:ext cx="179" cy="341"/>
            </a:xfrm>
            <a:custGeom>
              <a:avLst/>
              <a:gdLst>
                <a:gd name="T0" fmla="*/ 112 w 179"/>
                <a:gd name="T1" fmla="*/ 10 h 341"/>
                <a:gd name="T2" fmla="*/ 56 w 179"/>
                <a:gd name="T3" fmla="*/ 74 h 341"/>
                <a:gd name="T4" fmla="*/ 40 w 179"/>
                <a:gd name="T5" fmla="*/ 110 h 341"/>
                <a:gd name="T6" fmla="*/ 36 w 179"/>
                <a:gd name="T7" fmla="*/ 138 h 341"/>
                <a:gd name="T8" fmla="*/ 24 w 179"/>
                <a:gd name="T9" fmla="*/ 142 h 341"/>
                <a:gd name="T10" fmla="*/ 12 w 179"/>
                <a:gd name="T11" fmla="*/ 210 h 341"/>
                <a:gd name="T12" fmla="*/ 44 w 179"/>
                <a:gd name="T13" fmla="*/ 286 h 341"/>
                <a:gd name="T14" fmla="*/ 96 w 179"/>
                <a:gd name="T15" fmla="*/ 334 h 341"/>
                <a:gd name="T16" fmla="*/ 100 w 179"/>
                <a:gd name="T17" fmla="*/ 270 h 341"/>
                <a:gd name="T18" fmla="*/ 136 w 179"/>
                <a:gd name="T19" fmla="*/ 230 h 341"/>
                <a:gd name="T20" fmla="*/ 140 w 179"/>
                <a:gd name="T21" fmla="*/ 174 h 341"/>
                <a:gd name="T22" fmla="*/ 152 w 179"/>
                <a:gd name="T23" fmla="*/ 166 h 341"/>
                <a:gd name="T24" fmla="*/ 144 w 179"/>
                <a:gd name="T25" fmla="*/ 118 h 341"/>
                <a:gd name="T26" fmla="*/ 148 w 179"/>
                <a:gd name="T27" fmla="*/ 98 h 341"/>
                <a:gd name="T28" fmla="*/ 164 w 179"/>
                <a:gd name="T29" fmla="*/ 74 h 341"/>
                <a:gd name="T30" fmla="*/ 172 w 179"/>
                <a:gd name="T31" fmla="*/ 14 h 341"/>
                <a:gd name="T32" fmla="*/ 112 w 179"/>
                <a:gd name="T33" fmla="*/ 10 h 3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9" h="341">
                  <a:moveTo>
                    <a:pt x="112" y="10"/>
                  </a:moveTo>
                  <a:cubicBezTo>
                    <a:pt x="98" y="30"/>
                    <a:pt x="79" y="66"/>
                    <a:pt x="56" y="74"/>
                  </a:cubicBezTo>
                  <a:cubicBezTo>
                    <a:pt x="49" y="85"/>
                    <a:pt x="40" y="110"/>
                    <a:pt x="40" y="110"/>
                  </a:cubicBezTo>
                  <a:cubicBezTo>
                    <a:pt x="39" y="119"/>
                    <a:pt x="40" y="130"/>
                    <a:pt x="36" y="138"/>
                  </a:cubicBezTo>
                  <a:cubicBezTo>
                    <a:pt x="34" y="142"/>
                    <a:pt x="25" y="138"/>
                    <a:pt x="24" y="142"/>
                  </a:cubicBezTo>
                  <a:cubicBezTo>
                    <a:pt x="0" y="232"/>
                    <a:pt x="35" y="175"/>
                    <a:pt x="12" y="210"/>
                  </a:cubicBezTo>
                  <a:cubicBezTo>
                    <a:pt x="21" y="248"/>
                    <a:pt x="16" y="258"/>
                    <a:pt x="44" y="286"/>
                  </a:cubicBezTo>
                  <a:cubicBezTo>
                    <a:pt x="57" y="324"/>
                    <a:pt x="50" y="341"/>
                    <a:pt x="96" y="334"/>
                  </a:cubicBezTo>
                  <a:cubicBezTo>
                    <a:pt x="97" y="307"/>
                    <a:pt x="93" y="296"/>
                    <a:pt x="100" y="270"/>
                  </a:cubicBezTo>
                  <a:cubicBezTo>
                    <a:pt x="104" y="256"/>
                    <a:pt x="136" y="230"/>
                    <a:pt x="136" y="230"/>
                  </a:cubicBezTo>
                  <a:cubicBezTo>
                    <a:pt x="137" y="211"/>
                    <a:pt x="135" y="192"/>
                    <a:pt x="140" y="174"/>
                  </a:cubicBezTo>
                  <a:cubicBezTo>
                    <a:pt x="141" y="169"/>
                    <a:pt x="151" y="171"/>
                    <a:pt x="152" y="166"/>
                  </a:cubicBezTo>
                  <a:cubicBezTo>
                    <a:pt x="155" y="149"/>
                    <a:pt x="149" y="133"/>
                    <a:pt x="144" y="118"/>
                  </a:cubicBezTo>
                  <a:cubicBezTo>
                    <a:pt x="145" y="111"/>
                    <a:pt x="145" y="104"/>
                    <a:pt x="148" y="98"/>
                  </a:cubicBezTo>
                  <a:cubicBezTo>
                    <a:pt x="152" y="89"/>
                    <a:pt x="164" y="74"/>
                    <a:pt x="164" y="74"/>
                  </a:cubicBezTo>
                  <a:cubicBezTo>
                    <a:pt x="165" y="69"/>
                    <a:pt x="179" y="20"/>
                    <a:pt x="172" y="14"/>
                  </a:cubicBezTo>
                  <a:cubicBezTo>
                    <a:pt x="163" y="3"/>
                    <a:pt x="131" y="0"/>
                    <a:pt x="112" y="10"/>
                  </a:cubicBez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4" name="Freeform 82"/>
            <p:cNvSpPr/>
            <p:nvPr/>
          </p:nvSpPr>
          <p:spPr bwMode="blackWhite">
            <a:xfrm>
              <a:off x="3220" y="4046"/>
              <a:ext cx="210" cy="203"/>
            </a:xfrm>
            <a:custGeom>
              <a:avLst/>
              <a:gdLst>
                <a:gd name="T0" fmla="*/ 44 w 210"/>
                <a:gd name="T1" fmla="*/ 30 h 203"/>
                <a:gd name="T2" fmla="*/ 40 w 210"/>
                <a:gd name="T3" fmla="*/ 54 h 203"/>
                <a:gd name="T4" fmla="*/ 4 w 210"/>
                <a:gd name="T5" fmla="*/ 62 h 203"/>
                <a:gd name="T6" fmla="*/ 8 w 210"/>
                <a:gd name="T7" fmla="*/ 154 h 203"/>
                <a:gd name="T8" fmla="*/ 28 w 210"/>
                <a:gd name="T9" fmla="*/ 150 h 203"/>
                <a:gd name="T10" fmla="*/ 40 w 210"/>
                <a:gd name="T11" fmla="*/ 174 h 203"/>
                <a:gd name="T12" fmla="*/ 68 w 210"/>
                <a:gd name="T13" fmla="*/ 182 h 203"/>
                <a:gd name="T14" fmla="*/ 108 w 210"/>
                <a:gd name="T15" fmla="*/ 198 h 203"/>
                <a:gd name="T16" fmla="*/ 112 w 210"/>
                <a:gd name="T17" fmla="*/ 182 h 203"/>
                <a:gd name="T18" fmla="*/ 128 w 210"/>
                <a:gd name="T19" fmla="*/ 178 h 203"/>
                <a:gd name="T20" fmla="*/ 132 w 210"/>
                <a:gd name="T21" fmla="*/ 158 h 203"/>
                <a:gd name="T22" fmla="*/ 156 w 210"/>
                <a:gd name="T23" fmla="*/ 150 h 203"/>
                <a:gd name="T24" fmla="*/ 156 w 210"/>
                <a:gd name="T25" fmla="*/ 150 h 203"/>
                <a:gd name="T26" fmla="*/ 192 w 210"/>
                <a:gd name="T27" fmla="*/ 118 h 203"/>
                <a:gd name="T28" fmla="*/ 196 w 210"/>
                <a:gd name="T29" fmla="*/ 66 h 203"/>
                <a:gd name="T30" fmla="*/ 208 w 210"/>
                <a:gd name="T31" fmla="*/ 58 h 203"/>
                <a:gd name="T32" fmla="*/ 204 w 210"/>
                <a:gd name="T33" fmla="*/ 26 h 203"/>
                <a:gd name="T34" fmla="*/ 184 w 210"/>
                <a:gd name="T35" fmla="*/ 2 h 203"/>
                <a:gd name="T36" fmla="*/ 124 w 210"/>
                <a:gd name="T37" fmla="*/ 6 h 203"/>
                <a:gd name="T38" fmla="*/ 44 w 210"/>
                <a:gd name="T39" fmla="*/ 30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" h="203">
                  <a:moveTo>
                    <a:pt x="44" y="30"/>
                  </a:moveTo>
                  <a:cubicBezTo>
                    <a:pt x="37" y="35"/>
                    <a:pt x="45" y="48"/>
                    <a:pt x="40" y="54"/>
                  </a:cubicBezTo>
                  <a:cubicBezTo>
                    <a:pt x="32" y="63"/>
                    <a:pt x="16" y="59"/>
                    <a:pt x="4" y="62"/>
                  </a:cubicBezTo>
                  <a:cubicBezTo>
                    <a:pt x="5" y="93"/>
                    <a:pt x="0" y="124"/>
                    <a:pt x="8" y="154"/>
                  </a:cubicBezTo>
                  <a:cubicBezTo>
                    <a:pt x="10" y="161"/>
                    <a:pt x="21" y="148"/>
                    <a:pt x="28" y="150"/>
                  </a:cubicBezTo>
                  <a:cubicBezTo>
                    <a:pt x="41" y="154"/>
                    <a:pt x="32" y="168"/>
                    <a:pt x="40" y="174"/>
                  </a:cubicBezTo>
                  <a:cubicBezTo>
                    <a:pt x="48" y="180"/>
                    <a:pt x="59" y="179"/>
                    <a:pt x="68" y="182"/>
                  </a:cubicBezTo>
                  <a:cubicBezTo>
                    <a:pt x="81" y="202"/>
                    <a:pt x="84" y="203"/>
                    <a:pt x="108" y="198"/>
                  </a:cubicBezTo>
                  <a:cubicBezTo>
                    <a:pt x="109" y="193"/>
                    <a:pt x="108" y="186"/>
                    <a:pt x="112" y="182"/>
                  </a:cubicBezTo>
                  <a:cubicBezTo>
                    <a:pt x="116" y="178"/>
                    <a:pt x="124" y="182"/>
                    <a:pt x="128" y="178"/>
                  </a:cubicBezTo>
                  <a:cubicBezTo>
                    <a:pt x="132" y="173"/>
                    <a:pt x="127" y="163"/>
                    <a:pt x="132" y="158"/>
                  </a:cubicBezTo>
                  <a:cubicBezTo>
                    <a:pt x="138" y="152"/>
                    <a:pt x="148" y="153"/>
                    <a:pt x="156" y="150"/>
                  </a:cubicBezTo>
                  <a:cubicBezTo>
                    <a:pt x="169" y="141"/>
                    <a:pt x="192" y="118"/>
                    <a:pt x="192" y="118"/>
                  </a:cubicBezTo>
                  <a:cubicBezTo>
                    <a:pt x="193" y="101"/>
                    <a:pt x="192" y="83"/>
                    <a:pt x="196" y="66"/>
                  </a:cubicBezTo>
                  <a:cubicBezTo>
                    <a:pt x="197" y="61"/>
                    <a:pt x="207" y="63"/>
                    <a:pt x="208" y="58"/>
                  </a:cubicBezTo>
                  <a:cubicBezTo>
                    <a:pt x="210" y="47"/>
                    <a:pt x="208" y="36"/>
                    <a:pt x="204" y="26"/>
                  </a:cubicBezTo>
                  <a:cubicBezTo>
                    <a:pt x="200" y="16"/>
                    <a:pt x="190" y="11"/>
                    <a:pt x="184" y="2"/>
                  </a:cubicBezTo>
                  <a:cubicBezTo>
                    <a:pt x="164" y="3"/>
                    <a:pt x="143" y="0"/>
                    <a:pt x="124" y="6"/>
                  </a:cubicBezTo>
                  <a:cubicBezTo>
                    <a:pt x="101" y="11"/>
                    <a:pt x="58" y="22"/>
                    <a:pt x="44" y="30"/>
                  </a:cubicBezTo>
                  <a:close/>
                </a:path>
              </a:pathLst>
            </a:custGeom>
            <a:grpFill/>
            <a:ln w="28575" cap="flat" cmpd="sng">
              <a:noFill/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pic>
        <p:nvPicPr>
          <p:cNvPr id="105" name="Picture 83" descr="Icon_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01" y="2339298"/>
            <a:ext cx="311008" cy="3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Freeform 134"/>
          <p:cNvSpPr/>
          <p:nvPr/>
        </p:nvSpPr>
        <p:spPr bwMode="auto">
          <a:xfrm>
            <a:off x="8926286" y="2120927"/>
            <a:ext cx="1951069" cy="857669"/>
          </a:xfrm>
          <a:custGeom>
            <a:avLst/>
            <a:gdLst>
              <a:gd name="T0" fmla="*/ 300 w 1099"/>
              <a:gd name="T1" fmla="*/ 439 h 571"/>
              <a:gd name="T2" fmla="*/ 348 w 1099"/>
              <a:gd name="T3" fmla="*/ 433 h 571"/>
              <a:gd name="T4" fmla="*/ 432 w 1099"/>
              <a:gd name="T5" fmla="*/ 475 h 571"/>
              <a:gd name="T6" fmla="*/ 474 w 1099"/>
              <a:gd name="T7" fmla="*/ 523 h 571"/>
              <a:gd name="T8" fmla="*/ 528 w 1099"/>
              <a:gd name="T9" fmla="*/ 553 h 571"/>
              <a:gd name="T10" fmla="*/ 528 w 1099"/>
              <a:gd name="T11" fmla="*/ 511 h 571"/>
              <a:gd name="T12" fmla="*/ 570 w 1099"/>
              <a:gd name="T13" fmla="*/ 469 h 571"/>
              <a:gd name="T14" fmla="*/ 666 w 1099"/>
              <a:gd name="T15" fmla="*/ 475 h 571"/>
              <a:gd name="T16" fmla="*/ 744 w 1099"/>
              <a:gd name="T17" fmla="*/ 463 h 571"/>
              <a:gd name="T18" fmla="*/ 780 w 1099"/>
              <a:gd name="T19" fmla="*/ 487 h 571"/>
              <a:gd name="T20" fmla="*/ 829 w 1099"/>
              <a:gd name="T21" fmla="*/ 565 h 571"/>
              <a:gd name="T22" fmla="*/ 841 w 1099"/>
              <a:gd name="T23" fmla="*/ 511 h 571"/>
              <a:gd name="T24" fmla="*/ 847 w 1099"/>
              <a:gd name="T25" fmla="*/ 409 h 571"/>
              <a:gd name="T26" fmla="*/ 931 w 1099"/>
              <a:gd name="T27" fmla="*/ 343 h 571"/>
              <a:gd name="T28" fmla="*/ 919 w 1099"/>
              <a:gd name="T29" fmla="*/ 271 h 571"/>
              <a:gd name="T30" fmla="*/ 943 w 1099"/>
              <a:gd name="T31" fmla="*/ 277 h 571"/>
              <a:gd name="T32" fmla="*/ 949 w 1099"/>
              <a:gd name="T33" fmla="*/ 253 h 571"/>
              <a:gd name="T34" fmla="*/ 979 w 1099"/>
              <a:gd name="T35" fmla="*/ 217 h 571"/>
              <a:gd name="T36" fmla="*/ 1039 w 1099"/>
              <a:gd name="T37" fmla="*/ 193 h 571"/>
              <a:gd name="T38" fmla="*/ 1099 w 1099"/>
              <a:gd name="T39" fmla="*/ 114 h 571"/>
              <a:gd name="T40" fmla="*/ 1063 w 1099"/>
              <a:gd name="T41" fmla="*/ 48 h 571"/>
              <a:gd name="T42" fmla="*/ 955 w 1099"/>
              <a:gd name="T43" fmla="*/ 120 h 571"/>
              <a:gd name="T44" fmla="*/ 883 w 1099"/>
              <a:gd name="T45" fmla="*/ 162 h 571"/>
              <a:gd name="T46" fmla="*/ 804 w 1099"/>
              <a:gd name="T47" fmla="*/ 150 h 571"/>
              <a:gd name="T48" fmla="*/ 666 w 1099"/>
              <a:gd name="T49" fmla="*/ 24 h 571"/>
              <a:gd name="T50" fmla="*/ 564 w 1099"/>
              <a:gd name="T51" fmla="*/ 0 h 571"/>
              <a:gd name="T52" fmla="*/ 48 w 1099"/>
              <a:gd name="T53" fmla="*/ 36 h 571"/>
              <a:gd name="T54" fmla="*/ 36 w 1099"/>
              <a:gd name="T55" fmla="*/ 24 h 571"/>
              <a:gd name="T56" fmla="*/ 18 w 1099"/>
              <a:gd name="T57" fmla="*/ 78 h 571"/>
              <a:gd name="T58" fmla="*/ 0 w 1099"/>
              <a:gd name="T59" fmla="*/ 174 h 571"/>
              <a:gd name="T60" fmla="*/ 12 w 1099"/>
              <a:gd name="T61" fmla="*/ 235 h 571"/>
              <a:gd name="T62" fmla="*/ 66 w 1099"/>
              <a:gd name="T63" fmla="*/ 337 h 571"/>
              <a:gd name="T64" fmla="*/ 138 w 1099"/>
              <a:gd name="T65" fmla="*/ 403 h 571"/>
              <a:gd name="T66" fmla="*/ 192 w 1099"/>
              <a:gd name="T67" fmla="*/ 409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noFill/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" name="Freeform 96"/>
          <p:cNvSpPr/>
          <p:nvPr/>
        </p:nvSpPr>
        <p:spPr bwMode="auto">
          <a:xfrm>
            <a:off x="1012334" y="2164669"/>
            <a:ext cx="224473" cy="103279"/>
          </a:xfrm>
          <a:custGeom>
            <a:avLst/>
            <a:gdLst>
              <a:gd name="T0" fmla="*/ 66 w 84"/>
              <a:gd name="T1" fmla="*/ 12 h 48"/>
              <a:gd name="T2" fmla="*/ 60 w 84"/>
              <a:gd name="T3" fmla="*/ 6 h 48"/>
              <a:gd name="T4" fmla="*/ 48 w 84"/>
              <a:gd name="T5" fmla="*/ 0 h 48"/>
              <a:gd name="T6" fmla="*/ 30 w 84"/>
              <a:gd name="T7" fmla="*/ 6 h 48"/>
              <a:gd name="T8" fmla="*/ 24 w 84"/>
              <a:gd name="T9" fmla="*/ 0 h 48"/>
              <a:gd name="T10" fmla="*/ 24 w 84"/>
              <a:gd name="T11" fmla="*/ 0 h 48"/>
              <a:gd name="T12" fmla="*/ 18 w 84"/>
              <a:gd name="T13" fmla="*/ 6 h 48"/>
              <a:gd name="T14" fmla="*/ 0 w 84"/>
              <a:gd name="T15" fmla="*/ 24 h 48"/>
              <a:gd name="T16" fmla="*/ 0 w 84"/>
              <a:gd name="T17" fmla="*/ 36 h 48"/>
              <a:gd name="T18" fmla="*/ 12 w 84"/>
              <a:gd name="T19" fmla="*/ 36 h 48"/>
              <a:gd name="T20" fmla="*/ 18 w 84"/>
              <a:gd name="T21" fmla="*/ 48 h 48"/>
              <a:gd name="T22" fmla="*/ 18 w 84"/>
              <a:gd name="T23" fmla="*/ 48 h 48"/>
              <a:gd name="T24" fmla="*/ 24 w 84"/>
              <a:gd name="T25" fmla="*/ 48 h 48"/>
              <a:gd name="T26" fmla="*/ 42 w 84"/>
              <a:gd name="T27" fmla="*/ 36 h 48"/>
              <a:gd name="T28" fmla="*/ 48 w 84"/>
              <a:gd name="T29" fmla="*/ 42 h 48"/>
              <a:gd name="T30" fmla="*/ 66 w 84"/>
              <a:gd name="T31" fmla="*/ 36 h 48"/>
              <a:gd name="T32" fmla="*/ 78 w 84"/>
              <a:gd name="T33" fmla="*/ 30 h 48"/>
              <a:gd name="T34" fmla="*/ 84 w 84"/>
              <a:gd name="T35" fmla="*/ 30 h 48"/>
              <a:gd name="T36" fmla="*/ 78 w 84"/>
              <a:gd name="T37" fmla="*/ 24 h 48"/>
              <a:gd name="T38" fmla="*/ 66 w 84"/>
              <a:gd name="T3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" name="Freeform 79"/>
          <p:cNvSpPr/>
          <p:nvPr/>
        </p:nvSpPr>
        <p:spPr bwMode="auto">
          <a:xfrm>
            <a:off x="1051971" y="1956922"/>
            <a:ext cx="76370" cy="188037"/>
          </a:xfrm>
          <a:custGeom>
            <a:avLst/>
            <a:gdLst>
              <a:gd name="T0" fmla="*/ 5 w 29"/>
              <a:gd name="T1" fmla="*/ 10 h 39"/>
              <a:gd name="T2" fmla="*/ 4 w 29"/>
              <a:gd name="T3" fmla="*/ 12 h 39"/>
              <a:gd name="T4" fmla="*/ 4 w 29"/>
              <a:gd name="T5" fmla="*/ 15 h 39"/>
              <a:gd name="T6" fmla="*/ 2 w 29"/>
              <a:gd name="T7" fmla="*/ 17 h 39"/>
              <a:gd name="T8" fmla="*/ 2 w 29"/>
              <a:gd name="T9" fmla="*/ 20 h 39"/>
              <a:gd name="T10" fmla="*/ 1 w 29"/>
              <a:gd name="T11" fmla="*/ 22 h 39"/>
              <a:gd name="T12" fmla="*/ 1 w 29"/>
              <a:gd name="T13" fmla="*/ 22 h 39"/>
              <a:gd name="T14" fmla="*/ 2 w 29"/>
              <a:gd name="T15" fmla="*/ 24 h 39"/>
              <a:gd name="T16" fmla="*/ 1 w 29"/>
              <a:gd name="T17" fmla="*/ 26 h 39"/>
              <a:gd name="T18" fmla="*/ 0 w 29"/>
              <a:gd name="T19" fmla="*/ 28 h 39"/>
              <a:gd name="T20" fmla="*/ 3 w 29"/>
              <a:gd name="T21" fmla="*/ 29 h 39"/>
              <a:gd name="T22" fmla="*/ 5 w 29"/>
              <a:gd name="T23" fmla="*/ 30 h 39"/>
              <a:gd name="T24" fmla="*/ 8 w 29"/>
              <a:gd name="T25" fmla="*/ 31 h 39"/>
              <a:gd name="T26" fmla="*/ 6 w 29"/>
              <a:gd name="T27" fmla="*/ 33 h 39"/>
              <a:gd name="T28" fmla="*/ 6 w 29"/>
              <a:gd name="T29" fmla="*/ 37 h 39"/>
              <a:gd name="T30" fmla="*/ 7 w 29"/>
              <a:gd name="T31" fmla="*/ 38 h 39"/>
              <a:gd name="T32" fmla="*/ 10 w 29"/>
              <a:gd name="T33" fmla="*/ 37 h 39"/>
              <a:gd name="T34" fmla="*/ 12 w 29"/>
              <a:gd name="T35" fmla="*/ 38 h 39"/>
              <a:gd name="T36" fmla="*/ 13 w 29"/>
              <a:gd name="T37" fmla="*/ 38 h 39"/>
              <a:gd name="T38" fmla="*/ 14 w 29"/>
              <a:gd name="T39" fmla="*/ 38 h 39"/>
              <a:gd name="T40" fmla="*/ 16 w 29"/>
              <a:gd name="T41" fmla="*/ 38 h 39"/>
              <a:gd name="T42" fmla="*/ 18 w 29"/>
              <a:gd name="T43" fmla="*/ 38 h 39"/>
              <a:gd name="T44" fmla="*/ 22 w 29"/>
              <a:gd name="T45" fmla="*/ 37 h 39"/>
              <a:gd name="T46" fmla="*/ 23 w 29"/>
              <a:gd name="T47" fmla="*/ 37 h 39"/>
              <a:gd name="T48" fmla="*/ 24 w 29"/>
              <a:gd name="T49" fmla="*/ 36 h 39"/>
              <a:gd name="T50" fmla="*/ 23 w 29"/>
              <a:gd name="T51" fmla="*/ 34 h 39"/>
              <a:gd name="T52" fmla="*/ 25 w 29"/>
              <a:gd name="T53" fmla="*/ 33 h 39"/>
              <a:gd name="T54" fmla="*/ 26 w 29"/>
              <a:gd name="T55" fmla="*/ 32 h 39"/>
              <a:gd name="T56" fmla="*/ 26 w 29"/>
              <a:gd name="T57" fmla="*/ 32 h 39"/>
              <a:gd name="T58" fmla="*/ 25 w 29"/>
              <a:gd name="T59" fmla="*/ 31 h 39"/>
              <a:gd name="T60" fmla="*/ 23 w 29"/>
              <a:gd name="T61" fmla="*/ 28 h 39"/>
              <a:gd name="T62" fmla="*/ 21 w 29"/>
              <a:gd name="T63" fmla="*/ 26 h 39"/>
              <a:gd name="T64" fmla="*/ 20 w 29"/>
              <a:gd name="T65" fmla="*/ 25 h 39"/>
              <a:gd name="T66" fmla="*/ 22 w 29"/>
              <a:gd name="T67" fmla="*/ 24 h 39"/>
              <a:gd name="T68" fmla="*/ 24 w 29"/>
              <a:gd name="T69" fmla="*/ 23 h 39"/>
              <a:gd name="T70" fmla="*/ 26 w 29"/>
              <a:gd name="T71" fmla="*/ 22 h 39"/>
              <a:gd name="T72" fmla="*/ 27 w 29"/>
              <a:gd name="T73" fmla="*/ 21 h 39"/>
              <a:gd name="T74" fmla="*/ 29 w 29"/>
              <a:gd name="T75" fmla="*/ 22 h 39"/>
              <a:gd name="T76" fmla="*/ 29 w 29"/>
              <a:gd name="T77" fmla="*/ 21 h 39"/>
              <a:gd name="T78" fmla="*/ 29 w 29"/>
              <a:gd name="T79" fmla="*/ 18 h 39"/>
              <a:gd name="T80" fmla="*/ 28 w 29"/>
              <a:gd name="T81" fmla="*/ 14 h 39"/>
              <a:gd name="T82" fmla="*/ 28 w 29"/>
              <a:gd name="T83" fmla="*/ 11 h 39"/>
              <a:gd name="T84" fmla="*/ 28 w 29"/>
              <a:gd name="T85" fmla="*/ 10 h 39"/>
              <a:gd name="T86" fmla="*/ 27 w 29"/>
              <a:gd name="T87" fmla="*/ 7 h 39"/>
              <a:gd name="T88" fmla="*/ 27 w 29"/>
              <a:gd name="T89" fmla="*/ 5 h 39"/>
              <a:gd name="T90" fmla="*/ 23 w 29"/>
              <a:gd name="T91" fmla="*/ 3 h 39"/>
              <a:gd name="T92" fmla="*/ 19 w 29"/>
              <a:gd name="T93" fmla="*/ 5 h 39"/>
              <a:gd name="T94" fmla="*/ 17 w 29"/>
              <a:gd name="T95" fmla="*/ 4 h 39"/>
              <a:gd name="T96" fmla="*/ 17 w 29"/>
              <a:gd name="T97" fmla="*/ 2 h 39"/>
              <a:gd name="T98" fmla="*/ 14 w 29"/>
              <a:gd name="T99" fmla="*/ 1 h 39"/>
              <a:gd name="T100" fmla="*/ 14 w 29"/>
              <a:gd name="T101" fmla="*/ 1 h 39"/>
              <a:gd name="T102" fmla="*/ 12 w 29"/>
              <a:gd name="T103" fmla="*/ 0 h 39"/>
              <a:gd name="T104" fmla="*/ 11 w 29"/>
              <a:gd name="T105" fmla="*/ 1 h 39"/>
              <a:gd name="T106" fmla="*/ 11 w 29"/>
              <a:gd name="T107" fmla="*/ 1 h 39"/>
              <a:gd name="T108" fmla="*/ 10 w 29"/>
              <a:gd name="T109" fmla="*/ 5 h 39"/>
              <a:gd name="T110" fmla="*/ 9 w 29"/>
              <a:gd name="T111" fmla="*/ 7 h 39"/>
              <a:gd name="T112" fmla="*/ 7 w 29"/>
              <a:gd name="T113" fmla="*/ 7 h 39"/>
              <a:gd name="T114" fmla="*/ 5 w 29"/>
              <a:gd name="T115" fmla="*/ 7 h 39"/>
              <a:gd name="T116" fmla="*/ 5 w 29"/>
              <a:gd name="T117" fmla="*/ 8 h 39"/>
              <a:gd name="T118" fmla="*/ 5 w 29"/>
              <a:gd name="T119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35917" y="1803107"/>
            <a:ext cx="135514" cy="13970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十字星 3"/>
          <p:cNvSpPr/>
          <p:nvPr/>
        </p:nvSpPr>
        <p:spPr>
          <a:xfrm>
            <a:off x="9413265" y="2365806"/>
            <a:ext cx="262386" cy="199055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741" y="3084624"/>
            <a:ext cx="2418060" cy="3155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3319" y="1733011"/>
            <a:ext cx="1862277" cy="352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373" y="2599300"/>
            <a:ext cx="2489852" cy="4670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542" y="2074412"/>
            <a:ext cx="593467" cy="5735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259" y="1394708"/>
            <a:ext cx="555869" cy="53718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70196" y="5584970"/>
            <a:ext cx="4676506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https://inspirehep.net/</a:t>
            </a:r>
          </a:p>
        </p:txBody>
      </p:sp>
      <p:sp>
        <p:nvSpPr>
          <p:cNvPr id="113" name="标题 1"/>
          <p:cNvSpPr txBox="1"/>
          <p:nvPr/>
        </p:nvSpPr>
        <p:spPr>
          <a:xfrm>
            <a:off x="346458" y="287529"/>
            <a:ext cx="11530080" cy="85903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愿景使命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INSPIRE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数据库的用户发现和获取高能物理领域学术资源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9" y="1394708"/>
            <a:ext cx="481861" cy="481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用户关注的功能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143897" y="36995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dirty="0" err="1"/>
              <a:t>Gentil-Beccot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al. </a:t>
            </a:r>
            <a:r>
              <a:rPr lang="en-US" altLang="en-US" sz="1800" dirty="0"/>
              <a:t>arXiv:0804.2701</a:t>
            </a:r>
          </a:p>
        </p:txBody>
      </p:sp>
      <p:pic>
        <p:nvPicPr>
          <p:cNvPr id="26" name="Picture 9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45" y="986672"/>
            <a:ext cx="8252750" cy="51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2"/>
          <p:cNvGrpSpPr/>
          <p:nvPr/>
        </p:nvGrpSpPr>
        <p:grpSpPr bwMode="auto">
          <a:xfrm>
            <a:off x="1400359" y="3099755"/>
            <a:ext cx="4610100" cy="3319463"/>
            <a:chOff x="-189" y="2087"/>
            <a:chExt cx="2904" cy="2091"/>
          </a:xfrm>
        </p:grpSpPr>
        <p:sp>
          <p:nvSpPr>
            <p:cNvPr id="28" name="AutoShape 13" descr="1&#10;"/>
            <p:cNvSpPr>
              <a:spLocks noChangeArrowheads="1"/>
            </p:cNvSpPr>
            <p:nvPr/>
          </p:nvSpPr>
          <p:spPr bwMode="auto">
            <a:xfrm rot="18874693">
              <a:off x="-182" y="2975"/>
              <a:ext cx="2040" cy="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-2725307">
              <a:off x="214" y="3015"/>
              <a:ext cx="2063" cy="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 rot="-2725307">
              <a:off x="659" y="3013"/>
              <a:ext cx="2066" cy="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 rot="18910347">
              <a:off x="206" y="2943"/>
              <a:ext cx="211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CC"/>
                  </a:solidFill>
                </a:rPr>
                <a:t>Depth of coverage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 rot="18910347">
              <a:off x="651" y="2952"/>
              <a:ext cx="206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CC"/>
                  </a:solidFill>
                </a:rPr>
                <a:t>Quality of content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 rot="18910347">
              <a:off x="-189" y="2914"/>
              <a:ext cx="203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CC"/>
                  </a:solidFill>
                </a:rPr>
                <a:t>Access to full text</a:t>
              </a:r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 rot="1108129">
            <a:off x="8196685" y="1553599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不重要</a:t>
            </a:r>
            <a:endParaRPr lang="en-US" altLang="en-US" sz="4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 rot="1108129">
            <a:off x="4243811" y="2510961"/>
            <a:ext cx="1723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  <a:endParaRPr lang="en-US" altLang="en-US" sz="6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终端界面：学术资源</a:t>
            </a:r>
          </a:p>
        </p:txBody>
      </p:sp>
      <p:sp>
        <p:nvSpPr>
          <p:cNvPr id="13" name="Rectangle 19"/>
          <p:cNvSpPr/>
          <p:nvPr/>
        </p:nvSpPr>
        <p:spPr>
          <a:xfrm>
            <a:off x="148413" y="4887985"/>
            <a:ext cx="208422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</a:t>
            </a:r>
            <a:r>
              <a:rPr lang="en-US" sz="37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endParaRPr lang="en-US" sz="3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hep-ph</a:t>
            </a:r>
            <a:endParaRPr lang="en-US" sz="3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2318534" y="4887985"/>
            <a:ext cx="206659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</a:t>
            </a:r>
            <a:r>
              <a:rPr lang="en-US" sz="37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</a:t>
            </a:r>
            <a:endParaRPr lang="en-US" sz="3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1371" y="1004256"/>
            <a:ext cx="43322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https://inspirehep.net/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337593" y="890841"/>
            <a:ext cx="11614633" cy="8590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收录领域的专注度</a:t>
            </a:r>
            <a:r>
              <a:rPr lang="en-US" altLang="zh-CN" sz="2000" dirty="0">
                <a:solidFill>
                  <a:schemeClr val="bg1"/>
                </a:solidFill>
              </a:rPr>
              <a:t>——</a:t>
            </a:r>
            <a:r>
              <a:rPr lang="en-US" altLang="zh-CN" sz="2700" dirty="0" smtClean="0">
                <a:solidFill>
                  <a:srgbClr val="FFC000"/>
                </a:solidFill>
              </a:rPr>
              <a:t>165+</a:t>
            </a:r>
            <a:r>
              <a:rPr lang="zh-CN" altLang="en-US" sz="2700" dirty="0">
                <a:solidFill>
                  <a:srgbClr val="FFC000"/>
                </a:solidFill>
              </a:rPr>
              <a:t>万篇文献数量</a:t>
            </a:r>
            <a:endParaRPr lang="en-US" sz="2700" dirty="0">
              <a:solidFill>
                <a:srgbClr val="FFC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96" y="5001369"/>
            <a:ext cx="7446592" cy="165427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279493" y="5047986"/>
            <a:ext cx="4434227" cy="868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000" b="1" dirty="0">
                <a:solidFill>
                  <a:srgbClr val="FF6600"/>
                </a:solidFill>
              </a:rPr>
              <a:t>国际合作的专业维护团队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5501"/>
            <a:ext cx="12192000" cy="3194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Aharoni" panose="02010803020104030203" pitchFamily="2" charset="-79"/>
              </a:rPr>
              <a:t>全文阅读渠道</a:t>
            </a:r>
            <a:r>
              <a:rPr lang="en-US" altLang="zh-CN" dirty="0">
                <a:solidFill>
                  <a:schemeClr val="bg1"/>
                </a:solidFill>
                <a:cs typeface="Aharoni" panose="02010803020104030203" pitchFamily="2" charset="-79"/>
              </a:rPr>
              <a:t>+</a:t>
            </a:r>
            <a:r>
              <a:rPr lang="zh-CN" altLang="en-US" dirty="0">
                <a:solidFill>
                  <a:schemeClr val="bg1"/>
                </a:solidFill>
                <a:cs typeface="Aharoni" panose="02010803020104030203" pitchFamily="2" charset="-79"/>
              </a:rPr>
              <a:t>多种数据格式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22" y="1095958"/>
            <a:ext cx="8620819" cy="5215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5488" y="1652171"/>
            <a:ext cx="6821021" cy="28931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CERN Document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ln w="0"/>
                <a:solidFill>
                  <a:schemeClr val="accent1"/>
                </a:solidFill>
              </a:rPr>
              <a:t>Fermilab Library Server (</a:t>
            </a:r>
            <a:r>
              <a:rPr lang="en-US" altLang="zh-CN" sz="2600" dirty="0" err="1">
                <a:ln w="0"/>
                <a:solidFill>
                  <a:schemeClr val="accent1"/>
                </a:solidFill>
              </a:rPr>
              <a:t>fulltext</a:t>
            </a:r>
            <a:r>
              <a:rPr lang="en-US" altLang="zh-CN" sz="2600" dirty="0">
                <a:ln w="0"/>
                <a:solidFill>
                  <a:schemeClr val="accent1"/>
                </a:solidFill>
              </a:rPr>
              <a:t> available)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ln w="0"/>
                <a:solidFill>
                  <a:schemeClr val="accent1"/>
                </a:solidFill>
              </a:rPr>
              <a:t>SLAC Document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ADS Abstract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HAL Archives 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Ouvertes</a:t>
            </a:r>
            <a:endParaRPr lang="en-US" sz="2600" dirty="0">
              <a:ln w="0"/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OSTI.gov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Link to 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Fulltext</a:t>
            </a:r>
            <a:endParaRPr lang="en-US" sz="2600" dirty="0">
              <a:ln w="0"/>
              <a:solidFill>
                <a:schemeClr val="accent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2969383" y="4954349"/>
            <a:ext cx="435529" cy="41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4" y="2567966"/>
            <a:ext cx="2352675" cy="2695575"/>
          </a:xfrm>
          <a:prstGeom prst="rect">
            <a:avLst/>
          </a:prstGeom>
          <a:solidFill>
            <a:schemeClr val="tx1"/>
          </a:solidFill>
          <a:ln w="38100">
            <a:solidFill>
              <a:srgbClr val="92D050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 flipH="1">
            <a:off x="1724627" y="3136740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437247" y="3539836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635888" y="3916102"/>
            <a:ext cx="833378" cy="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609" y="3195329"/>
            <a:ext cx="5028015" cy="3397524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10584416" y="182688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-apple-system"/>
              </a:rPr>
              <a:t>新版</a:t>
            </a:r>
            <a:endParaRPr lang="en-US" altLang="zh-CN" sz="40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2" name="Right Arrow 5"/>
          <p:cNvSpPr/>
          <p:nvPr/>
        </p:nvSpPr>
        <p:spPr>
          <a:xfrm rot="5400000">
            <a:off x="10917806" y="2674023"/>
            <a:ext cx="435529" cy="413867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392" y="5123511"/>
            <a:ext cx="1058430" cy="1596769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4055807" y="4036509"/>
            <a:ext cx="3416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333FF"/>
                </a:solidFill>
              </a:rPr>
              <a:t>新版数据格式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文献类型</a:t>
            </a:r>
            <a:endParaRPr lang="en-US" dirty="0"/>
          </a:p>
        </p:txBody>
      </p:sp>
      <p:grpSp>
        <p:nvGrpSpPr>
          <p:cNvPr id="4" name="组合 6"/>
          <p:cNvGrpSpPr/>
          <p:nvPr/>
        </p:nvGrpSpPr>
        <p:grpSpPr>
          <a:xfrm>
            <a:off x="5628713" y="757993"/>
            <a:ext cx="6290017" cy="6100007"/>
            <a:chOff x="2792658" y="485493"/>
            <a:chExt cx="6395059" cy="6208877"/>
          </a:xfrm>
        </p:grpSpPr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2658" y="485493"/>
              <a:ext cx="6395059" cy="6208877"/>
            </a:xfrm>
            <a:prstGeom prst="rect">
              <a:avLst/>
            </a:prstGeom>
            <a:ln>
              <a:solidFill>
                <a:schemeClr val="bg1">
                  <a:alpha val="0"/>
                </a:schemeClr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 prstMaterial="dkEdge"/>
          </p:spPr>
        </p:pic>
        <p:pic>
          <p:nvPicPr>
            <p:cNvPr id="6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3998" y="2970218"/>
              <a:ext cx="1352751" cy="720215"/>
            </a:xfrm>
            <a:prstGeom prst="rect">
              <a:avLst/>
            </a:prstGeom>
          </p:spPr>
        </p:pic>
      </p:grpSp>
      <p:sp>
        <p:nvSpPr>
          <p:cNvPr id="7" name="矩形 5"/>
          <p:cNvSpPr/>
          <p:nvPr/>
        </p:nvSpPr>
        <p:spPr>
          <a:xfrm>
            <a:off x="7687643" y="674389"/>
            <a:ext cx="387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rPr>
              <a:t>Alberto Pepe et al. arXiv:0906.2549</a:t>
            </a:r>
            <a:endParaRPr lang="zh-CN" altLang="en-US" dirty="0">
              <a:solidFill>
                <a:schemeClr val="bg1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0673821" y="349602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940053" y="542026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649714" y="5081324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20025" y="149435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826131" y="1720416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99953" y="2604380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9860409" y="4908975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1329385" y="2388039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658737" y="1147559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288" y="2209958"/>
            <a:ext cx="5803995" cy="29392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涵盖了科研周期</a:t>
            </a:r>
            <a:r>
              <a:rPr lang="en-US" altLang="zh-CN" sz="3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/13</a:t>
            </a:r>
            <a:r>
              <a:rPr lang="zh-CN" altLang="en-US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的文献类型</a:t>
            </a:r>
            <a:endParaRPr lang="en-US" altLang="zh-CN" sz="3700" b="1" cap="none" spc="0" dirty="0">
              <a:ln w="0"/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此外还有</a:t>
            </a:r>
            <a:r>
              <a:rPr lang="en-US" altLang="zh-CN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7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</a:t>
            </a:r>
            <a:r>
              <a:rPr lang="en-US" altLang="zh-CN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700" b="1" cap="none" spc="0" dirty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会议文集</a:t>
            </a:r>
            <a:endParaRPr lang="en-US" sz="3700" b="1" cap="none" spc="0" dirty="0">
              <a:ln w="0"/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数据渠道</a:t>
            </a:r>
            <a:endParaRPr lang="en-US" dirty="0"/>
          </a:p>
        </p:txBody>
      </p:sp>
      <p:pic>
        <p:nvPicPr>
          <p:cNvPr id="25" name="Picture 24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b="635"/>
          <a:stretch>
            <a:fillRect/>
          </a:stretch>
        </p:blipFill>
        <p:spPr bwMode="auto">
          <a:xfrm>
            <a:off x="1662509" y="1340556"/>
            <a:ext cx="8594657" cy="465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349625" y="2587625"/>
            <a:ext cx="1492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Fermilab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08614" y="2682875"/>
            <a:ext cx="989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CERN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913439" y="2147888"/>
            <a:ext cx="930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DESY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393951" y="2924175"/>
            <a:ext cx="911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SLAC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8254592" y="2607494"/>
            <a:ext cx="872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IHEP</a:t>
            </a:r>
            <a:endParaRPr lang="en-US" altLang="en-US" sz="1800" b="1" dirty="0">
              <a:latin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13166" y="773884"/>
            <a:ext cx="9391852" cy="3881599"/>
            <a:chOff x="1113166" y="773884"/>
            <a:chExt cx="9391852" cy="3881599"/>
          </a:xfrm>
        </p:grpSpPr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3425465" y="2929442"/>
              <a:ext cx="9012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APS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6153555" y="2915654"/>
              <a:ext cx="1239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SISSA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4608614" y="2367552"/>
              <a:ext cx="14638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Gill Sans" charset="0"/>
                </a:rPr>
                <a:t>Elsevier</a:t>
              </a:r>
              <a:endParaRPr lang="en-US" altLang="en-US" sz="180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5959838" y="2389386"/>
              <a:ext cx="15456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Gill Sans" charset="0"/>
                </a:rPr>
                <a:t>Springer</a:t>
              </a:r>
              <a:endParaRPr lang="en-US" altLang="en-US" sz="180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113166" y="773884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商业化的出版商</a:t>
              </a:r>
              <a:endParaRPr lang="en-US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7850189" y="4132263"/>
              <a:ext cx="26548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World Scientific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5833471" y="1617363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FF00"/>
                  </a:solidFill>
                  <a:latin typeface="Gill Sans" charset="0"/>
                </a:rPr>
                <a:t>IOPp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</p:grp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3024189" y="2278063"/>
            <a:ext cx="100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accent4"/>
                </a:solidFill>
                <a:latin typeface="Gill Sans" charset="0"/>
              </a:rPr>
              <a:t>arXiv</a:t>
            </a:r>
            <a:endParaRPr lang="en-US" altLang="en-US" sz="1800" dirty="0">
              <a:solidFill>
                <a:schemeClr val="accent4"/>
              </a:solidFill>
              <a:latin typeface="Gill Sans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128565" y="70697"/>
            <a:ext cx="91440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lang="zh-CN" altLang="en-US" sz="3200" b="1" kern="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</a:rPr>
              <a:t>同类型的专业数据库</a:t>
            </a:r>
            <a:endParaRPr lang="en-US" sz="3200" b="1" kern="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4331711" y="1976759"/>
            <a:ext cx="1604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/>
              <a:t>HepData</a:t>
            </a:r>
            <a:endParaRPr lang="en-US" altLang="en-US" dirty="0"/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608176" y="3569690"/>
            <a:ext cx="96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PDG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3900489" y="2324100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4"/>
                </a:solidFill>
                <a:latin typeface="Gill Sans" charset="0"/>
              </a:rPr>
              <a:t>ADS</a:t>
            </a:r>
            <a:endParaRPr lang="en-US" altLang="en-US" sz="1800" dirty="0">
              <a:solidFill>
                <a:schemeClr val="accent4"/>
              </a:solidFill>
              <a:latin typeface="Gill Sans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304319" y="1371099"/>
            <a:ext cx="1074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Gill Sans" charset="0"/>
              </a:rPr>
              <a:t>IN2P3</a:t>
            </a:r>
            <a:endParaRPr lang="en-US" altLang="en-US" sz="1800" b="1" dirty="0">
              <a:latin typeface="Gill Sans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25465" y="5888172"/>
            <a:ext cx="6657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6600"/>
                </a:solidFill>
              </a:rPr>
              <a:t>值得信赖的高质量的数据源</a:t>
            </a:r>
            <a:endParaRPr lang="en-US" altLang="zh-CN" sz="2700" b="1" dirty="0">
              <a:solidFill>
                <a:srgbClr val="FF66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14797" y="1976759"/>
            <a:ext cx="1576072" cy="2504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solidFill>
                  <a:schemeClr val="bg1"/>
                </a:solidFill>
              </a:rPr>
              <a:t>收录原则</a:t>
            </a:r>
            <a:r>
              <a:rPr lang="en-US" altLang="zh-CN" sz="2700" b="1" dirty="0"/>
              <a:t/>
            </a:r>
            <a:br>
              <a:rPr lang="en-US" altLang="zh-CN" sz="2700" b="1" dirty="0"/>
            </a:br>
            <a:r>
              <a:rPr lang="zh-CN" altLang="en-US" sz="2700" b="1" dirty="0">
                <a:solidFill>
                  <a:srgbClr val="FFFF00"/>
                </a:solidFill>
              </a:rPr>
              <a:t>客观</a:t>
            </a:r>
            <a:r>
              <a:rPr lang="en-US" altLang="zh-CN" sz="2700" b="1" dirty="0">
                <a:solidFill>
                  <a:srgbClr val="FFFF00"/>
                </a:solidFill>
              </a:rPr>
              <a:t/>
            </a:r>
            <a:br>
              <a:rPr lang="en-US" altLang="zh-CN" sz="2700" b="1" dirty="0">
                <a:solidFill>
                  <a:srgbClr val="FFFF00"/>
                </a:solidFill>
              </a:rPr>
            </a:br>
            <a:r>
              <a:rPr lang="zh-CN" altLang="en-US" sz="2700" b="1" dirty="0">
                <a:solidFill>
                  <a:srgbClr val="FFFF00"/>
                </a:solidFill>
              </a:rPr>
              <a:t>择优</a:t>
            </a:r>
            <a:r>
              <a:rPr lang="en-US" altLang="zh-CN" sz="2700" b="1" dirty="0">
                <a:solidFill>
                  <a:srgbClr val="FFFF00"/>
                </a:solidFill>
              </a:rPr>
              <a:t/>
            </a:r>
            <a:br>
              <a:rPr lang="en-US" altLang="zh-CN" sz="2700" b="1" dirty="0">
                <a:solidFill>
                  <a:srgbClr val="FFFF00"/>
                </a:solidFill>
              </a:rPr>
            </a:br>
            <a:r>
              <a:rPr lang="zh-CN" altLang="en-US" sz="2700" b="1" dirty="0">
                <a:solidFill>
                  <a:srgbClr val="FFFF00"/>
                </a:solidFill>
              </a:rPr>
              <a:t>动态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58" y="63400"/>
            <a:ext cx="11614633" cy="859032"/>
          </a:xfrm>
        </p:spPr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国际顾问</a:t>
            </a:r>
            <a:endParaRPr lang="en-US" dirty="0"/>
          </a:p>
        </p:txBody>
      </p:sp>
      <p:sp>
        <p:nvSpPr>
          <p:cNvPr id="4" name="文本框 1"/>
          <p:cNvSpPr txBox="1"/>
          <p:nvPr/>
        </p:nvSpPr>
        <p:spPr>
          <a:xfrm>
            <a:off x="869552" y="882149"/>
            <a:ext cx="1117144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Alberto </a:t>
            </a:r>
            <a:r>
              <a:rPr lang="en-US" altLang="zh-CN" sz="2500" b="1" dirty="0" err="1">
                <a:solidFill>
                  <a:schemeClr val="bg1"/>
                </a:solidFill>
              </a:rPr>
              <a:t>Accomazzi</a:t>
            </a:r>
            <a:r>
              <a:rPr lang="en-US" altLang="zh-CN" sz="2500" b="1" dirty="0">
                <a:solidFill>
                  <a:schemeClr val="bg1"/>
                </a:solidFill>
              </a:rPr>
              <a:t>, </a:t>
            </a:r>
            <a:r>
              <a:rPr lang="en-US" altLang="zh-CN" sz="2500" dirty="0">
                <a:solidFill>
                  <a:schemeClr val="accent4"/>
                </a:solidFill>
              </a:rPr>
              <a:t/>
            </a:r>
            <a:br>
              <a:rPr lang="en-US" altLang="zh-CN" sz="2500" dirty="0">
                <a:solidFill>
                  <a:schemeClr val="accent4"/>
                </a:solidFill>
              </a:rPr>
            </a:br>
            <a:r>
              <a:rPr lang="en-US" altLang="zh-CN" sz="2500" dirty="0">
                <a:solidFill>
                  <a:schemeClr val="accent4"/>
                </a:solidFill>
              </a:rPr>
              <a:t>Project Manager, NASA Astrophysics Data System, </a:t>
            </a:r>
            <a:br>
              <a:rPr lang="en-US" altLang="zh-CN" sz="2500" dirty="0">
                <a:solidFill>
                  <a:schemeClr val="accent4"/>
                </a:solidFill>
              </a:rPr>
            </a:br>
            <a:r>
              <a:rPr lang="en-US" altLang="zh-CN" sz="2500" dirty="0">
                <a:solidFill>
                  <a:schemeClr val="accent4"/>
                </a:solidFill>
              </a:rPr>
              <a:t>Harvard-Smithsonian Center for Astrophysics (ADS)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FF9900"/>
                </a:solidFill>
              </a:rPr>
              <a:t>John </a:t>
            </a:r>
            <a:r>
              <a:rPr lang="en-US" altLang="zh-CN" sz="2500" b="1" dirty="0" err="1">
                <a:solidFill>
                  <a:srgbClr val="FF9900"/>
                </a:solidFill>
              </a:rPr>
              <a:t>Beacom</a:t>
            </a:r>
            <a:r>
              <a:rPr lang="en-US" altLang="zh-CN" sz="2500" b="1" dirty="0">
                <a:solidFill>
                  <a:srgbClr val="FF9900"/>
                </a:solidFill>
              </a:rPr>
              <a:t>, </a:t>
            </a:r>
            <a:r>
              <a:rPr lang="en-US" altLang="zh-CN" sz="2500" dirty="0">
                <a:solidFill>
                  <a:schemeClr val="accent4"/>
                </a:solidFill>
              </a:rPr>
              <a:t>(Chair) Professor (Ohio State U.)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Kyle Cranmer</a:t>
            </a:r>
            <a:r>
              <a:rPr lang="en-US" altLang="zh-CN" sz="2500" dirty="0">
                <a:solidFill>
                  <a:schemeClr val="accent4"/>
                </a:solidFill>
              </a:rPr>
              <a:t>, Professor (New York University)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 err="1">
                <a:solidFill>
                  <a:schemeClr val="bg1"/>
                </a:solidFill>
              </a:rPr>
              <a:t>Yonit</a:t>
            </a:r>
            <a:r>
              <a:rPr lang="en-US" altLang="zh-CN" sz="2500" b="1" dirty="0">
                <a:solidFill>
                  <a:schemeClr val="bg1"/>
                </a:solidFill>
              </a:rPr>
              <a:t> Hochberg</a:t>
            </a:r>
            <a:r>
              <a:rPr lang="en-US" altLang="zh-CN" sz="2500" dirty="0">
                <a:solidFill>
                  <a:schemeClr val="accent4"/>
                </a:solidFill>
              </a:rPr>
              <a:t>, Assistant Professor (Hebrew University)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Rob </a:t>
            </a:r>
            <a:r>
              <a:rPr lang="en-US" altLang="zh-CN" sz="2500" b="1" dirty="0" err="1">
                <a:solidFill>
                  <a:schemeClr val="bg1"/>
                </a:solidFill>
              </a:rPr>
              <a:t>Kutschke</a:t>
            </a:r>
            <a:r>
              <a:rPr lang="en-US" altLang="zh-CN" sz="2500" dirty="0">
                <a:solidFill>
                  <a:schemeClr val="accent4"/>
                </a:solidFill>
              </a:rPr>
              <a:t>, Senior Scientist (Fermilab)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FF66FF"/>
                </a:solidFill>
              </a:rPr>
              <a:t>Kendall </a:t>
            </a:r>
            <a:r>
              <a:rPr lang="en-US" altLang="zh-CN" sz="2500" b="1" dirty="0" err="1">
                <a:solidFill>
                  <a:srgbClr val="FF66FF"/>
                </a:solidFill>
              </a:rPr>
              <a:t>Mahn</a:t>
            </a:r>
            <a:r>
              <a:rPr lang="en-US" altLang="zh-CN" sz="2500" dirty="0">
                <a:solidFill>
                  <a:schemeClr val="accent4"/>
                </a:solidFill>
              </a:rPr>
              <a:t>, </a:t>
            </a:r>
            <a:r>
              <a:rPr lang="it-IT" altLang="zh-CN" sz="2500" dirty="0">
                <a:solidFill>
                  <a:schemeClr val="accent4"/>
                </a:solidFill>
              </a:rPr>
              <a:t>Associate Professor (Michigan State U.)</a:t>
            </a:r>
            <a:endParaRPr lang="en-US" altLang="zh-CN" sz="25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Michelangelo </a:t>
            </a:r>
            <a:r>
              <a:rPr lang="en-US" altLang="zh-CN" sz="2500" b="1" dirty="0" err="1">
                <a:solidFill>
                  <a:schemeClr val="bg1"/>
                </a:solidFill>
              </a:rPr>
              <a:t>Mangano</a:t>
            </a:r>
            <a:r>
              <a:rPr lang="en-US" altLang="zh-CN" sz="2500" dirty="0">
                <a:solidFill>
                  <a:schemeClr val="accent4"/>
                </a:solidFill>
              </a:rPr>
              <a:t>, Senior Theoretical Physicist  (CERN)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FF9900"/>
                </a:solidFill>
              </a:rPr>
              <a:t>Michael </a:t>
            </a:r>
            <a:r>
              <a:rPr lang="en-US" altLang="zh-CN" sz="2500" b="1" dirty="0" err="1">
                <a:solidFill>
                  <a:srgbClr val="FF9900"/>
                </a:solidFill>
              </a:rPr>
              <a:t>Peskin</a:t>
            </a:r>
            <a:r>
              <a:rPr lang="en-US" altLang="zh-CN" sz="2500" b="1" dirty="0">
                <a:solidFill>
                  <a:srgbClr val="FF9900"/>
                </a:solidFill>
              </a:rPr>
              <a:t> </a:t>
            </a:r>
            <a:r>
              <a:rPr lang="en-US" altLang="zh-CN" sz="2500" dirty="0">
                <a:solidFill>
                  <a:schemeClr val="accent4"/>
                </a:solidFill>
              </a:rPr>
              <a:t>( Former Chair), Professor, Theoretical Physics Group (SLAC)</a:t>
            </a:r>
            <a:r>
              <a:rPr lang="en-US" altLang="zh-CN" sz="25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chemeClr val="bg1"/>
                </a:solidFill>
              </a:rPr>
              <a:t>Jürgen Reuter</a:t>
            </a:r>
            <a:r>
              <a:rPr lang="en-US" altLang="zh-CN" sz="2500" dirty="0">
                <a:solidFill>
                  <a:schemeClr val="accent4"/>
                </a:solidFill>
              </a:rPr>
              <a:t>, Theoretical Particle Physics (DESY)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sz="2500" b="1" dirty="0" err="1">
                <a:solidFill>
                  <a:srgbClr val="FF9900"/>
                </a:solidFill>
              </a:rPr>
              <a:t>Qiang</a:t>
            </a:r>
            <a:r>
              <a:rPr lang="en-US" altLang="zh-CN" sz="2500" b="1" dirty="0">
                <a:solidFill>
                  <a:srgbClr val="FF9900"/>
                </a:solidFill>
              </a:rPr>
              <a:t> Zhao</a:t>
            </a:r>
            <a:r>
              <a:rPr lang="en-US" altLang="zh-CN" sz="2500" dirty="0">
                <a:solidFill>
                  <a:schemeClr val="accent4"/>
                </a:solidFill>
              </a:rPr>
              <a:t>, Professor, Theory Division (IHEP)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it-IT" altLang="zh-CN" sz="2500" b="1" dirty="0">
                <a:solidFill>
                  <a:schemeClr val="bg1"/>
                </a:solidFill>
              </a:rPr>
              <a:t>Silvia Zorzetti</a:t>
            </a:r>
            <a:r>
              <a:rPr lang="it-IT" altLang="zh-CN" sz="2500" dirty="0">
                <a:solidFill>
                  <a:schemeClr val="accent4"/>
                </a:solidFill>
              </a:rPr>
              <a:t>, </a:t>
            </a:r>
            <a:r>
              <a:rPr lang="it-IT" altLang="zh-CN" sz="2500" b="1" dirty="0">
                <a:solidFill>
                  <a:srgbClr val="FFFF00"/>
                </a:solidFill>
              </a:rPr>
              <a:t>Quantum Computing </a:t>
            </a:r>
            <a:r>
              <a:rPr lang="it-IT" altLang="zh-CN" sz="2500" dirty="0">
                <a:solidFill>
                  <a:schemeClr val="accent4"/>
                </a:solidFill>
              </a:rPr>
              <a:t>(Fermilab)</a:t>
            </a:r>
            <a:endParaRPr lang="zh-CN" altLang="en-US" sz="2500" dirty="0">
              <a:solidFill>
                <a:schemeClr val="accent4"/>
              </a:solidFill>
            </a:endParaRPr>
          </a:p>
        </p:txBody>
      </p:sp>
      <p:sp>
        <p:nvSpPr>
          <p:cNvPr id="5" name="矩形 6"/>
          <p:cNvSpPr/>
          <p:nvPr/>
        </p:nvSpPr>
        <p:spPr>
          <a:xfrm>
            <a:off x="4524128" y="35739"/>
            <a:ext cx="426430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+mj-lt"/>
              </a:rPr>
              <a:t>Advisory board</a:t>
            </a:r>
            <a:endParaRPr lang="en-US" altLang="zh-CN" sz="5000" b="1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1091</Words>
  <Application>Microsoft Office PowerPoint</Application>
  <PresentationFormat>宽屏</PresentationFormat>
  <Paragraphs>210</Paragraphs>
  <Slides>29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Aharoni</vt:lpstr>
      <vt:lpstr>-apple-system</vt:lpstr>
      <vt:lpstr>font-size:14px;background-color:#FFFFFF;</vt:lpstr>
      <vt:lpstr>font-size:14px;white-space:normal;background-color:#FFFFFF;</vt:lpstr>
      <vt:lpstr>Gill Sans</vt:lpstr>
      <vt:lpstr>ＭＳ Ｐゴシック</vt:lpstr>
      <vt:lpstr>等线</vt:lpstr>
      <vt:lpstr>等线 Light</vt:lpstr>
      <vt:lpstr>黑体</vt:lpstr>
      <vt:lpstr>华文彩云</vt:lpstr>
      <vt:lpstr>宋体</vt:lpstr>
      <vt:lpstr>微软雅黑</vt:lpstr>
      <vt:lpstr>微软雅黑</vt:lpstr>
      <vt:lpstr>Arial</vt:lpstr>
      <vt:lpstr>Arial Narrow</vt:lpstr>
      <vt:lpstr>Calibri</vt:lpstr>
      <vt:lpstr>Symbol</vt:lpstr>
      <vt:lpstr>Tahoma</vt:lpstr>
      <vt:lpstr>Tahoma</vt:lpstr>
      <vt:lpstr>Trebuchet MS</vt:lpstr>
      <vt:lpstr>Office 主题​​</vt:lpstr>
      <vt:lpstr>高能物理学术信息平台INSPIRE</vt:lpstr>
      <vt:lpstr>目录</vt:lpstr>
      <vt:lpstr>PowerPoint 演示文稿</vt:lpstr>
      <vt:lpstr>用户关注的功能</vt:lpstr>
      <vt:lpstr>终端界面：学术资源</vt:lpstr>
      <vt:lpstr>全文阅读渠道+多种数据格式</vt:lpstr>
      <vt:lpstr>文献类型</vt:lpstr>
      <vt:lpstr>数据渠道</vt:lpstr>
      <vt:lpstr>国际顾问</vt:lpstr>
      <vt:lpstr>大亚湾中微子实验新发现的中微子振荡</vt:lpstr>
      <vt:lpstr>大亚湾中微子实验新发现的中微子振荡论文引用数量对比</vt:lpstr>
      <vt:lpstr>从 SPIRES 到 INSPIRE</vt:lpstr>
      <vt:lpstr>PowerPoint 演示文稿</vt:lpstr>
      <vt:lpstr>热点文献：LHCb</vt:lpstr>
      <vt:lpstr>热点文献：LHCb</vt:lpstr>
      <vt:lpstr>了解前沿研究</vt:lpstr>
      <vt:lpstr>BESIII合作组发现Zc(3900)</vt:lpstr>
      <vt:lpstr>INSPIRE CAN HELP— BESIII合作组发现Zc(3900)</vt:lpstr>
      <vt:lpstr>对Zc(3900)文章的引文进行分类扩展</vt:lpstr>
      <vt:lpstr>形成完整Zc(3900)专题文献信息</vt:lpstr>
      <vt:lpstr>用户反馈：实验物理学家、理论物理学家、天体物理学家</vt:lpstr>
      <vt:lpstr>用户反馈—— 待复活功能：easy search</vt:lpstr>
      <vt:lpstr>用户反馈——数据批导入科研之友和基金委ISIS系统</vt:lpstr>
      <vt:lpstr>用户反馈——fulltext命令</vt:lpstr>
      <vt:lpstr>用户反馈——使用实例参考（持续更新ing）</vt:lpstr>
      <vt:lpstr>PowerPoint 演示文稿</vt:lpstr>
      <vt:lpstr>John Ellis：近年关注Astrophysics of Galaxies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jiangyo</dc:creator>
  <cp:lastModifiedBy>Windows User</cp:lastModifiedBy>
  <cp:revision>269</cp:revision>
  <dcterms:created xsi:type="dcterms:W3CDTF">2022-09-20T08:17:23Z</dcterms:created>
  <dcterms:modified xsi:type="dcterms:W3CDTF">2024-07-01T07:34:25Z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2052-11.8.2.10505</vt:lpwstr>
  </property>
</Properties>
</file>